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58"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smtClean="0"/>
              <a:t>单击此处编辑母版标题样式</a:t>
            </a:r>
            <a:endParaRPr lang="zh-CN" altLang="en-US"/>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smtClean="0"/>
              <a:t>单击此处编辑母版副标题样式</a:t>
            </a:r>
            <a:endParaRPr lang="zh-CN" altLang="en-US"/>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BE489117-BEC7-4C50-A7F0-FEF1FDEB61A8}" type="datetimeFigureOut">
              <a:rPr lang="zh-CN" altLang="en-US" smtClean="0"/>
              <a:pPr/>
              <a:t>2018-12-16</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BE489117-BEC7-4C50-A7F0-FEF1FDEB61A8}" type="datetimeFigureOut">
              <a:rPr lang="zh-CN" altLang="en-US" smtClean="0"/>
              <a:pPr/>
              <a:t>2018-12-16</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FA67AADE-61BA-465F-9C75-F23DA0253CB3}"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BE489117-BEC7-4C50-A7F0-FEF1FDEB61A8}" type="datetimeFigureOut">
              <a:rPr lang="zh-CN" altLang="en-US" smtClean="0"/>
              <a:pPr/>
              <a:t>2018-12-16</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FA67AADE-61BA-465F-9C75-F23DA0253CB3}"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BE489117-BEC7-4C50-A7F0-FEF1FDEB61A8}" type="datetimeFigureOut">
              <a:rPr lang="zh-CN" altLang="en-US" smtClean="0"/>
              <a:pPr/>
              <a:t>2018-12-16</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FA67AADE-61BA-465F-9C75-F23DA0253CB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BE489117-BEC7-4C50-A7F0-FEF1FDEB61A8}" type="datetimeFigureOut">
              <a:rPr lang="zh-CN" altLang="en-US" smtClean="0"/>
              <a:pPr/>
              <a:t>2018-12-16</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FA67AADE-61BA-465F-9C75-F23DA0253CB3}"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BE489117-BEC7-4C50-A7F0-FEF1FDEB61A8}" type="datetimeFigureOut">
              <a:rPr lang="zh-CN" altLang="en-US" smtClean="0"/>
              <a:pPr/>
              <a:t>2018-12-16</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FA67AADE-61BA-465F-9C75-F23DA0253CB3}"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fld id="{BE489117-BEC7-4C50-A7F0-FEF1FDEB61A8}" type="datetimeFigureOut">
              <a:rPr lang="zh-CN" altLang="en-US" smtClean="0"/>
              <a:pPr/>
              <a:t>2018-12-16</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FA67AADE-61BA-465F-9C75-F23DA0253CB3}"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fld id="{BE489117-BEC7-4C50-A7F0-FEF1FDEB61A8}" type="datetimeFigureOut">
              <a:rPr lang="zh-CN" altLang="en-US" smtClean="0"/>
              <a:pPr/>
              <a:t>2018-12-16</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FA67AADE-61BA-465F-9C75-F23DA0253CB3}"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BE489117-BEC7-4C50-A7F0-FEF1FDEB61A8}" type="datetimeFigureOut">
              <a:rPr lang="zh-CN" altLang="en-US" smtClean="0"/>
              <a:pPr/>
              <a:t>2018-12-16</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FA67AADE-61BA-465F-9C75-F23DA0253CB3}"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BE489117-BEC7-4C50-A7F0-FEF1FDEB61A8}" type="datetimeFigureOut">
              <a:rPr lang="zh-CN" altLang="en-US" smtClean="0"/>
              <a:pPr/>
              <a:t>2018-12-16</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FA67AADE-61BA-465F-9C75-F23DA0253CB3}"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BE489117-BEC7-4C50-A7F0-FEF1FDEB61A8}" type="datetimeFigureOut">
              <a:rPr lang="zh-CN" altLang="en-US" smtClean="0"/>
              <a:pPr/>
              <a:t>2018-12-16</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FA67AADE-61BA-465F-9C75-F23DA0253CB3}"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a:t>
            </a:r>
            <a:r>
              <a:rPr lang="en-US" altLang="zh-CN" smtClean="0"/>
              <a:t>b</a:t>
            </a:r>
            <a:r>
              <a:rPr lang="zh-CN" altLang="en-US" smtClean="0"/>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BE489117-BEC7-4C50-A7F0-FEF1FDEB61A8}" type="datetimeFigureOut">
              <a:rPr lang="zh-CN" altLang="en-US" smtClean="0"/>
              <a:pPr/>
              <a:t>2018-12-16</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FA67AADE-61BA-465F-9C75-F23DA0253CB3}" type="slidenum">
              <a:rPr lang="zh-CN" altLang="en-US" smtClean="0"/>
              <a:pPr/>
              <a:t>‹#›</a:t>
            </a:fld>
            <a:endParaRPr lang="zh-CN" altLang="en-US"/>
          </a:p>
        </p:txBody>
      </p:sp>
      <p:pic>
        <p:nvPicPr>
          <p:cNvPr id="1032" name="图片 10" descr="index_03b.gif"/>
          <p:cNvPicPr>
            <a:picLocks noChangeAspect="1"/>
          </p:cNvPicPr>
          <p:nvPr/>
        </p:nvPicPr>
        <p:blipFill>
          <a:blip r:embed="rId14"/>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011144  Computer Networks</a:t>
            </a:r>
            <a:endParaRPr lang="zh-CN" altLang="en-US" dirty="0"/>
          </a:p>
        </p:txBody>
      </p:sp>
      <p:sp>
        <p:nvSpPr>
          <p:cNvPr id="3" name="副标题 2"/>
          <p:cNvSpPr>
            <a:spLocks noGrp="1"/>
          </p:cNvSpPr>
          <p:nvPr>
            <p:ph type="subTitle" idx="1"/>
          </p:nvPr>
        </p:nvSpPr>
        <p:spPr/>
        <p:txBody>
          <a:bodyPr/>
          <a:lstStyle/>
          <a:p>
            <a:r>
              <a:rPr lang="en-US" altLang="zh-CN" dirty="0" smtClean="0"/>
              <a:t>Exercise </a:t>
            </a:r>
            <a:r>
              <a:rPr lang="en-US" altLang="zh-CN" dirty="0" smtClean="0"/>
              <a:t>6</a:t>
            </a:r>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a:buNone/>
            </a:pPr>
            <a:r>
              <a:rPr lang="en-US" altLang="zh-CN" sz="2800" dirty="0" smtClean="0"/>
              <a:t>1. True or false</a:t>
            </a:r>
          </a:p>
          <a:p>
            <a:pPr>
              <a:buNone/>
            </a:pPr>
            <a:r>
              <a:rPr lang="en-US" altLang="zh-CN" sz="2800" dirty="0" smtClean="0"/>
              <a:t>(a) Before an 802.11 station transmits a data frame, it must first send an RTS frame and receive a corresponding CTS frame.</a:t>
            </a:r>
          </a:p>
          <a:p>
            <a:pPr>
              <a:buNone/>
            </a:pPr>
            <a:r>
              <a:rPr lang="en-US" altLang="zh-CN" sz="2800" dirty="0" smtClean="0"/>
              <a:t>(b) Using RTS and CTS can completely avoid collision.</a:t>
            </a:r>
          </a:p>
          <a:p>
            <a:pPr>
              <a:buNone/>
            </a:pPr>
            <a:r>
              <a:rPr lang="en-US" altLang="zh-CN" sz="2800" dirty="0" smtClean="0"/>
              <a:t>(c) Using RTS and CTS can completely avoid collision in transmitting data frames.</a:t>
            </a:r>
          </a:p>
          <a:p>
            <a:pPr>
              <a:buNone/>
            </a:pPr>
            <a:r>
              <a:rPr lang="en-US" altLang="zh-CN" sz="2800" dirty="0" smtClean="0"/>
              <a:t>(d) Ethernet and 802.11 use the same frame structure</a:t>
            </a:r>
            <a:r>
              <a:rPr lang="en-US" altLang="zh-CN" sz="2800" dirty="0" smtClean="0"/>
              <a:t>.</a:t>
            </a:r>
          </a:p>
          <a:p>
            <a:pPr>
              <a:buNone/>
            </a:pPr>
            <a:endParaRPr lang="en-US" altLang="zh-CN" sz="2800" dirty="0" smtClean="0"/>
          </a:p>
          <a:p>
            <a:pPr>
              <a:buNone/>
            </a:pPr>
            <a:r>
              <a:rPr lang="en-US" altLang="zh-CN" sz="2800" dirty="0" smtClean="0"/>
              <a:t>Ans.: F, F, T, F</a:t>
            </a:r>
            <a:endParaRPr lang="en-US" altLang="zh-CN" sz="2800" dirty="0" smtClean="0"/>
          </a:p>
          <a:p>
            <a:pPr>
              <a:buNone/>
            </a:pPr>
            <a:endParaRPr lang="zh-CN" altLang="en-US" sz="28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altLang="zh-CN" sz="2800" dirty="0" smtClean="0"/>
              <a:t>2. </a:t>
            </a:r>
            <a:r>
              <a:rPr lang="en-US" sz="2800" dirty="0" smtClean="0"/>
              <a:t>Two users using CDMA to communicate, user A’s code = {1,-1,-1,1,-1,1}, user B’s code = {1, 1,-1,-1,1,1}. Suppose user A transmits 1, user B transmits -1, show the decoded data using A and B’s code to recover from the combined signal</a:t>
            </a:r>
            <a:r>
              <a:rPr lang="en-US" sz="2800" dirty="0" smtClean="0"/>
              <a:t>.</a:t>
            </a:r>
          </a:p>
          <a:p>
            <a:pPr>
              <a:buNone/>
            </a:pPr>
            <a:r>
              <a:rPr lang="en-US" altLang="zh-CN" sz="2800" dirty="0" smtClean="0"/>
              <a:t>Ans.: </a:t>
            </a:r>
            <a:endParaRPr lang="zh-CN" altLang="en-US" sz="2800" dirty="0"/>
          </a:p>
        </p:txBody>
      </p:sp>
      <p:graphicFrame>
        <p:nvGraphicFramePr>
          <p:cNvPr id="4" name="表格 3"/>
          <p:cNvGraphicFramePr>
            <a:graphicFrameLocks noGrp="1"/>
          </p:cNvGraphicFramePr>
          <p:nvPr/>
        </p:nvGraphicFramePr>
        <p:xfrm>
          <a:off x="0" y="3857628"/>
          <a:ext cx="8858279" cy="2133600"/>
        </p:xfrm>
        <a:graphic>
          <a:graphicData uri="http://schemas.openxmlformats.org/drawingml/2006/table">
            <a:tbl>
              <a:tblPr/>
              <a:tblGrid>
                <a:gridCol w="2857488"/>
                <a:gridCol w="1357322"/>
                <a:gridCol w="1000132"/>
                <a:gridCol w="1000132"/>
                <a:gridCol w="1071570"/>
                <a:gridCol w="785818"/>
                <a:gridCol w="785817"/>
              </a:tblGrid>
              <a:tr h="0">
                <a:tc>
                  <a:txBody>
                    <a:bodyPr/>
                    <a:lstStyle/>
                    <a:p>
                      <a:pPr marR="3810" algn="just">
                        <a:spcAft>
                          <a:spcPts val="0"/>
                        </a:spcAft>
                      </a:pPr>
                      <a:r>
                        <a:rPr lang="en-US" sz="2800" kern="100" dirty="0">
                          <a:latin typeface="Calibri"/>
                          <a:ea typeface="宋体"/>
                          <a:cs typeface="Times New Roman"/>
                        </a:rPr>
                        <a:t>User A transmit 1</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dirty="0">
                          <a:latin typeface="Calibri"/>
                          <a:ea typeface="宋体"/>
                          <a:cs typeface="Times New Roman"/>
                        </a:rPr>
                        <a:t>-1</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800" kern="100" dirty="0">
                          <a:latin typeface="Calibri"/>
                          <a:ea typeface="宋体"/>
                          <a:cs typeface="Times New Roman"/>
                        </a:rPr>
                        <a:t>User B transmit -1</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dirty="0">
                          <a:latin typeface="Calibri"/>
                          <a:ea typeface="宋体"/>
                          <a:cs typeface="Times New Roman"/>
                        </a:rPr>
                        <a:t>1</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800" kern="100">
                          <a:latin typeface="Calibri"/>
                          <a:ea typeface="宋体"/>
                          <a:cs typeface="Times New Roman"/>
                        </a:rPr>
                        <a:t>Combine</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-2</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2</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-2</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800" kern="100">
                          <a:latin typeface="Calibri"/>
                          <a:ea typeface="宋体"/>
                          <a:cs typeface="Times New Roman"/>
                        </a:rPr>
                        <a:t>Decode for A</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R="3810" algn="just">
                        <a:spcAft>
                          <a:spcPts val="0"/>
                        </a:spcAft>
                      </a:pPr>
                      <a:r>
                        <a:rPr lang="en-US" sz="2800" kern="100">
                          <a:latin typeface="Calibri"/>
                          <a:ea typeface="宋体"/>
                          <a:cs typeface="Times New Roman"/>
                        </a:rPr>
                        <a:t>&lt;0,-2,0,2,-2,0&gt;*&lt;1,-1,-1,1,-1,1&gt;= 6/6=1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a:txBody>
                    <a:bodyPr/>
                    <a:lstStyle/>
                    <a:p>
                      <a:pPr marR="3810" algn="just">
                        <a:spcAft>
                          <a:spcPts val="0"/>
                        </a:spcAft>
                      </a:pPr>
                      <a:r>
                        <a:rPr lang="en-US" sz="2800" kern="100">
                          <a:latin typeface="Calibri"/>
                          <a:ea typeface="宋体"/>
                          <a:cs typeface="Times New Roman"/>
                        </a:rPr>
                        <a:t>Decode for B</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R="3810" algn="just">
                        <a:spcAft>
                          <a:spcPts val="0"/>
                        </a:spcAft>
                      </a:pPr>
                      <a:r>
                        <a:rPr lang="en-US" sz="2800" kern="100" dirty="0">
                          <a:latin typeface="Calibri"/>
                          <a:ea typeface="宋体"/>
                          <a:cs typeface="Times New Roman"/>
                        </a:rPr>
                        <a:t>&lt;0,-2,0,2,-2,0&gt;*&lt;1,1,-1,-1,1,1</a:t>
                      </a:r>
                      <a:r>
                        <a:rPr lang="en-US" sz="2800" kern="100" dirty="0" smtClean="0">
                          <a:latin typeface="Calibri"/>
                          <a:ea typeface="宋体"/>
                          <a:cs typeface="Times New Roman"/>
                        </a:rPr>
                        <a:t>&gt;=-</a:t>
                      </a:r>
                      <a:r>
                        <a:rPr lang="en-US" sz="2800" kern="100" dirty="0">
                          <a:latin typeface="Calibri"/>
                          <a:ea typeface="宋体"/>
                          <a:cs typeface="Times New Roman"/>
                        </a:rPr>
                        <a:t>6/6=-1</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a:buNone/>
            </a:pPr>
            <a:r>
              <a:rPr lang="en-US" sz="2800" dirty="0" smtClean="0"/>
              <a:t>3. Using </a:t>
            </a:r>
            <a:r>
              <a:rPr lang="en-US" sz="2800" dirty="0" smtClean="0"/>
              <a:t>the following 3-bit block cipher to encrypt a bit string 100100100 (a) without cipher-block chaining (CBC); and (b) with cipher-block chaining (CBC) and IV=111</a:t>
            </a:r>
            <a:r>
              <a:rPr lang="en-US" sz="2800" dirty="0" smtClean="0"/>
              <a:t>.</a:t>
            </a:r>
          </a:p>
          <a:p>
            <a:pPr>
              <a:buNone/>
            </a:pPr>
            <a:endParaRPr lang="en-US" altLang="zh-CN" sz="2800" dirty="0" smtClean="0"/>
          </a:p>
          <a:p>
            <a:pPr>
              <a:buNone/>
            </a:pPr>
            <a:endParaRPr lang="en-US" altLang="zh-CN" sz="2800" dirty="0" smtClean="0"/>
          </a:p>
          <a:p>
            <a:pPr>
              <a:buNone/>
            </a:pPr>
            <a:endParaRPr lang="en-US" altLang="zh-CN" sz="2800" dirty="0" smtClean="0"/>
          </a:p>
          <a:p>
            <a:pPr>
              <a:buNone/>
            </a:pPr>
            <a:r>
              <a:rPr lang="en-US" altLang="zh-CN" sz="2800" dirty="0" smtClean="0"/>
              <a:t>Ans.: </a:t>
            </a:r>
          </a:p>
          <a:p>
            <a:pPr>
              <a:buNone/>
            </a:pPr>
            <a:r>
              <a:rPr lang="en-US" altLang="zh-CN" sz="2800" dirty="0" smtClean="0"/>
              <a:t>(</a:t>
            </a:r>
            <a:r>
              <a:rPr lang="en-US" sz="2800" dirty="0" smtClean="0"/>
              <a:t>a) 011011011</a:t>
            </a:r>
            <a:endParaRPr lang="zh-CN" altLang="en-US" sz="2800" dirty="0" smtClean="0"/>
          </a:p>
          <a:p>
            <a:pPr>
              <a:buNone/>
            </a:pPr>
            <a:r>
              <a:rPr lang="en-US" sz="2800" dirty="0" smtClean="0"/>
              <a:t>(b) 100 XOR 111 = 011, K(011)=100; </a:t>
            </a:r>
            <a:r>
              <a:rPr lang="en-US" sz="2800" dirty="0" smtClean="0"/>
              <a:t/>
            </a:r>
            <a:br>
              <a:rPr lang="en-US" sz="2800" dirty="0" smtClean="0"/>
            </a:br>
            <a:r>
              <a:rPr lang="en-US" sz="2800" dirty="0" smtClean="0"/>
              <a:t>  100 </a:t>
            </a:r>
            <a:r>
              <a:rPr lang="en-US" sz="2800" dirty="0" smtClean="0"/>
              <a:t>XOR 100 = 000, K(000)=110; </a:t>
            </a:r>
            <a:r>
              <a:rPr lang="en-US" sz="2800" dirty="0" smtClean="0"/>
              <a:t/>
            </a:r>
            <a:br>
              <a:rPr lang="en-US" sz="2800" dirty="0" smtClean="0"/>
            </a:br>
            <a:r>
              <a:rPr lang="en-US" sz="2800" dirty="0" smtClean="0"/>
              <a:t>  100 </a:t>
            </a:r>
            <a:r>
              <a:rPr lang="en-US" sz="2800" dirty="0" smtClean="0"/>
              <a:t>XOR 110 = 010, K(010) = 101; </a:t>
            </a:r>
            <a:endParaRPr lang="zh-CN" altLang="en-US" sz="2800" dirty="0" smtClean="0"/>
          </a:p>
          <a:p>
            <a:pPr>
              <a:buNone/>
            </a:pPr>
            <a:r>
              <a:rPr lang="en-US" sz="2800" dirty="0" smtClean="0"/>
              <a:t>100110101</a:t>
            </a:r>
            <a:endParaRPr lang="zh-CN" altLang="en-US" sz="2800" dirty="0" smtClean="0"/>
          </a:p>
          <a:p>
            <a:pPr>
              <a:buNone/>
            </a:pPr>
            <a:endParaRPr lang="zh-CN" altLang="en-US" sz="2800" dirty="0"/>
          </a:p>
        </p:txBody>
      </p:sp>
      <p:pic>
        <p:nvPicPr>
          <p:cNvPr id="4" name="图片 3"/>
          <p:cNvPicPr/>
          <p:nvPr/>
        </p:nvPicPr>
        <p:blipFill>
          <a:blip r:embed="rId2"/>
          <a:srcRect/>
          <a:stretch>
            <a:fillRect/>
          </a:stretch>
        </p:blipFill>
        <p:spPr bwMode="auto">
          <a:xfrm>
            <a:off x="2071670" y="2143116"/>
            <a:ext cx="6357982" cy="250033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sz="2800" dirty="0" smtClean="0"/>
              <a:t>4. Suppose two mobile nodes communicate with mobile IP, as shown in the following graph, each has its permanent address and care-of-address, and the visited networks have dedicated mobile agents on the routers. On which paths the IP packets contains encapsulated headers, and give all the destination addresses of the IP headers (including the encapsulated headers) for the packets on each path</a:t>
            </a:r>
            <a:r>
              <a:rPr lang="en-US" sz="2800" dirty="0" smtClean="0"/>
              <a:t>.</a:t>
            </a:r>
          </a:p>
          <a:p>
            <a:pPr>
              <a:buNone/>
            </a:pPr>
            <a:endParaRPr lang="zh-CN" altLang="en-US" sz="2800" dirty="0"/>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785786" y="642918"/>
          <a:ext cx="7520956" cy="5357850"/>
        </p:xfrm>
        <a:graphic>
          <a:graphicData uri="http://schemas.openxmlformats.org/presentationml/2006/ole">
            <p:oleObj spid="_x0000_s18434" name="Visio" r:id="rId3" imgW="4937760" imgH="3512892" progId="Visio.Drawing.15">
              <p:embed/>
            </p:oleObj>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altLang="zh-CN" sz="2800" dirty="0" smtClean="0"/>
              <a:t>Ans.: </a:t>
            </a:r>
          </a:p>
          <a:p>
            <a:pPr>
              <a:buNone/>
            </a:pPr>
            <a:r>
              <a:rPr lang="en-US" altLang="zh-CN" sz="2800" dirty="0" smtClean="0"/>
              <a:t>Packets on path 2 and path 5 contains encapsulated headers.</a:t>
            </a:r>
          </a:p>
          <a:p>
            <a:pPr>
              <a:buNone/>
            </a:pPr>
            <a:r>
              <a:rPr lang="en-US" altLang="zh-CN" sz="2800" dirty="0" smtClean="0"/>
              <a:t>Path 1: </a:t>
            </a:r>
            <a:r>
              <a:rPr lang="en-US" altLang="zh-CN" sz="2800" dirty="0" err="1" smtClean="0"/>
              <a:t>dst</a:t>
            </a:r>
            <a:r>
              <a:rPr lang="en-US" altLang="zh-CN" sz="2800" dirty="0" smtClean="0"/>
              <a:t> </a:t>
            </a:r>
            <a:r>
              <a:rPr lang="en-US" altLang="zh-CN" sz="2800" dirty="0" err="1" smtClean="0"/>
              <a:t>addr</a:t>
            </a:r>
            <a:r>
              <a:rPr lang="en-US" altLang="zh-CN" sz="2800" dirty="0" smtClean="0"/>
              <a:t>. = 128.119.40.18</a:t>
            </a:r>
          </a:p>
          <a:p>
            <a:pPr>
              <a:buNone/>
            </a:pPr>
            <a:r>
              <a:rPr lang="en-US" altLang="zh-CN" sz="2800" dirty="0" smtClean="0"/>
              <a:t>Path 2: outer </a:t>
            </a:r>
            <a:r>
              <a:rPr lang="en-US" altLang="zh-CN" sz="2800" dirty="0" err="1" smtClean="0"/>
              <a:t>dst</a:t>
            </a:r>
            <a:r>
              <a:rPr lang="en-US" altLang="zh-CN" sz="2800" dirty="0" smtClean="0"/>
              <a:t> </a:t>
            </a:r>
            <a:r>
              <a:rPr lang="en-US" altLang="zh-CN" sz="2800" dirty="0" err="1" smtClean="0"/>
              <a:t>addr</a:t>
            </a:r>
            <a:r>
              <a:rPr lang="en-US" altLang="zh-CN" sz="2800" dirty="0" smtClean="0"/>
              <a:t>. = 79.129.13.2, </a:t>
            </a:r>
            <a:r>
              <a:rPr lang="en-US" altLang="zh-CN" sz="2800" dirty="0" err="1" smtClean="0"/>
              <a:t>innder</a:t>
            </a:r>
            <a:r>
              <a:rPr lang="en-US" altLang="zh-CN" sz="2800" dirty="0" smtClean="0"/>
              <a:t> </a:t>
            </a:r>
            <a:r>
              <a:rPr lang="en-US" altLang="zh-CN" sz="2800" dirty="0" err="1" smtClean="0"/>
              <a:t>dst</a:t>
            </a:r>
            <a:r>
              <a:rPr lang="en-US" altLang="zh-CN" sz="2800" dirty="0" smtClean="0"/>
              <a:t> </a:t>
            </a:r>
            <a:r>
              <a:rPr lang="en-US" altLang="zh-CN" sz="2800" dirty="0" err="1" smtClean="0"/>
              <a:t>addr</a:t>
            </a:r>
            <a:r>
              <a:rPr lang="en-US" altLang="zh-CN" sz="2800" dirty="0" smtClean="0"/>
              <a:t>. = 128.119.40.18</a:t>
            </a:r>
          </a:p>
          <a:p>
            <a:pPr>
              <a:buNone/>
            </a:pPr>
            <a:r>
              <a:rPr lang="en-US" altLang="zh-CN" sz="2800" dirty="0" smtClean="0"/>
              <a:t>Path 3: </a:t>
            </a:r>
            <a:r>
              <a:rPr lang="en-US" altLang="zh-CN" sz="2800" dirty="0" err="1" smtClean="0"/>
              <a:t>dst</a:t>
            </a:r>
            <a:r>
              <a:rPr lang="en-US" altLang="zh-CN" sz="2800" dirty="0" smtClean="0"/>
              <a:t> </a:t>
            </a:r>
            <a:r>
              <a:rPr lang="en-US" altLang="zh-CN" sz="2800" dirty="0" err="1" smtClean="0"/>
              <a:t>addr</a:t>
            </a:r>
            <a:r>
              <a:rPr lang="en-US" altLang="zh-CN" sz="2800" dirty="0" smtClean="0"/>
              <a:t>. = 128.119.40.18</a:t>
            </a:r>
          </a:p>
          <a:p>
            <a:pPr>
              <a:buNone/>
            </a:pPr>
            <a:r>
              <a:rPr lang="en-US" altLang="zh-CN" sz="2800" dirty="0" smtClean="0"/>
              <a:t>Path 4: </a:t>
            </a:r>
            <a:r>
              <a:rPr lang="en-US" altLang="zh-CN" sz="2800" dirty="0" err="1" smtClean="0"/>
              <a:t>dst</a:t>
            </a:r>
            <a:r>
              <a:rPr lang="en-US" altLang="zh-CN" sz="2800" dirty="0" smtClean="0"/>
              <a:t> </a:t>
            </a:r>
            <a:r>
              <a:rPr lang="en-US" altLang="zh-CN" sz="2800" dirty="0" err="1" smtClean="0"/>
              <a:t>addr</a:t>
            </a:r>
            <a:r>
              <a:rPr lang="en-US" altLang="zh-CN" sz="2800" dirty="0" smtClean="0"/>
              <a:t>. = 10.10.10.1</a:t>
            </a:r>
          </a:p>
          <a:p>
            <a:pPr>
              <a:buNone/>
            </a:pPr>
            <a:r>
              <a:rPr lang="en-US" altLang="zh-CN" sz="2800" dirty="0" smtClean="0"/>
              <a:t>Path 5: outer </a:t>
            </a:r>
            <a:r>
              <a:rPr lang="en-US" altLang="zh-CN" sz="2800" dirty="0" err="1" smtClean="0"/>
              <a:t>dst</a:t>
            </a:r>
            <a:r>
              <a:rPr lang="en-US" altLang="zh-CN" sz="2800" dirty="0" smtClean="0"/>
              <a:t> </a:t>
            </a:r>
            <a:r>
              <a:rPr lang="en-US" altLang="zh-CN" sz="2800" dirty="0" err="1" smtClean="0"/>
              <a:t>addr</a:t>
            </a:r>
            <a:r>
              <a:rPr lang="en-US" altLang="zh-CN" sz="2800" dirty="0" smtClean="0"/>
              <a:t>. = 20.20.20.2, </a:t>
            </a:r>
            <a:r>
              <a:rPr lang="en-US" altLang="zh-CN" sz="2800" dirty="0" err="1" smtClean="0"/>
              <a:t>innder</a:t>
            </a:r>
            <a:r>
              <a:rPr lang="en-US" altLang="zh-CN" sz="2800" dirty="0" smtClean="0"/>
              <a:t> </a:t>
            </a:r>
            <a:r>
              <a:rPr lang="en-US" altLang="zh-CN" sz="2800" dirty="0" err="1" smtClean="0"/>
              <a:t>dst</a:t>
            </a:r>
            <a:r>
              <a:rPr lang="en-US" altLang="zh-CN" sz="2800" dirty="0" smtClean="0"/>
              <a:t> </a:t>
            </a:r>
            <a:r>
              <a:rPr lang="en-US" altLang="zh-CN" sz="2800" dirty="0" err="1" smtClean="0"/>
              <a:t>addr</a:t>
            </a:r>
            <a:r>
              <a:rPr lang="en-US" altLang="zh-CN" sz="2800" dirty="0" smtClean="0"/>
              <a:t>. = 10.10.10.1</a:t>
            </a:r>
          </a:p>
          <a:p>
            <a:pPr>
              <a:buNone/>
            </a:pPr>
            <a:r>
              <a:rPr lang="en-US" altLang="zh-CN" sz="2800" dirty="0" smtClean="0"/>
              <a:t>Path 6: </a:t>
            </a:r>
            <a:r>
              <a:rPr lang="en-US" altLang="zh-CN" sz="2800" dirty="0" err="1" smtClean="0"/>
              <a:t>dst</a:t>
            </a:r>
            <a:r>
              <a:rPr lang="en-US" altLang="zh-CN" sz="2800" dirty="0" smtClean="0"/>
              <a:t> </a:t>
            </a:r>
            <a:r>
              <a:rPr lang="en-US" altLang="zh-CN" sz="2800" dirty="0" err="1" smtClean="0"/>
              <a:t>addr</a:t>
            </a:r>
            <a:r>
              <a:rPr lang="en-US" altLang="zh-CN" sz="2800" dirty="0" smtClean="0"/>
              <a:t>. = 10.10.10.1</a:t>
            </a:r>
          </a:p>
          <a:p>
            <a:pPr>
              <a:buNone/>
            </a:pPr>
            <a:endParaRPr lang="zh-CN" altLang="en-US" sz="28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71480"/>
            <a:ext cx="8704263" cy="5561033"/>
          </a:xfrm>
        </p:spPr>
        <p:txBody>
          <a:bodyPr/>
          <a:lstStyle/>
          <a:p>
            <a:pPr>
              <a:buNone/>
            </a:pPr>
            <a:r>
              <a:rPr lang="en-US" altLang="zh-CN" sz="2800" dirty="0" smtClean="0"/>
              <a:t>5. </a:t>
            </a:r>
            <a:r>
              <a:rPr lang="en-US" sz="2800" dirty="0" smtClean="0"/>
              <a:t>Consider RSA with p = 5 and q = 11.</a:t>
            </a:r>
            <a:endParaRPr lang="zh-CN" altLang="en-US" sz="2800" dirty="0" smtClean="0"/>
          </a:p>
          <a:p>
            <a:pPr>
              <a:buNone/>
            </a:pPr>
            <a:r>
              <a:rPr lang="en-US" sz="2800" dirty="0" smtClean="0"/>
              <a:t>(a) What are n and z?</a:t>
            </a:r>
            <a:endParaRPr lang="zh-CN" altLang="en-US" sz="2800" dirty="0" smtClean="0"/>
          </a:p>
          <a:p>
            <a:pPr>
              <a:buNone/>
            </a:pPr>
            <a:r>
              <a:rPr lang="en-US" sz="2800" dirty="0" smtClean="0"/>
              <a:t>(b) Is e = 3, d = 27 acceptable? Why?</a:t>
            </a:r>
            <a:endParaRPr lang="zh-CN" altLang="en-US" sz="2800" dirty="0" smtClean="0"/>
          </a:p>
          <a:p>
            <a:pPr>
              <a:buNone/>
            </a:pPr>
            <a:r>
              <a:rPr lang="en-US" sz="2800" dirty="0" smtClean="0"/>
              <a:t>(c) Encrypt the message m = 8 using the key (n, e). </a:t>
            </a:r>
            <a:endParaRPr lang="en-US" sz="2800" dirty="0" smtClean="0"/>
          </a:p>
          <a:p>
            <a:pPr>
              <a:buNone/>
            </a:pPr>
            <a:r>
              <a:rPr lang="en-US" altLang="zh-CN" sz="2800" dirty="0" smtClean="0"/>
              <a:t>Ans.: </a:t>
            </a:r>
          </a:p>
          <a:p>
            <a:pPr>
              <a:buNone/>
            </a:pPr>
            <a:r>
              <a:rPr lang="en-US" altLang="zh-CN" sz="2800" dirty="0" smtClean="0"/>
              <a:t>(a) n=55, z = 40</a:t>
            </a:r>
          </a:p>
          <a:p>
            <a:pPr>
              <a:buNone/>
            </a:pPr>
            <a:r>
              <a:rPr lang="en-US" altLang="zh-CN" sz="2800" dirty="0" smtClean="0"/>
              <a:t>(b) Yes, </a:t>
            </a:r>
            <a:r>
              <a:rPr lang="en-US" sz="2800" dirty="0" smtClean="0"/>
              <a:t>e=3 is less than n and has no common factor with z; de-1 can be divided by z.</a:t>
            </a:r>
            <a:endParaRPr lang="zh-CN" altLang="en-US" sz="2800" dirty="0" smtClean="0"/>
          </a:p>
          <a:p>
            <a:pPr>
              <a:buNone/>
            </a:pPr>
            <a:r>
              <a:rPr lang="en-US" altLang="zh-CN" sz="2800" dirty="0" smtClean="0"/>
              <a:t>(c) </a:t>
            </a:r>
            <a:r>
              <a:rPr lang="en-US" sz="2800" dirty="0" smtClean="0"/>
              <a:t>(</a:t>
            </a:r>
            <a:r>
              <a:rPr lang="en-US" sz="2800" dirty="0" err="1" smtClean="0"/>
              <a:t>m^e</a:t>
            </a:r>
            <a:r>
              <a:rPr lang="en-US" sz="2800" dirty="0" smtClean="0"/>
              <a:t>) mod n = 17, c=17.</a:t>
            </a:r>
            <a:endParaRPr lang="zh-CN" altLang="en-US" sz="2800" smtClean="0"/>
          </a:p>
          <a:p>
            <a:pPr>
              <a:buNone/>
            </a:pPr>
            <a:endParaRPr lang="zh-CN" altLang="en-US" sz="2800" dirty="0"/>
          </a:p>
        </p:txBody>
      </p:sp>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移动云环境下的互联网内容分发(2018-10-10)</Template>
  <TotalTime>63</TotalTime>
  <Words>530</Words>
  <Application>Microsoft Office PowerPoint</Application>
  <PresentationFormat>全屏显示(4:3)</PresentationFormat>
  <Paragraphs>61</Paragraphs>
  <Slides>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0" baseType="lpstr">
      <vt:lpstr>Lec0</vt:lpstr>
      <vt:lpstr>Microsoft Visio 绘图</vt:lpstr>
      <vt:lpstr>011144  Computer Networks</vt:lpstr>
      <vt:lpstr>幻灯片 2</vt:lpstr>
      <vt:lpstr>幻灯片 3</vt:lpstr>
      <vt:lpstr>幻灯片 4</vt:lpstr>
      <vt:lpstr>幻灯片 5</vt:lpstr>
      <vt:lpstr>幻灯片 6</vt:lpstr>
      <vt:lpstr>幻灯片 7</vt:lpstr>
      <vt:lpstr>幻灯片 8</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011144 计算机网络</dc:title>
  <dc:creator>Administrator</dc:creator>
  <cp:lastModifiedBy>Administrator</cp:lastModifiedBy>
  <cp:revision>4</cp:revision>
  <dcterms:created xsi:type="dcterms:W3CDTF">2018-10-14T11:27:11Z</dcterms:created>
  <dcterms:modified xsi:type="dcterms:W3CDTF">2018-12-16T03:30:57Z</dcterms:modified>
</cp:coreProperties>
</file>