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1" r:id="rId27"/>
    <p:sldId id="302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3" r:id="rId47"/>
    <p:sldId id="300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5A1E-8CE9-4BD1-98C1-EB72A9730D53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5B57-6590-45E9-A586-81207EC0F6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FE5684-AC08-40AB-AEEF-57B0A5D4F909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1F6BC-9533-4525-8E7E-70289F4C86E2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3108D-536B-4792-835D-CDA16ABDE877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61BCC-85AC-4D2B-95F5-EA62662D01D2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9B7F4-F69A-47AC-85E3-7221D98244C9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F0BF6-28EE-45A1-BDB9-EBF6BCA13FF0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5BA44-3713-46BF-8C76-7F8BF9CF9F40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97735-BA20-4A14-BAFB-4997545DB95A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B02B0-97E1-4B02-8213-F457F7984089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9488C-E3C3-4B8F-A92C-9DC266E1DB66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C3C0B-372C-446E-8B31-4527EE832199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CF016C-A0E0-408A-87B2-FD79F1BDA0B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208B3-3ECE-4E35-9E96-4C8127C94785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2F986-6950-447B-9E7F-8ED1AA58E624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39207-755D-40CE-A37B-C038F0299F20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87CAE-83C5-452B-82E0-F274072EE83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79513-34BA-4F39-87E8-54D2C32E99C4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17" tIns="44609" rIns="89217" bIns="44609" anchor="b"/>
          <a:lstStyle/>
          <a:p>
            <a:pPr algn="r" defTabSz="892442"/>
            <a:fld id="{DEF046AC-53DD-437B-AFB5-A3606A76DA27}" type="slidenum">
              <a:rPr lang="en-US" altLang="zh-CN" sz="1200">
                <a:solidFill>
                  <a:srgbClr val="000000"/>
                </a:solidFill>
                <a:latin typeface="Times New Roman" pitchFamily="18" charset="0"/>
              </a:rPr>
              <a:pPr algn="r" defTabSz="892442"/>
              <a:t>4</a:t>
            </a:fld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E6014C-B4ED-4FAD-81AC-CB484FBE0D7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CDAE06-8510-4DFD-9234-6E0BA2661722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C91DC-D1C0-4C06-AB8C-C4056403899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1E8EB-955A-4BAC-B9E8-173E6A676550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7B663-8F07-465D-9DBE-B9F685EAA7BA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38164-5EC5-4E5C-BCDE-52FBC78FA245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A0B78-6484-4290-80C6-CADAC2E1128C}" type="datetime1">
              <a:rPr lang="en-US" altLang="zh-CN"/>
              <a:pPr>
                <a:defRPr/>
              </a:pPr>
              <a:t>11/4/2021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2-</a:t>
            </a:r>
            <a:fld id="{3D89ADBC-836C-434E-865F-1CD4C4A55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BB98-A048-4AFB-99D8-87548C6DB294}" type="datetime1">
              <a:rPr lang="en-US" altLang="zh-CN"/>
              <a:pPr>
                <a:defRPr/>
              </a:pPr>
              <a:t>11/4/2021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2-</a:t>
            </a:r>
            <a:fld id="{DF4DB4BD-EC7B-4834-B77B-2672FC3F9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DF4BA-90CB-494B-BE9A-2BCA48A0F365}" type="datetime1">
              <a:rPr lang="en-US" altLang="zh-CN"/>
              <a:pPr>
                <a:defRPr/>
              </a:pPr>
              <a:t>11/4/2021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2-</a:t>
            </a:r>
            <a:fld id="{B2B27986-2924-4A27-81D5-C3280EA50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64357-6696-4F85-A942-B1467EE00A1F}" type="datetime1">
              <a:rPr lang="en-US" altLang="zh-CN"/>
              <a:pPr>
                <a:defRPr/>
              </a:pPr>
              <a:t>11/4/2021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2-</a:t>
            </a:r>
            <a:fld id="{24C2BBD6-B8B4-4634-B64B-2684DD5B16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2021-11-4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9"/>
          <p:cNvGrpSpPr>
            <a:grpSpLocks/>
          </p:cNvGrpSpPr>
          <p:nvPr/>
        </p:nvGrpSpPr>
        <p:grpSpPr bwMode="auto">
          <a:xfrm>
            <a:off x="5281613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31747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ＭＳ Ｐゴシック" pitchFamily="34" charset="-128"/>
              </a:rPr>
              <a:t>Host: sends </a:t>
            </a:r>
            <a:r>
              <a:rPr lang="en-US" altLang="zh-CN" sz="4000" i="1" smtClean="0">
                <a:ea typeface="ＭＳ Ｐゴシック" pitchFamily="34" charset="-128"/>
              </a:rPr>
              <a:t>packets</a:t>
            </a:r>
            <a:r>
              <a:rPr lang="en-US" altLang="zh-CN" sz="4000" smtClean="0">
                <a:ea typeface="ＭＳ Ｐゴシック" pitchFamily="34" charset="-128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428625" y="1296988"/>
            <a:ext cx="3775075" cy="3425825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ea typeface="+mn-ea"/>
              </a:rPr>
              <a:t>host sending function: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 smtClean="0">
                <a:ea typeface="+mn-ea"/>
              </a:rPr>
              <a:t>takes application message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 smtClean="0">
                <a:ea typeface="+mn-ea"/>
              </a:rPr>
              <a:t>breaks into smaller chunks, known as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packets</a:t>
            </a:r>
            <a:r>
              <a:rPr lang="en-US" sz="2400" dirty="0" smtClean="0">
                <a:ea typeface="+mn-ea"/>
              </a:rPr>
              <a:t>, of length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L</a:t>
            </a:r>
            <a:r>
              <a:rPr lang="en-US" sz="2400" dirty="0" smtClean="0">
                <a:ea typeface="+mn-ea"/>
              </a:rPr>
              <a:t> bits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 smtClean="0">
                <a:ea typeface="+mn-ea"/>
              </a:rPr>
              <a:t>transmits packet into access network at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transmission rate R</a:t>
            </a:r>
            <a:endParaRPr lang="en-US" sz="2400" dirty="0" smtClean="0">
              <a:solidFill>
                <a:srgbClr val="C00000"/>
              </a:solidFill>
              <a:ea typeface="+mn-ea"/>
            </a:endParaRPr>
          </a:p>
          <a:p>
            <a:pPr marL="682625" lvl="1" indent="-225425" eaLnBrk="1" hangingPunct="1">
              <a:buFont typeface="Arial"/>
              <a:buChar char="•"/>
              <a:defRPr/>
            </a:pPr>
            <a:r>
              <a:rPr lang="en-US" dirty="0" smtClean="0"/>
              <a:t>link transmission rate, aka link </a:t>
            </a:r>
            <a:r>
              <a:rPr lang="en-US" i="1" dirty="0" smtClean="0">
                <a:solidFill>
                  <a:srgbClr val="C00000"/>
                </a:solidFill>
              </a:rPr>
              <a:t>capacity, aka link bandwidth</a:t>
            </a:r>
          </a:p>
        </p:txBody>
      </p:sp>
      <p:sp>
        <p:nvSpPr>
          <p:cNvPr id="31749" name="Line 305"/>
          <p:cNvSpPr>
            <a:spLocks noChangeShapeType="1"/>
          </p:cNvSpPr>
          <p:nvPr/>
        </p:nvSpPr>
        <p:spPr bwMode="auto">
          <a:xfrm>
            <a:off x="5705475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750" name="Picture 39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822325"/>
            <a:ext cx="5749925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7883525" y="3427413"/>
            <a:ext cx="1052513" cy="355600"/>
            <a:chOff x="4410" y="1365"/>
            <a:chExt cx="663" cy="224"/>
          </a:xfrm>
        </p:grpSpPr>
        <p:sp>
          <p:nvSpPr>
            <p:cNvPr id="31778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31779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31780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71848 h 63"/>
                <a:gd name="T2" fmla="*/ 2147483647 w 280"/>
                <a:gd name="T3" fmla="*/ 264380 h 63"/>
                <a:gd name="T4" fmla="*/ 2147483647 w 280"/>
                <a:gd name="T5" fmla="*/ 0 h 63"/>
                <a:gd name="T6" fmla="*/ 214748364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2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752" name="TextBox 1"/>
          <p:cNvSpPr txBox="1">
            <a:spLocks noChangeArrowheads="1"/>
          </p:cNvSpPr>
          <p:nvPr/>
        </p:nvSpPr>
        <p:spPr bwMode="auto">
          <a:xfrm>
            <a:off x="5756275" y="3759200"/>
            <a:ext cx="2646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i="1"/>
              <a:t>R: </a:t>
            </a:r>
            <a:r>
              <a:rPr lang="en-US" altLang="zh-CN" sz="1800"/>
              <a:t>link transmission rate</a:t>
            </a:r>
          </a:p>
        </p:txBody>
      </p:sp>
      <p:grpSp>
        <p:nvGrpSpPr>
          <p:cNvPr id="4" name="Group 201"/>
          <p:cNvGrpSpPr>
            <a:grpSpLocks/>
          </p:cNvGrpSpPr>
          <p:nvPr/>
        </p:nvGrpSpPr>
        <p:grpSpPr bwMode="auto">
          <a:xfrm>
            <a:off x="5033963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31754" name="TextBox 205"/>
          <p:cNvSpPr txBox="1">
            <a:spLocks noChangeArrowheads="1"/>
          </p:cNvSpPr>
          <p:nvPr/>
        </p:nvSpPr>
        <p:spPr bwMode="auto">
          <a:xfrm>
            <a:off x="4791075" y="3986213"/>
            <a:ext cx="668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host</a:t>
            </a:r>
          </a:p>
        </p:txBody>
      </p:sp>
      <p:grpSp>
        <p:nvGrpSpPr>
          <p:cNvPr id="5" name="Group 206"/>
          <p:cNvGrpSpPr>
            <a:grpSpLocks/>
          </p:cNvGrpSpPr>
          <p:nvPr/>
        </p:nvGrpSpPr>
        <p:grpSpPr bwMode="auto">
          <a:xfrm>
            <a:off x="4559300" y="3535363"/>
            <a:ext cx="1295400" cy="506412"/>
            <a:chOff x="1816230" y="6118900"/>
            <a:chExt cx="1843339" cy="739100"/>
          </a:xfrm>
        </p:grpSpPr>
        <p:pic>
          <p:nvPicPr>
            <p:cNvPr id="3177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209"/>
          <p:cNvGrpSpPr>
            <a:grpSpLocks/>
          </p:cNvGrpSpPr>
          <p:nvPr/>
        </p:nvGrpSpPr>
        <p:grpSpPr bwMode="auto">
          <a:xfrm>
            <a:off x="4699000" y="1919288"/>
            <a:ext cx="1409700" cy="877887"/>
            <a:chOff x="2387973" y="4309243"/>
            <a:chExt cx="1771787" cy="1282262"/>
          </a:xfrm>
        </p:grpSpPr>
        <p:pic>
          <p:nvPicPr>
            <p:cNvPr id="3177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31757" name="TextBox 215"/>
          <p:cNvSpPr txBox="1">
            <a:spLocks noChangeArrowheads="1"/>
          </p:cNvSpPr>
          <p:nvPr/>
        </p:nvSpPr>
        <p:spPr bwMode="auto">
          <a:xfrm>
            <a:off x="5448300" y="3341688"/>
            <a:ext cx="2889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1</a:t>
            </a:r>
          </a:p>
        </p:txBody>
      </p:sp>
      <p:sp>
        <p:nvSpPr>
          <p:cNvPr id="31758" name="TextBox 216"/>
          <p:cNvSpPr txBox="1">
            <a:spLocks noChangeArrowheads="1"/>
          </p:cNvSpPr>
          <p:nvPr/>
        </p:nvSpPr>
        <p:spPr bwMode="auto">
          <a:xfrm>
            <a:off x="5207000" y="3349625"/>
            <a:ext cx="2889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2</a:t>
            </a:r>
          </a:p>
        </p:txBody>
      </p:sp>
      <p:cxnSp>
        <p:nvCxnSpPr>
          <p:cNvPr id="31759" name="Straight Connector 3"/>
          <p:cNvCxnSpPr>
            <a:cxnSpLocks noChangeShapeType="1"/>
          </p:cNvCxnSpPr>
          <p:nvPr/>
        </p:nvCxnSpPr>
        <p:spPr bwMode="auto">
          <a:xfrm flipV="1">
            <a:off x="5697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60" name="TextBox 234"/>
          <p:cNvSpPr txBox="1">
            <a:spLocks noChangeArrowheads="1"/>
          </p:cNvSpPr>
          <p:nvPr/>
        </p:nvSpPr>
        <p:spPr bwMode="auto">
          <a:xfrm>
            <a:off x="6861175" y="2014538"/>
            <a:ext cx="1531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two packets, </a:t>
            </a:r>
          </a:p>
          <a:p>
            <a:r>
              <a:rPr lang="en-US" altLang="zh-CN" sz="1800" i="1"/>
              <a:t>L</a:t>
            </a:r>
            <a:r>
              <a:rPr lang="en-US" altLang="zh-CN" sz="1800"/>
              <a:t> bits each</a:t>
            </a:r>
          </a:p>
        </p:txBody>
      </p:sp>
      <p:sp>
        <p:nvSpPr>
          <p:cNvPr id="31761" name="TextBox 235"/>
          <p:cNvSpPr txBox="1">
            <a:spLocks noChangeArrowheads="1"/>
          </p:cNvSpPr>
          <p:nvPr/>
        </p:nvSpPr>
        <p:spPr bwMode="auto">
          <a:xfrm>
            <a:off x="1550988" y="5456238"/>
            <a:ext cx="14795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altLang="zh-CN" sz="1800"/>
              <a:t>packet</a:t>
            </a:r>
          </a:p>
          <a:p>
            <a:pPr algn="r">
              <a:lnSpc>
                <a:spcPts val="1800"/>
              </a:lnSpc>
            </a:pPr>
            <a:r>
              <a:rPr lang="en-US" altLang="zh-CN" sz="1800"/>
              <a:t>transmission</a:t>
            </a:r>
          </a:p>
          <a:p>
            <a:pPr algn="r">
              <a:lnSpc>
                <a:spcPts val="1800"/>
              </a:lnSpc>
            </a:pPr>
            <a:r>
              <a:rPr lang="en-US" altLang="zh-CN" sz="1800"/>
              <a:t>delay</a:t>
            </a:r>
          </a:p>
        </p:txBody>
      </p:sp>
      <p:sp>
        <p:nvSpPr>
          <p:cNvPr id="31762" name="TextBox 237"/>
          <p:cNvSpPr txBox="1">
            <a:spLocks noChangeArrowheads="1"/>
          </p:cNvSpPr>
          <p:nvPr/>
        </p:nvSpPr>
        <p:spPr bwMode="auto">
          <a:xfrm>
            <a:off x="3660775" y="5453063"/>
            <a:ext cx="171132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/>
              <a:t>time needed to</a:t>
            </a:r>
          </a:p>
          <a:p>
            <a:pPr algn="ctr">
              <a:lnSpc>
                <a:spcPts val="1800"/>
              </a:lnSpc>
            </a:pPr>
            <a:r>
              <a:rPr lang="en-US" altLang="zh-CN" sz="1800"/>
              <a:t>transmit </a:t>
            </a:r>
            <a:r>
              <a:rPr lang="en-US" altLang="zh-CN" sz="1800" i="1"/>
              <a:t>L</a:t>
            </a:r>
            <a:r>
              <a:rPr lang="en-US" altLang="zh-CN" sz="1800"/>
              <a:t>-bit</a:t>
            </a:r>
          </a:p>
          <a:p>
            <a:pPr algn="ctr">
              <a:lnSpc>
                <a:spcPts val="1800"/>
              </a:lnSpc>
            </a:pPr>
            <a:r>
              <a:rPr lang="en-US" altLang="zh-CN" sz="1800"/>
              <a:t>packet into link</a:t>
            </a:r>
          </a:p>
        </p:txBody>
      </p:sp>
      <p:sp>
        <p:nvSpPr>
          <p:cNvPr id="31763" name="TextBox 4"/>
          <p:cNvSpPr txBox="1">
            <a:spLocks noChangeArrowheads="1"/>
          </p:cNvSpPr>
          <p:nvPr/>
        </p:nvSpPr>
        <p:spPr bwMode="auto">
          <a:xfrm>
            <a:off x="6167438" y="5400675"/>
            <a:ext cx="1741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L</a:t>
            </a:r>
            <a:r>
              <a:rPr lang="en-US" altLang="zh-CN"/>
              <a:t> (bits)</a:t>
            </a:r>
          </a:p>
          <a:p>
            <a:r>
              <a:rPr lang="en-US" altLang="zh-CN" i="1"/>
              <a:t>R</a:t>
            </a:r>
            <a:r>
              <a:rPr lang="en-US" altLang="zh-CN"/>
              <a:t> (bits/sec)</a:t>
            </a:r>
          </a:p>
        </p:txBody>
      </p:sp>
      <p:cxnSp>
        <p:nvCxnSpPr>
          <p:cNvPr id="31764" name="Straight Connector 9"/>
          <p:cNvCxnSpPr>
            <a:cxnSpLocks noChangeShapeType="1"/>
          </p:cNvCxnSpPr>
          <p:nvPr/>
        </p:nvCxnSpPr>
        <p:spPr bwMode="auto">
          <a:xfrm>
            <a:off x="6254750" y="5733256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65" name="TextBox 10"/>
          <p:cNvSpPr txBox="1">
            <a:spLocks noChangeArrowheads="1"/>
          </p:cNvSpPr>
          <p:nvPr/>
        </p:nvSpPr>
        <p:spPr bwMode="auto">
          <a:xfrm>
            <a:off x="3228975" y="5586413"/>
            <a:ext cx="36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=</a:t>
            </a:r>
          </a:p>
        </p:txBody>
      </p:sp>
      <p:sp>
        <p:nvSpPr>
          <p:cNvPr id="31766" name="TextBox 245"/>
          <p:cNvSpPr txBox="1">
            <a:spLocks noChangeArrowheads="1"/>
          </p:cNvSpPr>
          <p:nvPr/>
        </p:nvSpPr>
        <p:spPr bwMode="auto">
          <a:xfrm>
            <a:off x="5570538" y="5602288"/>
            <a:ext cx="36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=</a:t>
            </a:r>
          </a:p>
        </p:txBody>
      </p:sp>
      <p:sp>
        <p:nvSpPr>
          <p:cNvPr id="31767" name="Rectangle 11"/>
          <p:cNvSpPr>
            <a:spLocks noChangeArrowheads="1"/>
          </p:cNvSpPr>
          <p:nvPr/>
        </p:nvSpPr>
        <p:spPr bwMode="auto">
          <a:xfrm>
            <a:off x="1109663" y="5322888"/>
            <a:ext cx="7275512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317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EE60BCEF-8109-460E-B4B3-7DD8A3AB7120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176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31770" name="TextBox 40"/>
          <p:cNvSpPr txBox="1">
            <a:spLocks noChangeArrowheads="1"/>
          </p:cNvSpPr>
          <p:nvPr/>
        </p:nvSpPr>
        <p:spPr bwMode="auto">
          <a:xfrm>
            <a:off x="866775" y="6413500"/>
            <a:ext cx="2141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数据包传输时延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2321DB09-3142-4E2E-B047-E93AB430A36A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23825"/>
            <a:ext cx="8077200" cy="896938"/>
          </a:xfrm>
        </p:spPr>
        <p:txBody>
          <a:bodyPr/>
          <a:lstStyle/>
          <a:p>
            <a:r>
              <a:rPr lang="en-US" altLang="zh-CN" smtClean="0"/>
              <a:t>Sockets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38238"/>
            <a:ext cx="8232775" cy="3010842"/>
          </a:xfrm>
        </p:spPr>
        <p:txBody>
          <a:bodyPr>
            <a:noAutofit/>
          </a:bodyPr>
          <a:lstStyle/>
          <a:p>
            <a:r>
              <a:rPr lang="en-US" altLang="zh-CN" sz="2200" dirty="0" smtClean="0"/>
              <a:t>process sends/receives messages to/from its </a:t>
            </a:r>
            <a:r>
              <a:rPr lang="en-US" altLang="zh-CN" sz="2200" dirty="0" smtClean="0">
                <a:solidFill>
                  <a:srgbClr val="CC0000"/>
                </a:solidFill>
              </a:rPr>
              <a:t>socket</a:t>
            </a:r>
          </a:p>
          <a:p>
            <a:r>
              <a:rPr lang="en-US" altLang="zh-CN" sz="2200" dirty="0" smtClean="0"/>
              <a:t>socket analogous to door</a:t>
            </a:r>
          </a:p>
          <a:p>
            <a:pPr lvl="1"/>
            <a:r>
              <a:rPr lang="en-US" altLang="zh-CN" sz="2200" dirty="0" smtClean="0"/>
              <a:t>sending process shoves message out door</a:t>
            </a:r>
          </a:p>
          <a:p>
            <a:pPr lvl="1"/>
            <a:r>
              <a:rPr lang="en-US" altLang="zh-CN" sz="2200" dirty="0" smtClean="0"/>
              <a:t>sending process relies on transport infrastructure on other side of door to deliver message to socket at receiving process</a:t>
            </a:r>
          </a:p>
          <a:p>
            <a:r>
              <a:rPr lang="en-US" altLang="zh-CN" sz="2200" dirty="0" smtClean="0"/>
              <a:t>also referred to as the </a:t>
            </a:r>
            <a:r>
              <a:rPr lang="en-US" altLang="zh-CN" sz="2200" i="1" dirty="0" smtClean="0"/>
              <a:t>Application Programming Interface (API) </a:t>
            </a:r>
            <a:r>
              <a:rPr lang="en-US" altLang="zh-CN" sz="2200" dirty="0" smtClean="0"/>
              <a:t>between the application and the network</a:t>
            </a:r>
          </a:p>
          <a:p>
            <a:endParaRPr lang="en-US" altLang="zh-CN" sz="2200" dirty="0" smtClean="0"/>
          </a:p>
        </p:txBody>
      </p:sp>
      <p:pic>
        <p:nvPicPr>
          <p:cNvPr id="26630" name="Picture 4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613" y="800100"/>
            <a:ext cx="19161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Freeform 66"/>
          <p:cNvSpPr>
            <a:spLocks/>
          </p:cNvSpPr>
          <p:nvPr/>
        </p:nvSpPr>
        <p:spPr bwMode="auto">
          <a:xfrm>
            <a:off x="6948488" y="4052888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Freeform 7"/>
          <p:cNvSpPr>
            <a:spLocks/>
          </p:cNvSpPr>
          <p:nvPr/>
        </p:nvSpPr>
        <p:spPr bwMode="auto">
          <a:xfrm>
            <a:off x="3633788" y="5349875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51"/>
          <p:cNvSpPr txBox="1">
            <a:spLocks noChangeArrowheads="1"/>
          </p:cNvSpPr>
          <p:nvPr/>
        </p:nvSpPr>
        <p:spPr bwMode="auto">
          <a:xfrm>
            <a:off x="4071938" y="5481638"/>
            <a:ext cx="874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Internet</a:t>
            </a:r>
          </a:p>
        </p:txBody>
      </p:sp>
      <p:sp>
        <p:nvSpPr>
          <p:cNvPr id="26634" name="Line 52"/>
          <p:cNvSpPr>
            <a:spLocks noChangeShapeType="1"/>
          </p:cNvSpPr>
          <p:nvPr/>
        </p:nvSpPr>
        <p:spPr bwMode="auto">
          <a:xfrm>
            <a:off x="3392488" y="5892800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Text Box 53"/>
          <p:cNvSpPr txBox="1">
            <a:spLocks noChangeArrowheads="1"/>
          </p:cNvSpPr>
          <p:nvPr/>
        </p:nvSpPr>
        <p:spPr bwMode="auto">
          <a:xfrm>
            <a:off x="7413625" y="5118100"/>
            <a:ext cx="1063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controlled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by OS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36" name="Text Box 56"/>
          <p:cNvSpPr txBox="1">
            <a:spLocks noChangeArrowheads="1"/>
          </p:cNvSpPr>
          <p:nvPr/>
        </p:nvSpPr>
        <p:spPr bwMode="auto">
          <a:xfrm>
            <a:off x="7391400" y="4217988"/>
            <a:ext cx="1470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controlled by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app developer</a:t>
            </a:r>
          </a:p>
        </p:txBody>
      </p:sp>
      <p:sp>
        <p:nvSpPr>
          <p:cNvPr id="26637" name="Freeform 45"/>
          <p:cNvSpPr>
            <a:spLocks/>
          </p:cNvSpPr>
          <p:nvPr/>
        </p:nvSpPr>
        <p:spPr bwMode="auto">
          <a:xfrm>
            <a:off x="1208088" y="4116388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8" name="Rectangle 23"/>
          <p:cNvSpPr>
            <a:spLocks noChangeArrowheads="1"/>
          </p:cNvSpPr>
          <p:nvPr/>
        </p:nvSpPr>
        <p:spPr bwMode="auto">
          <a:xfrm>
            <a:off x="2011363" y="4071938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639" name="Rectangle 24"/>
          <p:cNvSpPr>
            <a:spLocks noChangeArrowheads="1"/>
          </p:cNvSpPr>
          <p:nvPr/>
        </p:nvSpPr>
        <p:spPr bwMode="auto">
          <a:xfrm>
            <a:off x="1973263" y="4125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640" name="Line 25"/>
          <p:cNvSpPr>
            <a:spLocks noChangeShapeType="1"/>
          </p:cNvSpPr>
          <p:nvPr/>
        </p:nvSpPr>
        <p:spPr bwMode="auto">
          <a:xfrm>
            <a:off x="1982788" y="4886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Text Box 26"/>
          <p:cNvSpPr txBox="1">
            <a:spLocks noChangeArrowheads="1"/>
          </p:cNvSpPr>
          <p:nvPr/>
        </p:nvSpPr>
        <p:spPr bwMode="auto">
          <a:xfrm>
            <a:off x="1939925" y="4868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26642" name="Line 27"/>
          <p:cNvSpPr>
            <a:spLocks noChangeShapeType="1"/>
          </p:cNvSpPr>
          <p:nvPr/>
        </p:nvSpPr>
        <p:spPr bwMode="auto">
          <a:xfrm>
            <a:off x="1990725" y="5207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28"/>
          <p:cNvSpPr>
            <a:spLocks noChangeShapeType="1"/>
          </p:cNvSpPr>
          <p:nvPr/>
        </p:nvSpPr>
        <p:spPr bwMode="auto">
          <a:xfrm>
            <a:off x="1976438" y="5516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29"/>
          <p:cNvSpPr>
            <a:spLocks noChangeShapeType="1"/>
          </p:cNvSpPr>
          <p:nvPr/>
        </p:nvSpPr>
        <p:spPr bwMode="auto">
          <a:xfrm>
            <a:off x="1976438" y="5802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Text Box 26"/>
          <p:cNvSpPr txBox="1">
            <a:spLocks noChangeArrowheads="1"/>
          </p:cNvSpPr>
          <p:nvPr/>
        </p:nvSpPr>
        <p:spPr bwMode="auto">
          <a:xfrm>
            <a:off x="1974850" y="4116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itchFamily="34" charset="0"/>
              </a:rPr>
              <a:t>application</a:t>
            </a:r>
          </a:p>
        </p:txBody>
      </p:sp>
      <p:sp>
        <p:nvSpPr>
          <p:cNvPr id="26646" name="Text Box 26"/>
          <p:cNvSpPr txBox="1">
            <a:spLocks noChangeArrowheads="1"/>
          </p:cNvSpPr>
          <p:nvPr/>
        </p:nvSpPr>
        <p:spPr bwMode="auto">
          <a:xfrm>
            <a:off x="1930400" y="57737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26647" name="Text Box 26"/>
          <p:cNvSpPr txBox="1">
            <a:spLocks noChangeArrowheads="1"/>
          </p:cNvSpPr>
          <p:nvPr/>
        </p:nvSpPr>
        <p:spPr bwMode="auto">
          <a:xfrm>
            <a:off x="1949450" y="54879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26648" name="Text Box 26"/>
          <p:cNvSpPr txBox="1">
            <a:spLocks noChangeArrowheads="1"/>
          </p:cNvSpPr>
          <p:nvPr/>
        </p:nvSpPr>
        <p:spPr bwMode="auto">
          <a:xfrm>
            <a:off x="1939925" y="51927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26649" name="Oval 57"/>
          <p:cNvSpPr>
            <a:spLocks noChangeArrowheads="1"/>
          </p:cNvSpPr>
          <p:nvPr/>
        </p:nvSpPr>
        <p:spPr bwMode="auto">
          <a:xfrm>
            <a:off x="2108200" y="439102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process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355850" y="4751388"/>
            <a:ext cx="546100" cy="225425"/>
            <a:chOff x="1287" y="2524"/>
            <a:chExt cx="260" cy="100"/>
          </a:xfrm>
        </p:grpSpPr>
        <p:sp>
          <p:nvSpPr>
            <p:cNvPr id="26680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81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82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83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6651" name="Rectangle 23"/>
          <p:cNvSpPr>
            <a:spLocks noChangeArrowheads="1"/>
          </p:cNvSpPr>
          <p:nvPr/>
        </p:nvSpPr>
        <p:spPr bwMode="auto">
          <a:xfrm>
            <a:off x="5673725" y="4043363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652" name="Rectangle 24"/>
          <p:cNvSpPr>
            <a:spLocks noChangeArrowheads="1"/>
          </p:cNvSpPr>
          <p:nvPr/>
        </p:nvSpPr>
        <p:spPr bwMode="auto">
          <a:xfrm>
            <a:off x="5635625" y="409733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653" name="Line 25"/>
          <p:cNvSpPr>
            <a:spLocks noChangeShapeType="1"/>
          </p:cNvSpPr>
          <p:nvPr/>
        </p:nvSpPr>
        <p:spPr bwMode="auto">
          <a:xfrm>
            <a:off x="5645150" y="48577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Text Box 26"/>
          <p:cNvSpPr txBox="1">
            <a:spLocks noChangeArrowheads="1"/>
          </p:cNvSpPr>
          <p:nvPr/>
        </p:nvSpPr>
        <p:spPr bwMode="auto">
          <a:xfrm>
            <a:off x="5602288" y="48402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26655" name="Line 27"/>
          <p:cNvSpPr>
            <a:spLocks noChangeShapeType="1"/>
          </p:cNvSpPr>
          <p:nvPr/>
        </p:nvSpPr>
        <p:spPr bwMode="auto">
          <a:xfrm>
            <a:off x="5653088" y="5178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6" name="Line 28"/>
          <p:cNvSpPr>
            <a:spLocks noChangeShapeType="1"/>
          </p:cNvSpPr>
          <p:nvPr/>
        </p:nvSpPr>
        <p:spPr bwMode="auto">
          <a:xfrm>
            <a:off x="5638800" y="5487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Line 29"/>
          <p:cNvSpPr>
            <a:spLocks noChangeShapeType="1"/>
          </p:cNvSpPr>
          <p:nvPr/>
        </p:nvSpPr>
        <p:spPr bwMode="auto">
          <a:xfrm>
            <a:off x="5638800" y="5773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8" name="Text Box 26"/>
          <p:cNvSpPr txBox="1">
            <a:spLocks noChangeArrowheads="1"/>
          </p:cNvSpPr>
          <p:nvPr/>
        </p:nvSpPr>
        <p:spPr bwMode="auto">
          <a:xfrm>
            <a:off x="5637213" y="40878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itchFamily="34" charset="0"/>
              </a:rPr>
              <a:t>application</a:t>
            </a:r>
          </a:p>
        </p:txBody>
      </p:sp>
      <p:sp>
        <p:nvSpPr>
          <p:cNvPr id="26659" name="Text Box 26"/>
          <p:cNvSpPr txBox="1">
            <a:spLocks noChangeArrowheads="1"/>
          </p:cNvSpPr>
          <p:nvPr/>
        </p:nvSpPr>
        <p:spPr bwMode="auto">
          <a:xfrm>
            <a:off x="5592763" y="57451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26660" name="Text Box 26"/>
          <p:cNvSpPr txBox="1">
            <a:spLocks noChangeArrowheads="1"/>
          </p:cNvSpPr>
          <p:nvPr/>
        </p:nvSpPr>
        <p:spPr bwMode="auto">
          <a:xfrm>
            <a:off x="5611813" y="54594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26661" name="Text Box 26"/>
          <p:cNvSpPr txBox="1">
            <a:spLocks noChangeArrowheads="1"/>
          </p:cNvSpPr>
          <p:nvPr/>
        </p:nvSpPr>
        <p:spPr bwMode="auto">
          <a:xfrm>
            <a:off x="5602288" y="51641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26662" name="Oval 78"/>
          <p:cNvSpPr>
            <a:spLocks noChangeArrowheads="1"/>
          </p:cNvSpPr>
          <p:nvPr/>
        </p:nvSpPr>
        <p:spPr bwMode="auto">
          <a:xfrm>
            <a:off x="5770563" y="436245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process</a:t>
            </a: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6018213" y="4722813"/>
            <a:ext cx="546100" cy="225425"/>
            <a:chOff x="1287" y="2524"/>
            <a:chExt cx="260" cy="100"/>
          </a:xfrm>
        </p:grpSpPr>
        <p:sp>
          <p:nvSpPr>
            <p:cNvPr id="26676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77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78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79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6664" name="Line 88"/>
          <p:cNvSpPr>
            <a:spLocks noChangeShapeType="1"/>
          </p:cNvSpPr>
          <p:nvPr/>
        </p:nvSpPr>
        <p:spPr bwMode="auto">
          <a:xfrm flipH="1">
            <a:off x="6827838" y="4494213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89"/>
          <p:cNvSpPr>
            <a:spLocks noChangeShapeType="1"/>
          </p:cNvSpPr>
          <p:nvPr/>
        </p:nvSpPr>
        <p:spPr bwMode="auto">
          <a:xfrm>
            <a:off x="7053263" y="4919663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90"/>
          <p:cNvSpPr>
            <a:spLocks noChangeShapeType="1"/>
          </p:cNvSpPr>
          <p:nvPr/>
        </p:nvSpPr>
        <p:spPr bwMode="auto">
          <a:xfrm flipH="1">
            <a:off x="7077075" y="5419725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7" name="Text Box 56"/>
          <p:cNvSpPr txBox="1">
            <a:spLocks noChangeArrowheads="1"/>
          </p:cNvSpPr>
          <p:nvPr/>
        </p:nvSpPr>
        <p:spPr bwMode="auto">
          <a:xfrm>
            <a:off x="3990975" y="4175125"/>
            <a:ext cx="91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CC0000"/>
                </a:solidFill>
              </a:rPr>
              <a:t>socket</a:t>
            </a:r>
          </a:p>
        </p:txBody>
      </p:sp>
      <p:sp>
        <p:nvSpPr>
          <p:cNvPr id="26668" name="Line 92"/>
          <p:cNvSpPr>
            <a:spLocks noChangeShapeType="1"/>
          </p:cNvSpPr>
          <p:nvPr/>
        </p:nvSpPr>
        <p:spPr bwMode="auto">
          <a:xfrm flipV="1">
            <a:off x="2994025" y="4375150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93"/>
          <p:cNvSpPr>
            <a:spLocks noChangeShapeType="1"/>
          </p:cNvSpPr>
          <p:nvPr/>
        </p:nvSpPr>
        <p:spPr bwMode="auto">
          <a:xfrm flipH="1" flipV="1">
            <a:off x="4929188" y="4364038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784225" y="5429250"/>
            <a:ext cx="719138" cy="773113"/>
            <a:chOff x="-44" y="1473"/>
            <a:chExt cx="981" cy="1105"/>
          </a:xfrm>
        </p:grpSpPr>
        <p:pic>
          <p:nvPicPr>
            <p:cNvPr id="26674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5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 flipH="1">
            <a:off x="7480300" y="5624513"/>
            <a:ext cx="719138" cy="773112"/>
            <a:chOff x="-44" y="1473"/>
            <a:chExt cx="981" cy="1105"/>
          </a:xfrm>
        </p:grpSpPr>
        <p:pic>
          <p:nvPicPr>
            <p:cNvPr id="26672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3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76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D748A304-20B9-4962-8FFB-CFC2F65214E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pic>
        <p:nvPicPr>
          <p:cNvPr id="27652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871538"/>
            <a:ext cx="42052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238125"/>
            <a:ext cx="7772400" cy="871538"/>
          </a:xfrm>
        </p:spPr>
        <p:txBody>
          <a:bodyPr/>
          <a:lstStyle/>
          <a:p>
            <a:r>
              <a:rPr lang="en-US" altLang="zh-CN" sz="3600" smtClean="0"/>
              <a:t>Addressing processes</a:t>
            </a:r>
            <a:endParaRPr lang="en-US" altLang="zh-CN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8475" y="1365250"/>
            <a:ext cx="4021138" cy="4648200"/>
          </a:xfrm>
        </p:spPr>
        <p:txBody>
          <a:bodyPr/>
          <a:lstStyle/>
          <a:p>
            <a:r>
              <a:rPr lang="en-US" altLang="zh-CN" sz="2400" dirty="0" smtClean="0"/>
              <a:t>to receive messages, process  must have </a:t>
            </a:r>
            <a:r>
              <a:rPr lang="en-US" altLang="zh-CN" sz="2400" i="1" dirty="0" smtClean="0">
                <a:solidFill>
                  <a:srgbClr val="CC0000"/>
                </a:solidFill>
              </a:rPr>
              <a:t>identifier</a:t>
            </a:r>
          </a:p>
          <a:p>
            <a:r>
              <a:rPr lang="en-US" altLang="zh-CN" sz="2400" dirty="0" smtClean="0"/>
              <a:t>host device has unique 32-bit IP address</a:t>
            </a:r>
          </a:p>
          <a:p>
            <a:r>
              <a:rPr lang="en-US" altLang="zh-CN" sz="2400" i="1" u="sng" dirty="0" smtClean="0">
                <a:solidFill>
                  <a:srgbClr val="CC0000"/>
                </a:solidFill>
              </a:rPr>
              <a:t>Q:</a:t>
            </a:r>
            <a:r>
              <a:rPr lang="en-US" altLang="zh-CN" sz="2400" dirty="0" smtClean="0"/>
              <a:t> does  IP address of host on which process runs suffice for identifying the process?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357313"/>
            <a:ext cx="4125912" cy="5218112"/>
          </a:xfrm>
          <a:noFill/>
        </p:spPr>
        <p:txBody>
          <a:bodyPr/>
          <a:lstStyle/>
          <a:p>
            <a:r>
              <a:rPr lang="en-US" altLang="zh-CN" sz="2400" i="1" smtClean="0">
                <a:solidFill>
                  <a:srgbClr val="CC0000"/>
                </a:solidFill>
              </a:rPr>
              <a:t>identifier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en-US" altLang="zh-CN" sz="2400" smtClean="0"/>
              <a:t>includes both </a:t>
            </a:r>
            <a:r>
              <a:rPr lang="en-US" altLang="zh-CN" sz="2400" smtClean="0">
                <a:solidFill>
                  <a:srgbClr val="CC0000"/>
                </a:solidFill>
              </a:rPr>
              <a:t>IP address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solidFill>
                  <a:srgbClr val="CC0000"/>
                </a:solidFill>
              </a:rPr>
              <a:t>port numbers</a:t>
            </a:r>
            <a:r>
              <a:rPr lang="en-US" altLang="zh-CN" sz="2400" smtClean="0"/>
              <a:t> associated with process on host.</a:t>
            </a:r>
          </a:p>
          <a:p>
            <a:r>
              <a:rPr lang="en-US" altLang="zh-CN" sz="2400" smtClean="0"/>
              <a:t>example port numbers:</a:t>
            </a:r>
          </a:p>
          <a:p>
            <a:pPr lvl="1"/>
            <a:r>
              <a:rPr lang="en-US" altLang="zh-CN" sz="2000" smtClean="0"/>
              <a:t>HTTP server: 80</a:t>
            </a:r>
          </a:p>
          <a:p>
            <a:pPr lvl="1"/>
            <a:r>
              <a:rPr lang="en-US" altLang="zh-CN" sz="2000" smtClean="0"/>
              <a:t>mail server: 25</a:t>
            </a:r>
          </a:p>
          <a:p>
            <a:r>
              <a:rPr lang="en-US" altLang="zh-CN" sz="2400" smtClean="0"/>
              <a:t>to send HTTP message to gaia.cs.umass.edu web server:</a:t>
            </a:r>
          </a:p>
          <a:p>
            <a:pPr lvl="1"/>
            <a:r>
              <a:rPr lang="en-US" altLang="zh-CN" sz="2000" smtClean="0">
                <a:solidFill>
                  <a:srgbClr val="CC0000"/>
                </a:solidFill>
              </a:rPr>
              <a:t>IP address:</a:t>
            </a:r>
            <a:r>
              <a:rPr lang="en-US" altLang="zh-CN" sz="2000" smtClean="0">
                <a:solidFill>
                  <a:schemeClr val="accent2"/>
                </a:solidFill>
              </a:rPr>
              <a:t> </a:t>
            </a:r>
            <a:r>
              <a:rPr lang="en-US" altLang="zh-CN" sz="2000" smtClean="0"/>
              <a:t>128.119.245.12</a:t>
            </a:r>
          </a:p>
          <a:p>
            <a:pPr lvl="1"/>
            <a:r>
              <a:rPr lang="en-US" altLang="zh-CN" sz="2000" smtClean="0">
                <a:solidFill>
                  <a:srgbClr val="CC0000"/>
                </a:solidFill>
              </a:rPr>
              <a:t>port number:</a:t>
            </a:r>
            <a:r>
              <a:rPr lang="en-US" altLang="zh-CN" sz="2000" smtClean="0">
                <a:solidFill>
                  <a:schemeClr val="accent2"/>
                </a:solidFill>
              </a:rPr>
              <a:t> </a:t>
            </a:r>
            <a:r>
              <a:rPr lang="en-US" altLang="zh-CN" sz="2000" smtClean="0"/>
              <a:t>80</a:t>
            </a:r>
          </a:p>
          <a:p>
            <a:r>
              <a:rPr lang="en-US" altLang="zh-CN" sz="2400" smtClean="0"/>
              <a:t>more shortly…</a:t>
            </a:r>
          </a:p>
        </p:txBody>
      </p:sp>
      <p:sp>
        <p:nvSpPr>
          <p:cNvPr id="43020" name="Rectangle 3"/>
          <p:cNvSpPr>
            <a:spLocks noChangeArrowheads="1"/>
          </p:cNvSpPr>
          <p:nvPr/>
        </p:nvSpPr>
        <p:spPr bwMode="auto">
          <a:xfrm>
            <a:off x="539552" y="5085184"/>
            <a:ext cx="40211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altLang="zh-CN" sz="2400" i="1" u="sng" dirty="0">
                <a:solidFill>
                  <a:srgbClr val="CC0000"/>
                </a:solidFill>
                <a:latin typeface="Gill Sans MT" pitchFamily="34" charset="0"/>
              </a:rPr>
              <a:t>A:</a:t>
            </a:r>
            <a:r>
              <a:rPr lang="en-US" altLang="zh-CN" sz="2400" dirty="0">
                <a:latin typeface="Gill Sans MT" pitchFamily="34" charset="0"/>
              </a:rPr>
              <a:t> no, </a:t>
            </a:r>
            <a:r>
              <a:rPr lang="en-US" altLang="zh-CN" sz="2400" i="1" dirty="0">
                <a:latin typeface="Gill Sans MT" pitchFamily="34" charset="0"/>
              </a:rPr>
              <a:t>many</a:t>
            </a:r>
            <a:r>
              <a:rPr lang="en-US" altLang="zh-CN" sz="2400" dirty="0">
                <a:latin typeface="Gill Sans MT" pitchFamily="34" charset="0"/>
              </a:rPr>
              <a:t> processes can be running on same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9CBCA4B8-5E63-4D70-82D6-5B68233D4A85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8288"/>
            <a:ext cx="7772400" cy="858837"/>
          </a:xfrm>
        </p:spPr>
        <p:txBody>
          <a:bodyPr/>
          <a:lstStyle/>
          <a:p>
            <a:r>
              <a:rPr lang="en-US" altLang="zh-CN" sz="3600" smtClean="0"/>
              <a:t>Internet transport protocols services</a:t>
            </a:r>
            <a:endParaRPr lang="en-US" altLang="zh-CN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66838"/>
            <a:ext cx="4095750" cy="39137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000099"/>
                </a:solidFill>
              </a:rPr>
              <a:t>TCP service:</a:t>
            </a:r>
          </a:p>
          <a:p>
            <a:r>
              <a:rPr lang="en-US" altLang="zh-CN" sz="2400" i="1" dirty="0" smtClean="0">
                <a:solidFill>
                  <a:srgbClr val="CC0000"/>
                </a:solidFill>
              </a:rPr>
              <a:t>reliable transport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/>
              <a:t>between sending and receiving process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r>
              <a:rPr lang="en-US" altLang="zh-CN" sz="2400" i="1" dirty="0" smtClean="0">
                <a:solidFill>
                  <a:srgbClr val="CC0000"/>
                </a:solidFill>
              </a:rPr>
              <a:t>flow control:</a:t>
            </a:r>
            <a:r>
              <a:rPr lang="en-US" altLang="zh-CN" sz="2400" dirty="0" smtClean="0"/>
              <a:t> sender won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t overwhelm receiver </a:t>
            </a:r>
          </a:p>
          <a:p>
            <a:r>
              <a:rPr lang="en-US" altLang="zh-CN" sz="2400" i="1" dirty="0" smtClean="0">
                <a:solidFill>
                  <a:srgbClr val="CC0000"/>
                </a:solidFill>
              </a:rPr>
              <a:t>congestion control:</a:t>
            </a:r>
            <a:r>
              <a:rPr lang="en-US" altLang="zh-CN" sz="2400" dirty="0" smtClean="0"/>
              <a:t> throttle sender when network overloaded</a:t>
            </a:r>
          </a:p>
          <a:p>
            <a:r>
              <a:rPr lang="en-US" altLang="zh-CN" sz="2400" i="1" dirty="0" smtClean="0">
                <a:solidFill>
                  <a:srgbClr val="CC0000"/>
                </a:solidFill>
              </a:rPr>
              <a:t>does not provide:</a:t>
            </a:r>
            <a:r>
              <a:rPr lang="en-US" altLang="zh-CN" sz="2400" dirty="0" smtClean="0"/>
              <a:t> timing, minimum throughput guarantee, security</a:t>
            </a:r>
          </a:p>
          <a:p>
            <a:r>
              <a:rPr lang="en-US" altLang="zh-CN" sz="2400" i="1" dirty="0" smtClean="0">
                <a:solidFill>
                  <a:srgbClr val="CC0000"/>
                </a:solidFill>
              </a:rPr>
              <a:t>connection-oriented:</a:t>
            </a:r>
            <a:r>
              <a:rPr lang="en-US" altLang="zh-CN" sz="2400" dirty="0" smtClean="0"/>
              <a:t> setup required between client and server processes</a:t>
            </a:r>
          </a:p>
          <a:p>
            <a:pPr>
              <a:lnSpc>
                <a:spcPct val="75000"/>
              </a:lnSpc>
            </a:pPr>
            <a:endParaRPr lang="en-US" altLang="zh-CN" dirty="0" smtClean="0"/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484313"/>
            <a:ext cx="3667125" cy="36728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99"/>
                </a:solidFill>
              </a:rPr>
              <a:t>UDP service:</a:t>
            </a:r>
          </a:p>
          <a:p>
            <a:r>
              <a:rPr lang="en-US" altLang="zh-CN" sz="2400" i="1" smtClean="0">
                <a:solidFill>
                  <a:srgbClr val="CC0000"/>
                </a:solidFill>
              </a:rPr>
              <a:t>unreliable data transfer</a:t>
            </a:r>
            <a:r>
              <a:rPr lang="en-US" altLang="zh-CN" sz="2400" smtClean="0"/>
              <a:t> between sending and receiving process</a:t>
            </a:r>
          </a:p>
          <a:p>
            <a:r>
              <a:rPr lang="en-US" altLang="zh-CN" sz="2400" i="1" smtClean="0">
                <a:solidFill>
                  <a:srgbClr val="CC0000"/>
                </a:solidFill>
              </a:rPr>
              <a:t>does not provide:</a:t>
            </a:r>
            <a:r>
              <a:rPr lang="en-US" altLang="zh-CN" sz="2400" smtClean="0"/>
              <a:t> reliability, flow control, congestion control, timing, throughput guarantee, security, or connection setup, </a:t>
            </a:r>
          </a:p>
          <a:p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u="sng" smtClean="0">
                <a:solidFill>
                  <a:srgbClr val="CC0000"/>
                </a:solidFill>
              </a:rPr>
              <a:t>Q:</a:t>
            </a:r>
            <a:r>
              <a:rPr lang="en-US" altLang="zh-CN" sz="2400" smtClean="0"/>
              <a:t> why bother?  Why is there a UDP?</a:t>
            </a:r>
          </a:p>
        </p:txBody>
      </p:sp>
      <p:pic>
        <p:nvPicPr>
          <p:cNvPr id="31751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9445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99592" y="54469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22228B"/>
                </a:solidFill>
              </a:rPr>
              <a:t>SSL is at </a:t>
            </a:r>
            <a:r>
              <a:rPr lang="en-US" altLang="zh-CN" dirty="0" smtClean="0">
                <a:solidFill>
                  <a:srgbClr val="C00000"/>
                </a:solidFill>
              </a:rPr>
              <a:t>app layer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dirty="0" smtClean="0"/>
              <a:t>apps use SSL libraries, that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talk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to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D612ABE4-EAFA-48D6-9B2A-64FCDCC4115D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pic>
        <p:nvPicPr>
          <p:cNvPr id="41988" name="Picture 4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altLang="zh-CN" sz="3600" smtClean="0"/>
              <a:t>Non-persistent HTTP: response time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sz="2400" i="1" dirty="0" smtClean="0">
                <a:solidFill>
                  <a:srgbClr val="CC0000"/>
                </a:solidFill>
              </a:rPr>
              <a:t>HTTP is </a:t>
            </a:r>
            <a:r>
              <a:rPr lang="ja-JP" altLang="en-US" sz="2400" i="1" dirty="0" smtClean="0">
                <a:solidFill>
                  <a:srgbClr val="CC0000"/>
                </a:solidFill>
              </a:rPr>
              <a:t>“</a:t>
            </a:r>
            <a:r>
              <a:rPr lang="en-US" altLang="ja-JP" sz="2400" i="1" dirty="0" smtClean="0">
                <a:solidFill>
                  <a:srgbClr val="CC0000"/>
                </a:solidFill>
              </a:rPr>
              <a:t>stateless</a:t>
            </a:r>
            <a:r>
              <a:rPr lang="ja-JP" altLang="en-US" sz="2400" i="1" dirty="0" smtClean="0">
                <a:solidFill>
                  <a:srgbClr val="CC0000"/>
                </a:solidFill>
              </a:rPr>
              <a:t>”</a:t>
            </a:r>
            <a:endParaRPr lang="en-US" altLang="ja-JP" sz="2400" i="1" dirty="0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00"/>
                </a:solidFill>
              </a:rPr>
              <a:t>RTT </a:t>
            </a:r>
            <a:r>
              <a:rPr lang="en-US" altLang="zh-CN" sz="2400" dirty="0" smtClean="0">
                <a:solidFill>
                  <a:srgbClr val="CC0000"/>
                </a:solidFill>
              </a:rPr>
              <a:t>(definition):</a:t>
            </a:r>
            <a:r>
              <a:rPr lang="en-US" altLang="zh-CN" sz="2400" dirty="0" smtClean="0"/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00"/>
                </a:solidFill>
              </a:rPr>
              <a:t>HTTP response time:</a:t>
            </a:r>
          </a:p>
          <a:p>
            <a:r>
              <a:rPr lang="en-US" altLang="zh-CN" sz="2400" dirty="0" smtClean="0"/>
              <a:t>one RTT to initiate TCP connection</a:t>
            </a:r>
          </a:p>
          <a:p>
            <a:r>
              <a:rPr lang="en-US" altLang="zh-CN" sz="2400" dirty="0" smtClean="0"/>
              <a:t>one RTT for HTTP request and first few bytes of HTTP response to return</a:t>
            </a:r>
          </a:p>
          <a:p>
            <a:r>
              <a:rPr lang="en-US" altLang="zh-CN" sz="2400" dirty="0" smtClean="0"/>
              <a:t>file transmission time</a:t>
            </a:r>
          </a:p>
          <a:p>
            <a:r>
              <a:rPr lang="en-US" altLang="zh-CN" sz="2400" dirty="0" smtClean="0"/>
              <a:t>non-persistent HTTP response time =   	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2RTT+ file transmission  time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41998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41999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connection</a:t>
            </a:r>
          </a:p>
        </p:txBody>
      </p:sp>
      <p:sp>
        <p:nvSpPr>
          <p:cNvPr id="42001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zh-CN" altLang="zh-CN" sz="2400"/>
          </a:p>
        </p:txBody>
      </p:sp>
      <p:sp>
        <p:nvSpPr>
          <p:cNvPr id="42002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RTT</a:t>
            </a:r>
          </a:p>
        </p:txBody>
      </p:sp>
      <p:sp>
        <p:nvSpPr>
          <p:cNvPr id="42003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42005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zh-CN" altLang="zh-CN" sz="2400"/>
          </a:p>
        </p:txBody>
      </p:sp>
      <p:sp>
        <p:nvSpPr>
          <p:cNvPr id="42006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RTT</a:t>
            </a:r>
          </a:p>
        </p:txBody>
      </p:sp>
      <p:sp>
        <p:nvSpPr>
          <p:cNvPr id="42007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8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file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received</a:t>
            </a:r>
          </a:p>
        </p:txBody>
      </p:sp>
      <p:sp>
        <p:nvSpPr>
          <p:cNvPr id="42009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time</a:t>
            </a:r>
          </a:p>
        </p:txBody>
      </p:sp>
      <p:sp>
        <p:nvSpPr>
          <p:cNvPr id="42010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time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42015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017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045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2046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42021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43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2044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42023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024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041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2042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42026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039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2040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42028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029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032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034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035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036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2037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038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42013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14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30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B15D6C4E-F67A-4626-89BF-1B382447002D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altLang="zh-CN" sz="3600" smtClean="0"/>
              <a:t>Persistent HTTP</a:t>
            </a:r>
            <a:endParaRPr lang="en-US" altLang="zh-CN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 smtClean="0">
                <a:solidFill>
                  <a:srgbClr val="CC0000"/>
                </a:solidFill>
              </a:rPr>
              <a:t>non-persistent HTTP issues:</a:t>
            </a:r>
          </a:p>
          <a:p>
            <a:r>
              <a:rPr lang="en-US" altLang="zh-CN" sz="2400" smtClean="0"/>
              <a:t>requires </a:t>
            </a:r>
            <a:r>
              <a:rPr lang="en-US" altLang="zh-CN" sz="2400" smtClean="0">
                <a:solidFill>
                  <a:srgbClr val="FF0000"/>
                </a:solidFill>
              </a:rPr>
              <a:t>2 RTTs per object</a:t>
            </a:r>
          </a:p>
          <a:p>
            <a:r>
              <a:rPr lang="en-US" altLang="zh-CN" sz="2400" smtClean="0"/>
              <a:t>N objects: N×2×RTT</a:t>
            </a:r>
          </a:p>
          <a:p>
            <a:r>
              <a:rPr lang="en-US" altLang="zh-CN" sz="2400" smtClean="0"/>
              <a:t>OS overhead for </a:t>
            </a:r>
            <a:r>
              <a:rPr lang="en-US" altLang="zh-CN" sz="2400" i="1" smtClean="0"/>
              <a:t>each</a:t>
            </a:r>
            <a:r>
              <a:rPr lang="en-US" altLang="zh-CN" sz="2400" smtClean="0"/>
              <a:t> TCP connection</a:t>
            </a:r>
          </a:p>
          <a:p>
            <a:r>
              <a:rPr lang="en-US" altLang="zh-CN" sz="2400" smtClean="0"/>
              <a:t>browsers often open parallel TCP connections to fetch referenced objects</a:t>
            </a:r>
          </a:p>
          <a:p>
            <a:endParaRPr lang="en-US" altLang="zh-CN" sz="2400" smtClean="0"/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98309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683125" y="1052736"/>
            <a:ext cx="3810000" cy="54005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persistent  HTTP: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server leaves connection open after sending response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subsequent HTTP messages  between same client/server sent over open connection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client sends requests as soon as it encounters a referenced </a:t>
            </a:r>
            <a:r>
              <a:rPr lang="en-US" sz="2400" dirty="0" smtClean="0">
                <a:latin typeface="Gill Sans MT" charset="0"/>
                <a:ea typeface="ＭＳ Ｐゴシック" charset="0"/>
              </a:rPr>
              <a:t>object</a:t>
            </a:r>
          </a:p>
          <a:p>
            <a:pPr>
              <a:defRPr/>
            </a:pPr>
            <a:r>
              <a:rPr lang="en-US" altLang="zh-CN" sz="2400" dirty="0" smtClean="0">
                <a:ea typeface="ＭＳ Ｐゴシック" charset="0"/>
              </a:rPr>
              <a:t>These requests for objects can be made back-to-back, without waiting for replies to pending requests (</a:t>
            </a:r>
            <a:r>
              <a:rPr lang="en-US" altLang="zh-CN" sz="2400" dirty="0" smtClean="0">
                <a:solidFill>
                  <a:srgbClr val="FF0000"/>
                </a:solidFill>
                <a:ea typeface="ＭＳ Ｐゴシック" charset="0"/>
              </a:rPr>
              <a:t>pipelining</a:t>
            </a:r>
            <a:r>
              <a:rPr lang="en-US" altLang="zh-CN" sz="2400" dirty="0" smtClean="0">
                <a:ea typeface="ＭＳ Ｐゴシック" charset="0"/>
              </a:rPr>
              <a:t>)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as little as one RTT </a:t>
            </a:r>
            <a:r>
              <a:rPr lang="en-US" sz="2400" dirty="0">
                <a:latin typeface="Gill Sans MT" charset="0"/>
                <a:ea typeface="ＭＳ Ｐゴシック" charset="0"/>
              </a:rPr>
              <a:t>for all the referenced objects</a:t>
            </a:r>
          </a:p>
        </p:txBody>
      </p:sp>
      <p:pic>
        <p:nvPicPr>
          <p:cNvPr id="43015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Pipelining in persistent HTTP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827963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Non-pipelining: request objects one by one over single TCP connection</a:t>
            </a:r>
          </a:p>
          <a:p>
            <a:pPr lvl="1"/>
            <a:r>
              <a:rPr lang="en-US" altLang="zh-CN" smtClean="0"/>
              <a:t>One RTT to initiate TCP connection</a:t>
            </a:r>
          </a:p>
          <a:p>
            <a:pPr lvl="1"/>
            <a:r>
              <a:rPr lang="en-US" altLang="zh-CN" smtClean="0"/>
              <a:t>One RTT for HTTP request and response to return for each object</a:t>
            </a:r>
          </a:p>
          <a:p>
            <a:pPr lvl="1"/>
            <a:r>
              <a:rPr lang="en-US" altLang="zh-CN" smtClean="0"/>
              <a:t>N objects: </a:t>
            </a:r>
            <a:r>
              <a:rPr lang="en-US" altLang="zh-CN" smtClean="0">
                <a:solidFill>
                  <a:srgbClr val="FF0000"/>
                </a:solidFill>
              </a:rPr>
              <a:t>RTT + N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×RTT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Pipelining: request objects in parallel over single TCP connection  </a:t>
            </a:r>
          </a:p>
          <a:p>
            <a:pPr lvl="1"/>
            <a:r>
              <a:rPr lang="en-US" altLang="zh-CN" smtClean="0"/>
              <a:t>One RTT to initiate TCP connection</a:t>
            </a:r>
          </a:p>
          <a:p>
            <a:pPr lvl="1"/>
            <a:r>
              <a:rPr lang="en-US" altLang="zh-CN" smtClean="0"/>
              <a:t>One RTT for HTTP requests and responses to return for all objects</a:t>
            </a:r>
          </a:p>
          <a:p>
            <a:pPr lvl="1"/>
            <a:r>
              <a:rPr lang="en-US" altLang="zh-CN" smtClean="0"/>
              <a:t>N objects: </a:t>
            </a:r>
            <a:r>
              <a:rPr lang="en-US" altLang="zh-CN" smtClean="0">
                <a:solidFill>
                  <a:srgbClr val="FF0000"/>
                </a:solidFill>
              </a:rPr>
              <a:t>RTT + 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RTT </a:t>
            </a:r>
            <a:r>
              <a:rPr lang="en-US" altLang="zh-CN" smtClean="0">
                <a:ea typeface="宋体" pitchFamily="2" charset="-122"/>
              </a:rPr>
              <a:t>(ignore file transmission time)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Application Layer</a:t>
            </a:r>
            <a:endParaRPr lang="en-US"/>
          </a:p>
        </p:txBody>
      </p:sp>
      <p:sp>
        <p:nvSpPr>
          <p:cNvPr id="440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95D8C9F0-EC5C-4AE8-AB93-F93294580F29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Application Layer</a:t>
            </a:r>
            <a:endParaRPr lang="en-US"/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E76E7040-9486-42FC-9484-478A6841A062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pic>
        <p:nvPicPr>
          <p:cNvPr id="45060" name="Picture 2" descr="See the sourc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236538"/>
            <a:ext cx="741997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322263" y="5556250"/>
            <a:ext cx="2270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HTTP/1.0</a:t>
            </a:r>
          </a:p>
          <a:p>
            <a:r>
              <a:rPr lang="en-US" altLang="zh-CN" sz="1800"/>
              <a:t>2 RTT per object</a:t>
            </a:r>
            <a:endParaRPr lang="zh-CN" altLang="en-US" sz="1800"/>
          </a:p>
        </p:txBody>
      </p:sp>
      <p:sp>
        <p:nvSpPr>
          <p:cNvPr id="45062" name="矩形 8"/>
          <p:cNvSpPr>
            <a:spLocks noChangeArrowheads="1"/>
          </p:cNvSpPr>
          <p:nvPr/>
        </p:nvSpPr>
        <p:spPr bwMode="auto">
          <a:xfrm>
            <a:off x="3070225" y="5543550"/>
            <a:ext cx="2527300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HTTP/1.1</a:t>
            </a:r>
          </a:p>
          <a:p>
            <a:r>
              <a:rPr lang="en-US" altLang="zh-CN" sz="1800"/>
              <a:t>1 RTT for connection</a:t>
            </a:r>
          </a:p>
          <a:p>
            <a:r>
              <a:rPr lang="en-US" altLang="zh-CN" sz="1800"/>
              <a:t>1 RTT per object</a:t>
            </a:r>
            <a:endParaRPr lang="zh-CN" altLang="en-US" sz="1800"/>
          </a:p>
        </p:txBody>
      </p:sp>
      <p:sp>
        <p:nvSpPr>
          <p:cNvPr id="45063" name="TextBox 9"/>
          <p:cNvSpPr txBox="1">
            <a:spLocks noChangeArrowheads="1"/>
          </p:cNvSpPr>
          <p:nvPr/>
        </p:nvSpPr>
        <p:spPr bwMode="auto">
          <a:xfrm>
            <a:off x="5678488" y="5548313"/>
            <a:ext cx="28829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HTTP/1.1</a:t>
            </a:r>
          </a:p>
          <a:p>
            <a:r>
              <a:rPr lang="en-US" altLang="zh-CN" sz="1800"/>
              <a:t>1 RTT for connection</a:t>
            </a:r>
          </a:p>
          <a:p>
            <a:r>
              <a:rPr lang="en-US" altLang="zh-CN" sz="1800"/>
              <a:t>1 RTT for all objects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93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DB098BE3-91EC-462A-8385-BFD412894D1A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4027488" y="2695575"/>
            <a:ext cx="687387" cy="763588"/>
            <a:chOff x="-44" y="1473"/>
            <a:chExt cx="981" cy="1105"/>
          </a:xfrm>
        </p:grpSpPr>
        <p:pic>
          <p:nvPicPr>
            <p:cNvPr id="59527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528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4092575" y="4568825"/>
            <a:ext cx="687388" cy="763588"/>
            <a:chOff x="-44" y="1473"/>
            <a:chExt cx="981" cy="1105"/>
          </a:xfrm>
        </p:grpSpPr>
        <p:pic>
          <p:nvPicPr>
            <p:cNvPr id="59525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526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6230938" y="3457575"/>
            <a:ext cx="400050" cy="715963"/>
            <a:chOff x="4140" y="429"/>
            <a:chExt cx="1425" cy="2396"/>
          </a:xfrm>
        </p:grpSpPr>
        <p:sp>
          <p:nvSpPr>
            <p:cNvPr id="59493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4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95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523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524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499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521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522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501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502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7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519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520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504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517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518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506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507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8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9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510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1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512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513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514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59515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516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8178800" y="2836863"/>
            <a:ext cx="433388" cy="715962"/>
            <a:chOff x="4140" y="429"/>
            <a:chExt cx="1425" cy="2396"/>
          </a:xfrm>
        </p:grpSpPr>
        <p:sp>
          <p:nvSpPr>
            <p:cNvPr id="59461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2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63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4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5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491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492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467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489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490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469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70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487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488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472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485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486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474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75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6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7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78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9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80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81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82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59483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84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pic>
        <p:nvPicPr>
          <p:cNvPr id="59400" name="Picture 63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893763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4950"/>
            <a:ext cx="7772400" cy="892175"/>
          </a:xfrm>
        </p:spPr>
        <p:txBody>
          <a:bodyPr/>
          <a:lstStyle/>
          <a:p>
            <a:r>
              <a:rPr lang="en-US" altLang="zh-CN" sz="4000" smtClean="0"/>
              <a:t>Web caches (proxy server)</a:t>
            </a:r>
            <a:endParaRPr lang="en-US" altLang="zh-CN" smtClean="0"/>
          </a:p>
        </p:txBody>
      </p:sp>
      <p:sp>
        <p:nvSpPr>
          <p:cNvPr id="594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6075" y="1957388"/>
            <a:ext cx="3767138" cy="3762375"/>
          </a:xfrm>
        </p:spPr>
        <p:txBody>
          <a:bodyPr>
            <a:normAutofit lnSpcReduction="10000"/>
          </a:bodyPr>
          <a:lstStyle/>
          <a:p>
            <a:pPr marL="233363" indent="-233363"/>
            <a:r>
              <a:rPr lang="en-US" altLang="zh-CN" sz="2400" smtClean="0"/>
              <a:t>user sets browser: Web accesses via  cache</a:t>
            </a:r>
          </a:p>
          <a:p>
            <a:pPr marL="233363" indent="-233363"/>
            <a:r>
              <a:rPr lang="en-US" altLang="zh-CN" sz="2400" smtClean="0"/>
              <a:t>browser sends all HTTP requests to cache</a:t>
            </a:r>
          </a:p>
          <a:p>
            <a:pPr marL="685800" lvl="1" indent="-228600"/>
            <a:r>
              <a:rPr lang="en-US" altLang="zh-CN" smtClean="0"/>
              <a:t>object in cache: cache returns object </a:t>
            </a:r>
          </a:p>
          <a:p>
            <a:pPr marL="685800" lvl="1" indent="-228600"/>
            <a:r>
              <a:rPr lang="en-US" altLang="zh-CN" smtClean="0"/>
              <a:t>else cache requests object from origin server, then returns object to client</a:t>
            </a:r>
          </a:p>
        </p:txBody>
      </p:sp>
      <p:sp>
        <p:nvSpPr>
          <p:cNvPr id="59403" name="Rectangle 4"/>
          <p:cNvSpPr>
            <a:spLocks noChangeArrowheads="1"/>
          </p:cNvSpPr>
          <p:nvPr/>
        </p:nvSpPr>
        <p:spPr bwMode="auto">
          <a:xfrm>
            <a:off x="393700" y="1265238"/>
            <a:ext cx="87503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800" i="1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altLang="zh-CN" sz="2800">
                <a:latin typeface="Gill Sans MT" pitchFamily="34" charset="0"/>
              </a:rPr>
              <a:t> satisfy client request without involving origin server</a:t>
            </a:r>
          </a:p>
        </p:txBody>
      </p:sp>
      <p:sp>
        <p:nvSpPr>
          <p:cNvPr id="59404" name="Text Box 6"/>
          <p:cNvSpPr txBox="1">
            <a:spLocks noChangeArrowheads="1"/>
          </p:cNvSpPr>
          <p:nvPr/>
        </p:nvSpPr>
        <p:spPr bwMode="auto">
          <a:xfrm>
            <a:off x="4171950" y="3368675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client</a:t>
            </a:r>
            <a:endParaRPr lang="en-US" altLang="zh-CN" sz="2400"/>
          </a:p>
        </p:txBody>
      </p:sp>
      <p:sp>
        <p:nvSpPr>
          <p:cNvPr id="59405" name="Text Box 8"/>
          <p:cNvSpPr txBox="1">
            <a:spLocks noChangeArrowheads="1"/>
          </p:cNvSpPr>
          <p:nvPr/>
        </p:nvSpPr>
        <p:spPr bwMode="auto">
          <a:xfrm>
            <a:off x="5957888" y="2774950"/>
            <a:ext cx="88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server</a:t>
            </a:r>
            <a:endParaRPr lang="en-US" altLang="zh-CN" sz="2400"/>
          </a:p>
        </p:txBody>
      </p:sp>
      <p:sp>
        <p:nvSpPr>
          <p:cNvPr id="59406" name="Text Box 21"/>
          <p:cNvSpPr txBox="1">
            <a:spLocks noChangeArrowheads="1"/>
          </p:cNvSpPr>
          <p:nvPr/>
        </p:nvSpPr>
        <p:spPr bwMode="auto">
          <a:xfrm>
            <a:off x="4294188" y="53403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client</a:t>
            </a:r>
            <a:endParaRPr lang="en-US" altLang="zh-CN" sz="2400"/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597400" y="4095750"/>
            <a:ext cx="1563688" cy="760413"/>
            <a:chOff x="2896" y="2580"/>
            <a:chExt cx="985" cy="479"/>
          </a:xfrm>
        </p:grpSpPr>
        <p:sp>
          <p:nvSpPr>
            <p:cNvPr id="59459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60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request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781550" y="4183063"/>
            <a:ext cx="1604963" cy="785812"/>
            <a:chOff x="3012" y="2635"/>
            <a:chExt cx="1011" cy="495"/>
          </a:xfrm>
        </p:grpSpPr>
        <p:sp>
          <p:nvSpPr>
            <p:cNvPr id="59457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8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response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765675" y="3124200"/>
            <a:ext cx="3251200" cy="730250"/>
            <a:chOff x="3002" y="1979"/>
            <a:chExt cx="2048" cy="460"/>
          </a:xfrm>
        </p:grpSpPr>
        <p:sp>
          <p:nvSpPr>
            <p:cNvPr id="59454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5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request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  <p:sp>
          <p:nvSpPr>
            <p:cNvPr id="59456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request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</p:grpSp>
      <p:sp>
        <p:nvSpPr>
          <p:cNvPr id="59410" name="Text Box 47"/>
          <p:cNvSpPr txBox="1">
            <a:spLocks noChangeArrowheads="1"/>
          </p:cNvSpPr>
          <p:nvPr/>
        </p:nvSpPr>
        <p:spPr bwMode="auto">
          <a:xfrm>
            <a:off x="7999413" y="5421313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server</a:t>
            </a:r>
            <a:endParaRPr lang="en-US" altLang="zh-CN" sz="2400"/>
          </a:p>
        </p:txBody>
      </p:sp>
      <p:sp>
        <p:nvSpPr>
          <p:cNvPr id="59411" name="Text Box 48"/>
          <p:cNvSpPr txBox="1">
            <a:spLocks noChangeArrowheads="1"/>
          </p:cNvSpPr>
          <p:nvPr/>
        </p:nvSpPr>
        <p:spPr bwMode="auto">
          <a:xfrm>
            <a:off x="8016875" y="3484563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server</a:t>
            </a:r>
            <a:endParaRPr lang="en-US" altLang="zh-CN" sz="2400"/>
          </a:p>
        </p:txBody>
      </p:sp>
      <p:sp>
        <p:nvSpPr>
          <p:cNvPr id="59412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>
              <a:latin typeface="Comic Sans MS" pitchFamily="66" charset="0"/>
            </a:endParaRPr>
          </a:p>
        </p:txBody>
      </p:sp>
      <p:pic>
        <p:nvPicPr>
          <p:cNvPr id="59413" name="Picture 5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992563" y="2671763"/>
            <a:ext cx="4178300" cy="1814512"/>
            <a:chOff x="2515" y="1687"/>
            <a:chExt cx="2632" cy="1143"/>
          </a:xfrm>
        </p:grpSpPr>
        <p:sp>
          <p:nvSpPr>
            <p:cNvPr id="59449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0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response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  <p:sp>
          <p:nvSpPr>
            <p:cNvPr id="59451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</a:rPr>
                <a:t>HTTP response</a:t>
              </a:r>
              <a:endParaRPr lang="en-US" altLang="zh-CN" sz="2400">
                <a:solidFill>
                  <a:srgbClr val="CC0000"/>
                </a:solidFill>
              </a:endParaRPr>
            </a:p>
          </p:txBody>
        </p:sp>
        <p:pic>
          <p:nvPicPr>
            <p:cNvPr id="59452" name="Picture 5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53" name="Picture 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69"/>
          <p:cNvGrpSpPr>
            <a:grpSpLocks/>
          </p:cNvGrpSpPr>
          <p:nvPr/>
        </p:nvGrpSpPr>
        <p:grpSpPr bwMode="auto">
          <a:xfrm>
            <a:off x="8112125" y="4764088"/>
            <a:ext cx="433388" cy="715962"/>
            <a:chOff x="4140" y="429"/>
            <a:chExt cx="1425" cy="2396"/>
          </a:xfrm>
        </p:grpSpPr>
        <p:sp>
          <p:nvSpPr>
            <p:cNvPr id="59417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19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0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9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447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448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423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0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445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446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425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26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1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443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444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428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441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442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9430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31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2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3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34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5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36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37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38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59439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440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45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4FF04FA1-A23E-4151-B6F2-078C9D949FFF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pic>
        <p:nvPicPr>
          <p:cNvPr id="64516" name="Picture 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>
            <a:normAutofit fontScale="90000"/>
          </a:bodyPr>
          <a:lstStyle/>
          <a:p>
            <a:r>
              <a:rPr lang="en-US" altLang="zh-CN" sz="4000" smtClean="0"/>
              <a:t>Caching example: </a:t>
            </a:r>
            <a:r>
              <a:rPr lang="en-US" altLang="zh-CN" sz="3600" smtClean="0"/>
              <a:t>install local cache</a:t>
            </a:r>
            <a:r>
              <a:rPr lang="en-US" altLang="zh-CN" sz="4000" smtClean="0"/>
              <a:t> </a:t>
            </a:r>
            <a:endParaRPr lang="en-US" altLang="zh-CN" smtClean="0"/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8" y="1200150"/>
            <a:ext cx="4926508" cy="1882775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buFont typeface="Wingdings" pitchFamily="2" charset="2"/>
              <a:buNone/>
              <a:tabLst>
                <a:tab pos="576263" algn="l"/>
              </a:tabLst>
            </a:pPr>
            <a:r>
              <a:rPr lang="en-US" altLang="zh-CN" i="1" dirty="0" smtClean="0">
                <a:solidFill>
                  <a:srgbClr val="CC0000"/>
                </a:solidFill>
              </a:rPr>
              <a:t>Calculating access link utilization, delay with cache:</a:t>
            </a:r>
          </a:p>
          <a:p>
            <a:pPr marL="228600" indent="-228600">
              <a:lnSpc>
                <a:spcPct val="80000"/>
              </a:lnSpc>
              <a:tabLst>
                <a:tab pos="576263" algn="l"/>
              </a:tabLst>
            </a:pPr>
            <a:r>
              <a:rPr lang="en-US" altLang="zh-CN" sz="2400" dirty="0" smtClean="0"/>
              <a:t>User request 15Mbps of data from Internet</a:t>
            </a:r>
          </a:p>
          <a:p>
            <a:pPr marL="228600" indent="-228600">
              <a:lnSpc>
                <a:spcPct val="80000"/>
              </a:lnSpc>
              <a:tabLst>
                <a:tab pos="576263" algn="l"/>
              </a:tabLst>
            </a:pPr>
            <a:r>
              <a:rPr lang="en-US" altLang="zh-CN" sz="2400" dirty="0" smtClean="0"/>
              <a:t>suppose </a:t>
            </a:r>
            <a:r>
              <a:rPr lang="en-US" altLang="zh-CN" sz="2400" dirty="0" smtClean="0"/>
              <a:t>cache hit rate is 0.4</a:t>
            </a:r>
          </a:p>
          <a:p>
            <a:pPr marL="576263" lvl="1" indent="-233363">
              <a:tabLst>
                <a:tab pos="576263" algn="l"/>
              </a:tabLst>
            </a:pPr>
            <a:r>
              <a:rPr lang="en-US" altLang="zh-CN" sz="2000" dirty="0" smtClean="0"/>
              <a:t>40% requests satisfied at cache, 60% requests satisfied at origin 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  <a:tabLst>
                <a:tab pos="576263" algn="l"/>
              </a:tabLst>
            </a:pPr>
            <a:r>
              <a:rPr lang="en-US" altLang="zh-CN" sz="2400" dirty="0" smtClean="0"/>
              <a:t>  </a:t>
            </a:r>
          </a:p>
        </p:txBody>
      </p:sp>
      <p:sp>
        <p:nvSpPr>
          <p:cNvPr id="64519" name="Text Box 50"/>
          <p:cNvSpPr txBox="1">
            <a:spLocks noChangeArrowheads="1"/>
          </p:cNvSpPr>
          <p:nvPr/>
        </p:nvSpPr>
        <p:spPr bwMode="auto">
          <a:xfrm>
            <a:off x="8103046" y="1824038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servers</a:t>
            </a:r>
          </a:p>
        </p:txBody>
      </p:sp>
      <p:sp>
        <p:nvSpPr>
          <p:cNvPr id="64520" name="Line 95"/>
          <p:cNvSpPr>
            <a:spLocks noChangeShapeType="1"/>
          </p:cNvSpPr>
          <p:nvPr/>
        </p:nvSpPr>
        <p:spPr bwMode="auto">
          <a:xfrm>
            <a:off x="6998146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Text Box 99"/>
          <p:cNvSpPr txBox="1">
            <a:spLocks noChangeArrowheads="1"/>
          </p:cNvSpPr>
          <p:nvPr/>
        </p:nvSpPr>
        <p:spPr bwMode="auto">
          <a:xfrm>
            <a:off x="6999733" y="36560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15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access link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49566" name="Rectangle 4"/>
          <p:cNvSpPr>
            <a:spLocks noChangeArrowheads="1"/>
          </p:cNvSpPr>
          <p:nvPr/>
        </p:nvSpPr>
        <p:spPr bwMode="auto">
          <a:xfrm>
            <a:off x="506413" y="3057525"/>
            <a:ext cx="49815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access link utilization: </a:t>
            </a:r>
          </a:p>
          <a:p>
            <a:pPr marL="628650" lvl="1" indent="-285750">
              <a:lnSpc>
                <a:spcPct val="80000"/>
              </a:lnSpc>
              <a:buClr>
                <a:srgbClr val="000099"/>
              </a:buClr>
              <a:buSzTx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60% of requests use access link 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data rate to browsers </a:t>
            </a: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over access link 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ZapfDingbats" charset="0"/>
              <a:buNone/>
              <a:tabLst>
                <a:tab pos="576263" algn="l"/>
              </a:tabLst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    = 0.6*15 Mbps = 9 Mbps </a:t>
            </a:r>
          </a:p>
          <a:p>
            <a:pPr marL="576263" lvl="1" indent="-233363">
              <a:lnSpc>
                <a:spcPct val="85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utilization = 9/15 = 0.6</a:t>
            </a:r>
          </a:p>
        </p:txBody>
      </p:sp>
      <p:sp>
        <p:nvSpPr>
          <p:cNvPr id="149567" name="Rectangle 4"/>
          <p:cNvSpPr>
            <a:spLocks noChangeArrowheads="1"/>
          </p:cNvSpPr>
          <p:nvPr/>
        </p:nvSpPr>
        <p:spPr bwMode="auto">
          <a:xfrm>
            <a:off x="538163" y="4768850"/>
            <a:ext cx="454183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total delay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= 0.6 * (delay from origin servers) +0.4 * (delay when satisfied at cache)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= 0.6 (2.01) + 0.4 (~msecs) = ~ 1.2 secs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less than with 100 Mbps link (and cheaper too!)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64524" name="Line 2"/>
          <p:cNvSpPr>
            <a:spLocks noChangeShapeType="1"/>
          </p:cNvSpPr>
          <p:nvPr/>
        </p:nvSpPr>
        <p:spPr bwMode="auto">
          <a:xfrm>
            <a:off x="5674171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51"/>
          <p:cNvSpPr>
            <a:spLocks noChangeShapeType="1"/>
          </p:cNvSpPr>
          <p:nvPr/>
        </p:nvSpPr>
        <p:spPr bwMode="auto">
          <a:xfrm>
            <a:off x="6483796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52"/>
          <p:cNvSpPr>
            <a:spLocks noChangeShapeType="1"/>
          </p:cNvSpPr>
          <p:nvPr/>
        </p:nvSpPr>
        <p:spPr bwMode="auto">
          <a:xfrm flipH="1">
            <a:off x="7112446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53"/>
          <p:cNvSpPr>
            <a:spLocks noChangeShapeType="1"/>
          </p:cNvSpPr>
          <p:nvPr/>
        </p:nvSpPr>
        <p:spPr bwMode="auto">
          <a:xfrm flipH="1">
            <a:off x="7569646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54"/>
          <p:cNvSpPr>
            <a:spLocks noChangeShapeType="1"/>
          </p:cNvSpPr>
          <p:nvPr/>
        </p:nvSpPr>
        <p:spPr bwMode="auto">
          <a:xfrm flipH="1" flipV="1">
            <a:off x="7731571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Freeform 55"/>
          <p:cNvSpPr>
            <a:spLocks/>
          </p:cNvSpPr>
          <p:nvPr/>
        </p:nvSpPr>
        <p:spPr bwMode="auto">
          <a:xfrm>
            <a:off x="5758308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Text Box 70"/>
          <p:cNvSpPr txBox="1">
            <a:spLocks noChangeArrowheads="1"/>
          </p:cNvSpPr>
          <p:nvPr/>
        </p:nvSpPr>
        <p:spPr bwMode="auto">
          <a:xfrm>
            <a:off x="6464746" y="2354263"/>
            <a:ext cx="931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CC0000"/>
                </a:solidFill>
              </a:rPr>
              <a:t> Internet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6582221" y="3165475"/>
            <a:ext cx="881062" cy="307975"/>
            <a:chOff x="2356" y="1300"/>
            <a:chExt cx="555" cy="194"/>
          </a:xfrm>
        </p:grpSpPr>
        <p:sp>
          <p:nvSpPr>
            <p:cNvPr id="6475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75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76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4764" name="Freeform 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65" name="Freeform 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762" name="Line 7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63" name="Line 7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5326508" y="1957388"/>
            <a:ext cx="377825" cy="576262"/>
            <a:chOff x="4140" y="429"/>
            <a:chExt cx="1425" cy="2396"/>
          </a:xfrm>
        </p:grpSpPr>
        <p:sp>
          <p:nvSpPr>
            <p:cNvPr id="64726" name="Freeform 8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7" name="Rectangle 8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28" name="Freeform 8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9" name="Freeform 8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30" name="Rectangle 8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4756" name="AutoShape 8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757" name="AutoShape 8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732" name="Rectangle 8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" name="Group 9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4754" name="AutoShape 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755" name="AutoShape 9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734" name="Rectangle 9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35" name="Rectangle 9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752" name="AutoShape 9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753" name="AutoShape 9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737" name="Freeform 9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9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50" name="AutoShape 10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751" name="AutoShape 10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739" name="Rectangle 10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40" name="Freeform 10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41" name="Freeform 10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42" name="Oval 10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43" name="Freeform 10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44" name="AutoShape 10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45" name="AutoShape 10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46" name="Oval 10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47" name="Oval 11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4748" name="Oval 11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49" name="Rectangle 11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9" name="Group 113"/>
          <p:cNvGrpSpPr>
            <a:grpSpLocks/>
          </p:cNvGrpSpPr>
          <p:nvPr/>
        </p:nvGrpSpPr>
        <p:grpSpPr bwMode="auto">
          <a:xfrm>
            <a:off x="6240908" y="1479550"/>
            <a:ext cx="377825" cy="576263"/>
            <a:chOff x="4140" y="429"/>
            <a:chExt cx="1425" cy="2396"/>
          </a:xfrm>
        </p:grpSpPr>
        <p:sp>
          <p:nvSpPr>
            <p:cNvPr id="64694" name="Freeform 11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95" name="Rectangle 11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96" name="Freeform 11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97" name="Freeform 11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98" name="Rectangle 11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" name="Group 11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4724" name="AutoShape 12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725" name="AutoShape 12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700" name="Rectangle 12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" name="Group 12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4722" name="AutoShape 1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723" name="AutoShape 12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702" name="Rectangle 12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03" name="Rectangle 12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" name="Group 12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720" name="AutoShape 12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721" name="AutoShape 13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705" name="Freeform 13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13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18" name="AutoShape 13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719" name="AutoShape 13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707" name="Rectangle 13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08" name="Freeform 13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09" name="Freeform 13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0" name="Oval 13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11" name="Freeform 13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2" name="AutoShape 14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13" name="AutoShape 14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14" name="Oval 14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15" name="Oval 14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4716" name="Oval 14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717" name="Rectangle 14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" name="Group 146"/>
          <p:cNvGrpSpPr>
            <a:grpSpLocks/>
          </p:cNvGrpSpPr>
          <p:nvPr/>
        </p:nvGrpSpPr>
        <p:grpSpPr bwMode="auto">
          <a:xfrm>
            <a:off x="6993383" y="1511300"/>
            <a:ext cx="377825" cy="576263"/>
            <a:chOff x="4140" y="429"/>
            <a:chExt cx="1425" cy="2396"/>
          </a:xfrm>
        </p:grpSpPr>
        <p:sp>
          <p:nvSpPr>
            <p:cNvPr id="64662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3" name="Rectangle 14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64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5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6" name="Rectangle 15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4692" name="AutoShape 15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93" name="AutoShape 15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68" name="Rectangle 15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6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4690" name="AutoShape 1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91" name="AutoShape 15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70" name="Rectangle 15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71" name="Rectangle 16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7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688" name="AutoShape 1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89" name="AutoShape 16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73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686" name="AutoShape 16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87" name="AutoShape 16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75" name="Rectangle 16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76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77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78" name="Oval 17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79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80" name="AutoShape 17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81" name="AutoShape 17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82" name="Oval 17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83" name="Oval 17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4684" name="Oval 17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85" name="Rectangle 17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9" name="Group 179"/>
          <p:cNvGrpSpPr>
            <a:grpSpLocks/>
          </p:cNvGrpSpPr>
          <p:nvPr/>
        </p:nvGrpSpPr>
        <p:grpSpPr bwMode="auto">
          <a:xfrm>
            <a:off x="7602983" y="1663700"/>
            <a:ext cx="377825" cy="576263"/>
            <a:chOff x="4140" y="429"/>
            <a:chExt cx="1425" cy="2396"/>
          </a:xfrm>
        </p:grpSpPr>
        <p:sp>
          <p:nvSpPr>
            <p:cNvPr id="64630" name="Freeform 18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31" name="Rectangle 18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32" name="Freeform 18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33" name="Freeform 18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34" name="Rectangle 18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0" name="Group 18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4660" name="AutoShape 18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61" name="AutoShape 18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36" name="Rectangle 18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1" name="Group 18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4658" name="AutoShape 1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59" name="AutoShape 19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38" name="Rectangle 19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39" name="Rectangle 19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2" name="Group 19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656" name="AutoShape 1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57" name="AutoShape 19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41" name="Freeform 19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19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654" name="AutoShape 19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55" name="AutoShape 20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43" name="Rectangle 20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44" name="Freeform 20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45" name="Freeform 20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46" name="Oval 20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47" name="Freeform 20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48" name="AutoShape 20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49" name="AutoShape 20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50" name="Oval 20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51" name="Oval 20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4652" name="Oval 21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53" name="Rectangle 21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4" name="Group 212"/>
          <p:cNvGrpSpPr>
            <a:grpSpLocks/>
          </p:cNvGrpSpPr>
          <p:nvPr/>
        </p:nvGrpSpPr>
        <p:grpSpPr bwMode="auto">
          <a:xfrm>
            <a:off x="7931596" y="2609850"/>
            <a:ext cx="377825" cy="576263"/>
            <a:chOff x="4140" y="429"/>
            <a:chExt cx="1425" cy="2396"/>
          </a:xfrm>
        </p:grpSpPr>
        <p:sp>
          <p:nvSpPr>
            <p:cNvPr id="64598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9" name="Rectangle 21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00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1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2" name="Rectangle 21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5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4628" name="AutoShape 21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29" name="AutoShape 22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04" name="Rectangle 22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6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4626" name="AutoShape 2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27" name="AutoShape 22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06" name="Rectangle 22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07" name="Rectangle 22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7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624" name="AutoShape 22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25" name="AutoShape 22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09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622" name="AutoShape 23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623" name="AutoShape 23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611" name="Rectangle 23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12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3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4" name="Oval 23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15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6" name="AutoShape 23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17" name="AutoShape 24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18" name="Oval 24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19" name="Oval 24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4620" name="Oval 24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621" name="Rectangle 24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64537" name="Freeform 71"/>
          <p:cNvSpPr>
            <a:spLocks/>
          </p:cNvSpPr>
          <p:nvPr/>
        </p:nvSpPr>
        <p:spPr bwMode="auto">
          <a:xfrm>
            <a:off x="5339208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8" name="Line 77"/>
          <p:cNvSpPr>
            <a:spLocks noChangeShapeType="1"/>
          </p:cNvSpPr>
          <p:nvPr/>
        </p:nvSpPr>
        <p:spPr bwMode="auto">
          <a:xfrm flipH="1">
            <a:off x="5788471" y="4702175"/>
            <a:ext cx="8556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9" name="Line 78"/>
          <p:cNvSpPr>
            <a:spLocks noChangeShapeType="1"/>
          </p:cNvSpPr>
          <p:nvPr/>
        </p:nvSpPr>
        <p:spPr bwMode="auto">
          <a:xfrm flipH="1">
            <a:off x="6298058" y="4749800"/>
            <a:ext cx="563563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0" name="Line 79"/>
          <p:cNvSpPr>
            <a:spLocks noChangeShapeType="1"/>
          </p:cNvSpPr>
          <p:nvPr/>
        </p:nvSpPr>
        <p:spPr bwMode="auto">
          <a:xfrm flipH="1">
            <a:off x="6836221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1" name="Line 80"/>
          <p:cNvSpPr>
            <a:spLocks noChangeShapeType="1"/>
          </p:cNvSpPr>
          <p:nvPr/>
        </p:nvSpPr>
        <p:spPr bwMode="auto">
          <a:xfrm>
            <a:off x="7202933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2" name="Text Box 97"/>
          <p:cNvSpPr txBox="1">
            <a:spLocks noChangeArrowheads="1"/>
          </p:cNvSpPr>
          <p:nvPr/>
        </p:nvSpPr>
        <p:spPr bwMode="auto">
          <a:xfrm>
            <a:off x="5366196" y="4279900"/>
            <a:ext cx="11985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C0000"/>
                </a:solidFill>
              </a:rPr>
              <a:t>network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64543" name="Text Box 98"/>
          <p:cNvSpPr txBox="1">
            <a:spLocks noChangeArrowheads="1"/>
          </p:cNvSpPr>
          <p:nvPr/>
        </p:nvSpPr>
        <p:spPr bwMode="auto">
          <a:xfrm>
            <a:off x="7248971" y="4660900"/>
            <a:ext cx="1541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100 Mbps LAN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pSp>
        <p:nvGrpSpPr>
          <p:cNvPr id="29" name="Group 120"/>
          <p:cNvGrpSpPr>
            <a:grpSpLocks/>
          </p:cNvGrpSpPr>
          <p:nvPr/>
        </p:nvGrpSpPr>
        <p:grpSpPr bwMode="auto">
          <a:xfrm>
            <a:off x="6561583" y="4460875"/>
            <a:ext cx="881063" cy="307975"/>
            <a:chOff x="2356" y="1300"/>
            <a:chExt cx="555" cy="194"/>
          </a:xfrm>
        </p:grpSpPr>
        <p:sp>
          <p:nvSpPr>
            <p:cNvPr id="6459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59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59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4596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7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94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5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172"/>
          <p:cNvGrpSpPr>
            <a:grpSpLocks/>
          </p:cNvGrpSpPr>
          <p:nvPr/>
        </p:nvGrpSpPr>
        <p:grpSpPr bwMode="auto">
          <a:xfrm>
            <a:off x="5475733" y="5070475"/>
            <a:ext cx="525463" cy="557213"/>
            <a:chOff x="-44" y="1473"/>
            <a:chExt cx="981" cy="1105"/>
          </a:xfrm>
        </p:grpSpPr>
        <p:pic>
          <p:nvPicPr>
            <p:cNvPr id="64588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89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4736" name="Group 340"/>
          <p:cNvGrpSpPr>
            <a:grpSpLocks/>
          </p:cNvGrpSpPr>
          <p:nvPr/>
        </p:nvGrpSpPr>
        <p:grpSpPr bwMode="auto">
          <a:xfrm>
            <a:off x="5986908" y="5092700"/>
            <a:ext cx="525463" cy="557213"/>
            <a:chOff x="-44" y="1473"/>
            <a:chExt cx="981" cy="1105"/>
          </a:xfrm>
        </p:grpSpPr>
        <p:pic>
          <p:nvPicPr>
            <p:cNvPr id="64586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87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4738" name="Group 343"/>
          <p:cNvGrpSpPr>
            <a:grpSpLocks/>
          </p:cNvGrpSpPr>
          <p:nvPr/>
        </p:nvGrpSpPr>
        <p:grpSpPr bwMode="auto">
          <a:xfrm>
            <a:off x="6510783" y="5081588"/>
            <a:ext cx="525463" cy="557212"/>
            <a:chOff x="-44" y="1473"/>
            <a:chExt cx="981" cy="1105"/>
          </a:xfrm>
        </p:grpSpPr>
        <p:pic>
          <p:nvPicPr>
            <p:cNvPr id="64584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85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4761" name="Group 308"/>
          <p:cNvGrpSpPr>
            <a:grpSpLocks/>
          </p:cNvGrpSpPr>
          <p:nvPr/>
        </p:nvGrpSpPr>
        <p:grpSpPr bwMode="auto">
          <a:xfrm>
            <a:off x="7126733" y="4941888"/>
            <a:ext cx="1860550" cy="809625"/>
            <a:chOff x="4217" y="3611"/>
            <a:chExt cx="1172" cy="510"/>
          </a:xfrm>
        </p:grpSpPr>
        <p:sp>
          <p:nvSpPr>
            <p:cNvPr id="64582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583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0000"/>
                  </a:solidFill>
                </a:rPr>
                <a:t>cache</a:t>
              </a:r>
            </a:p>
          </p:txBody>
        </p:sp>
      </p:grpSp>
      <p:grpSp>
        <p:nvGrpSpPr>
          <p:cNvPr id="64766" name="Group 307"/>
          <p:cNvGrpSpPr>
            <a:grpSpLocks/>
          </p:cNvGrpSpPr>
          <p:nvPr/>
        </p:nvGrpSpPr>
        <p:grpSpPr bwMode="auto">
          <a:xfrm>
            <a:off x="7191821" y="5027613"/>
            <a:ext cx="377825" cy="576262"/>
            <a:chOff x="4140" y="429"/>
            <a:chExt cx="1425" cy="2396"/>
          </a:xfrm>
        </p:grpSpPr>
        <p:sp>
          <p:nvSpPr>
            <p:cNvPr id="64550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1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552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3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4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4767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4580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581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556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4512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4578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579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558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559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4513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576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577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561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22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574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575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4563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564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5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6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567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8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569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570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571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4572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573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66" grpId="0"/>
      <p:bldP spid="1495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75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AFCD9D7A-566F-460C-8CDD-37A47490F954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63513"/>
            <a:ext cx="8321675" cy="925512"/>
          </a:xfrm>
        </p:spPr>
        <p:txBody>
          <a:bodyPr/>
          <a:lstStyle/>
          <a:p>
            <a:r>
              <a:rPr lang="en-US" altLang="zh-CN" sz="3600" smtClean="0"/>
              <a:t>FTP: separate control, data connections</a:t>
            </a:r>
            <a:endParaRPr lang="en-US" altLang="zh-CN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504950"/>
            <a:ext cx="4318000" cy="4964113"/>
          </a:xfrm>
        </p:spPr>
        <p:txBody>
          <a:bodyPr>
            <a:normAutofit lnSpcReduction="10000"/>
          </a:bodyPr>
          <a:lstStyle/>
          <a:p>
            <a:r>
              <a:rPr lang="en-US" altLang="zh-CN" sz="2400" smtClean="0"/>
              <a:t>FTP client contacts FTP server at port 21, using TCP </a:t>
            </a:r>
          </a:p>
          <a:p>
            <a:r>
              <a:rPr lang="en-US" altLang="zh-CN" sz="2400" smtClean="0"/>
              <a:t>client authorized over control connection</a:t>
            </a:r>
          </a:p>
          <a:p>
            <a:r>
              <a:rPr lang="en-US" altLang="zh-CN" sz="2400" smtClean="0"/>
              <a:t>client browses remote directory, sends commands over control connection</a:t>
            </a:r>
          </a:p>
          <a:p>
            <a:r>
              <a:rPr lang="en-US" altLang="zh-CN" sz="2400" smtClean="0"/>
              <a:t>when server receives file transfer command, </a:t>
            </a:r>
            <a:r>
              <a:rPr lang="en-US" altLang="zh-CN" sz="2400" i="1" smtClean="0">
                <a:solidFill>
                  <a:srgbClr val="CC0000"/>
                </a:solidFill>
              </a:rPr>
              <a:t>server</a:t>
            </a:r>
            <a:r>
              <a:rPr lang="en-US" altLang="zh-CN" sz="2400" smtClean="0"/>
              <a:t> opens </a:t>
            </a:r>
            <a:r>
              <a:rPr lang="en-US" altLang="zh-CN" sz="2400" i="1" smtClean="0"/>
              <a:t>2</a:t>
            </a:r>
            <a:r>
              <a:rPr lang="en-US" altLang="zh-CN" sz="2400" i="1" baseline="30000" smtClean="0"/>
              <a:t>nd</a:t>
            </a:r>
            <a:r>
              <a:rPr lang="en-US" altLang="zh-CN" sz="2400" i="1" smtClean="0"/>
              <a:t> </a:t>
            </a:r>
            <a:r>
              <a:rPr lang="en-US" altLang="zh-CN" sz="2400" smtClean="0"/>
              <a:t>TCP data connection (for file) </a:t>
            </a:r>
            <a:r>
              <a:rPr lang="en-US" altLang="zh-CN" sz="2400" i="1" smtClean="0"/>
              <a:t>to </a:t>
            </a:r>
            <a:r>
              <a:rPr lang="en-US" altLang="zh-CN" sz="2400" smtClean="0"/>
              <a:t>client</a:t>
            </a:r>
          </a:p>
          <a:p>
            <a:r>
              <a:rPr lang="en-US" altLang="zh-CN" sz="2400" smtClean="0"/>
              <a:t>after transferring one file, server closes data connection</a:t>
            </a:r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4838700" y="2266950"/>
            <a:ext cx="7175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FTP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client</a:t>
            </a:r>
          </a:p>
        </p:txBody>
      </p:sp>
      <p:sp>
        <p:nvSpPr>
          <p:cNvPr id="67591" name="Text Box 16"/>
          <p:cNvSpPr txBox="1">
            <a:spLocks noChangeArrowheads="1"/>
          </p:cNvSpPr>
          <p:nvPr/>
        </p:nvSpPr>
        <p:spPr bwMode="auto">
          <a:xfrm>
            <a:off x="7856538" y="2276475"/>
            <a:ext cx="8191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FTP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server</a:t>
            </a:r>
          </a:p>
        </p:txBody>
      </p:sp>
      <p:sp>
        <p:nvSpPr>
          <p:cNvPr id="67592" name="Line 17"/>
          <p:cNvSpPr>
            <a:spLocks noChangeShapeType="1"/>
          </p:cNvSpPr>
          <p:nvPr/>
        </p:nvSpPr>
        <p:spPr bwMode="auto">
          <a:xfrm>
            <a:off x="5508625" y="1744663"/>
            <a:ext cx="2562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Line 18"/>
          <p:cNvSpPr>
            <a:spLocks noChangeShapeType="1"/>
          </p:cNvSpPr>
          <p:nvPr/>
        </p:nvSpPr>
        <p:spPr bwMode="auto">
          <a:xfrm flipV="1">
            <a:off x="5527675" y="2058988"/>
            <a:ext cx="2562225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4" name="Text Box 19"/>
          <p:cNvSpPr txBox="1">
            <a:spLocks noChangeArrowheads="1"/>
          </p:cNvSpPr>
          <p:nvPr/>
        </p:nvSpPr>
        <p:spPr bwMode="auto">
          <a:xfrm>
            <a:off x="5580063" y="1206500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TCP control connection,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server port 21</a:t>
            </a:r>
            <a:endParaRPr lang="en-US" altLang="zh-CN" sz="2400" i="1">
              <a:solidFill>
                <a:srgbClr val="CC0000"/>
              </a:solidFill>
            </a:endParaRPr>
          </a:p>
        </p:txBody>
      </p:sp>
      <p:sp>
        <p:nvSpPr>
          <p:cNvPr id="67595" name="Text Box 20"/>
          <p:cNvSpPr txBox="1">
            <a:spLocks noChangeArrowheads="1"/>
          </p:cNvSpPr>
          <p:nvPr/>
        </p:nvSpPr>
        <p:spPr bwMode="auto">
          <a:xfrm>
            <a:off x="5554663" y="2133600"/>
            <a:ext cx="24098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TCP data connection,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server port 20</a:t>
            </a:r>
            <a:endParaRPr lang="en-US" altLang="zh-CN" sz="2400" i="1">
              <a:solidFill>
                <a:srgbClr val="CC0000"/>
              </a:solidFill>
            </a:endParaRP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4703763" y="3287713"/>
            <a:ext cx="4067175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400" dirty="0">
                <a:latin typeface="Gill Sans MT" pitchFamily="34" charset="0"/>
              </a:rPr>
              <a:t>server opens another TCP data connection to transfer another file (port 20)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400" dirty="0">
                <a:latin typeface="Gill Sans MT" pitchFamily="34" charset="0"/>
              </a:rPr>
              <a:t>control connection: </a:t>
            </a:r>
            <a:r>
              <a:rPr lang="ja-JP" altLang="en-US" sz="2400" i="1" dirty="0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400" i="1" dirty="0">
                <a:solidFill>
                  <a:srgbClr val="CC0000"/>
                </a:solidFill>
                <a:latin typeface="Gill Sans MT" pitchFamily="34" charset="0"/>
              </a:rPr>
              <a:t>out of band</a:t>
            </a:r>
            <a:r>
              <a:rPr lang="ja-JP" altLang="en-US" sz="2400" i="1" dirty="0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altLang="ja-JP" sz="2400" i="1" dirty="0">
              <a:solidFill>
                <a:srgbClr val="CC0000"/>
              </a:solidFill>
              <a:latin typeface="Gill Sans MT" pitchFamily="34" charset="0"/>
            </a:endParaRP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ja-JP" sz="2400" dirty="0">
                <a:latin typeface="Gill Sans MT" pitchFamily="34" charset="0"/>
              </a:rPr>
              <a:t>HTTP, </a:t>
            </a:r>
            <a:r>
              <a:rPr lang="en-US" altLang="ja-JP" sz="2400" i="1" dirty="0">
                <a:solidFill>
                  <a:srgbClr val="C00000"/>
                </a:solidFill>
                <a:latin typeface="Gill Sans MT" pitchFamily="34" charset="0"/>
              </a:rPr>
              <a:t>“</a:t>
            </a:r>
            <a:r>
              <a:rPr lang="en-US" altLang="ja-JP" sz="2400" i="1" dirty="0">
                <a:solidFill>
                  <a:srgbClr val="CC0000"/>
                </a:solidFill>
                <a:latin typeface="Gill Sans MT" pitchFamily="34" charset="0"/>
              </a:rPr>
              <a:t>in band”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400" dirty="0">
                <a:latin typeface="Gill Sans MT" pitchFamily="34" charset="0"/>
              </a:rPr>
              <a:t>FTP server maintains </a:t>
            </a:r>
            <a:r>
              <a:rPr lang="ja-JP" altLang="en-US" sz="2400" dirty="0">
                <a:latin typeface="Gill Sans MT" pitchFamily="34" charset="0"/>
              </a:rPr>
              <a:t>“</a:t>
            </a:r>
            <a:r>
              <a:rPr lang="en-US" altLang="ja-JP" sz="2400" dirty="0">
                <a:solidFill>
                  <a:srgbClr val="C00000"/>
                </a:solidFill>
                <a:latin typeface="Gill Sans MT" pitchFamily="34" charset="0"/>
              </a:rPr>
              <a:t>state</a:t>
            </a:r>
            <a:r>
              <a:rPr lang="ja-JP" altLang="en-US" sz="2400" dirty="0">
                <a:latin typeface="Gill Sans MT" pitchFamily="34" charset="0"/>
              </a:rPr>
              <a:t>”</a:t>
            </a:r>
            <a:r>
              <a:rPr lang="en-US" altLang="ja-JP" sz="2400" dirty="0">
                <a:latin typeface="Gill Sans MT" pitchFamily="34" charset="0"/>
              </a:rPr>
              <a:t>: current directory, earlier </a:t>
            </a:r>
            <a:r>
              <a:rPr lang="en-US" altLang="ja-JP" sz="2400" dirty="0" smtClean="0">
                <a:latin typeface="Gill Sans MT" pitchFamily="34" charset="0"/>
              </a:rPr>
              <a:t>authentication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ja-JP" sz="2400" dirty="0" smtClean="0">
                <a:latin typeface="Gill Sans MT" pitchFamily="34" charset="0"/>
              </a:rPr>
              <a:t>HTTP,  stateless</a:t>
            </a:r>
            <a:endParaRPr lang="en-US" altLang="ja-JP" sz="2400" dirty="0">
              <a:latin typeface="Gill Sans MT" pitchFamily="34" charset="0"/>
            </a:endParaRP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pic>
        <p:nvPicPr>
          <p:cNvPr id="67597" name="Picture 2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86836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8" name="Line 23"/>
          <p:cNvSpPr>
            <a:spLocks noChangeShapeType="1"/>
          </p:cNvSpPr>
          <p:nvPr/>
        </p:nvSpPr>
        <p:spPr bwMode="auto">
          <a:xfrm>
            <a:off x="5726113" y="24304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129588" y="1408113"/>
            <a:ext cx="444500" cy="728662"/>
            <a:chOff x="4140" y="429"/>
            <a:chExt cx="1425" cy="2396"/>
          </a:xfrm>
        </p:grpSpPr>
        <p:sp>
          <p:nvSpPr>
            <p:cNvPr id="67603" name="Freeform 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Rectangle 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605" name="Freeform 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Freeform 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Rectangle 37"/>
            <p:cNvSpPr>
              <a:spLocks noChangeArrowheads="1"/>
            </p:cNvSpPr>
            <p:nvPr/>
          </p:nvSpPr>
          <p:spPr bwMode="auto">
            <a:xfrm>
              <a:off x="4211" y="695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633" name="AutoShape 39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7634" name="AutoShape 40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6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7609" name="Rectangle 41"/>
            <p:cNvSpPr>
              <a:spLocks noChangeArrowheads="1"/>
            </p:cNvSpPr>
            <p:nvPr/>
          </p:nvSpPr>
          <p:spPr bwMode="auto">
            <a:xfrm>
              <a:off x="4227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7631" name="AutoShape 43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7632" name="AutoShape 44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7611" name="Rectangle 45"/>
            <p:cNvSpPr>
              <a:spLocks noChangeArrowheads="1"/>
            </p:cNvSpPr>
            <p:nvPr/>
          </p:nvSpPr>
          <p:spPr bwMode="auto">
            <a:xfrm>
              <a:off x="4216" y="1358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612" name="Rectangle 46"/>
            <p:cNvSpPr>
              <a:spLocks noChangeArrowheads="1"/>
            </p:cNvSpPr>
            <p:nvPr/>
          </p:nvSpPr>
          <p:spPr bwMode="auto">
            <a:xfrm>
              <a:off x="4227" y="1656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629" name="AutoShape 48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3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7630" name="AutoShape 4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7614" name="Freeform 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7627" name="AutoShape 5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7628" name="AutoShape 53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7616" name="Rectangle 54"/>
            <p:cNvSpPr>
              <a:spLocks noChangeArrowheads="1"/>
            </p:cNvSpPr>
            <p:nvPr/>
          </p:nvSpPr>
          <p:spPr bwMode="auto">
            <a:xfrm>
              <a:off x="5249" y="429"/>
              <a:ext cx="66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617" name="Freeform 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Freeform 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9" name="Oval 57"/>
            <p:cNvSpPr>
              <a:spLocks noChangeArrowheads="1"/>
            </p:cNvSpPr>
            <p:nvPr/>
          </p:nvSpPr>
          <p:spPr bwMode="auto">
            <a:xfrm>
              <a:off x="5519" y="2611"/>
              <a:ext cx="46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620" name="Freeform 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1" name="AutoShape 59"/>
            <p:cNvSpPr>
              <a:spLocks noChangeArrowheads="1"/>
            </p:cNvSpPr>
            <p:nvPr/>
          </p:nvSpPr>
          <p:spPr bwMode="auto">
            <a:xfrm>
              <a:off x="4140" y="2679"/>
              <a:ext cx="1201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622" name="AutoShape 60"/>
            <p:cNvSpPr>
              <a:spLocks noChangeArrowheads="1"/>
            </p:cNvSpPr>
            <p:nvPr/>
          </p:nvSpPr>
          <p:spPr bwMode="auto">
            <a:xfrm>
              <a:off x="4206" y="2710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623" name="Oval 61"/>
            <p:cNvSpPr>
              <a:spLocks noChangeArrowheads="1"/>
            </p:cNvSpPr>
            <p:nvPr/>
          </p:nvSpPr>
          <p:spPr bwMode="auto">
            <a:xfrm>
              <a:off x="4308" y="2381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624" name="Oval 62"/>
            <p:cNvSpPr>
              <a:spLocks noChangeArrowheads="1"/>
            </p:cNvSpPr>
            <p:nvPr/>
          </p:nvSpPr>
          <p:spPr bwMode="auto">
            <a:xfrm>
              <a:off x="4486" y="2387"/>
              <a:ext cx="158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7625" name="Oval 63"/>
            <p:cNvSpPr>
              <a:spLocks noChangeArrowheads="1"/>
            </p:cNvSpPr>
            <p:nvPr/>
          </p:nvSpPr>
          <p:spPr bwMode="auto">
            <a:xfrm>
              <a:off x="4664" y="2381"/>
              <a:ext cx="158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626" name="Rectangle 64"/>
            <p:cNvSpPr>
              <a:spLocks noChangeArrowheads="1"/>
            </p:cNvSpPr>
            <p:nvPr/>
          </p:nvSpPr>
          <p:spPr bwMode="auto">
            <a:xfrm>
              <a:off x="5061" y="1833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4656138" y="1398588"/>
            <a:ext cx="873125" cy="893762"/>
            <a:chOff x="-44" y="1473"/>
            <a:chExt cx="981" cy="1105"/>
          </a:xfrm>
        </p:grpSpPr>
        <p:pic>
          <p:nvPicPr>
            <p:cNvPr id="67601" name="Picture 66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602" name="Freeform 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628434994 w 356"/>
                <a:gd name="T3" fmla="*/ 302094308 h 368"/>
                <a:gd name="T4" fmla="*/ 1931795399 w 356"/>
                <a:gd name="T5" fmla="*/ 2147483647 h 368"/>
                <a:gd name="T6" fmla="*/ 425738368 w 356"/>
                <a:gd name="T7" fmla="*/ 214748364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40963" name="Picture 4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9128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280988"/>
            <a:ext cx="8193088" cy="833437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ＭＳ Ｐゴシック" pitchFamily="34" charset="-128"/>
              </a:rPr>
              <a:t>Packet-switching: store-and-forward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3068960"/>
            <a:ext cx="4712642" cy="3262312"/>
          </a:xfrm>
        </p:spPr>
        <p:txBody>
          <a:bodyPr/>
          <a:lstStyle/>
          <a:p>
            <a:pPr marL="287338" indent="-287338" eaLnBrk="1" hangingPunct="1"/>
            <a:r>
              <a:rPr lang="en-US" altLang="zh-CN" sz="2400" dirty="0" smtClean="0">
                <a:ea typeface="ＭＳ Ｐゴシック" pitchFamily="34" charset="-128"/>
              </a:rPr>
              <a:t>takes </a:t>
            </a:r>
            <a:r>
              <a:rPr lang="en-US" altLang="zh-CN" sz="2400" i="1" dirty="0" smtClean="0">
                <a:ea typeface="ＭＳ Ｐゴシック" pitchFamily="34" charset="-128"/>
              </a:rPr>
              <a:t>L</a:t>
            </a:r>
            <a:r>
              <a:rPr lang="en-US" altLang="zh-CN" sz="2400" dirty="0" smtClean="0">
                <a:ea typeface="ＭＳ Ｐゴシック" pitchFamily="34" charset="-128"/>
              </a:rPr>
              <a:t>/</a:t>
            </a:r>
            <a:r>
              <a:rPr lang="en-US" altLang="zh-CN" sz="2400" i="1" dirty="0" smtClean="0">
                <a:ea typeface="ＭＳ Ｐゴシック" pitchFamily="34" charset="-128"/>
              </a:rPr>
              <a:t>R</a:t>
            </a:r>
            <a:r>
              <a:rPr lang="en-US" altLang="zh-CN" sz="2400" dirty="0" smtClean="0">
                <a:ea typeface="ＭＳ Ｐゴシック" pitchFamily="34" charset="-128"/>
              </a:rPr>
              <a:t> seconds to transmit (push out) </a:t>
            </a:r>
            <a:r>
              <a:rPr lang="en-US" altLang="zh-CN" sz="2400" i="1" dirty="0" smtClean="0">
                <a:ea typeface="ＭＳ Ｐゴシック" pitchFamily="34" charset="-128"/>
              </a:rPr>
              <a:t>L</a:t>
            </a:r>
            <a:r>
              <a:rPr lang="en-US" altLang="zh-CN" sz="2400" dirty="0" smtClean="0">
                <a:ea typeface="ＭＳ Ｐゴシック" pitchFamily="34" charset="-128"/>
              </a:rPr>
              <a:t>-bit packet into link at </a:t>
            </a:r>
            <a:r>
              <a:rPr lang="en-US" altLang="zh-CN" sz="2400" i="1" dirty="0" smtClean="0">
                <a:ea typeface="ＭＳ Ｐゴシック" pitchFamily="34" charset="-128"/>
              </a:rPr>
              <a:t>R</a:t>
            </a:r>
            <a:r>
              <a:rPr lang="en-US" altLang="zh-CN" sz="2400" dirty="0" smtClean="0">
                <a:ea typeface="ＭＳ Ｐゴシック" pitchFamily="34" charset="-128"/>
              </a:rPr>
              <a:t> bps</a:t>
            </a:r>
          </a:p>
          <a:p>
            <a:pPr marL="287338" indent="-287338" eaLnBrk="1" hangingPunct="1"/>
            <a:r>
              <a:rPr lang="en-US" altLang="zh-CN" sz="2400" i="1" dirty="0" smtClean="0">
                <a:solidFill>
                  <a:srgbClr val="CC0000"/>
                </a:solidFill>
                <a:ea typeface="ＭＳ Ｐゴシック" pitchFamily="34" charset="-128"/>
              </a:rPr>
              <a:t>store and forward:</a:t>
            </a:r>
            <a:r>
              <a:rPr lang="en-US" altLang="zh-CN" sz="2400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CN" sz="2400" dirty="0" smtClean="0">
                <a:ea typeface="ＭＳ Ｐゴシック" pitchFamily="34" charset="-128"/>
              </a:rPr>
              <a:t>entire packet must  arrive at router before it can be transmitted on next link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6238" y="3184847"/>
            <a:ext cx="3514725" cy="22320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i="1" dirty="0" smtClean="0">
                <a:solidFill>
                  <a:srgbClr val="000099"/>
                </a:solidFill>
              </a:rPr>
              <a:t>numerical </a:t>
            </a:r>
            <a:r>
              <a:rPr lang="en-US" sz="2000" i="1" dirty="0">
                <a:solidFill>
                  <a:srgbClr val="000099"/>
                </a:solidFill>
              </a:rPr>
              <a:t>example:</a:t>
            </a:r>
          </a:p>
          <a:p>
            <a:pPr marL="231775" indent="-231775" eaLnBrk="1" hangingPunct="1">
              <a:lnSpc>
                <a:spcPct val="90000"/>
              </a:lnSpc>
              <a:buSzTx/>
              <a:buFont typeface="Wingdings" charset="0"/>
              <a:buChar char="§"/>
              <a:defRPr/>
            </a:pPr>
            <a:r>
              <a:rPr lang="en-US" sz="2000" i="1" dirty="0"/>
              <a:t>L</a:t>
            </a:r>
            <a:r>
              <a:rPr lang="en-US" sz="2000" dirty="0"/>
              <a:t> = 7.5 Mbits</a:t>
            </a:r>
          </a:p>
          <a:p>
            <a:pPr marL="231775" indent="-231775" eaLnBrk="1" hangingPunct="1">
              <a:lnSpc>
                <a:spcPct val="90000"/>
              </a:lnSpc>
              <a:buSzTx/>
              <a:buFont typeface="Wingdings" charset="0"/>
              <a:buChar char="§"/>
              <a:defRPr/>
            </a:pPr>
            <a:r>
              <a:rPr lang="en-US" sz="2000" i="1" dirty="0"/>
              <a:t>R</a:t>
            </a:r>
            <a:r>
              <a:rPr lang="en-US" sz="2000" dirty="0"/>
              <a:t> = 1.5 Mbps</a:t>
            </a:r>
          </a:p>
          <a:p>
            <a:pPr marL="231775" indent="-231775" eaLnBrk="1" hangingPunct="1">
              <a:lnSpc>
                <a:spcPct val="90000"/>
              </a:lnSpc>
              <a:buSzTx/>
              <a:buFont typeface="Wingdings" charset="0"/>
              <a:buChar char="§"/>
              <a:defRPr/>
            </a:pPr>
            <a:r>
              <a:rPr lang="en-US" sz="2000" dirty="0"/>
              <a:t>one-hop transmission delay = 5 </a:t>
            </a:r>
            <a:r>
              <a:rPr lang="en-US" sz="2000" dirty="0" smtClean="0"/>
              <a:t>sec</a:t>
            </a:r>
          </a:p>
          <a:p>
            <a:pPr marL="231775" indent="-231775" eaLnBrk="1" hangingPunct="1">
              <a:lnSpc>
                <a:spcPct val="90000"/>
              </a:lnSpc>
              <a:buSzTx/>
              <a:buFont typeface="Wingdings" charset="0"/>
              <a:buChar char="§"/>
              <a:defRPr/>
            </a:pPr>
            <a:r>
              <a:rPr lang="en-US" altLang="zh-CN" sz="2000" dirty="0" smtClean="0"/>
              <a:t>two-hop transmission delay = 10 sec</a:t>
            </a:r>
            <a:endParaRPr lang="en-US" sz="2000" dirty="0"/>
          </a:p>
        </p:txBody>
      </p:sp>
      <p:sp>
        <p:nvSpPr>
          <p:cNvPr id="40967" name="AutoShape 42"/>
          <p:cNvSpPr>
            <a:spLocks/>
          </p:cNvSpPr>
          <p:nvPr/>
        </p:nvSpPr>
        <p:spPr bwMode="auto">
          <a:xfrm>
            <a:off x="4975225" y="5624513"/>
            <a:ext cx="152400" cy="728662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8" name="Text Box 43"/>
          <p:cNvSpPr txBox="1">
            <a:spLocks noChangeArrowheads="1"/>
          </p:cNvSpPr>
          <p:nvPr/>
        </p:nvSpPr>
        <p:spPr bwMode="auto">
          <a:xfrm>
            <a:off x="5121275" y="5927725"/>
            <a:ext cx="2797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Gill Sans MT" pitchFamily="34" charset="0"/>
              </a:rPr>
              <a:t>more on delay shortly …</a:t>
            </a:r>
          </a:p>
        </p:txBody>
      </p:sp>
      <p:sp>
        <p:nvSpPr>
          <p:cNvPr id="409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1-</a:t>
            </a:r>
            <a:fld id="{E56F8D56-5D0E-4929-B67C-8A907FFE51B2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2650" y="2535461"/>
            <a:ext cx="6588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source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30363" y="2624361"/>
            <a:ext cx="1057275" cy="420688"/>
            <a:chOff x="1816230" y="6118900"/>
            <a:chExt cx="1843339" cy="739100"/>
          </a:xfrm>
        </p:grpSpPr>
        <p:pic>
          <p:nvPicPr>
            <p:cNvPr id="41033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CCE8CF"/>
                </a:gs>
                <a:gs pos="50000">
                  <a:sysClr val="window" lastClr="CCE8CF">
                    <a:alpha val="48000"/>
                  </a:sysClr>
                </a:gs>
                <a:gs pos="100000">
                  <a:sysClr val="window" lastClr="CCE8C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40972" name="Straight Connector 42"/>
          <p:cNvCxnSpPr>
            <a:cxnSpLocks noChangeShapeType="1"/>
          </p:cNvCxnSpPr>
          <p:nvPr/>
        </p:nvCxnSpPr>
        <p:spPr bwMode="auto">
          <a:xfrm flipV="1">
            <a:off x="2576513" y="2730724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922713" y="2543399"/>
            <a:ext cx="1058862" cy="384175"/>
            <a:chOff x="5142253" y="5649029"/>
            <a:chExt cx="1304545" cy="695633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41029" name="Picture 95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30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1031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1032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1027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028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76675" y="1463899"/>
            <a:ext cx="1092200" cy="303212"/>
            <a:chOff x="5128542" y="4838701"/>
            <a:chExt cx="1300833" cy="530211"/>
          </a:xfrm>
        </p:grpSpPr>
        <p:pic>
          <p:nvPicPr>
            <p:cNvPr id="4102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24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025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735138" y="1052736"/>
            <a:ext cx="1150937" cy="730250"/>
            <a:chOff x="2387973" y="4309243"/>
            <a:chExt cx="1771787" cy="1282262"/>
          </a:xfrm>
        </p:grpSpPr>
        <p:pic>
          <p:nvPicPr>
            <p:cNvPr id="410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CCE8CF"/>
                </a:gs>
                <a:gs pos="50000">
                  <a:sysClr val="window" lastClr="CCE8CF">
                    <a:alpha val="48000"/>
                  </a:sysClr>
                </a:gs>
                <a:gs pos="100000">
                  <a:sysClr val="window" lastClr="CCE8C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35288" y="2764061"/>
            <a:ext cx="56673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cxnSp>
        <p:nvCxnSpPr>
          <p:cNvPr id="40977" name="Straight Connector 47"/>
          <p:cNvCxnSpPr>
            <a:cxnSpLocks noChangeShapeType="1"/>
          </p:cNvCxnSpPr>
          <p:nvPr/>
        </p:nvCxnSpPr>
        <p:spPr bwMode="auto">
          <a:xfrm flipV="1">
            <a:off x="4967288" y="2735486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5945188" y="1927449"/>
            <a:ext cx="1477962" cy="1284287"/>
            <a:chOff x="-44" y="1473"/>
            <a:chExt cx="981" cy="1105"/>
          </a:xfrm>
        </p:grpSpPr>
        <p:pic>
          <p:nvPicPr>
            <p:cNvPr id="41017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CCE8C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27913" y="2633886"/>
            <a:ext cx="10128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destination</a:t>
            </a:r>
          </a:p>
        </p:txBody>
      </p:sp>
      <p:sp>
        <p:nvSpPr>
          <p:cNvPr id="40980" name="TextBox 52"/>
          <p:cNvSpPr txBox="1">
            <a:spLocks noChangeArrowheads="1"/>
          </p:cNvSpPr>
          <p:nvPr/>
        </p:nvSpPr>
        <p:spPr bwMode="auto">
          <a:xfrm>
            <a:off x="2395538" y="2430686"/>
            <a:ext cx="2349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0981" name="TextBox 53"/>
          <p:cNvSpPr txBox="1">
            <a:spLocks noChangeArrowheads="1"/>
          </p:cNvSpPr>
          <p:nvPr/>
        </p:nvSpPr>
        <p:spPr bwMode="auto">
          <a:xfrm>
            <a:off x="2198688" y="2437036"/>
            <a:ext cx="2349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40982" name="TextBox 54"/>
          <p:cNvSpPr txBox="1">
            <a:spLocks noChangeArrowheads="1"/>
          </p:cNvSpPr>
          <p:nvPr/>
        </p:nvSpPr>
        <p:spPr bwMode="auto">
          <a:xfrm>
            <a:off x="2011363" y="2433861"/>
            <a:ext cx="2349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</a:rPr>
              <a:t>3</a:t>
            </a: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744663" y="1729011"/>
            <a:ext cx="2935287" cy="841375"/>
            <a:chOff x="593766" y="5264055"/>
            <a:chExt cx="3597129" cy="1011695"/>
          </a:xfrm>
        </p:grpSpPr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41009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41013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41014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41015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41016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003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41005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41006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41007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41008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000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0991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992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CCE8C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0997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zh-CN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0994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zh-CN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41338" y="1759174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L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bits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34000" y="2754536"/>
            <a:ext cx="566738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sp>
        <p:nvSpPr>
          <p:cNvPr id="40986" name="Rectangle 3"/>
          <p:cNvSpPr txBox="1">
            <a:spLocks noChangeArrowheads="1"/>
          </p:cNvSpPr>
          <p:nvPr/>
        </p:nvSpPr>
        <p:spPr bwMode="auto">
          <a:xfrm>
            <a:off x="582613" y="5425653"/>
            <a:ext cx="4602162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7338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 dirty="0">
                <a:latin typeface="Gill Sans MT" pitchFamily="34" charset="0"/>
              </a:rPr>
              <a:t>end-end delay = 2</a:t>
            </a:r>
            <a:r>
              <a:rPr lang="en-US" altLang="zh-CN" sz="2400" i="1" dirty="0">
                <a:latin typeface="Gill Sans MT" pitchFamily="34" charset="0"/>
              </a:rPr>
              <a:t>L</a:t>
            </a:r>
            <a:r>
              <a:rPr lang="en-US" altLang="zh-CN" sz="2400" dirty="0">
                <a:latin typeface="Gill Sans MT" pitchFamily="34" charset="0"/>
              </a:rPr>
              <a:t>/</a:t>
            </a:r>
            <a:r>
              <a:rPr lang="en-US" altLang="zh-CN" sz="2400" i="1" dirty="0">
                <a:latin typeface="Gill Sans MT" pitchFamily="34" charset="0"/>
              </a:rPr>
              <a:t>R</a:t>
            </a:r>
            <a:r>
              <a:rPr lang="en-US" altLang="zh-CN" sz="2400" dirty="0">
                <a:latin typeface="Gill Sans MT" pitchFamily="34" charset="0"/>
              </a:rPr>
              <a:t> (assuming zero propagation delay)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06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FFE0E44E-2247-410B-BC1E-89586A76B185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01625"/>
            <a:ext cx="7772400" cy="869950"/>
          </a:xfrm>
        </p:spPr>
        <p:txBody>
          <a:bodyPr/>
          <a:lstStyle/>
          <a:p>
            <a:r>
              <a:rPr lang="en-US" altLang="zh-CN" sz="4000" smtClean="0"/>
              <a:t>Electronic mail</a:t>
            </a:r>
            <a:endParaRPr lang="en-US" altLang="zh-CN" smtClean="0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66838"/>
            <a:ext cx="3933825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smtClean="0">
                <a:solidFill>
                  <a:srgbClr val="CC0000"/>
                </a:solidFill>
              </a:rPr>
              <a:t>Three major components:</a:t>
            </a:r>
            <a:r>
              <a:rPr lang="en-US" altLang="zh-CN" smtClean="0">
                <a:solidFill>
                  <a:srgbClr val="CC0000"/>
                </a:solidFill>
              </a:rPr>
              <a:t> </a:t>
            </a:r>
          </a:p>
          <a:p>
            <a:r>
              <a:rPr lang="en-US" altLang="zh-CN" sz="2400" smtClean="0"/>
              <a:t>user agents </a:t>
            </a:r>
          </a:p>
          <a:p>
            <a:r>
              <a:rPr lang="en-US" altLang="zh-CN" sz="2400" smtClean="0"/>
              <a:t>mail servers </a:t>
            </a:r>
          </a:p>
          <a:p>
            <a:pPr>
              <a:spcAft>
                <a:spcPct val="75000"/>
              </a:spcAft>
            </a:pPr>
            <a:r>
              <a:rPr lang="en-US" altLang="zh-CN" sz="2400" smtClean="0"/>
              <a:t>simple mail transfer protocol: SMTP</a:t>
            </a:r>
          </a:p>
          <a:p>
            <a:pPr>
              <a:buFont typeface="Wingdings" pitchFamily="2" charset="2"/>
              <a:buNone/>
            </a:pPr>
            <a:r>
              <a:rPr lang="en-US" altLang="zh-CN" sz="3200" i="1" smtClean="0">
                <a:solidFill>
                  <a:srgbClr val="CC0000"/>
                </a:solidFill>
              </a:rPr>
              <a:t>User Agent</a:t>
            </a:r>
          </a:p>
          <a:p>
            <a:r>
              <a:rPr lang="en-US" altLang="zh-CN" sz="2400" smtClean="0"/>
              <a:t>a.k.a.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mail reader</a:t>
            </a:r>
            <a:r>
              <a:rPr lang="ja-JP" altLang="en-US" sz="2400" smtClean="0"/>
              <a:t>”</a:t>
            </a:r>
            <a:endParaRPr lang="en-US" altLang="ja-JP" sz="2400" smtClean="0"/>
          </a:p>
          <a:p>
            <a:r>
              <a:rPr lang="en-US" altLang="zh-CN" sz="2400" smtClean="0"/>
              <a:t>composing, editing, reading mail messages</a:t>
            </a:r>
          </a:p>
          <a:p>
            <a:r>
              <a:rPr lang="en-US" altLang="zh-CN" sz="2400" smtClean="0"/>
              <a:t>e.g., Outlook, Thunderbird, iPhone mail client</a:t>
            </a:r>
          </a:p>
          <a:p>
            <a:r>
              <a:rPr lang="en-US" altLang="zh-CN" sz="2400" smtClean="0"/>
              <a:t>outgoing, incoming messages stored on server</a:t>
            </a:r>
          </a:p>
        </p:txBody>
      </p:sp>
      <p:sp>
        <p:nvSpPr>
          <p:cNvPr id="70662" name="Rectangle 280"/>
          <p:cNvSpPr>
            <a:spLocks noChangeArrowheads="1"/>
          </p:cNvSpPr>
          <p:nvPr/>
        </p:nvSpPr>
        <p:spPr bwMode="auto">
          <a:xfrm>
            <a:off x="6962775" y="62865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/>
          </a:p>
        </p:txBody>
      </p:sp>
      <p:grpSp>
        <p:nvGrpSpPr>
          <p:cNvPr id="2" name="Group 279"/>
          <p:cNvGrpSpPr>
            <a:grpSpLocks/>
          </p:cNvGrpSpPr>
          <p:nvPr/>
        </p:nvGrpSpPr>
        <p:grpSpPr bwMode="auto">
          <a:xfrm>
            <a:off x="7059613" y="576263"/>
            <a:ext cx="1736725" cy="955675"/>
            <a:chOff x="4458" y="3335"/>
            <a:chExt cx="1094" cy="602"/>
          </a:xfrm>
        </p:grpSpPr>
        <p:sp>
          <p:nvSpPr>
            <p:cNvPr id="70861" name="Text Box 263"/>
            <p:cNvSpPr txBox="1">
              <a:spLocks noChangeArrowheads="1"/>
            </p:cNvSpPr>
            <p:nvPr/>
          </p:nvSpPr>
          <p:spPr bwMode="auto">
            <a:xfrm>
              <a:off x="4680" y="3725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user mailbox</a:t>
              </a:r>
              <a:endParaRPr lang="en-US" altLang="zh-CN" sz="2400"/>
            </a:p>
          </p:txBody>
        </p:sp>
        <p:grpSp>
          <p:nvGrpSpPr>
            <p:cNvPr id="3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70865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866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7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8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9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0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1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72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863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0864" name="Text Box 277"/>
            <p:cNvSpPr txBox="1">
              <a:spLocks noChangeArrowheads="1"/>
            </p:cNvSpPr>
            <p:nvPr/>
          </p:nvSpPr>
          <p:spPr bwMode="auto">
            <a:xfrm>
              <a:off x="4526" y="3335"/>
              <a:ext cx="102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message queue</a:t>
              </a:r>
              <a:endParaRPr lang="en-US" altLang="zh-CN" sz="2400"/>
            </a:p>
          </p:txBody>
        </p:sp>
      </p:grpSp>
      <p:pic>
        <p:nvPicPr>
          <p:cNvPr id="70664" name="Picture 23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947738"/>
            <a:ext cx="31940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454"/>
          <p:cNvGrpSpPr>
            <a:grpSpLocks/>
          </p:cNvGrpSpPr>
          <p:nvPr/>
        </p:nvGrpSpPr>
        <p:grpSpPr bwMode="auto">
          <a:xfrm>
            <a:off x="4662488" y="1406525"/>
            <a:ext cx="4318000" cy="5118100"/>
            <a:chOff x="2937" y="886"/>
            <a:chExt cx="2720" cy="3224"/>
          </a:xfrm>
        </p:grpSpPr>
        <p:grpSp>
          <p:nvGrpSpPr>
            <p:cNvPr id="5" name="Group 389"/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70829" name="Freeform 39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30" name="Rectangle 39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31" name="Freeform 39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32" name="Freeform 39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33" name="Rectangle 394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6" name="Group 39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0859" name="AutoShape 396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860" name="AutoShape 397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835" name="Rectangle 39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7" name="Group 39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0857" name="AutoShape 40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858" name="AutoShape 401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837" name="Rectangle 402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38" name="Rectangle 403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8" name="Group 40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855" name="AutoShape 405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856" name="AutoShape 406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840" name="Freeform 40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40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853" name="AutoShape 409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854" name="AutoShape 410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842" name="Rectangle 41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43" name="Freeform 41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44" name="Freeform 41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45" name="Oval 414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46" name="Freeform 41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47" name="AutoShape 416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48" name="AutoShape 41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49" name="Oval 418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50" name="Oval 419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70851" name="Oval 420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52" name="Rectangle 421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70797" name="Freeform 35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98" name="Rectangle 35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799" name="Freeform 35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00" name="Freeform 36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01" name="Rectangle 361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1" name="Group 36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0827" name="AutoShape 36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828" name="AutoShape 36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803" name="Rectangle 365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2" name="Group 36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0825" name="AutoShape 36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826" name="AutoShape 368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805" name="Rectangle 369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06" name="Rectangle 370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3" name="Group 37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823" name="AutoShape 372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824" name="AutoShape 37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808" name="Freeform 37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" name="Group 37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821" name="AutoShape 376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822" name="AutoShape 377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810" name="Rectangle 37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11" name="Freeform 37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12" name="Freeform 38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13" name="Oval 38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14" name="Freeform 38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15" name="AutoShape 38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16" name="AutoShape 38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17" name="Oval 385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18" name="Oval 386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70819" name="Oval 387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820" name="Rectangle 388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15" name="Group 320"/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70765" name="Freeform 32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6" name="Rectangle 32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767" name="Freeform 32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8" name="Freeform 32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9" name="Rectangle 325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6" name="Group 32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0795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796" name="AutoShape 328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771" name="Rectangle 329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" name="Group 33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0793" name="AutoShape 33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794" name="AutoShape 33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773" name="Rectangle 333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774" name="Rectangle 334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8" name="Group 33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791" name="AutoShape 336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792" name="AutoShape 337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776" name="Freeform 33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" name="Group 33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89" name="AutoShape 340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790" name="AutoShape 341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70778" name="Rectangle 34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779" name="Freeform 34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80" name="Freeform 34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81" name="Oval 345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782" name="Freeform 34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83" name="AutoShape 347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784" name="AutoShape 34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785" name="Oval 349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786" name="Oval 350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70787" name="Oval 351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0788" name="Rectangle 352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0669" name="Line 9"/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70750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51" name="Text Box 21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server</a:t>
                </a:r>
                <a:endParaRPr lang="en-US" altLang="zh-CN" sz="2400" dirty="0"/>
              </a:p>
            </p:txBody>
          </p:sp>
          <p:sp>
            <p:nvSpPr>
              <p:cNvPr id="70752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53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4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5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6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7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8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9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0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61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62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63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64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70735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36" name="Text Box 62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server</a:t>
                </a:r>
                <a:endParaRPr lang="en-US" altLang="zh-CN" sz="2400" dirty="0"/>
              </a:p>
            </p:txBody>
          </p:sp>
          <p:sp>
            <p:nvSpPr>
              <p:cNvPr id="70737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38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9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0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1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2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3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4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45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46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47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48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49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</p:grpSp>
        <p:grpSp>
          <p:nvGrpSpPr>
            <p:cNvPr id="22" name="Group 96"/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70720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21" name="Text Box 98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server</a:t>
                </a:r>
                <a:endParaRPr lang="en-US" altLang="zh-CN" sz="2400" dirty="0"/>
              </a:p>
            </p:txBody>
          </p:sp>
          <p:sp>
            <p:nvSpPr>
              <p:cNvPr id="70722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23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4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5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6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7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8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29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30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31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32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33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34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</p:grpSp>
        <p:sp>
          <p:nvSpPr>
            <p:cNvPr id="70673" name="Line 117"/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18"/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119"/>
            <p:cNvGrpSpPr>
              <a:grpSpLocks/>
            </p:cNvGrpSpPr>
            <p:nvPr/>
          </p:nvGrpSpPr>
          <p:grpSpPr bwMode="auto"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70718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19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24" name="Group 122"/>
            <p:cNvGrpSpPr>
              <a:grpSpLocks/>
            </p:cNvGrpSpPr>
            <p:nvPr/>
          </p:nvGrpSpPr>
          <p:grpSpPr bwMode="auto"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70716" name="Rectangle 12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17" name="Text Box 12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25" name="Group 125"/>
            <p:cNvGrpSpPr>
              <a:grpSpLocks/>
            </p:cNvGrpSpPr>
            <p:nvPr/>
          </p:nvGrpSpPr>
          <p:grpSpPr bwMode="auto"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70714" name="Rectangle 12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15" name="Text Box 12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CC0000"/>
                    </a:solidFill>
                  </a:rPr>
                  <a:t>SMTP</a:t>
                </a:r>
              </a:p>
            </p:txBody>
          </p:sp>
        </p:grpSp>
        <p:grpSp>
          <p:nvGrpSpPr>
            <p:cNvPr id="26" name="Group 423"/>
            <p:cNvGrpSpPr>
              <a:grpSpLocks/>
            </p:cNvGrpSpPr>
            <p:nvPr/>
          </p:nvGrpSpPr>
          <p:grpSpPr bwMode="auto"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27" name="Group 35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0712" name="Picture 35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0713" name="Freeform 35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0218410 w 356"/>
                    <a:gd name="T3" fmla="*/ 2544510 h 368"/>
                    <a:gd name="T4" fmla="*/ 23984892 w 356"/>
                    <a:gd name="T5" fmla="*/ 53030212 h 368"/>
                    <a:gd name="T6" fmla="*/ 5285907 w 356"/>
                    <a:gd name="T7" fmla="*/ 6632010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0710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11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agent</a:t>
                </a:r>
                <a:endParaRPr lang="en-US" altLang="zh-CN" sz="2400" dirty="0"/>
              </a:p>
            </p:txBody>
          </p:sp>
        </p:grpSp>
        <p:grpSp>
          <p:nvGrpSpPr>
            <p:cNvPr id="28" name="Group 424"/>
            <p:cNvGrpSpPr>
              <a:grpSpLocks/>
            </p:cNvGrpSpPr>
            <p:nvPr/>
          </p:nvGrpSpPr>
          <p:grpSpPr bwMode="auto">
            <a:xfrm>
              <a:off x="4882" y="1400"/>
              <a:ext cx="563" cy="664"/>
              <a:chOff x="3586" y="550"/>
              <a:chExt cx="563" cy="664"/>
            </a:xfrm>
          </p:grpSpPr>
          <p:grpSp>
            <p:nvGrpSpPr>
              <p:cNvPr id="29" name="Group 425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0707" name="Picture 42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0708" name="Freeform 427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0218410 w 356"/>
                    <a:gd name="T3" fmla="*/ 2544510 h 368"/>
                    <a:gd name="T4" fmla="*/ 23984892 w 356"/>
                    <a:gd name="T5" fmla="*/ 53030212 h 368"/>
                    <a:gd name="T6" fmla="*/ 5285907 w 356"/>
                    <a:gd name="T7" fmla="*/ 6632010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0705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06" name="Text Box 116"/>
              <p:cNvSpPr txBox="1">
                <a:spLocks noChangeArrowheads="1"/>
              </p:cNvSpPr>
              <p:nvPr/>
            </p:nvSpPr>
            <p:spPr bwMode="auto">
              <a:xfrm>
                <a:off x="3586" y="550"/>
                <a:ext cx="41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agent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430"/>
            <p:cNvGrpSpPr>
              <a:grpSpLocks/>
            </p:cNvGrpSpPr>
            <p:nvPr/>
          </p:nvGrpSpPr>
          <p:grpSpPr bwMode="auto"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31" name="Group 431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0702" name="Picture 43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0703" name="Freeform 43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0218410 w 356"/>
                    <a:gd name="T3" fmla="*/ 2544510 h 368"/>
                    <a:gd name="T4" fmla="*/ 23984892 w 356"/>
                    <a:gd name="T5" fmla="*/ 53030212 h 368"/>
                    <a:gd name="T6" fmla="*/ 5285907 w 356"/>
                    <a:gd name="T7" fmla="*/ 6632010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0700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701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agent</a:t>
                </a:r>
                <a:endParaRPr lang="en-US" altLang="zh-CN" sz="2400" dirty="0"/>
              </a:p>
            </p:txBody>
          </p:sp>
        </p:grpSp>
        <p:grpSp>
          <p:nvGrpSpPr>
            <p:cNvPr id="70802" name="Group 436"/>
            <p:cNvGrpSpPr>
              <a:grpSpLocks/>
            </p:cNvGrpSpPr>
            <p:nvPr/>
          </p:nvGrpSpPr>
          <p:grpSpPr bwMode="auto"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70804" name="Group 437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0697" name="Picture 43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0698" name="Freeform 43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0218410 w 356"/>
                    <a:gd name="T3" fmla="*/ 2544510 h 368"/>
                    <a:gd name="T4" fmla="*/ 23984892 w 356"/>
                    <a:gd name="T5" fmla="*/ 53030212 h 368"/>
                    <a:gd name="T6" fmla="*/ 5285907 w 356"/>
                    <a:gd name="T7" fmla="*/ 6632010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0695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696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agent</a:t>
                </a:r>
                <a:endParaRPr lang="en-US" altLang="zh-CN" sz="2400" dirty="0"/>
              </a:p>
            </p:txBody>
          </p:sp>
        </p:grpSp>
        <p:grpSp>
          <p:nvGrpSpPr>
            <p:cNvPr id="70807" name="Group 442"/>
            <p:cNvGrpSpPr>
              <a:grpSpLocks/>
            </p:cNvGrpSpPr>
            <p:nvPr/>
          </p:nvGrpSpPr>
          <p:grpSpPr bwMode="auto"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70809" name="Group 44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0692" name="Picture 44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0693" name="Freeform 44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0218410 w 356"/>
                    <a:gd name="T3" fmla="*/ 2544510 h 368"/>
                    <a:gd name="T4" fmla="*/ 23984892 w 356"/>
                    <a:gd name="T5" fmla="*/ 53030212 h 368"/>
                    <a:gd name="T6" fmla="*/ 5285907 w 356"/>
                    <a:gd name="T7" fmla="*/ 6632010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0690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691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agent</a:t>
                </a:r>
                <a:endParaRPr lang="en-US" altLang="zh-CN" sz="2400" dirty="0"/>
              </a:p>
            </p:txBody>
          </p:sp>
        </p:grpSp>
        <p:grpSp>
          <p:nvGrpSpPr>
            <p:cNvPr id="70834" name="Group 448"/>
            <p:cNvGrpSpPr>
              <a:grpSpLocks/>
            </p:cNvGrpSpPr>
            <p:nvPr/>
          </p:nvGrpSpPr>
          <p:grpSpPr bwMode="auto"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70836" name="Group 449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0687" name="Picture 4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0688" name="Freeform 4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0218410 w 356"/>
                    <a:gd name="T3" fmla="*/ 2544510 h 368"/>
                    <a:gd name="T4" fmla="*/ 23984892 w 356"/>
                    <a:gd name="T5" fmla="*/ 53030212 h 368"/>
                    <a:gd name="T6" fmla="*/ 5285907 w 356"/>
                    <a:gd name="T7" fmla="*/ 6632010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0685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70686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agent</a:t>
                </a:r>
                <a:endParaRPr lang="en-US" altLang="zh-CN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16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5A639FE5-2D02-4F4B-90B2-743613F92F93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22250"/>
            <a:ext cx="7772400" cy="882650"/>
          </a:xfrm>
        </p:spPr>
        <p:txBody>
          <a:bodyPr/>
          <a:lstStyle/>
          <a:p>
            <a:r>
              <a:rPr lang="en-US" altLang="zh-CN" sz="4000" smtClean="0"/>
              <a:t>Electronic mail: mail servers</a:t>
            </a:r>
            <a:endParaRPr lang="en-US" altLang="zh-CN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98588"/>
            <a:ext cx="393382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mail servers:</a:t>
            </a:r>
          </a:p>
          <a:p>
            <a:r>
              <a:rPr lang="en-US" altLang="zh-CN" sz="2400" i="1" smtClean="0">
                <a:solidFill>
                  <a:srgbClr val="CC0000"/>
                </a:solidFill>
              </a:rPr>
              <a:t>mailbox</a:t>
            </a:r>
            <a:r>
              <a:rPr lang="en-US" altLang="zh-CN" sz="2400" smtClean="0"/>
              <a:t> contains incoming messages for user</a:t>
            </a:r>
          </a:p>
          <a:p>
            <a:r>
              <a:rPr lang="en-US" altLang="zh-CN" sz="2400" i="1" smtClean="0">
                <a:solidFill>
                  <a:srgbClr val="CC0000"/>
                </a:solidFill>
              </a:rPr>
              <a:t>message queue</a:t>
            </a:r>
            <a:r>
              <a:rPr lang="en-US" altLang="zh-CN" sz="2400" smtClean="0"/>
              <a:t> of outgoing (to be sent) mail messages</a:t>
            </a:r>
          </a:p>
          <a:p>
            <a:r>
              <a:rPr lang="en-US" altLang="zh-CN" sz="2400" i="1" smtClean="0">
                <a:solidFill>
                  <a:srgbClr val="CC0000"/>
                </a:solidFill>
              </a:rPr>
              <a:t>SMTP protocol</a:t>
            </a:r>
            <a:r>
              <a:rPr lang="en-US" altLang="zh-CN" sz="2400" smtClean="0"/>
              <a:t> between mail servers to send email messages</a:t>
            </a:r>
          </a:p>
          <a:p>
            <a:pPr lvl="1"/>
            <a:r>
              <a:rPr lang="en-US" altLang="zh-CN" smtClean="0"/>
              <a:t>client: sending mail server</a:t>
            </a:r>
          </a:p>
          <a:p>
            <a:pPr lvl="1"/>
            <a:r>
              <a:rPr lang="ja-JP" altLang="en-US" smtClean="0"/>
              <a:t>“</a:t>
            </a:r>
            <a:r>
              <a:rPr lang="en-US" altLang="ja-JP" smtClean="0"/>
              <a:t>server</a:t>
            </a:r>
            <a:r>
              <a:rPr lang="ja-JP" altLang="en-US" smtClean="0"/>
              <a:t>”</a:t>
            </a:r>
            <a:r>
              <a:rPr lang="en-US" altLang="ja-JP" smtClean="0"/>
              <a:t>: receiving mail server</a:t>
            </a:r>
            <a:endParaRPr lang="en-US" altLang="zh-CN" smtClean="0"/>
          </a:p>
        </p:txBody>
      </p:sp>
      <p:pic>
        <p:nvPicPr>
          <p:cNvPr id="71686" name="Picture 15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8826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1"/>
          <p:cNvGrpSpPr>
            <a:grpSpLocks/>
          </p:cNvGrpSpPr>
          <p:nvPr/>
        </p:nvGrpSpPr>
        <p:grpSpPr bwMode="auto">
          <a:xfrm>
            <a:off x="6899275" y="2787650"/>
            <a:ext cx="477838" cy="715963"/>
            <a:chOff x="4140" y="429"/>
            <a:chExt cx="1425" cy="2396"/>
          </a:xfrm>
        </p:grpSpPr>
        <p:sp>
          <p:nvSpPr>
            <p:cNvPr id="71850" name="Freeform 2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Rectangle 273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52" name="Freeform 2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2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Rectangle 276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" name="Group 2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880" name="AutoShape 27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81" name="AutoShape 279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856" name="Rectangle 280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" name="Group 2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878" name="AutoShape 28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79" name="AutoShape 283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858" name="Rectangle 284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59" name="Rectangle 285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" name="Group 2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876" name="AutoShape 28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77" name="AutoShape 288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861" name="Freeform 2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2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874" name="AutoShape 291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75" name="AutoShape 292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863" name="Rectangle 293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64" name="Freeform 2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2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Oval 296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67" name="Freeform 2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AutoShape 298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69" name="AutoShape 299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70" name="Oval 300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71" name="Oval 301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71872" name="Oval 302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73" name="Rectangle 303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" name="Group 304"/>
          <p:cNvGrpSpPr>
            <a:grpSpLocks/>
          </p:cNvGrpSpPr>
          <p:nvPr/>
        </p:nvGrpSpPr>
        <p:grpSpPr bwMode="auto">
          <a:xfrm>
            <a:off x="4906963" y="4181475"/>
            <a:ext cx="477837" cy="715963"/>
            <a:chOff x="4140" y="429"/>
            <a:chExt cx="1425" cy="2396"/>
          </a:xfrm>
        </p:grpSpPr>
        <p:sp>
          <p:nvSpPr>
            <p:cNvPr id="71818" name="Freeform 30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Rectangle 306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20" name="Freeform 30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30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Rectangle 309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8" name="Group 31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848" name="AutoShape 31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49" name="AutoShape 312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824" name="Rectangle 313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" name="Group 31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846" name="AutoShape 31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47" name="AutoShape 31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826" name="Rectangle 317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27" name="Rectangle 318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" name="Group 31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844" name="AutoShape 32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45" name="AutoShape 321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829" name="Freeform 32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32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842" name="AutoShape 324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43" name="AutoShape 325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831" name="Rectangle 326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32" name="Freeform 32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32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Oval 329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35" name="Freeform 33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AutoShape 331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37" name="AutoShape 332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38" name="Oval 333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39" name="Oval 334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71840" name="Oval 335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41" name="Rectangle 336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2" name="Group 337"/>
          <p:cNvGrpSpPr>
            <a:grpSpLocks/>
          </p:cNvGrpSpPr>
          <p:nvPr/>
        </p:nvGrpSpPr>
        <p:grpSpPr bwMode="auto">
          <a:xfrm>
            <a:off x="4929188" y="1839913"/>
            <a:ext cx="477837" cy="715962"/>
            <a:chOff x="4140" y="429"/>
            <a:chExt cx="1425" cy="2396"/>
          </a:xfrm>
        </p:grpSpPr>
        <p:sp>
          <p:nvSpPr>
            <p:cNvPr id="71786" name="Freeform 33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Rectangle 339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788" name="Freeform 34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34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Rectangle 342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3" name="Group 34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816" name="AutoShape 34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17" name="AutoShape 345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792" name="Rectangle 346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" name="Group 34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814" name="AutoShape 34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15" name="AutoShape 349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794" name="Rectangle 350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795" name="Rectangle 351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" name="Group 35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812" name="AutoShape 353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13" name="AutoShape 354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797" name="Freeform 35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35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810" name="AutoShape 357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811" name="AutoShape 358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1799" name="Rectangle 359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00" name="Freeform 36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36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Oval 362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03" name="Freeform 36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AutoShape 364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05" name="AutoShape 365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06" name="Oval 366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07" name="Oval 367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71808" name="Oval 368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09" name="Rectangle 369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71690" name="Line 9"/>
          <p:cNvSpPr>
            <a:spLocks noChangeShapeType="1"/>
          </p:cNvSpPr>
          <p:nvPr/>
        </p:nvSpPr>
        <p:spPr bwMode="auto">
          <a:xfrm>
            <a:off x="5927725" y="2606675"/>
            <a:ext cx="1123950" cy="790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7089775" y="2986088"/>
            <a:ext cx="809625" cy="1049337"/>
            <a:chOff x="4296" y="2627"/>
            <a:chExt cx="510" cy="661"/>
          </a:xfrm>
        </p:grpSpPr>
        <p:sp>
          <p:nvSpPr>
            <p:cNvPr id="71771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72" name="Text Box 21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server</a:t>
              </a:r>
              <a:endParaRPr lang="en-US" altLang="zh-CN" sz="2400"/>
            </a:p>
          </p:txBody>
        </p:sp>
        <p:sp>
          <p:nvSpPr>
            <p:cNvPr id="71773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74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5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6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7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8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9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0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1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82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83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84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85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</p:grpSp>
      <p:grpSp>
        <p:nvGrpSpPr>
          <p:cNvPr id="18" name="Group 60"/>
          <p:cNvGrpSpPr>
            <a:grpSpLocks/>
          </p:cNvGrpSpPr>
          <p:nvPr/>
        </p:nvGrpSpPr>
        <p:grpSpPr bwMode="auto">
          <a:xfrm>
            <a:off x="5089525" y="4386263"/>
            <a:ext cx="809625" cy="1049337"/>
            <a:chOff x="4296" y="2627"/>
            <a:chExt cx="510" cy="661"/>
          </a:xfrm>
        </p:grpSpPr>
        <p:sp>
          <p:nvSpPr>
            <p:cNvPr id="71756" name="Rectangle 6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57" name="Text Box 6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server</a:t>
              </a:r>
              <a:endParaRPr lang="en-US" altLang="zh-CN" sz="2400"/>
            </a:p>
          </p:txBody>
        </p:sp>
        <p:sp>
          <p:nvSpPr>
            <p:cNvPr id="71758" name="Rectangle 6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59" name="Line 6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0" name="Line 6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1" name="Line 6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2" name="Line 6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3" name="Line 6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4" name="Line 6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5" name="Line 7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6" name="Rectangle 7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67" name="Rectangle 7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68" name="Rectangle 7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69" name="Rectangle 7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70" name="Rectangle 7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</p:grpSp>
      <p:grpSp>
        <p:nvGrpSpPr>
          <p:cNvPr id="19" name="Group 96"/>
          <p:cNvGrpSpPr>
            <a:grpSpLocks/>
          </p:cNvGrpSpPr>
          <p:nvPr/>
        </p:nvGrpSpPr>
        <p:grpSpPr bwMode="auto">
          <a:xfrm>
            <a:off x="5089525" y="2138363"/>
            <a:ext cx="809625" cy="1049337"/>
            <a:chOff x="4296" y="2627"/>
            <a:chExt cx="510" cy="661"/>
          </a:xfrm>
        </p:grpSpPr>
        <p:sp>
          <p:nvSpPr>
            <p:cNvPr id="71741" name="Rectangle 97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42" name="Text Box 98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server</a:t>
              </a:r>
              <a:endParaRPr lang="en-US" altLang="zh-CN" sz="2400"/>
            </a:p>
          </p:txBody>
        </p:sp>
        <p:sp>
          <p:nvSpPr>
            <p:cNvPr id="71743" name="Rectangle 99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44" name="Line 100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5" name="Line 101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6" name="Line 102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7" name="Line 103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8" name="Line 104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9" name="Line 105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0" name="Line 106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1" name="Rectangle 107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52" name="Rectangle 108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53" name="Rectangle 109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54" name="Rectangle 110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55" name="Rectangle 111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</p:grpSp>
      <p:sp>
        <p:nvSpPr>
          <p:cNvPr id="71694" name="Line 117"/>
          <p:cNvSpPr>
            <a:spLocks noChangeShapeType="1"/>
          </p:cNvSpPr>
          <p:nvPr/>
        </p:nvSpPr>
        <p:spPr bwMode="auto">
          <a:xfrm flipV="1">
            <a:off x="5927725" y="3730625"/>
            <a:ext cx="1123950" cy="1085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Line 118"/>
          <p:cNvSpPr>
            <a:spLocks noChangeShapeType="1"/>
          </p:cNvSpPr>
          <p:nvPr/>
        </p:nvSpPr>
        <p:spPr bwMode="auto">
          <a:xfrm flipH="1" flipV="1">
            <a:off x="5184775" y="3206750"/>
            <a:ext cx="0" cy="1247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19"/>
          <p:cNvGrpSpPr>
            <a:grpSpLocks/>
          </p:cNvGrpSpPr>
          <p:nvPr/>
        </p:nvGrpSpPr>
        <p:grpSpPr bwMode="auto">
          <a:xfrm>
            <a:off x="6024563" y="4024313"/>
            <a:ext cx="1031875" cy="457200"/>
            <a:chOff x="3745" y="2537"/>
            <a:chExt cx="650" cy="288"/>
          </a:xfrm>
        </p:grpSpPr>
        <p:sp>
          <p:nvSpPr>
            <p:cNvPr id="71739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40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21" name="Group 122"/>
          <p:cNvGrpSpPr>
            <a:grpSpLocks/>
          </p:cNvGrpSpPr>
          <p:nvPr/>
        </p:nvGrpSpPr>
        <p:grpSpPr bwMode="auto">
          <a:xfrm>
            <a:off x="5986463" y="2767013"/>
            <a:ext cx="1031875" cy="457200"/>
            <a:chOff x="3745" y="2537"/>
            <a:chExt cx="650" cy="288"/>
          </a:xfrm>
        </p:grpSpPr>
        <p:sp>
          <p:nvSpPr>
            <p:cNvPr id="71737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38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22" name="Group 125"/>
          <p:cNvGrpSpPr>
            <a:grpSpLocks/>
          </p:cNvGrpSpPr>
          <p:nvPr/>
        </p:nvGrpSpPr>
        <p:grpSpPr bwMode="auto">
          <a:xfrm>
            <a:off x="4662488" y="3481388"/>
            <a:ext cx="1031875" cy="457200"/>
            <a:chOff x="3745" y="2537"/>
            <a:chExt cx="650" cy="288"/>
          </a:xfrm>
        </p:grpSpPr>
        <p:sp>
          <p:nvSpPr>
            <p:cNvPr id="71735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36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</a:rPr>
                <a:t>SMTP</a:t>
              </a:r>
            </a:p>
          </p:txBody>
        </p:sp>
      </p:grpSp>
      <p:grpSp>
        <p:nvGrpSpPr>
          <p:cNvPr id="23" name="Group 430"/>
          <p:cNvGrpSpPr>
            <a:grpSpLocks/>
          </p:cNvGrpSpPr>
          <p:nvPr/>
        </p:nvGrpSpPr>
        <p:grpSpPr bwMode="auto">
          <a:xfrm>
            <a:off x="5694363" y="1406525"/>
            <a:ext cx="912812" cy="1054100"/>
            <a:chOff x="3574" y="550"/>
            <a:chExt cx="575" cy="664"/>
          </a:xfrm>
        </p:grpSpPr>
        <p:grpSp>
          <p:nvGrpSpPr>
            <p:cNvPr id="24" name="Group 43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1733" name="Picture 43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34" name="Freeform 43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0218410 w 356"/>
                  <a:gd name="T3" fmla="*/ 2544510 h 368"/>
                  <a:gd name="T4" fmla="*/ 23984892 w 356"/>
                  <a:gd name="T5" fmla="*/ 53030212 h 368"/>
                  <a:gd name="T6" fmla="*/ 5285907 w 356"/>
                  <a:gd name="T7" fmla="*/ 6632010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3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3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agent</a:t>
              </a:r>
              <a:endParaRPr lang="en-US" altLang="zh-CN" sz="2400"/>
            </a:p>
          </p:txBody>
        </p:sp>
      </p:grpSp>
      <p:grpSp>
        <p:nvGrpSpPr>
          <p:cNvPr id="25" name="Group 436"/>
          <p:cNvGrpSpPr>
            <a:grpSpLocks/>
          </p:cNvGrpSpPr>
          <p:nvPr/>
        </p:nvGrpSpPr>
        <p:grpSpPr bwMode="auto">
          <a:xfrm>
            <a:off x="7731125" y="2222500"/>
            <a:ext cx="912813" cy="1054100"/>
            <a:chOff x="3574" y="550"/>
            <a:chExt cx="575" cy="664"/>
          </a:xfrm>
        </p:grpSpPr>
        <p:grpSp>
          <p:nvGrpSpPr>
            <p:cNvPr id="26" name="Group 43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1728" name="Picture 4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9" name="Freeform 4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0218410 w 356"/>
                  <a:gd name="T3" fmla="*/ 2544510 h 368"/>
                  <a:gd name="T4" fmla="*/ 23984892 w 356"/>
                  <a:gd name="T5" fmla="*/ 53030212 h 368"/>
                  <a:gd name="T6" fmla="*/ 5285907 w 356"/>
                  <a:gd name="T7" fmla="*/ 6632010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2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2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agent</a:t>
              </a:r>
              <a:endParaRPr lang="en-US" altLang="zh-CN" sz="2400"/>
            </a:p>
          </p:txBody>
        </p:sp>
      </p:grpSp>
      <p:grpSp>
        <p:nvGrpSpPr>
          <p:cNvPr id="27" name="Group 442"/>
          <p:cNvGrpSpPr>
            <a:grpSpLocks/>
          </p:cNvGrpSpPr>
          <p:nvPr/>
        </p:nvGrpSpPr>
        <p:grpSpPr bwMode="auto">
          <a:xfrm>
            <a:off x="8067675" y="2984500"/>
            <a:ext cx="912813" cy="1054100"/>
            <a:chOff x="3574" y="550"/>
            <a:chExt cx="575" cy="664"/>
          </a:xfrm>
        </p:grpSpPr>
        <p:grpSp>
          <p:nvGrpSpPr>
            <p:cNvPr id="28" name="Group 44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1723" name="Picture 4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4" name="Freeform 4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0218410 w 356"/>
                  <a:gd name="T3" fmla="*/ 2544510 h 368"/>
                  <a:gd name="T4" fmla="*/ 23984892 w 356"/>
                  <a:gd name="T5" fmla="*/ 53030212 h 368"/>
                  <a:gd name="T6" fmla="*/ 5285907 w 356"/>
                  <a:gd name="T7" fmla="*/ 6632010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2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2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agent</a:t>
              </a:r>
              <a:endParaRPr lang="en-US" altLang="zh-CN" sz="2400"/>
            </a:p>
          </p:txBody>
        </p:sp>
      </p:grpSp>
      <p:grpSp>
        <p:nvGrpSpPr>
          <p:cNvPr id="29" name="Group 448"/>
          <p:cNvGrpSpPr>
            <a:grpSpLocks/>
          </p:cNvGrpSpPr>
          <p:nvPr/>
        </p:nvGrpSpPr>
        <p:grpSpPr bwMode="auto">
          <a:xfrm>
            <a:off x="7935913" y="4032250"/>
            <a:ext cx="912812" cy="1054100"/>
            <a:chOff x="3574" y="550"/>
            <a:chExt cx="575" cy="664"/>
          </a:xfrm>
        </p:grpSpPr>
        <p:grpSp>
          <p:nvGrpSpPr>
            <p:cNvPr id="30" name="Group 449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1718" name="Picture 4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19" name="Freeform 4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0218410 w 356"/>
                  <a:gd name="T3" fmla="*/ 2544510 h 368"/>
                  <a:gd name="T4" fmla="*/ 23984892 w 356"/>
                  <a:gd name="T5" fmla="*/ 53030212 h 368"/>
                  <a:gd name="T6" fmla="*/ 5285907 w 356"/>
                  <a:gd name="T7" fmla="*/ 6632010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1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1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agent</a:t>
              </a:r>
              <a:endParaRPr lang="en-US" altLang="zh-CN" sz="2400"/>
            </a:p>
          </p:txBody>
        </p:sp>
      </p:grpSp>
      <p:grpSp>
        <p:nvGrpSpPr>
          <p:cNvPr id="31" name="Group 454"/>
          <p:cNvGrpSpPr>
            <a:grpSpLocks/>
          </p:cNvGrpSpPr>
          <p:nvPr/>
        </p:nvGrpSpPr>
        <p:grpSpPr bwMode="auto">
          <a:xfrm>
            <a:off x="5324475" y="5470525"/>
            <a:ext cx="912813" cy="1054100"/>
            <a:chOff x="3574" y="550"/>
            <a:chExt cx="575" cy="664"/>
          </a:xfrm>
        </p:grpSpPr>
        <p:grpSp>
          <p:nvGrpSpPr>
            <p:cNvPr id="71680" name="Group 455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1713" name="Picture 4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14" name="Freeform 4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0218410 w 356"/>
                  <a:gd name="T3" fmla="*/ 2544510 h 368"/>
                  <a:gd name="T4" fmla="*/ 23984892 w 356"/>
                  <a:gd name="T5" fmla="*/ 53030212 h 368"/>
                  <a:gd name="T6" fmla="*/ 5285907 w 356"/>
                  <a:gd name="T7" fmla="*/ 6632010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1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1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agent</a:t>
              </a:r>
              <a:endParaRPr lang="en-US" altLang="zh-CN" sz="2400"/>
            </a:p>
          </p:txBody>
        </p:sp>
      </p:grpSp>
      <p:grpSp>
        <p:nvGrpSpPr>
          <p:cNvPr id="71681" name="Group 460"/>
          <p:cNvGrpSpPr>
            <a:grpSpLocks/>
          </p:cNvGrpSpPr>
          <p:nvPr/>
        </p:nvGrpSpPr>
        <p:grpSpPr bwMode="auto">
          <a:xfrm>
            <a:off x="6053138" y="4851400"/>
            <a:ext cx="912812" cy="1054100"/>
            <a:chOff x="3574" y="550"/>
            <a:chExt cx="575" cy="664"/>
          </a:xfrm>
        </p:grpSpPr>
        <p:grpSp>
          <p:nvGrpSpPr>
            <p:cNvPr id="71687" name="Group 46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1708" name="Picture 46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09" name="Freeform 46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0218410 w 356"/>
                  <a:gd name="T3" fmla="*/ 2544510 h 368"/>
                  <a:gd name="T4" fmla="*/ 23984892 w 356"/>
                  <a:gd name="T5" fmla="*/ 53030212 h 368"/>
                  <a:gd name="T6" fmla="*/ 5285907 w 356"/>
                  <a:gd name="T7" fmla="*/ 6632010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0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170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agent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88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DAF40A4F-D26C-4456-B8A2-01476477B096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2962275" y="1577975"/>
            <a:ext cx="511175" cy="693738"/>
            <a:chOff x="4140" y="429"/>
            <a:chExt cx="1425" cy="2396"/>
          </a:xfrm>
        </p:grpSpPr>
        <p:sp>
          <p:nvSpPr>
            <p:cNvPr id="78944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45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46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47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48" name="Rectangle 138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74" name="AutoShape 14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975" name="AutoShape 141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8950" name="Rectangle 142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72" name="AutoShape 144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973" name="AutoShape 145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8952" name="Rectangle 146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53" name="Rectangle 147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70" name="AutoShape 149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971" name="AutoShape 150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8955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68" name="AutoShape 153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969" name="AutoShape 154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8957" name="Rectangle 155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58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9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0" name="Oval 158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61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2" name="AutoShape 16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63" name="AutoShape 161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64" name="Oval 162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65" name="Oval 163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78966" name="Oval 164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67" name="Rectangle 165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648200" y="1587500"/>
            <a:ext cx="511175" cy="693738"/>
            <a:chOff x="4140" y="429"/>
            <a:chExt cx="1425" cy="2396"/>
          </a:xfrm>
        </p:grpSpPr>
        <p:sp>
          <p:nvSpPr>
            <p:cNvPr id="78912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14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5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Rectangle 10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42" name="AutoShape 10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943" name="AutoShape 10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8918" name="Rectangle 10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40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941" name="AutoShape 11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8920" name="Rectangle 11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21" name="Rectangle 11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38" name="AutoShape 11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939" name="AutoShape 11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8923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36" name="AutoShape 12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937" name="AutoShape 12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8925" name="Rectangle 12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26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7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8" name="Oval 12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29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0" name="AutoShape 12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31" name="AutoShape 12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32" name="Oval 12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33" name="Oval 13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78934" name="Oval 13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935" name="Rectangle 13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pic>
        <p:nvPicPr>
          <p:cNvPr id="78854" name="Picture 9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525" y="96361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55588"/>
            <a:ext cx="7772400" cy="893762"/>
          </a:xfrm>
        </p:spPr>
        <p:txBody>
          <a:bodyPr/>
          <a:lstStyle/>
          <a:p>
            <a:r>
              <a:rPr lang="en-US" altLang="zh-CN" smtClean="0"/>
              <a:t>Mail access protocols</a:t>
            </a:r>
          </a:p>
        </p:txBody>
      </p:sp>
      <p:sp>
        <p:nvSpPr>
          <p:cNvPr id="788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30562"/>
            <a:ext cx="7381875" cy="3222773"/>
          </a:xfrm>
        </p:spPr>
        <p:txBody>
          <a:bodyPr>
            <a:normAutofit fontScale="92500"/>
          </a:bodyPr>
          <a:lstStyle/>
          <a:p>
            <a:r>
              <a:rPr lang="en-US" altLang="zh-CN" sz="2400" dirty="0" smtClean="0">
                <a:solidFill>
                  <a:srgbClr val="CC0000"/>
                </a:solidFill>
              </a:rPr>
              <a:t>SMTP:</a:t>
            </a:r>
            <a:r>
              <a:rPr lang="en-US" altLang="zh-CN" sz="2400" dirty="0" smtClean="0"/>
              <a:t> delivery/storage to receiver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server</a:t>
            </a:r>
          </a:p>
          <a:p>
            <a:pPr lvl="1"/>
            <a:r>
              <a:rPr lang="en-US" altLang="ja-JP" sz="2000" dirty="0" smtClean="0"/>
              <a:t>Sender’s user agent also use SMTP to push the mail to sender’s mail server.</a:t>
            </a:r>
          </a:p>
          <a:p>
            <a:r>
              <a:rPr lang="en-US" altLang="zh-CN" sz="2400" dirty="0" smtClean="0"/>
              <a:t>mail access protocol: retrieval from server</a:t>
            </a:r>
          </a:p>
          <a:p>
            <a:pPr lvl="1"/>
            <a:r>
              <a:rPr lang="en-US" altLang="zh-CN" sz="2200" dirty="0" smtClean="0">
                <a:solidFill>
                  <a:srgbClr val="CC0000"/>
                </a:solidFill>
              </a:rPr>
              <a:t>POP:</a:t>
            </a:r>
            <a:r>
              <a:rPr lang="en-US" altLang="zh-CN" sz="2200" dirty="0" smtClean="0"/>
              <a:t> Post Office Protocol [RFC 1939]: authorization, download, on TCP port 110.</a:t>
            </a:r>
          </a:p>
          <a:p>
            <a:pPr lvl="1"/>
            <a:r>
              <a:rPr lang="en-US" altLang="zh-CN" sz="2200" dirty="0" smtClean="0">
                <a:solidFill>
                  <a:srgbClr val="CC0000"/>
                </a:solidFill>
              </a:rPr>
              <a:t>IMAP:</a:t>
            </a:r>
            <a:r>
              <a:rPr lang="en-US" altLang="zh-CN" sz="2200" dirty="0" smtClean="0"/>
              <a:t> Internet Mail Access Protocol [RFC 1730]: more features, including manipulation of stored messages on server</a:t>
            </a:r>
          </a:p>
          <a:p>
            <a:pPr lvl="1"/>
            <a:r>
              <a:rPr lang="en-US" altLang="zh-CN" sz="2200" dirty="0" smtClean="0">
                <a:solidFill>
                  <a:srgbClr val="CC0000"/>
                </a:solidFill>
              </a:rPr>
              <a:t>HTTP: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gmail</a:t>
            </a:r>
            <a:r>
              <a:rPr lang="en-US" altLang="zh-CN" sz="2200" dirty="0" smtClean="0"/>
              <a:t>, Hotmail, Yahoo! Mail, etc.</a:t>
            </a:r>
          </a:p>
          <a:p>
            <a:pPr lvl="1"/>
            <a:endParaRPr lang="en-US" altLang="zh-CN" sz="2200" dirty="0" smtClean="0"/>
          </a:p>
        </p:txBody>
      </p:sp>
      <p:grpSp>
        <p:nvGrpSpPr>
          <p:cNvPr id="12" name="Group 158"/>
          <p:cNvGrpSpPr>
            <a:grpSpLocks/>
          </p:cNvGrpSpPr>
          <p:nvPr/>
        </p:nvGrpSpPr>
        <p:grpSpPr bwMode="auto">
          <a:xfrm>
            <a:off x="2797175" y="1987550"/>
            <a:ext cx="1436688" cy="1131888"/>
            <a:chOff x="1796" y="1206"/>
            <a:chExt cx="905" cy="713"/>
          </a:xfrm>
        </p:grpSpPr>
        <p:sp>
          <p:nvSpPr>
            <p:cNvPr id="78896" name="Text Box 95"/>
            <p:cNvSpPr txBox="1">
              <a:spLocks noChangeArrowheads="1"/>
            </p:cNvSpPr>
            <p:nvPr/>
          </p:nvSpPr>
          <p:spPr bwMode="auto">
            <a:xfrm>
              <a:off x="1796" y="1583"/>
              <a:ext cx="90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sender</a:t>
              </a:r>
              <a:r>
                <a:rPr lang="ja-JP" altLang="en-US" sz="1600"/>
                <a:t>’</a:t>
              </a:r>
              <a:r>
                <a:rPr lang="en-US" altLang="ja-JP" sz="1600"/>
                <a:t>s mail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server</a:t>
              </a:r>
              <a:endParaRPr lang="en-US" altLang="zh-CN" sz="2400"/>
            </a:p>
          </p:txBody>
        </p:sp>
        <p:grpSp>
          <p:nvGrpSpPr>
            <p:cNvPr id="13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78898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Comic Sans MS" pitchFamily="66" charset="0"/>
                </a:endParaRPr>
              </a:p>
            </p:txBody>
          </p:sp>
          <p:sp>
            <p:nvSpPr>
              <p:cNvPr id="78899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Comic Sans MS" pitchFamily="66" charset="0"/>
                </a:endParaRPr>
              </a:p>
            </p:txBody>
          </p:sp>
          <p:sp>
            <p:nvSpPr>
              <p:cNvPr id="78900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01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02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03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04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05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06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07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Comic Sans MS" pitchFamily="66" charset="0"/>
                </a:endParaRPr>
              </a:p>
            </p:txBody>
          </p:sp>
          <p:sp>
            <p:nvSpPr>
              <p:cNvPr id="78908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Comic Sans MS" pitchFamily="66" charset="0"/>
                </a:endParaRPr>
              </a:p>
            </p:txBody>
          </p:sp>
          <p:sp>
            <p:nvSpPr>
              <p:cNvPr id="78909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Comic Sans MS" pitchFamily="66" charset="0"/>
                </a:endParaRPr>
              </a:p>
            </p:txBody>
          </p:sp>
          <p:sp>
            <p:nvSpPr>
              <p:cNvPr id="78910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Comic Sans MS" pitchFamily="66" charset="0"/>
                </a:endParaRPr>
              </a:p>
            </p:txBody>
          </p:sp>
          <p:sp>
            <p:nvSpPr>
              <p:cNvPr id="78911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Comic Sans MS" pitchFamily="66" charset="0"/>
                </a:endParaRPr>
              </a:p>
            </p:txBody>
          </p:sp>
        </p:grpSp>
      </p:grpSp>
      <p:sp>
        <p:nvSpPr>
          <p:cNvPr id="78858" name="Text Box 121"/>
          <p:cNvSpPr txBox="1">
            <a:spLocks noChangeArrowheads="1"/>
          </p:cNvSpPr>
          <p:nvPr/>
        </p:nvSpPr>
        <p:spPr bwMode="auto">
          <a:xfrm>
            <a:off x="2106948" y="1466850"/>
            <a:ext cx="718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SMTP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78859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>
              <a:latin typeface="Comic Sans MS" pitchFamily="66" charset="0"/>
            </a:endParaRPr>
          </a:p>
        </p:txBody>
      </p:sp>
      <p:sp>
        <p:nvSpPr>
          <p:cNvPr id="78860" name="Text Box 154"/>
          <p:cNvSpPr txBox="1">
            <a:spLocks noChangeArrowheads="1"/>
          </p:cNvSpPr>
          <p:nvPr/>
        </p:nvSpPr>
        <p:spPr bwMode="auto">
          <a:xfrm>
            <a:off x="3622675" y="1477963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SMTP</a:t>
            </a:r>
          </a:p>
        </p:txBody>
      </p:sp>
      <p:sp>
        <p:nvSpPr>
          <p:cNvPr id="78861" name="Text Box 156"/>
          <p:cNvSpPr txBox="1">
            <a:spLocks noChangeArrowheads="1"/>
          </p:cNvSpPr>
          <p:nvPr/>
        </p:nvSpPr>
        <p:spPr bwMode="auto">
          <a:xfrm>
            <a:off x="5484813" y="1308100"/>
            <a:ext cx="1511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CC0000"/>
                </a:solidFill>
              </a:rPr>
              <a:t>mail access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CC0000"/>
                </a:solidFill>
              </a:rPr>
              <a:t>protocol</a:t>
            </a:r>
            <a:endParaRPr lang="en-US" altLang="zh-CN" sz="1800">
              <a:solidFill>
                <a:srgbClr val="CC0000"/>
              </a:solidFill>
            </a:endParaRPr>
          </a:p>
        </p:txBody>
      </p:sp>
      <p:sp>
        <p:nvSpPr>
          <p:cNvPr id="78862" name="Text Box 160"/>
          <p:cNvSpPr txBox="1">
            <a:spLocks noChangeArrowheads="1"/>
          </p:cNvSpPr>
          <p:nvPr/>
        </p:nvSpPr>
        <p:spPr bwMode="auto">
          <a:xfrm>
            <a:off x="4371975" y="2598738"/>
            <a:ext cx="1538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receiver</a:t>
            </a:r>
            <a:r>
              <a:rPr lang="ja-JP" altLang="en-US" sz="1600"/>
              <a:t>’</a:t>
            </a:r>
            <a:r>
              <a:rPr lang="en-US" altLang="ja-JP" sz="1600"/>
              <a:t>s mail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server</a:t>
            </a:r>
            <a:endParaRPr lang="en-US" altLang="zh-CN" sz="2400"/>
          </a:p>
        </p:txBody>
      </p:sp>
      <p:grpSp>
        <p:nvGrpSpPr>
          <p:cNvPr id="14" name="Group 161"/>
          <p:cNvGrpSpPr>
            <a:grpSpLocks/>
          </p:cNvGrpSpPr>
          <p:nvPr/>
        </p:nvGrpSpPr>
        <p:grpSpPr bwMode="auto">
          <a:xfrm>
            <a:off x="4800600" y="2000250"/>
            <a:ext cx="809625" cy="561975"/>
            <a:chOff x="2070" y="2004"/>
            <a:chExt cx="510" cy="354"/>
          </a:xfrm>
        </p:grpSpPr>
        <p:sp>
          <p:nvSpPr>
            <p:cNvPr id="78882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Comic Sans MS" pitchFamily="66" charset="0"/>
              </a:endParaRPr>
            </a:p>
          </p:txBody>
        </p:sp>
        <p:sp>
          <p:nvSpPr>
            <p:cNvPr id="78883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Comic Sans MS" pitchFamily="66" charset="0"/>
              </a:endParaRPr>
            </a:p>
          </p:txBody>
        </p:sp>
        <p:sp>
          <p:nvSpPr>
            <p:cNvPr id="78884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5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Comic Sans MS" pitchFamily="66" charset="0"/>
              </a:endParaRPr>
            </a:p>
          </p:txBody>
        </p:sp>
        <p:sp>
          <p:nvSpPr>
            <p:cNvPr id="78892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Comic Sans MS" pitchFamily="66" charset="0"/>
              </a:endParaRPr>
            </a:p>
          </p:txBody>
        </p:sp>
        <p:sp>
          <p:nvSpPr>
            <p:cNvPr id="78893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Comic Sans MS" pitchFamily="66" charset="0"/>
              </a:endParaRPr>
            </a:p>
          </p:txBody>
        </p:sp>
        <p:sp>
          <p:nvSpPr>
            <p:cNvPr id="78894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Comic Sans MS" pitchFamily="66" charset="0"/>
              </a:endParaRPr>
            </a:p>
          </p:txBody>
        </p:sp>
        <p:sp>
          <p:nvSpPr>
            <p:cNvPr id="78895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Comic Sans MS" pitchFamily="66" charset="0"/>
              </a:endParaRPr>
            </a:p>
          </p:txBody>
        </p:sp>
      </p:grpSp>
      <p:pic>
        <p:nvPicPr>
          <p:cNvPr id="78864" name="Picture 176" descr="Al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0" y="155733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5" name="Picture 179" descr="Bo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3700" y="15716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6" name="Line 94"/>
          <p:cNvSpPr>
            <a:spLocks noChangeShapeType="1"/>
          </p:cNvSpPr>
          <p:nvPr/>
        </p:nvSpPr>
        <p:spPr bwMode="auto">
          <a:xfrm>
            <a:off x="2003425" y="1905000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7" name="Line 95"/>
          <p:cNvSpPr>
            <a:spLocks noChangeShapeType="1"/>
          </p:cNvSpPr>
          <p:nvPr/>
        </p:nvSpPr>
        <p:spPr bwMode="auto">
          <a:xfrm>
            <a:off x="3633788" y="1901825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8" name="Line 96"/>
          <p:cNvSpPr>
            <a:spLocks noChangeShapeType="1"/>
          </p:cNvSpPr>
          <p:nvPr/>
        </p:nvSpPr>
        <p:spPr bwMode="auto">
          <a:xfrm>
            <a:off x="5253038" y="1898650"/>
            <a:ext cx="1697037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9" name="Text Box 156"/>
          <p:cNvSpPr txBox="1">
            <a:spLocks noChangeArrowheads="1"/>
          </p:cNvSpPr>
          <p:nvPr/>
        </p:nvSpPr>
        <p:spPr bwMode="auto">
          <a:xfrm>
            <a:off x="5710238" y="1927225"/>
            <a:ext cx="13112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CC0000"/>
                </a:solidFill>
              </a:rPr>
              <a:t>(e.g., </a:t>
            </a:r>
            <a:r>
              <a:rPr lang="en-US" altLang="zh-CN" sz="1600" i="1">
                <a:solidFill>
                  <a:srgbClr val="CC0000"/>
                </a:solidFill>
              </a:rPr>
              <a:t>POP,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         IMAP</a:t>
            </a:r>
            <a:r>
              <a:rPr lang="en-US" altLang="zh-CN" sz="1800" i="1">
                <a:solidFill>
                  <a:srgbClr val="CC0000"/>
                </a:solidFill>
              </a:rPr>
              <a:t>)</a:t>
            </a:r>
          </a:p>
        </p:txBody>
      </p:sp>
      <p:grpSp>
        <p:nvGrpSpPr>
          <p:cNvPr id="15" name="Group 166"/>
          <p:cNvGrpSpPr>
            <a:grpSpLocks/>
          </p:cNvGrpSpPr>
          <p:nvPr/>
        </p:nvGrpSpPr>
        <p:grpSpPr bwMode="auto">
          <a:xfrm>
            <a:off x="1066800" y="1419225"/>
            <a:ext cx="912813" cy="1054100"/>
            <a:chOff x="3574" y="550"/>
            <a:chExt cx="575" cy="664"/>
          </a:xfrm>
        </p:grpSpPr>
        <p:grpSp>
          <p:nvGrpSpPr>
            <p:cNvPr id="16" name="Group 16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8880" name="Picture 1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881" name="Freeform 16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0218410 w 356"/>
                  <a:gd name="T3" fmla="*/ 2544510 h 368"/>
                  <a:gd name="T4" fmla="*/ 23984892 w 356"/>
                  <a:gd name="T5" fmla="*/ 53030212 h 368"/>
                  <a:gd name="T6" fmla="*/ 5285907 w 356"/>
                  <a:gd name="T7" fmla="*/ 6632010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8878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8879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agent</a:t>
              </a:r>
              <a:endParaRPr lang="en-US" altLang="zh-CN" sz="2400"/>
            </a:p>
          </p:txBody>
        </p:sp>
      </p:grpSp>
      <p:grpSp>
        <p:nvGrpSpPr>
          <p:cNvPr id="17" name="Group 172"/>
          <p:cNvGrpSpPr>
            <a:grpSpLocks/>
          </p:cNvGrpSpPr>
          <p:nvPr/>
        </p:nvGrpSpPr>
        <p:grpSpPr bwMode="auto">
          <a:xfrm>
            <a:off x="6967538" y="1422400"/>
            <a:ext cx="912812" cy="1054100"/>
            <a:chOff x="3574" y="550"/>
            <a:chExt cx="575" cy="664"/>
          </a:xfrm>
        </p:grpSpPr>
        <p:grpSp>
          <p:nvGrpSpPr>
            <p:cNvPr id="18" name="Group 17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8875" name="Picture 1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876" name="Freeform 17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0218410 w 356"/>
                  <a:gd name="T3" fmla="*/ 2544510 h 368"/>
                  <a:gd name="T4" fmla="*/ 23984892 w 356"/>
                  <a:gd name="T5" fmla="*/ 53030212 h 368"/>
                  <a:gd name="T6" fmla="*/ 5285907 w 356"/>
                  <a:gd name="T7" fmla="*/ 6632010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8873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78874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agent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49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BF1D66BA-4136-4C93-ACDE-9C50CDD2BCDD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85002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Root DNS Servers</a:t>
              </a:r>
            </a:p>
          </p:txBody>
        </p:sp>
        <p:sp>
          <p:nvSpPr>
            <p:cNvPr id="85003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com DNS servers</a:t>
              </a:r>
            </a:p>
          </p:txBody>
        </p:sp>
        <p:sp>
          <p:nvSpPr>
            <p:cNvPr id="85004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org DNS servers</a:t>
              </a:r>
            </a:p>
          </p:txBody>
        </p:sp>
        <p:sp>
          <p:nvSpPr>
            <p:cNvPr id="85005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edu DNS servers</a:t>
              </a:r>
            </a:p>
          </p:txBody>
        </p:sp>
        <p:sp>
          <p:nvSpPr>
            <p:cNvPr id="85006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8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9" name="Text Box 10"/>
            <p:cNvSpPr txBox="1">
              <a:spLocks noChangeArrowheads="1"/>
            </p:cNvSpPr>
            <p:nvPr/>
          </p:nvSpPr>
          <p:spPr bwMode="auto">
            <a:xfrm>
              <a:off x="3821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DNS servers</a:t>
              </a:r>
            </a:p>
          </p:txBody>
        </p:sp>
        <p:sp>
          <p:nvSpPr>
            <p:cNvPr id="85010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DNS servers</a:t>
              </a:r>
            </a:p>
          </p:txBody>
        </p:sp>
        <p:sp>
          <p:nvSpPr>
            <p:cNvPr id="85011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101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DNS servers</a:t>
              </a:r>
            </a:p>
          </p:txBody>
        </p:sp>
        <p:sp>
          <p:nvSpPr>
            <p:cNvPr id="85014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DNS servers</a:t>
              </a:r>
            </a:p>
          </p:txBody>
        </p:sp>
        <p:sp>
          <p:nvSpPr>
            <p:cNvPr id="85015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6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DNS servers</a:t>
              </a:r>
            </a:p>
          </p:txBody>
        </p:sp>
        <p:sp>
          <p:nvSpPr>
            <p:cNvPr id="85018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997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altLang="zh-CN" sz="3600" smtClean="0"/>
              <a:t>DNS: a distributed, hierarchical database</a:t>
            </a:r>
          </a:p>
        </p:txBody>
      </p:sp>
      <p:sp>
        <p:nvSpPr>
          <p:cNvPr id="84998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i="1" smtClean="0">
                <a:solidFill>
                  <a:srgbClr val="000099"/>
                </a:solidFill>
              </a:rPr>
              <a:t>client wants IP for www.amazon.com; 1</a:t>
            </a:r>
            <a:r>
              <a:rPr lang="en-US" altLang="zh-CN" sz="2400" i="1" baseline="30000" smtClean="0">
                <a:solidFill>
                  <a:srgbClr val="000099"/>
                </a:solidFill>
              </a:rPr>
              <a:t>st</a:t>
            </a:r>
            <a:r>
              <a:rPr lang="en-US" altLang="zh-CN" sz="2400" i="1" smtClean="0">
                <a:solidFill>
                  <a:srgbClr val="000099"/>
                </a:solidFill>
              </a:rPr>
              <a:t> approximation:</a:t>
            </a:r>
          </a:p>
          <a:p>
            <a:r>
              <a:rPr lang="en-US" altLang="zh-CN" sz="2200" smtClean="0"/>
              <a:t>client queries root server to find com DNS server</a:t>
            </a:r>
          </a:p>
          <a:p>
            <a:r>
              <a:rPr lang="en-US" altLang="zh-CN" sz="2200" smtClean="0"/>
              <a:t>client queries .com DNS server to get amazon.com DNS server</a:t>
            </a:r>
          </a:p>
          <a:p>
            <a:r>
              <a:rPr lang="en-US" altLang="zh-CN" sz="2200" smtClean="0"/>
              <a:t>client queries amazon.com DNS server to get  IP address for www.amazon.com</a:t>
            </a:r>
          </a:p>
        </p:txBody>
      </p:sp>
      <p:pic>
        <p:nvPicPr>
          <p:cNvPr id="84999" name="Picture 28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0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/>
              <a:t>…</a:t>
            </a:r>
          </a:p>
        </p:txBody>
      </p:sp>
      <p:sp>
        <p:nvSpPr>
          <p:cNvPr id="85001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01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EEBB8CA7-C66B-4579-9F6F-0FFF38172FB3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pic>
        <p:nvPicPr>
          <p:cNvPr id="90116" name="Picture 7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requesting host</a:t>
            </a:r>
            <a:endParaRPr lang="en-US" altLang="zh-CN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0099"/>
                </a:solidFill>
              </a:rPr>
              <a:t>cis.poly.edu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gaia.cs.umass.edu</a:t>
            </a:r>
          </a:p>
        </p:txBody>
      </p:sp>
      <p:sp>
        <p:nvSpPr>
          <p:cNvPr id="90119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root DNS server</a:t>
            </a:r>
            <a:endParaRPr lang="en-US" altLang="zh-CN" sz="1600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0282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/>
            </a:p>
          </p:txBody>
        </p:sp>
        <p:sp>
          <p:nvSpPr>
            <p:cNvPr id="90283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local DNS server</a:t>
              </a:r>
              <a:endParaRPr lang="en-US" altLang="zh-CN" sz="24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000099"/>
                  </a:solidFill>
                </a:rPr>
                <a:t>dns.poly.edu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</a:rPr>
              <a:t>1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</a:rPr>
              <a:t>2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</a:rPr>
              <a:t>3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</a:rPr>
              <a:t>4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</a:rPr>
              <a:t>5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</a:rPr>
              <a:t>6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90133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authoritative DNS server</a:t>
            </a:r>
            <a:endParaRPr lang="en-US" altLang="zh-CN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/>
              <a:t>dns.cs.umass.edu</a:t>
            </a:r>
            <a:endParaRPr lang="en-US" altLang="zh-CN" sz="1600"/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</a:rPr>
              <a:t>7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</a:rPr>
              <a:t>8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38" name="Text Box 65"/>
          <p:cNvSpPr txBox="1">
            <a:spLocks noChangeArrowheads="1"/>
          </p:cNvSpPr>
          <p:nvPr/>
        </p:nvSpPr>
        <p:spPr bwMode="auto">
          <a:xfrm>
            <a:off x="7027863" y="1852613"/>
            <a:ext cx="20113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TLD DNS server for .edu</a:t>
            </a:r>
            <a:endParaRPr lang="en-US" altLang="zh-CN" sz="1600"/>
          </a:p>
        </p:txBody>
      </p:sp>
      <p:sp>
        <p:nvSpPr>
          <p:cNvPr id="90139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4000" smtClean="0"/>
              <a:t>DNS name </a:t>
            </a:r>
            <a:br>
              <a:rPr lang="en-US" altLang="zh-CN" sz="4000" smtClean="0"/>
            </a:br>
            <a:r>
              <a:rPr lang="en-US" altLang="zh-CN" sz="4000" smtClean="0"/>
              <a:t>resolution example</a:t>
            </a:r>
          </a:p>
        </p:txBody>
      </p:sp>
      <p:sp>
        <p:nvSpPr>
          <p:cNvPr id="90140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71488" y="1463675"/>
            <a:ext cx="3565525" cy="4648200"/>
          </a:xfrm>
        </p:spPr>
        <p:txBody>
          <a:bodyPr/>
          <a:lstStyle/>
          <a:p>
            <a:r>
              <a:rPr lang="en-US" altLang="zh-CN" sz="2400" smtClean="0"/>
              <a:t>host at cis.poly.edu wants IP address for gaia.cs.umass.edu</a:t>
            </a:r>
          </a:p>
        </p:txBody>
      </p:sp>
      <p:sp>
        <p:nvSpPr>
          <p:cNvPr id="90141" name="Rectangle 69"/>
          <p:cNvSpPr>
            <a:spLocks noChangeArrowheads="1"/>
          </p:cNvSpPr>
          <p:nvPr/>
        </p:nvSpPr>
        <p:spPr bwMode="auto">
          <a:xfrm>
            <a:off x="612775" y="2632075"/>
            <a:ext cx="3478213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800" i="1">
                <a:solidFill>
                  <a:srgbClr val="CC0000"/>
                </a:solidFill>
                <a:latin typeface="Gill Sans MT" pitchFamily="34" charset="0"/>
              </a:rPr>
              <a:t>Query procedure: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>
                <a:latin typeface="Gill Sans MT" pitchFamily="34" charset="0"/>
              </a:rPr>
              <a:t>contacted server replies with name of server to contact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I don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t know this name, but ask this server</a:t>
            </a:r>
            <a:r>
              <a:rPr lang="ja-JP" altLang="en-US" sz="2400">
                <a:latin typeface="Gill Sans MT" pitchFamily="34" charset="0"/>
              </a:rPr>
              <a:t>”</a:t>
            </a:r>
            <a:endParaRPr lang="en-US" altLang="zh-CN" sz="2400">
              <a:latin typeface="Gill Sans MT" pitchFamily="34" charset="0"/>
            </a:endParaRP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0280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281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0278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279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0218410 w 356"/>
                <a:gd name="T3" fmla="*/ 2544510 h 368"/>
                <a:gd name="T4" fmla="*/ 23984892 w 356"/>
                <a:gd name="T5" fmla="*/ 53030212 h 368"/>
                <a:gd name="T6" fmla="*/ 5285907 w 356"/>
                <a:gd name="T7" fmla="*/ 6632010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0246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47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48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49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50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76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77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252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7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74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75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254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55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8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72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73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257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70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71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259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60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61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62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63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64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65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66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67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90268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69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0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0214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15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16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17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18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44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45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220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42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43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222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23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3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40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41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225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38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39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227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28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29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30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31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32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33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34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35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90236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37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0182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83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84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85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86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6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12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13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188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7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10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11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190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91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8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08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09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193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06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207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195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96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97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98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99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00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01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02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03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90204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205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0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0150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1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52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3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4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1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180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181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156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2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78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179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158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59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3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76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177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161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74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0175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0163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64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5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6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67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8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69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70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71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90172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0173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90148" name="TextBox 169"/>
          <p:cNvSpPr txBox="1">
            <a:spLocks noChangeArrowheads="1"/>
          </p:cNvSpPr>
          <p:nvPr/>
        </p:nvSpPr>
        <p:spPr bwMode="auto">
          <a:xfrm>
            <a:off x="201613" y="5210175"/>
            <a:ext cx="189865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Combination of iterative (</a:t>
            </a:r>
            <a:r>
              <a:rPr lang="zh-CN" altLang="en-US"/>
              <a:t>迭代</a:t>
            </a:r>
            <a:r>
              <a:rPr lang="en-US" altLang="zh-CN"/>
              <a:t>) and recursive (</a:t>
            </a:r>
            <a:r>
              <a:rPr lang="zh-CN" altLang="en-US"/>
              <a:t>递归</a:t>
            </a:r>
            <a:r>
              <a:rPr lang="en-US" altLang="zh-CN"/>
              <a:t>) query</a:t>
            </a:r>
            <a:endParaRPr lang="zh-CN" altLang="en-US"/>
          </a:p>
        </p:txBody>
      </p:sp>
      <p:sp>
        <p:nvSpPr>
          <p:cNvPr id="90149" name="矩形 168"/>
          <p:cNvSpPr>
            <a:spLocks noChangeArrowheads="1"/>
          </p:cNvSpPr>
          <p:nvPr/>
        </p:nvSpPr>
        <p:spPr bwMode="auto">
          <a:xfrm>
            <a:off x="2178050" y="5489575"/>
            <a:ext cx="42926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Typically, the query from the requesting host to the local DNS server is recursive, and the remaining queries are iterative.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72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214A9D2E-4754-4426-9EFF-69220A612C00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pic>
        <p:nvPicPr>
          <p:cNvPr id="9728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88900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9388"/>
            <a:ext cx="7772400" cy="903287"/>
          </a:xfrm>
        </p:spPr>
        <p:txBody>
          <a:bodyPr/>
          <a:lstStyle/>
          <a:p>
            <a:r>
              <a:rPr lang="en-US" altLang="zh-CN" smtClean="0"/>
              <a:t>Inserting records into </a:t>
            </a:r>
            <a:r>
              <a:rPr lang="en-US" altLang="zh-CN" sz="4000" smtClean="0"/>
              <a:t>DNS</a:t>
            </a:r>
          </a:p>
        </p:txBody>
      </p:sp>
      <p:sp>
        <p:nvSpPr>
          <p:cNvPr id="972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456613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example: new startup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Network Utopia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altLang="zh-CN" dirty="0" smtClean="0"/>
              <a:t>register name </a:t>
            </a:r>
            <a:r>
              <a:rPr lang="en-US" altLang="zh-CN" dirty="0" err="1" smtClean="0"/>
              <a:t>networkuptopia.com</a:t>
            </a:r>
            <a:r>
              <a:rPr lang="en-US" altLang="zh-CN" dirty="0" smtClean="0"/>
              <a:t> at </a:t>
            </a:r>
            <a:r>
              <a:rPr lang="en-US" altLang="zh-CN" i="1" dirty="0" smtClean="0">
                <a:solidFill>
                  <a:srgbClr val="CC0000"/>
                </a:solidFill>
              </a:rPr>
              <a:t>DNS registrar</a:t>
            </a:r>
            <a:r>
              <a:rPr lang="en-US" altLang="zh-CN" dirty="0" smtClean="0"/>
              <a:t> (e.g., Network Solutions)</a:t>
            </a:r>
          </a:p>
          <a:p>
            <a:pPr lvl="1"/>
            <a:r>
              <a:rPr lang="en-US" altLang="zh-CN" dirty="0" smtClean="0"/>
              <a:t>provide names, IP addresses of authoritative name server (primary and secondary)</a:t>
            </a:r>
          </a:p>
          <a:p>
            <a:pPr lvl="1"/>
            <a:r>
              <a:rPr lang="en-US" altLang="zh-CN" dirty="0" smtClean="0"/>
              <a:t>registrar inserts two </a:t>
            </a:r>
            <a:r>
              <a:rPr lang="en-US" altLang="zh-CN" dirty="0" err="1" smtClean="0"/>
              <a:t>RRs</a:t>
            </a:r>
            <a:r>
              <a:rPr lang="en-US" altLang="zh-CN" dirty="0" smtClean="0"/>
              <a:t> into .com TLD server: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000" b="1" dirty="0" smtClean="0">
                <a:latin typeface="Courier New" pitchFamily="49" charset="0"/>
              </a:rPr>
              <a:t>(</a:t>
            </a:r>
            <a:r>
              <a:rPr lang="en-US" altLang="zh-CN" sz="2000" b="1" dirty="0" err="1" smtClean="0">
                <a:latin typeface="Courier New" pitchFamily="49" charset="0"/>
              </a:rPr>
              <a:t>networkutopia.com</a:t>
            </a:r>
            <a:r>
              <a:rPr lang="en-US" altLang="zh-CN" sz="2000" b="1" dirty="0" smtClean="0">
                <a:latin typeface="Courier New" pitchFamily="49" charset="0"/>
              </a:rPr>
              <a:t>, dns1.networkutopia.com, NS)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(dns1.networkutopia.com, 212.212.212.1, A)</a:t>
            </a:r>
            <a:endParaRPr lang="en-US" altLang="zh-CN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altLang="zh-CN" dirty="0" smtClean="0"/>
              <a:t>create authoritative server type A record for </a:t>
            </a:r>
            <a:r>
              <a:rPr lang="en-US" altLang="zh-CN" dirty="0" err="1" smtClean="0"/>
              <a:t>www.networkuptopia.com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sz="2000" b="1" dirty="0" smtClean="0">
                <a:latin typeface="Courier New" pitchFamily="49" charset="0"/>
              </a:rPr>
              <a:t>(</a:t>
            </a:r>
            <a:r>
              <a:rPr lang="en-US" altLang="zh-CN" sz="2000" b="1" dirty="0" err="1" smtClean="0">
                <a:latin typeface="Courier New" pitchFamily="49" charset="0"/>
              </a:rPr>
              <a:t>www.networkutopia.com</a:t>
            </a:r>
            <a:r>
              <a:rPr lang="en-US" altLang="zh-CN" sz="2000" b="1" dirty="0" smtClean="0">
                <a:latin typeface="Courier New" pitchFamily="49" charset="0"/>
              </a:rPr>
              <a:t>, 212.212.71.4, A)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</a:t>
            </a:r>
            <a:endParaRPr lang="en-US" altLang="zh-CN" sz="20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/>
            <a:endParaRPr lang="en-US" altLang="zh-CN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0"/>
            <a:ext cx="7772400" cy="1143000"/>
          </a:xfrm>
        </p:spPr>
        <p:txBody>
          <a:bodyPr/>
          <a:lstStyle/>
          <a:p>
            <a:r>
              <a:rPr lang="en-US" altLang="zh-CN" sz="4000" smtClean="0"/>
              <a:t>Socket programming </a:t>
            </a:r>
            <a:r>
              <a:rPr lang="en-US" altLang="zh-CN" sz="4000" i="1" smtClean="0">
                <a:solidFill>
                  <a:srgbClr val="CC0000"/>
                </a:solidFill>
              </a:rPr>
              <a:t>with UDP</a:t>
            </a:r>
            <a:endParaRPr lang="en-US" altLang="zh-CN" smtClean="0">
              <a:solidFill>
                <a:srgbClr val="CC0000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354138"/>
            <a:ext cx="7265987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UDP: no </a:t>
            </a:r>
            <a:r>
              <a:rPr lang="ja-JP" altLang="en-US" dirty="0" smtClean="0">
                <a:solidFill>
                  <a:srgbClr val="CC0000"/>
                </a:solidFill>
              </a:rPr>
              <a:t>“</a:t>
            </a:r>
            <a:r>
              <a:rPr lang="en-US" altLang="ja-JP" dirty="0" smtClean="0">
                <a:solidFill>
                  <a:srgbClr val="CC0000"/>
                </a:solidFill>
              </a:rPr>
              <a:t>connection</a:t>
            </a:r>
            <a:r>
              <a:rPr lang="ja-JP" altLang="en-US" dirty="0" smtClean="0">
                <a:solidFill>
                  <a:srgbClr val="CC0000"/>
                </a:solidFill>
              </a:rPr>
              <a:t>”</a:t>
            </a:r>
            <a:r>
              <a:rPr lang="en-US" altLang="ja-JP" dirty="0" smtClean="0">
                <a:solidFill>
                  <a:srgbClr val="CC0000"/>
                </a:solidFill>
              </a:rPr>
              <a:t> between client &amp; server</a:t>
            </a:r>
          </a:p>
          <a:p>
            <a:r>
              <a:rPr lang="en-US" altLang="zh-CN" sz="2400" dirty="0" smtClean="0"/>
              <a:t>no handshaking before sending data</a:t>
            </a:r>
          </a:p>
          <a:p>
            <a:r>
              <a:rPr lang="en-US" altLang="zh-CN" sz="2400" dirty="0" smtClean="0"/>
              <a:t>sender explicitly attaches IP destination address and port # to each packet</a:t>
            </a:r>
          </a:p>
          <a:p>
            <a:r>
              <a:rPr lang="en-US" altLang="zh-CN" sz="2400" dirty="0" smtClean="0"/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UDP: transmitted data may be lost or received out-of-order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Application viewpoint: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</a:pPr>
            <a:r>
              <a:rPr lang="en-US" altLang="zh-CN" sz="2400" dirty="0" smtClean="0"/>
              <a:t>UDP provides </a:t>
            </a:r>
            <a:r>
              <a:rPr lang="en-US" altLang="zh-CN" sz="2400" i="1" dirty="0" smtClean="0"/>
              <a:t>unreliable</a:t>
            </a:r>
            <a:r>
              <a:rPr lang="en-US" altLang="zh-CN" sz="2400" dirty="0" smtClean="0"/>
              <a:t> transfer  of groups of bytes (</a:t>
            </a:r>
            <a:r>
              <a:rPr lang="ja-JP" altLang="en-US" sz="2400" dirty="0" smtClean="0"/>
              <a:t>“</a:t>
            </a:r>
            <a:r>
              <a:rPr lang="en-US" altLang="ja-JP" sz="2400" dirty="0" err="1" smtClean="0"/>
              <a:t>datagrams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)  between client and server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C0000"/>
              </a:solidFill>
            </a:endParaRP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2698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2-</a:t>
            </a:r>
            <a:fld id="{B839E6E8-3681-4C1B-9B6D-AF5065E2C7E5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126982" name="Picture 1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79057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196850"/>
            <a:ext cx="7772400" cy="903288"/>
          </a:xfrm>
        </p:spPr>
        <p:txBody>
          <a:bodyPr/>
          <a:lstStyle/>
          <a:p>
            <a:r>
              <a:rPr lang="en-US" altLang="zh-CN" sz="4000" smtClean="0"/>
              <a:t>Socket programming </a:t>
            </a:r>
            <a:r>
              <a:rPr lang="en-US" altLang="zh-CN" sz="4000" i="1" smtClean="0">
                <a:solidFill>
                  <a:srgbClr val="CC0000"/>
                </a:solidFill>
              </a:rPr>
              <a:t>with TCP</a:t>
            </a:r>
            <a:endParaRPr lang="en-US" altLang="zh-CN" smtClean="0">
              <a:solidFill>
                <a:srgbClr val="CC0000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4350" y="1352550"/>
            <a:ext cx="38100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00"/>
                </a:solidFill>
              </a:rPr>
              <a:t>client must contact server</a:t>
            </a:r>
          </a:p>
          <a:p>
            <a:r>
              <a:rPr lang="en-US" altLang="zh-CN" sz="2200" smtClean="0"/>
              <a:t>server process must first be running</a:t>
            </a:r>
          </a:p>
          <a:p>
            <a:r>
              <a:rPr lang="en-US" altLang="zh-CN" sz="2200" smtClean="0"/>
              <a:t>server must have created socket (door) that welcomes client</a:t>
            </a:r>
            <a:r>
              <a:rPr lang="ja-JP" altLang="en-US" sz="2200" smtClean="0"/>
              <a:t>’</a:t>
            </a:r>
            <a:r>
              <a:rPr lang="en-US" altLang="ja-JP" sz="2200" smtClean="0"/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sz="2400" smtClean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00"/>
                </a:solidFill>
              </a:rPr>
              <a:t>client contacts server by:</a:t>
            </a:r>
          </a:p>
          <a:p>
            <a:r>
              <a:rPr lang="en-US" altLang="zh-CN" sz="2200" smtClean="0"/>
              <a:t>Creating TCP socket, specifying IP address, port number of server process</a:t>
            </a:r>
          </a:p>
          <a:p>
            <a:r>
              <a:rPr lang="en-US" altLang="zh-CN" sz="2200" i="1" smtClean="0">
                <a:solidFill>
                  <a:srgbClr val="CC0000"/>
                </a:solidFill>
              </a:rPr>
              <a:t>when client creates socket:</a:t>
            </a:r>
            <a:r>
              <a:rPr lang="en-US" altLang="zh-CN" sz="2200" smtClean="0"/>
              <a:t> client TCP establishes connection to server TCP</a:t>
            </a:r>
          </a:p>
          <a:p>
            <a:endParaRPr lang="en-US" altLang="zh-CN" sz="2000" smtClean="0"/>
          </a:p>
        </p:txBody>
      </p:sp>
      <p:sp>
        <p:nvSpPr>
          <p:cNvPr id="1310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390650"/>
            <a:ext cx="3962400" cy="3000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 smtClean="0"/>
              <a:t>when contacted by client, </a:t>
            </a:r>
            <a:r>
              <a:rPr lang="en-US" altLang="zh-CN" sz="2200" i="1" dirty="0" smtClean="0">
                <a:solidFill>
                  <a:srgbClr val="CC0000"/>
                </a:solidFill>
              </a:rPr>
              <a:t>server TCP creates </a:t>
            </a:r>
            <a:r>
              <a:rPr lang="en-US" altLang="zh-CN" sz="2200" b="1" i="1" dirty="0" smtClean="0">
                <a:solidFill>
                  <a:srgbClr val="CC0000"/>
                </a:solidFill>
              </a:rPr>
              <a:t>new socket</a:t>
            </a:r>
            <a:r>
              <a:rPr lang="en-US" altLang="zh-CN" sz="2200" b="1" dirty="0" smtClean="0"/>
              <a:t> </a:t>
            </a:r>
            <a:r>
              <a:rPr lang="en-US" altLang="zh-CN" sz="2200" dirty="0" smtClean="0"/>
              <a:t>for server process to communicate with that particular client</a:t>
            </a:r>
          </a:p>
          <a:p>
            <a:pPr lvl="1"/>
            <a:r>
              <a:rPr lang="en-US" altLang="zh-CN" sz="2200" dirty="0" smtClean="0"/>
              <a:t>allows server to talk with multiple clients</a:t>
            </a:r>
          </a:p>
          <a:p>
            <a:pPr lvl="1"/>
            <a:r>
              <a:rPr lang="en-US" altLang="zh-CN" sz="2200" dirty="0" smtClean="0"/>
              <a:t>source port numbers used to distinguish clients (more in Chap 3)</a:t>
            </a:r>
            <a:endParaRPr lang="en-US" altLang="zh-CN" sz="2200" i="1" dirty="0" smtClean="0"/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310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2-</a:t>
            </a:r>
            <a:fld id="{F9C473FC-3840-44B3-8F37-2C7A878EB990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131079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8683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80" name="Text Box 6"/>
          <p:cNvSpPr txBox="1">
            <a:spLocks noChangeArrowheads="1"/>
          </p:cNvSpPr>
          <p:nvPr/>
        </p:nvSpPr>
        <p:spPr bwMode="auto">
          <a:xfrm>
            <a:off x="4733925" y="4964113"/>
            <a:ext cx="4043363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Gill Sans MT" pitchFamily="34" charset="0"/>
              </a:rPr>
              <a:t>TCP provides reliable, in-order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Gill Sans MT" pitchFamily="34" charset="0"/>
              </a:rPr>
              <a:t>byte-stream transfer (</a:t>
            </a:r>
            <a:r>
              <a:rPr lang="ja-JP" altLang="en-US" sz="2400">
                <a:solidFill>
                  <a:srgbClr val="000099"/>
                </a:solidFill>
                <a:latin typeface="Gill Sans MT" pitchFamily="34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pitchFamily="34" charset="0"/>
              </a:rPr>
              <a:t>pipe</a:t>
            </a:r>
            <a:r>
              <a:rPr lang="ja-JP" altLang="en-US" sz="2400">
                <a:solidFill>
                  <a:srgbClr val="000099"/>
                </a:solidFill>
                <a:latin typeface="Gill Sans MT" pitchFamily="34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pitchFamily="34" charset="0"/>
              </a:rPr>
              <a:t>)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Gill Sans MT" pitchFamily="34" charset="0"/>
              </a:rPr>
              <a:t>between client and server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605338" y="4521200"/>
            <a:ext cx="2862262" cy="460375"/>
            <a:chOff x="-9" y="3823"/>
            <a:chExt cx="1803" cy="290"/>
          </a:xfrm>
        </p:grpSpPr>
        <p:sp>
          <p:nvSpPr>
            <p:cNvPr id="131082" name="Rectangle 9"/>
            <p:cNvSpPr>
              <a:spLocks noChangeArrowheads="1"/>
            </p:cNvSpPr>
            <p:nvPr/>
          </p:nvSpPr>
          <p:spPr bwMode="auto">
            <a:xfrm>
              <a:off x="96" y="3825"/>
              <a:ext cx="1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Clr>
                  <a:srgbClr val="3333CC"/>
                </a:buClr>
              </a:pPr>
              <a:endParaRPr lang="zh-CN" altLang="zh-CN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31083" name="Text Box 10"/>
            <p:cNvSpPr txBox="1">
              <a:spLocks noChangeArrowheads="1"/>
            </p:cNvSpPr>
            <p:nvPr/>
          </p:nvSpPr>
          <p:spPr bwMode="auto">
            <a:xfrm>
              <a:off x="-9" y="3823"/>
              <a:ext cx="18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Gill Sans MT" pitchFamily="34" charset="0"/>
                </a:rPr>
                <a:t>application viewpoint: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73AC15FB-3BC5-4960-9209-86F674BFD9CE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pic>
        <p:nvPicPr>
          <p:cNvPr id="14340" name="Picture 1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838" y="1495425"/>
            <a:ext cx="5043487" cy="1858963"/>
          </a:xfrm>
        </p:spPr>
        <p:txBody>
          <a:bodyPr/>
          <a:lstStyle/>
          <a:p>
            <a:pPr marL="347663" indent="-290513"/>
            <a:r>
              <a:rPr lang="en-US" altLang="zh-CN" i="1" dirty="0" smtClean="0"/>
              <a:t>recall:</a:t>
            </a:r>
            <a:r>
              <a:rPr lang="en-US" altLang="zh-CN" dirty="0" smtClean="0"/>
              <a:t> created socket has host-local port #:</a:t>
            </a:r>
          </a:p>
          <a:p>
            <a:pPr marL="347663" indent="-290513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 smtClean="0">
                <a:latin typeface="Courier New" pitchFamily="49" charset="0"/>
              </a:rPr>
              <a:t>sock.bind</a:t>
            </a:r>
            <a:r>
              <a:rPr lang="en-US" altLang="zh-CN" sz="2000" b="1" dirty="0" smtClean="0">
                <a:latin typeface="Courier New" pitchFamily="49" charset="0"/>
              </a:rPr>
              <a:t>('localhost',10000);</a:t>
            </a:r>
          </a:p>
          <a:p>
            <a:pPr marL="347663" indent="-290513">
              <a:buFont typeface="Wingdings" pitchFamily="2" charset="2"/>
              <a:buNone/>
            </a:pPr>
            <a:endParaRPr lang="en-US" altLang="zh-CN" sz="2000" dirty="0" smtClean="0">
              <a:latin typeface="Courier New" pitchFamily="49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4064000"/>
            <a:ext cx="4114800" cy="236855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checks destination port # in segment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4344" name="Rectangle 108"/>
          <p:cNvSpPr>
            <a:spLocks noChangeArrowheads="1"/>
          </p:cNvSpPr>
          <p:nvPr/>
        </p:nvSpPr>
        <p:spPr bwMode="auto">
          <a:xfrm>
            <a:off x="4860032" y="1162050"/>
            <a:ext cx="4283968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000" dirty="0">
              <a:latin typeface="Courier New" pitchFamily="49" charset="0"/>
            </a:endParaRPr>
          </a:p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800" i="1" dirty="0">
                <a:latin typeface="Gill Sans MT" pitchFamily="34" charset="0"/>
              </a:rPr>
              <a:t>recall:</a:t>
            </a:r>
            <a:r>
              <a:rPr lang="en-US" altLang="zh-CN" sz="2800" dirty="0">
                <a:latin typeface="Gill Sans MT" pitchFamily="34" charset="0"/>
              </a:rPr>
              <a:t> when creating datagram to send into UDP socket, must specify</a:t>
            </a: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Gill Sans MT" pitchFamily="34" charset="0"/>
              </a:rPr>
              <a:t>destination IP address</a:t>
            </a: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Gill Sans MT" pitchFamily="34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4097338"/>
            <a:ext cx="3432175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400">
                <a:latin typeface="Gill Sans MT" pitchFamily="34" charset="0"/>
              </a:rPr>
              <a:t>IP datagrams with </a:t>
            </a:r>
            <a:r>
              <a:rPr lang="en-US" altLang="zh-CN" sz="2400" i="1">
                <a:solidFill>
                  <a:srgbClr val="CC0000"/>
                </a:solidFill>
                <a:latin typeface="Gill Sans MT" pitchFamily="34" charset="0"/>
              </a:rPr>
              <a:t>same dest. port #,</a:t>
            </a:r>
            <a:r>
              <a:rPr lang="en-US" altLang="zh-CN" sz="2400">
                <a:latin typeface="Gill Sans MT" pitchFamily="34" charset="0"/>
              </a:rPr>
              <a:t> but different source IP addresses and/or source port numbers will be directed to </a:t>
            </a:r>
            <a:r>
              <a:rPr lang="en-US" altLang="zh-CN" sz="2400" i="1">
                <a:solidFill>
                  <a:srgbClr val="CC0000"/>
                </a:solidFill>
                <a:latin typeface="Gill Sans MT" pitchFamily="34" charset="0"/>
              </a:rPr>
              <a:t>same socket </a:t>
            </a:r>
            <a:r>
              <a:rPr lang="en-US" altLang="zh-CN" sz="2400">
                <a:latin typeface="Gill Sans MT" pitchFamily="34" charset="0"/>
              </a:rPr>
              <a:t>at dest</a:t>
            </a: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846513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76750" y="4886325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48" name="矩形 11"/>
          <p:cNvSpPr>
            <a:spLocks noChangeArrowheads="1"/>
          </p:cNvSpPr>
          <p:nvPr/>
        </p:nvSpPr>
        <p:spPr bwMode="auto">
          <a:xfrm>
            <a:off x="3773488" y="3360738"/>
            <a:ext cx="52832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/>
              <a:t>clientSocket.sendto(message,(serverName, serverPort))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3BFD081D-2549-41E7-8380-4F316ADA6AD0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port number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each socket identified by its own </a:t>
            </a:r>
            <a:r>
              <a:rPr lang="en-US" dirty="0" smtClean="0">
                <a:ea typeface="ＭＳ Ｐゴシック" charset="0"/>
              </a:rPr>
              <a:t>4-tuple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</a:rPr>
              <a:t>May have same server port</a:t>
            </a:r>
            <a:endParaRPr lang="en-US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non-persistent HTTP will have different socket for each </a:t>
            </a:r>
            <a:r>
              <a:rPr lang="en-US" altLang="zh-CN" dirty="0" smtClean="0">
                <a:ea typeface="ＭＳ Ｐゴシック" charset="0"/>
              </a:rPr>
              <a:t>object </a:t>
            </a:r>
            <a:r>
              <a:rPr lang="en-US" dirty="0" smtClean="0">
                <a:ea typeface="ＭＳ Ｐゴシック" charset="0"/>
              </a:rPr>
              <a:t>request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7415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4638" y="1196974"/>
            <a:ext cx="8257802" cy="468029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ＭＳ Ｐゴシック" pitchFamily="34" charset="-128"/>
              </a:rPr>
              <a:t>Packet switch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Good for </a:t>
            </a:r>
            <a:r>
              <a:rPr lang="en-US" altLang="zh-CN" dirty="0" err="1" smtClean="0">
                <a:ea typeface="ＭＳ Ｐゴシック" pitchFamily="34" charset="-128"/>
              </a:rPr>
              <a:t>bursty</a:t>
            </a:r>
            <a:r>
              <a:rPr lang="en-US" altLang="zh-CN" dirty="0" smtClean="0">
                <a:ea typeface="ＭＳ Ｐゴシック" pitchFamily="34" charset="-128"/>
              </a:rPr>
              <a:t> data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Simple, no call set up and management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Better use of bandwidth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Have congestion, delay and loss</a:t>
            </a:r>
          </a:p>
          <a:p>
            <a:pPr>
              <a:buNone/>
            </a:pPr>
            <a:r>
              <a:rPr lang="en-US" altLang="zh-CN" dirty="0" smtClean="0">
                <a:ea typeface="ＭＳ Ｐゴシック" pitchFamily="34" charset="-128"/>
              </a:rPr>
              <a:t>Circuit switch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Guarantee bandwidth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Complex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May waste </a:t>
            </a:r>
            <a:r>
              <a:rPr lang="en-US" altLang="zh-CN" dirty="0" err="1" smtClean="0">
                <a:ea typeface="ＭＳ Ｐゴシック" pitchFamily="34" charset="-128"/>
              </a:rPr>
              <a:t>bandwith</a:t>
            </a:r>
            <a:endParaRPr lang="en-US" altLang="zh-CN" dirty="0" smtClean="0">
              <a:ea typeface="ＭＳ Ｐゴシック" pitchFamily="34" charset="-128"/>
            </a:endParaRPr>
          </a:p>
        </p:txBody>
      </p:sp>
      <p:pic>
        <p:nvPicPr>
          <p:cNvPr id="4813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" y="7524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2"/>
          <p:cNvSpPr>
            <a:spLocks noChangeArrowheads="1"/>
          </p:cNvSpPr>
          <p:nvPr/>
        </p:nvSpPr>
        <p:spPr bwMode="auto">
          <a:xfrm>
            <a:off x="325438" y="177800"/>
            <a:ext cx="8001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3600">
                <a:solidFill>
                  <a:srgbClr val="000099"/>
                </a:solidFill>
                <a:latin typeface="Gill Sans MT" pitchFamily="34" charset="0"/>
              </a:rPr>
              <a:t>Packet switching versus circuit switching</a:t>
            </a:r>
            <a:endParaRPr lang="en-US" altLang="zh-CN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481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1-</a:t>
            </a:r>
            <a:fld id="{BD208968-E1D6-4F74-B2D3-23C313A3E761}" type="slidenum">
              <a:rPr lang="en-US" altLang="zh-CN" smtClean="0"/>
              <a:pPr/>
              <a:t>3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DA4AD1BC-F332-41C9-81A2-24C1B8A1C39C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pic>
        <p:nvPicPr>
          <p:cNvPr id="25604" name="Picture 1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1  1  1  0  0  1  1  0  0  1  1  0  0  1  1  0</a:t>
            </a:r>
          </a:p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altLang="zh-CN" sz="2000" b="1">
              <a:latin typeface="Comic Sans MS" pitchFamily="66" charset="0"/>
            </a:endParaRPr>
          </a:p>
          <a:p>
            <a:pPr algn="l"/>
            <a:r>
              <a:rPr lang="en-US" altLang="zh-CN" sz="2000" b="1">
                <a:latin typeface="Comic Sans MS" pitchFamily="66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altLang="zh-CN" sz="2000" b="1">
              <a:latin typeface="Comic Sans MS" pitchFamily="66" charset="0"/>
            </a:endParaRPr>
          </a:p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1  0  1  1  1  0  1  1  1  0  1  1  1  1  0  0</a:t>
            </a:r>
          </a:p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0  1  0  0  0  1  0  0  0  1  0  0  0  0  1  1</a:t>
            </a:r>
            <a:endParaRPr lang="en-US" altLang="zh-CN" sz="2400" b="1">
              <a:latin typeface="Comic Sans MS" pitchFamily="66" charset="0"/>
            </a:endParaRPr>
          </a:p>
        </p:txBody>
      </p:sp>
      <p:sp>
        <p:nvSpPr>
          <p:cNvPr id="25608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5610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Comic Sans MS" pitchFamily="66" charset="0"/>
              </a:rPr>
              <a:t>wraparound</a:t>
            </a:r>
          </a:p>
        </p:txBody>
      </p:sp>
      <p:sp>
        <p:nvSpPr>
          <p:cNvPr id="25611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Comic Sans MS" pitchFamily="66" charset="0"/>
              </a:rPr>
              <a:t>sum</a:t>
            </a:r>
          </a:p>
        </p:txBody>
      </p:sp>
      <p:sp>
        <p:nvSpPr>
          <p:cNvPr id="25612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Comic Sans MS" pitchFamily="66" charset="0"/>
              </a:rPr>
              <a:t>checksum</a:t>
            </a:r>
          </a:p>
        </p:txBody>
      </p:sp>
      <p:sp>
        <p:nvSpPr>
          <p:cNvPr id="25613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400" i="1">
                <a:latin typeface="Gill Sans MT" pitchFamily="34" charset="0"/>
              </a:rPr>
              <a:t>Note:</a:t>
            </a:r>
            <a:r>
              <a:rPr lang="en-US" altLang="zh-CN" sz="2400">
                <a:latin typeface="Gill Sans MT" pitchFamily="34" charset="0"/>
              </a:rPr>
              <a:t> when adding numbers, a carryout from the most significant bit needs to be added to the result</a:t>
            </a:r>
          </a:p>
          <a:p>
            <a:endParaRPr lang="en-US" altLang="zh-CN" sz="2400"/>
          </a:p>
        </p:txBody>
      </p:sp>
      <p:sp>
        <p:nvSpPr>
          <p:cNvPr id="25616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Arial" pitchFamily="34" charset="0"/>
              </a:rPr>
              <a:t>* Check out the online interactive exercises for more examples: h</a:t>
            </a:r>
            <a:r>
              <a:rPr lang="en-US" altLang="zh-CN" sz="1200">
                <a:latin typeface="Arial" pitchFamily="34" charset="0"/>
              </a:rPr>
              <a:t>ttp://gaia.cs.umass.edu/kurose_ross/interactive/</a:t>
            </a:r>
          </a:p>
        </p:txBody>
      </p:sp>
      <p:sp>
        <p:nvSpPr>
          <p:cNvPr id="25617" name="TextBox 16"/>
          <p:cNvSpPr txBox="1">
            <a:spLocks noChangeArrowheads="1"/>
          </p:cNvSpPr>
          <p:nvPr/>
        </p:nvSpPr>
        <p:spPr bwMode="auto">
          <a:xfrm>
            <a:off x="969963" y="4675188"/>
            <a:ext cx="54117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checksum+sum=</a:t>
            </a:r>
            <a:r>
              <a:rPr lang="zh-CN" altLang="en-US"/>
              <a:t>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5618" name="TextBox 17"/>
          <p:cNvSpPr txBox="1">
            <a:spLocks noChangeArrowheads="1"/>
          </p:cNvSpPr>
          <p:nvPr/>
        </p:nvSpPr>
        <p:spPr bwMode="auto">
          <a:xfrm>
            <a:off x="1565275" y="5800725"/>
            <a:ext cx="44497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求和、取补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87167B46-7C53-426A-A867-386FE8CCC98F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pic>
        <p:nvPicPr>
          <p:cNvPr id="2053" name="Picture 3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rdt3.0: stop-and-wait operation</a:t>
            </a:r>
          </a:p>
        </p:txBody>
      </p:sp>
      <p:sp>
        <p:nvSpPr>
          <p:cNvPr id="2055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 sz="1600" dirty="0">
                <a:latin typeface="Arial" pitchFamily="34" charset="0"/>
              </a:rPr>
              <a:t>first packet bit transmitted, t = 0</a:t>
            </a:r>
          </a:p>
        </p:txBody>
      </p:sp>
      <p:sp>
        <p:nvSpPr>
          <p:cNvPr id="2057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latin typeface="Arial" pitchFamily="34" charset="0"/>
              </a:rPr>
              <a:t>sender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060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latin typeface="Arial" pitchFamily="34" charset="0"/>
              </a:rPr>
              <a:t>receiver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061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4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solidFill>
                  <a:srgbClr val="CC0000"/>
                </a:solidFill>
                <a:latin typeface="Arial" pitchFamily="34" charset="0"/>
              </a:rPr>
              <a:t>RTT</a:t>
            </a:r>
            <a:r>
              <a:rPr lang="en-US" altLang="zh-CN" sz="1000">
                <a:latin typeface="Arial" pitchFamily="34" charset="0"/>
              </a:rPr>
              <a:t>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69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26367" y="2074863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 sz="1600" dirty="0">
                <a:latin typeface="Arial" pitchFamily="34" charset="0"/>
              </a:rPr>
              <a:t>last packet bit transmitted, </a:t>
            </a:r>
            <a:r>
              <a:rPr lang="en-US" altLang="zh-CN" sz="1600" dirty="0">
                <a:solidFill>
                  <a:srgbClr val="CC0000"/>
                </a:solidFill>
                <a:latin typeface="Arial" pitchFamily="34" charset="0"/>
              </a:rPr>
              <a:t>t = L / R</a:t>
            </a:r>
            <a:endParaRPr lang="en-US" altLang="zh-CN" sz="160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3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pitchFamily="34" charset="0"/>
              </a:rPr>
              <a:t>first packet bit arrives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074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5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pitchFamily="34" charset="0"/>
              </a:rPr>
              <a:t>last packet bit arrives, send ACK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076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latin typeface="Arial" pitchFamily="34" charset="0"/>
              </a:rPr>
              <a:t>ACK arrives, send next </a:t>
            </a:r>
          </a:p>
          <a:p>
            <a:pPr algn="r"/>
            <a:r>
              <a:rPr lang="en-US" altLang="zh-CN">
                <a:latin typeface="Arial" pitchFamily="34" charset="0"/>
              </a:rPr>
              <a:t>packet, 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</a:rPr>
              <a:t>t = RTT + L / R</a:t>
            </a:r>
            <a:endParaRPr lang="en-US" altLang="zh-CN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77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2081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0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0" name="Object 35"/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p:oleObj spid="_x0000_s2050" name="Picture" r:id="rId4" imgW="3581400" imgH="4953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45F6DDC8-5CB6-4E96-873A-DB77D64E54CA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pic>
        <p:nvPicPr>
          <p:cNvPr id="3077" name="Picture 6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3079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 sz="1600" dirty="0">
                <a:latin typeface="Arial" pitchFamily="34" charset="0"/>
              </a:rPr>
              <a:t>first packet bit transmitted, t = 0</a:t>
            </a:r>
            <a:endParaRPr lang="en-US" altLang="zh-CN" sz="1600" dirty="0">
              <a:latin typeface="Times New Roman" pitchFamily="18" charset="0"/>
            </a:endParaRPr>
          </a:p>
        </p:txBody>
      </p:sp>
      <p:sp>
        <p:nvSpPr>
          <p:cNvPr id="3081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latin typeface="Arial" pitchFamily="34" charset="0"/>
              </a:rPr>
              <a:t>sender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084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latin typeface="Arial" pitchFamily="34" charset="0"/>
              </a:rPr>
              <a:t>receiver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085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latin typeface="Arial" pitchFamily="34" charset="0"/>
              </a:rPr>
              <a:t>RTT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091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Text Box 17"/>
          <p:cNvSpPr txBox="1">
            <a:spLocks noChangeArrowheads="1"/>
          </p:cNvSpPr>
          <p:nvPr/>
        </p:nvSpPr>
        <p:spPr bwMode="auto">
          <a:xfrm>
            <a:off x="-40233" y="1852613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 sz="1600" dirty="0">
                <a:latin typeface="Arial" pitchFamily="34" charset="0"/>
              </a:rPr>
              <a:t>last bit transmitted, t = L / R</a:t>
            </a:r>
            <a:endParaRPr lang="en-US" altLang="zh-CN" sz="1600" dirty="0">
              <a:latin typeface="Times New Roman" pitchFamily="18" charset="0"/>
            </a:endParaRPr>
          </a:p>
        </p:txBody>
      </p:sp>
      <p:sp>
        <p:nvSpPr>
          <p:cNvPr id="3094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pitchFamily="34" charset="0"/>
              </a:rPr>
              <a:t>first packet bit arrives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096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7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pitchFamily="34" charset="0"/>
              </a:rPr>
              <a:t>last packet bit arrives, send ACK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098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latin typeface="Arial" pitchFamily="34" charset="0"/>
              </a:rPr>
              <a:t>ACK arrives, send next </a:t>
            </a:r>
          </a:p>
          <a:p>
            <a:pPr algn="r"/>
            <a:r>
              <a:rPr lang="en-US" altLang="zh-CN">
                <a:latin typeface="Arial" pitchFamily="34" charset="0"/>
              </a:rPr>
              <a:t>packet, t = RTT + L / R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3127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1623005912 h 592"/>
                <a:gd name="T4" fmla="*/ 2147483647 w 1845"/>
                <a:gd name="T5" fmla="*/ 1623005912 h 592"/>
                <a:gd name="T6" fmla="*/ 0 w 1845"/>
                <a:gd name="T7" fmla="*/ 677261195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32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30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0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3120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1623005912 h 592"/>
                <a:gd name="T4" fmla="*/ 2147483647 w 1845"/>
                <a:gd name="T5" fmla="*/ 1623005912 h 592"/>
                <a:gd name="T6" fmla="*/ 0 w 1845"/>
                <a:gd name="T7" fmla="*/ 677261195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25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6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23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3113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1623005912 h 592"/>
                <a:gd name="T4" fmla="*/ 2147483647 w 1845"/>
                <a:gd name="T5" fmla="*/ 1623005912 h 592"/>
                <a:gd name="T6" fmla="*/ 0 w 1845"/>
                <a:gd name="T7" fmla="*/ 677261195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18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9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16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6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7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pitchFamily="34" charset="0"/>
              </a:rPr>
              <a:t>last bit of 2</a:t>
            </a:r>
            <a:r>
              <a:rPr lang="en-US" altLang="zh-CN" baseline="30000">
                <a:latin typeface="Arial" pitchFamily="34" charset="0"/>
              </a:rPr>
              <a:t>nd</a:t>
            </a:r>
            <a:r>
              <a:rPr lang="en-US" altLang="zh-CN">
                <a:latin typeface="Arial" pitchFamily="34" charset="0"/>
              </a:rPr>
              <a:t> packet arrives, send ACK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108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9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0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pitchFamily="34" charset="0"/>
              </a:rPr>
              <a:t>last bit of 3</a:t>
            </a:r>
            <a:r>
              <a:rPr lang="en-US" altLang="zh-CN" baseline="30000">
                <a:latin typeface="Arial" pitchFamily="34" charset="0"/>
              </a:rPr>
              <a:t>rd</a:t>
            </a:r>
            <a:r>
              <a:rPr lang="en-US" altLang="zh-CN">
                <a:latin typeface="Arial" pitchFamily="34" charset="0"/>
              </a:rPr>
              <a:t> packet arrives, send ACK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111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pitchFamily="34" charset="0"/>
              </a:rPr>
              <a:t>3-packet pipelining increases</a:t>
            </a:r>
          </a:p>
          <a:p>
            <a:r>
              <a:rPr lang="en-US" altLang="zh-CN" sz="2000">
                <a:solidFill>
                  <a:srgbClr val="CC0000"/>
                </a:solidFill>
                <a:latin typeface="Arial" pitchFamily="34" charset="0"/>
              </a:rPr>
              <a:t> utilization by a factor of 3!</a:t>
            </a:r>
          </a:p>
        </p:txBody>
      </p:sp>
      <p:sp>
        <p:nvSpPr>
          <p:cNvPr id="3112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4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p:oleObj spid="_x0000_s3074" name="Picture" r:id="rId4" imgW="3581400" imgH="4953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BCDC5E23-5602-4E62-94C3-9663562C6EB6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pic>
        <p:nvPicPr>
          <p:cNvPr id="54276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455738"/>
            <a:ext cx="4343400" cy="4848225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u="sng" smtClean="0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zh-CN" smtClean="0"/>
              <a:t>sender can have up to N unacked packets in pipeline</a:t>
            </a:r>
          </a:p>
          <a:p>
            <a:pPr>
              <a:lnSpc>
                <a:spcPct val="75000"/>
              </a:lnSpc>
            </a:pPr>
            <a:r>
              <a:rPr lang="en-US" altLang="zh-CN" smtClean="0"/>
              <a:t>receiver only sends </a:t>
            </a:r>
            <a:r>
              <a:rPr lang="en-US" altLang="zh-CN" i="1" smtClean="0">
                <a:solidFill>
                  <a:srgbClr val="CC0000"/>
                </a:solidFill>
              </a:rPr>
              <a:t>cumulative ack</a:t>
            </a:r>
            <a:r>
              <a:rPr lang="zh-CN" altLang="en-US" i="1" smtClean="0">
                <a:solidFill>
                  <a:srgbClr val="CC0000"/>
                </a:solidFill>
              </a:rPr>
              <a:t>（累积确认）</a:t>
            </a:r>
            <a:endParaRPr lang="en-US" altLang="zh-CN" i="1" smtClean="0">
              <a:solidFill>
                <a:srgbClr val="CC0000"/>
              </a:solidFill>
            </a:endParaRPr>
          </a:p>
          <a:p>
            <a:pPr lvl="1"/>
            <a:r>
              <a:rPr lang="en-US" altLang="zh-CN" smtClean="0"/>
              <a:t>doesn</a:t>
            </a:r>
            <a:r>
              <a:rPr lang="ja-JP" altLang="en-US" smtClean="0"/>
              <a:t>’</a:t>
            </a:r>
            <a:r>
              <a:rPr lang="en-US" altLang="ja-JP" smtClean="0"/>
              <a:t>t ack packet if there</a:t>
            </a:r>
            <a:r>
              <a:rPr lang="ja-JP" altLang="en-US" smtClean="0"/>
              <a:t>’</a:t>
            </a:r>
            <a:r>
              <a:rPr lang="en-US" altLang="ja-JP" smtClean="0"/>
              <a:t>s a gap</a:t>
            </a:r>
          </a:p>
          <a:p>
            <a:pPr>
              <a:lnSpc>
                <a:spcPct val="75000"/>
              </a:lnSpc>
            </a:pPr>
            <a:r>
              <a:rPr lang="en-US" altLang="zh-CN" smtClean="0"/>
              <a:t>sender has timer for oldest unacked packet</a:t>
            </a:r>
          </a:p>
          <a:p>
            <a:pPr lvl="1"/>
            <a:r>
              <a:rPr lang="en-US" altLang="zh-CN" smtClean="0"/>
              <a:t>when timer expires, retransmit </a:t>
            </a:r>
            <a:r>
              <a:rPr lang="en-US" altLang="zh-CN" i="1" smtClean="0"/>
              <a:t>all</a:t>
            </a:r>
            <a:r>
              <a:rPr lang="en-US" altLang="zh-CN" smtClean="0"/>
              <a:t> unacked packets</a:t>
            </a:r>
          </a:p>
        </p:txBody>
      </p:sp>
      <p:sp>
        <p:nvSpPr>
          <p:cNvPr id="542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u="sng" smtClean="0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zh-CN" smtClean="0"/>
              <a:t>sender can have up to N unack’</a:t>
            </a:r>
            <a:r>
              <a:rPr lang="en-US" altLang="ja-JP" smtClean="0"/>
              <a:t>ed packets in pipeline</a:t>
            </a:r>
          </a:p>
          <a:p>
            <a:pPr>
              <a:lnSpc>
                <a:spcPct val="75000"/>
              </a:lnSpc>
            </a:pPr>
            <a:r>
              <a:rPr lang="en-US" altLang="zh-CN" smtClean="0"/>
              <a:t>rcvr sends </a:t>
            </a:r>
            <a:r>
              <a:rPr lang="en-US" altLang="zh-CN" i="1" smtClean="0">
                <a:solidFill>
                  <a:srgbClr val="CC0000"/>
                </a:solidFill>
              </a:rPr>
              <a:t>individual ack</a:t>
            </a:r>
            <a:r>
              <a:rPr lang="zh-CN" altLang="en-US" i="1" smtClean="0">
                <a:solidFill>
                  <a:srgbClr val="CC0000"/>
                </a:solidFill>
              </a:rPr>
              <a:t>（逐个确认）</a:t>
            </a:r>
            <a:r>
              <a:rPr lang="en-US" altLang="zh-CN" smtClean="0"/>
              <a:t> for each packet</a:t>
            </a:r>
          </a:p>
          <a:p>
            <a:pPr>
              <a:lnSpc>
                <a:spcPct val="70000"/>
              </a:lnSpc>
            </a:pPr>
            <a:endParaRPr lang="en-US" altLang="zh-CN" smtClean="0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mtClean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smtClean="0"/>
              <a:t>sender maintains timer for each unacked packet</a:t>
            </a:r>
          </a:p>
          <a:p>
            <a:pPr lvl="1">
              <a:lnSpc>
                <a:spcPct val="80000"/>
              </a:lnSpc>
            </a:pPr>
            <a:r>
              <a:rPr lang="en-US" altLang="zh-CN" smtClean="0"/>
              <a:t>when timer expires, retransmit only that unacked packet</a:t>
            </a:r>
          </a:p>
          <a:p>
            <a:pPr>
              <a:lnSpc>
                <a:spcPct val="7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FA29DE67-B1A3-413F-A5A9-C8B0B5B1537A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r>
              <a:rPr lang="en-US" altLang="zh-CN" sz="3600" smtClean="0"/>
              <a:t>GBN: sender extended FSM</a:t>
            </a:r>
            <a:endParaRPr lang="en-US" altLang="zh-CN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7371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7372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>
                  <a:latin typeface="Arial" pitchFamily="34" charset="0"/>
                </a:rPr>
                <a:t>Wait</a:t>
              </a:r>
              <a:endParaRPr lang="en-US" altLang="zh-CN">
                <a:latin typeface="Times New Roman" pitchFamily="18" charset="0"/>
              </a:endParaRPr>
            </a:p>
          </p:txBody>
        </p:sp>
      </p:grp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start_timer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udt_send(sndpkt[base])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udt_send(sndpkt[base+1])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…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udt_send(sndpkt[nextseqnum-1])</a:t>
            </a:r>
          </a:p>
          <a:p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timeout</a:t>
            </a:r>
            <a:endParaRPr lang="en-US" altLang="zh-CN" sz="1400">
              <a:latin typeface="Times New Roman" pitchFamily="18" charset="0"/>
            </a:endParaRPr>
          </a:p>
          <a:p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rdt_send(data)</a:t>
            </a:r>
            <a:r>
              <a:rPr lang="en-US" altLang="zh-CN" sz="1000">
                <a:latin typeface="Arial" pitchFamily="34" charset="0"/>
              </a:rPr>
              <a:t>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if (nextseqnum &lt; base+N) {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 sndpkt[nextseqnum] = make_pkt(nextseqnum,data,chksum)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 udt_send(sndpkt[nextseqnum])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 if (base == nextseqnum)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    start_timer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 nextseqnum++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 }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else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refuse_data(data)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7358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base = getacknum(rcvpkt)+1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If (base == nextseqnum)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 stop_timer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else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 start_timer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notcorrupt(rcvpkt) </a:t>
            </a:r>
          </a:p>
          <a:p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2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base=1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nextseqnum=1</a:t>
            </a:r>
            <a:endParaRPr lang="en-US" altLang="zh-CN" sz="1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rdt_rcv(rcvpkt) 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 &amp;&amp; corrupt(rcvpkt)</a:t>
            </a:r>
            <a:r>
              <a:rPr lang="en-US" altLang="zh-CN" sz="1000">
                <a:latin typeface="Arial" pitchFamily="34" charset="0"/>
              </a:rPr>
              <a:t> </a:t>
            </a:r>
          </a:p>
          <a:p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7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pic>
        <p:nvPicPr>
          <p:cNvPr id="57369" name="Picture 2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70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25550"/>
            <a:ext cx="3078163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582C10E5-E2DC-4AB4-A635-710C37C09172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smtClean="0"/>
              <a:t>ACK-only: always send ACK for correctly-received pkt with highest </a:t>
            </a:r>
            <a:r>
              <a:rPr lang="en-US" altLang="zh-CN" sz="2400" i="1" smtClean="0">
                <a:solidFill>
                  <a:srgbClr val="CC0000"/>
                </a:solidFill>
              </a:rPr>
              <a:t>in-order</a:t>
            </a:r>
            <a:r>
              <a:rPr lang="en-US" altLang="zh-CN" sz="2400" smtClean="0"/>
              <a:t> seq #</a:t>
            </a:r>
          </a:p>
          <a:p>
            <a:pPr lvl="1">
              <a:lnSpc>
                <a:spcPct val="100000"/>
              </a:lnSpc>
            </a:pPr>
            <a:r>
              <a:rPr lang="en-US" altLang="zh-CN" sz="2000" smtClean="0"/>
              <a:t>may generate duplicate ACKs</a:t>
            </a:r>
          </a:p>
          <a:p>
            <a:pPr lvl="1">
              <a:lnSpc>
                <a:spcPct val="100000"/>
              </a:lnSpc>
            </a:pPr>
            <a:r>
              <a:rPr lang="en-US" altLang="zh-CN" sz="2000" smtClean="0"/>
              <a:t>need only remember </a:t>
            </a:r>
            <a:r>
              <a:rPr lang="en-US" altLang="zh-CN" sz="2000" b="1" smtClean="0">
                <a:latin typeface="Courier New" pitchFamily="49" charset="0"/>
              </a:rPr>
              <a:t>expectedseqnum</a:t>
            </a:r>
          </a:p>
          <a:p>
            <a:pPr>
              <a:lnSpc>
                <a:spcPct val="100000"/>
              </a:lnSpc>
            </a:pPr>
            <a:r>
              <a:rPr lang="en-US" altLang="zh-CN" sz="2400" smtClean="0"/>
              <a:t>out-of-order pkt: </a:t>
            </a:r>
          </a:p>
          <a:p>
            <a:pPr lvl="1">
              <a:lnSpc>
                <a:spcPct val="100000"/>
              </a:lnSpc>
            </a:pPr>
            <a:r>
              <a:rPr lang="en-US" altLang="zh-CN" sz="2000" smtClean="0"/>
              <a:t>discard (don</a:t>
            </a:r>
            <a:r>
              <a:rPr lang="ja-JP" altLang="en-US" sz="2000" smtClean="0"/>
              <a:t>’</a:t>
            </a:r>
            <a:r>
              <a:rPr lang="en-US" altLang="ja-JP" sz="2000" smtClean="0"/>
              <a:t>t buffer): </a:t>
            </a:r>
            <a:r>
              <a:rPr lang="en-US" altLang="ja-JP" sz="2000" i="1" smtClean="0">
                <a:solidFill>
                  <a:srgbClr val="CC0000"/>
                </a:solidFill>
              </a:rPr>
              <a:t>no receiver buffering!</a:t>
            </a:r>
          </a:p>
          <a:p>
            <a:pPr lvl="1">
              <a:lnSpc>
                <a:spcPct val="100000"/>
              </a:lnSpc>
            </a:pPr>
            <a:r>
              <a:rPr lang="en-US" altLang="zh-CN" sz="2000" smtClean="0"/>
              <a:t>re-ACK pkt with highest in-order seq #</a:t>
            </a:r>
          </a:p>
        </p:txBody>
      </p:sp>
      <p:sp>
        <p:nvSpPr>
          <p:cNvPr id="59397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Wait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default</a:t>
            </a:r>
            <a:endParaRPr lang="en-US" altLang="zh-CN" sz="1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3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rdt_rcv(rcvpkt)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&amp;&amp; notcurrupt(rcvpkt)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&amp;&amp; hasseqnum(rcvpkt,expectedseqnum) 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6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sndpkt = make_pkt(expectedseqnum,ACK,chksum)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expectedseqnum++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9407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8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9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pitchFamily="34" charset="0"/>
              </a:rPr>
              <a:t>expectedseqnum=1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sndpkt =    </a:t>
            </a:r>
          </a:p>
          <a:p>
            <a:pPr algn="l"/>
            <a:r>
              <a:rPr lang="en-US" altLang="zh-CN" sz="1400">
                <a:latin typeface="Arial" pitchFamily="34" charset="0"/>
              </a:rPr>
              <a:t>  make_pkt(0,ACK,chksum)</a:t>
            </a:r>
          </a:p>
          <a:p>
            <a:pPr algn="l"/>
            <a:endParaRPr lang="en-US" altLang="zh-CN" sz="1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9410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59412" name="Picture 2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FEA4E7B4-C67C-4EA6-8F81-D5F70A4FD87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pic>
        <p:nvPicPr>
          <p:cNvPr id="63492" name="Picture 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data from above:</a:t>
            </a:r>
          </a:p>
          <a:p>
            <a:r>
              <a:rPr lang="en-US" altLang="zh-CN" sz="2400" smtClean="0"/>
              <a:t>if next available seq # in window, send pkt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timeout(n):</a:t>
            </a:r>
          </a:p>
          <a:p>
            <a:r>
              <a:rPr lang="en-US" altLang="zh-CN" sz="2400" smtClean="0"/>
              <a:t>resend pkt n, restart timer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00"/>
                </a:solidFill>
              </a:rPr>
              <a:t>ACK(n)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z="2400" smtClean="0"/>
              <a:t>in </a:t>
            </a:r>
            <a:r>
              <a:rPr lang="en-US" altLang="zh-CN" sz="1800" smtClean="0"/>
              <a:t>[sendbase,sendbase+N]:</a:t>
            </a:r>
            <a:endParaRPr lang="en-US" altLang="zh-CN" sz="2400" smtClean="0"/>
          </a:p>
          <a:p>
            <a:r>
              <a:rPr lang="en-US" altLang="zh-CN" sz="2400" smtClean="0"/>
              <a:t>mark pkt n as received</a:t>
            </a:r>
          </a:p>
          <a:p>
            <a:r>
              <a:rPr lang="en-US" altLang="zh-CN" sz="2400" smtClean="0"/>
              <a:t>if n is smallest unACKed pkt, advance window base to next unACKed seq # 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63502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503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00099"/>
                  </a:solidFill>
                  <a:latin typeface="Gill Sans MT" pitchFamily="34" charset="0"/>
                </a:rPr>
                <a:t>sender</a:t>
              </a:r>
            </a:p>
          </p:txBody>
        </p:sp>
      </p:grp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80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zh-CN" sz="1800">
                <a:solidFill>
                  <a:srgbClr val="CC0000"/>
                </a:solidFill>
                <a:latin typeface="Gill Sans MT" pitchFamily="34" charset="0"/>
              </a:rPr>
              <a:t>[rcvbase, rcvbase+N-1]</a:t>
            </a:r>
            <a:endParaRPr lang="en-US" altLang="zh-CN" sz="280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>
                <a:latin typeface="Gill Sans MT" pitchFamily="34" charset="0"/>
              </a:rPr>
              <a:t>send 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>
                <a:latin typeface="Gill Sans MT" pitchFamily="34" charset="0"/>
              </a:rPr>
              <a:t>out-of-order: buffer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>
                <a:latin typeface="Gill Sans MT" pitchFamily="34" charset="0"/>
              </a:rPr>
              <a:t>in-order: deliver (also deliver buffered, in-order pkts), advance window to next not-yet-received pkt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80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zh-CN" sz="1800">
                <a:solidFill>
                  <a:srgbClr val="CC0000"/>
                </a:solidFill>
                <a:latin typeface="Gill Sans MT" pitchFamily="34" charset="0"/>
              </a:rPr>
              <a:t>[rcvbase-N,rcvbase-1]</a:t>
            </a:r>
            <a:endParaRPr lang="en-US" altLang="zh-CN" sz="280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>
                <a:latin typeface="Gill Sans MT" pitchFamily="34" charset="0"/>
              </a:rPr>
              <a:t>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800">
                <a:solidFill>
                  <a:srgbClr val="CC0000"/>
                </a:solidFill>
                <a:latin typeface="Gill Sans MT" pitchFamily="34" charset="0"/>
              </a:rPr>
              <a:t>otherwise:</a:t>
            </a:r>
            <a:r>
              <a:rPr lang="en-US" altLang="zh-CN" sz="240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>
                <a:latin typeface="Gill Sans MT" pitchFamily="34" charset="0"/>
              </a:rPr>
              <a:t>ignore </a:t>
            </a:r>
            <a:endParaRPr lang="en-US" altLang="zh-CN" sz="2800"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800">
              <a:latin typeface="Gill Sans MT" pitchFamily="34" charset="0"/>
            </a:endParaRPr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63500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501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00099"/>
                  </a:solidFill>
                  <a:latin typeface="Gill Sans MT" pitchFamily="34" charset="0"/>
                </a:rPr>
                <a:t>receiver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727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0C938B07-6518-4125-BDE1-A860B9E2BEF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pic>
        <p:nvPicPr>
          <p:cNvPr id="72708" name="Picture 3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7271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339850"/>
            <a:ext cx="3927475" cy="4648200"/>
          </a:xfrm>
        </p:spPr>
        <p:txBody>
          <a:bodyPr>
            <a:normAutofit fontScale="92500" lnSpcReduction="20000"/>
          </a:bodyPr>
          <a:lstStyle/>
          <a:p>
            <a:pPr marL="234950" indent="-123825">
              <a:buFont typeface="Wingdings" pitchFamily="2" charset="2"/>
              <a:buNone/>
            </a:pPr>
            <a:r>
              <a:rPr lang="en-US" altLang="zh-CN" sz="2400" u="sng" dirty="0" smtClean="0">
                <a:solidFill>
                  <a:srgbClr val="CC0000"/>
                </a:solidFill>
              </a:rPr>
              <a:t>sequence numbers:</a:t>
            </a:r>
            <a:endParaRPr lang="en-US" altLang="zh-CN" sz="2400" dirty="0" smtClean="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zh-CN" dirty="0" smtClean="0"/>
              <a:t>byte stream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number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of first byte in segment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data</a:t>
            </a:r>
            <a:endParaRPr lang="en-US" altLang="ja-JP" sz="2000" dirty="0" smtClean="0"/>
          </a:p>
          <a:p>
            <a:pPr marL="234950" indent="-123825">
              <a:buFont typeface="Wingdings" pitchFamily="2" charset="2"/>
              <a:buNone/>
            </a:pPr>
            <a:r>
              <a:rPr lang="en-US" altLang="zh-CN" sz="2400" u="sng" dirty="0" smtClean="0">
                <a:solidFill>
                  <a:srgbClr val="CC0000"/>
                </a:solidFill>
              </a:rPr>
              <a:t>acknowledgements:</a:t>
            </a:r>
            <a:endParaRPr lang="en-US" altLang="zh-CN" sz="2400" dirty="0" smtClean="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zh-CN" dirty="0" err="1" smtClean="0"/>
              <a:t>seq</a:t>
            </a:r>
            <a:r>
              <a:rPr lang="en-US" altLang="zh-CN" dirty="0" smtClean="0"/>
              <a:t> # of next byte expected from other side</a:t>
            </a:r>
          </a:p>
          <a:p>
            <a:pPr marL="512763" lvl="1" indent="-163513"/>
            <a:r>
              <a:rPr lang="en-US" altLang="zh-CN" dirty="0" smtClean="0"/>
              <a:t>cumulative ACK</a:t>
            </a:r>
          </a:p>
          <a:p>
            <a:pPr marL="234950" indent="-123825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00"/>
                </a:solidFill>
              </a:rPr>
              <a:t>Q:</a:t>
            </a:r>
            <a:r>
              <a:rPr lang="en-US" altLang="zh-CN" sz="2400" dirty="0" smtClean="0"/>
              <a:t> how receiver handles out-of-order segments</a:t>
            </a:r>
          </a:p>
          <a:p>
            <a:pPr marL="512763" lvl="1" indent="-163513"/>
            <a:r>
              <a:rPr lang="en-US" altLang="zh-CN" dirty="0" smtClean="0"/>
              <a:t>A: TCP spec </a:t>
            </a:r>
            <a:r>
              <a:rPr lang="en-US" altLang="zh-CN" dirty="0" err="1" smtClean="0"/>
              <a:t>doesn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say, - up to </a:t>
            </a:r>
            <a:r>
              <a:rPr lang="en-US" altLang="ja-JP" dirty="0" err="1" smtClean="0"/>
              <a:t>implementor</a:t>
            </a:r>
            <a:endParaRPr lang="en-US" altLang="ja-JP" dirty="0" smtClean="0"/>
          </a:p>
          <a:p>
            <a:pPr marL="512763" lvl="1" indent="-163513"/>
            <a:r>
              <a:rPr lang="en-US" altLang="zh-CN" dirty="0" smtClean="0"/>
              <a:t>In practice: keep them and wait for the missing bytes (SR-like)</a:t>
            </a:r>
          </a:p>
        </p:txBody>
      </p:sp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5770563" y="3816350"/>
            <a:ext cx="2897187" cy="2541588"/>
            <a:chOff x="3599" y="2404"/>
            <a:chExt cx="1825" cy="1601"/>
          </a:xfrm>
        </p:grpSpPr>
        <p:sp>
          <p:nvSpPr>
            <p:cNvPr id="72793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72797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2798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pitchFamily="34" charset="0"/>
                  </a:rPr>
                  <a:t>source port #</a:t>
                </a:r>
              </a:p>
            </p:txBody>
          </p:sp>
          <p:sp>
            <p:nvSpPr>
              <p:cNvPr id="72799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pitchFamily="34" charset="0"/>
                  </a:rPr>
                  <a:t>dest port #</a:t>
                </a:r>
              </a:p>
            </p:txBody>
          </p:sp>
          <p:sp>
            <p:nvSpPr>
              <p:cNvPr id="72800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>
                    <a:latin typeface="Arial" pitchFamily="34" charset="0"/>
                  </a:rPr>
                  <a:t>sequence number</a:t>
                </a:r>
              </a:p>
            </p:txBody>
          </p:sp>
          <p:sp>
            <p:nvSpPr>
              <p:cNvPr id="72801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pitchFamily="34" charset="0"/>
                  </a:rPr>
                  <a:t>acknowledgement number</a:t>
                </a:r>
              </a:p>
            </p:txBody>
          </p:sp>
          <p:sp>
            <p:nvSpPr>
              <p:cNvPr id="72802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pitchFamily="34" charset="0"/>
                  </a:rPr>
                  <a:t>checksum</a:t>
                </a:r>
              </a:p>
            </p:txBody>
          </p:sp>
          <p:sp>
            <p:nvSpPr>
              <p:cNvPr id="72803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804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805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806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807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808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809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latin typeface="Arial" pitchFamily="34" charset="0"/>
                  </a:rPr>
                  <a:t>rwnd</a:t>
                </a:r>
              </a:p>
            </p:txBody>
          </p:sp>
          <p:sp>
            <p:nvSpPr>
              <p:cNvPr id="72810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pitchFamily="34" charset="0"/>
                  </a:rPr>
                  <a:t>urg pointer</a:t>
                </a:r>
              </a:p>
            </p:txBody>
          </p:sp>
          <p:sp>
            <p:nvSpPr>
              <p:cNvPr id="72811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812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95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incoming segment to sender</a:t>
              </a:r>
            </a:p>
          </p:txBody>
        </p:sp>
        <p:sp>
          <p:nvSpPr>
            <p:cNvPr id="72796" name="Freeform 168"/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2399806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5"/>
          <p:cNvGrpSpPr>
            <a:grpSpLocks/>
          </p:cNvGrpSpPr>
          <p:nvPr/>
        </p:nvGrpSpPr>
        <p:grpSpPr bwMode="auto"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72791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2792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  <a:latin typeface="Arial Narrow" pitchFamily="34" charset="0"/>
                </a:rPr>
                <a:t>A</a:t>
              </a:r>
            </a:p>
          </p:txBody>
        </p:sp>
      </p:grpSp>
      <p:sp>
        <p:nvSpPr>
          <p:cNvPr id="72713" name="Rectangle 37"/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14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15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16" name="Rectangle 41"/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17" name="Rectangle 42"/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18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19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0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1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2" name="Rectangle 50"/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3" name="Rectangle 51"/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4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5" name="Rectangle 53"/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6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7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8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29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0" name="Rectangle 58"/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1" name="Rectangle 59"/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2" name="Rectangle 60"/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3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4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5" name="Rectangle 63"/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6" name="Rectangle 64"/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7" name="Rectangle 65"/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8" name="Rectangle 66"/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39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0" name="Rectangle 69"/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1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2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3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4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5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6" name="Rectangle 75"/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7" name="Rectangle 76"/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8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49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2750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1" name="Line 82"/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2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3" name="Line 84"/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4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5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6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7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8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400"/>
              <a:t>sent </a:t>
            </a:r>
          </a:p>
          <a:p>
            <a:pPr algn="l">
              <a:lnSpc>
                <a:spcPct val="90000"/>
              </a:lnSpc>
            </a:pPr>
            <a:r>
              <a:rPr lang="en-US" altLang="zh-CN" sz="1400"/>
              <a:t>ACKed</a:t>
            </a:r>
          </a:p>
        </p:txBody>
      </p:sp>
      <p:sp>
        <p:nvSpPr>
          <p:cNvPr id="72759" name="Text Box 92"/>
          <p:cNvSpPr txBox="1">
            <a:spLocks noChangeArrowheads="1"/>
          </p:cNvSpPr>
          <p:nvPr/>
        </p:nvSpPr>
        <p:spPr bwMode="auto">
          <a:xfrm>
            <a:off x="5711825" y="4144963"/>
            <a:ext cx="106680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400"/>
              <a:t>sent, not-yet ACKed</a:t>
            </a:r>
          </a:p>
          <a:p>
            <a:pPr algn="l">
              <a:lnSpc>
                <a:spcPct val="90000"/>
              </a:lnSpc>
            </a:pPr>
            <a:r>
              <a:rPr lang="en-US" altLang="zh-CN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altLang="zh-CN" sz="1400"/>
          </a:p>
        </p:txBody>
      </p:sp>
      <p:sp>
        <p:nvSpPr>
          <p:cNvPr id="72760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400"/>
              <a:t>usable</a:t>
            </a:r>
          </a:p>
          <a:p>
            <a:pPr algn="l">
              <a:lnSpc>
                <a:spcPct val="90000"/>
              </a:lnSpc>
            </a:pPr>
            <a:r>
              <a:rPr lang="en-US" altLang="zh-CN" sz="1400"/>
              <a:t>but not </a:t>
            </a:r>
          </a:p>
          <a:p>
            <a:pPr algn="l">
              <a:lnSpc>
                <a:spcPct val="90000"/>
              </a:lnSpc>
            </a:pPr>
            <a:r>
              <a:rPr lang="en-US" altLang="zh-CN" sz="1400"/>
              <a:t>yet sent</a:t>
            </a:r>
          </a:p>
        </p:txBody>
      </p:sp>
      <p:sp>
        <p:nvSpPr>
          <p:cNvPr id="72761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400"/>
              <a:t>not </a:t>
            </a:r>
          </a:p>
          <a:p>
            <a:pPr algn="l">
              <a:lnSpc>
                <a:spcPct val="90000"/>
              </a:lnSpc>
            </a:pPr>
            <a:r>
              <a:rPr lang="en-US" altLang="zh-CN" sz="1400"/>
              <a:t>usable</a:t>
            </a:r>
          </a:p>
        </p:txBody>
      </p:sp>
      <p:sp>
        <p:nvSpPr>
          <p:cNvPr id="72762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/>
              <a:t>window size</a:t>
            </a:r>
          </a:p>
          <a:p>
            <a:pPr>
              <a:lnSpc>
                <a:spcPct val="90000"/>
              </a:lnSpc>
            </a:pPr>
            <a:r>
              <a:rPr lang="en-US" altLang="zh-CN" sz="1400" i="1"/>
              <a:t> N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72789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90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00"/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72787" name="Line 101"/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88" name="Line 102"/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65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zh-CN" sz="1400" i="1"/>
              <a:t>sender sequence number space </a:t>
            </a:r>
          </a:p>
        </p:txBody>
      </p:sp>
      <p:grpSp>
        <p:nvGrpSpPr>
          <p:cNvPr id="7" name="Group 199"/>
          <p:cNvGrpSpPr>
            <a:grpSpLocks/>
          </p:cNvGrpSpPr>
          <p:nvPr/>
        </p:nvGrpSpPr>
        <p:grpSpPr bwMode="auto"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72767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8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72771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2772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pitchFamily="34" charset="0"/>
                  </a:rPr>
                  <a:t>source port #</a:t>
                </a:r>
              </a:p>
            </p:txBody>
          </p:sp>
          <p:sp>
            <p:nvSpPr>
              <p:cNvPr id="72773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pitchFamily="34" charset="0"/>
                  </a:rPr>
                  <a:t>dest port #</a:t>
                </a:r>
              </a:p>
            </p:txBody>
          </p:sp>
          <p:sp>
            <p:nvSpPr>
              <p:cNvPr id="72774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pitchFamily="34" charset="0"/>
                  </a:rPr>
                  <a:t>sequence number</a:t>
                </a:r>
              </a:p>
            </p:txBody>
          </p:sp>
          <p:sp>
            <p:nvSpPr>
              <p:cNvPr id="72775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>
                    <a:latin typeface="Arial" pitchFamily="34" charset="0"/>
                  </a:rPr>
                  <a:t>acknowledgement number</a:t>
                </a:r>
              </a:p>
            </p:txBody>
          </p:sp>
          <p:sp>
            <p:nvSpPr>
              <p:cNvPr id="72776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pitchFamily="34" charset="0"/>
                  </a:rPr>
                  <a:t>checksum</a:t>
                </a:r>
              </a:p>
            </p:txBody>
          </p:sp>
          <p:sp>
            <p:nvSpPr>
              <p:cNvPr id="72777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78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79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0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1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2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3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latin typeface="Arial" pitchFamily="34" charset="0"/>
                  </a:rPr>
                  <a:t>rwnd</a:t>
                </a:r>
              </a:p>
            </p:txBody>
          </p:sp>
          <p:sp>
            <p:nvSpPr>
              <p:cNvPr id="72784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pitchFamily="34" charset="0"/>
                  </a:rPr>
                  <a:t>urg pointer</a:t>
                </a:r>
              </a:p>
            </p:txBody>
          </p:sp>
          <p:sp>
            <p:nvSpPr>
              <p:cNvPr id="72785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6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69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outgoing segment from sender</a:t>
              </a:r>
            </a:p>
          </p:txBody>
        </p:sp>
        <p:sp>
          <p:nvSpPr>
            <p:cNvPr id="72770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51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849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692AF699-ED36-422B-905E-70B208A6C05E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pic>
        <p:nvPicPr>
          <p:cNvPr id="84996" name="Picture 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 sz="1600"/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1600"/>
          </a:p>
        </p:txBody>
      </p:sp>
      <p:sp>
        <p:nvSpPr>
          <p:cNvPr id="84999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/>
          <a:lstStyle/>
          <a:p>
            <a:r>
              <a:rPr lang="en-US" altLang="zh-CN" smtClean="0"/>
              <a:t>TCP sender </a:t>
            </a:r>
            <a:r>
              <a:rPr lang="en-US" altLang="zh-CN" sz="3200" smtClean="0"/>
              <a:t>(simplified)</a:t>
            </a:r>
            <a:endParaRPr lang="en-US" altLang="zh-CN" smtClean="0"/>
          </a:p>
        </p:txBody>
      </p:sp>
      <p:sp>
        <p:nvSpPr>
          <p:cNvPr id="85000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6864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pitchFamily="34" charset="0"/>
              </a:rPr>
              <a:t>wait</a:t>
            </a:r>
          </a:p>
          <a:p>
            <a:r>
              <a:rPr lang="en-US" altLang="zh-CN" sz="1600">
                <a:latin typeface="Arial" pitchFamily="34" charset="0"/>
              </a:rPr>
              <a:t>for </a:t>
            </a:r>
          </a:p>
          <a:p>
            <a:r>
              <a:rPr lang="en-US" altLang="zh-CN" sz="1600">
                <a:latin typeface="Arial" pitchFamily="34" charset="0"/>
              </a:rPr>
              <a:t>event</a:t>
            </a:r>
          </a:p>
        </p:txBody>
      </p:sp>
      <p:sp>
        <p:nvSpPr>
          <p:cNvPr id="85001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600"/>
          </a:p>
        </p:txBody>
      </p:sp>
      <p:sp>
        <p:nvSpPr>
          <p:cNvPr id="85002" name="Text Box 9"/>
          <p:cNvSpPr txBox="1">
            <a:spLocks noChangeArrowheads="1"/>
          </p:cNvSpPr>
          <p:nvPr/>
        </p:nvSpPr>
        <p:spPr bwMode="auto">
          <a:xfrm>
            <a:off x="12700" y="2874963"/>
            <a:ext cx="29129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dirty="0" err="1">
                <a:latin typeface="Arial" pitchFamily="34" charset="0"/>
              </a:rPr>
              <a:t>NextSeqNum</a:t>
            </a:r>
            <a:r>
              <a:rPr lang="en-US" altLang="zh-CN" sz="1600" dirty="0">
                <a:latin typeface="Arial" pitchFamily="34" charset="0"/>
              </a:rPr>
              <a:t> = </a:t>
            </a:r>
            <a:r>
              <a:rPr lang="en-US" altLang="zh-CN" sz="1600" dirty="0" err="1">
                <a:latin typeface="Arial" pitchFamily="34" charset="0"/>
              </a:rPr>
              <a:t>InitialSeqNum</a:t>
            </a:r>
            <a:endParaRPr lang="en-US" altLang="zh-CN" sz="1600" dirty="0">
              <a:latin typeface="Arial" pitchFamily="34" charset="0"/>
            </a:endParaRPr>
          </a:p>
          <a:p>
            <a:pPr algn="l"/>
            <a:r>
              <a:rPr lang="en-US" altLang="zh-CN" sz="1600" dirty="0" err="1">
                <a:latin typeface="Arial" pitchFamily="34" charset="0"/>
              </a:rPr>
              <a:t>SendBase</a:t>
            </a:r>
            <a:r>
              <a:rPr lang="en-US" altLang="zh-CN" sz="1600" dirty="0">
                <a:latin typeface="Arial" pitchFamily="34" charset="0"/>
              </a:rPr>
              <a:t> = </a:t>
            </a:r>
            <a:r>
              <a:rPr lang="en-US" altLang="zh-CN" sz="1600" dirty="0" err="1">
                <a:latin typeface="Arial" pitchFamily="34" charset="0"/>
              </a:rPr>
              <a:t>InitialSeqNum</a:t>
            </a:r>
            <a:endParaRPr lang="en-US" altLang="zh-CN" sz="1600" dirty="0">
              <a:latin typeface="Arial" pitchFamily="34" charset="0"/>
            </a:endParaRPr>
          </a:p>
        </p:txBody>
      </p:sp>
      <p:sp>
        <p:nvSpPr>
          <p:cNvPr id="85003" name="Line 10"/>
          <p:cNvSpPr>
            <a:spLocks noChangeShapeType="1"/>
          </p:cNvSpPr>
          <p:nvPr/>
        </p:nvSpPr>
        <p:spPr bwMode="auto">
          <a:xfrm>
            <a:off x="277813" y="2881313"/>
            <a:ext cx="2424112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600"/>
          </a:p>
        </p:txBody>
      </p:sp>
      <p:sp>
        <p:nvSpPr>
          <p:cNvPr id="85004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25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Symbol" pitchFamily="18" charset="2"/>
              </a:rPr>
              <a:t>L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605338" y="1333500"/>
            <a:ext cx="3863975" cy="1938338"/>
            <a:chOff x="3003" y="1263"/>
            <a:chExt cx="2434" cy="1221"/>
          </a:xfrm>
        </p:grpSpPr>
        <p:sp>
          <p:nvSpPr>
            <p:cNvPr id="85018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418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5000"/>
                </a:lnSpc>
              </a:pPr>
              <a:r>
                <a:rPr lang="en-US" altLang="zh-CN" sz="1600" dirty="0"/>
                <a:t>create segment, seq. #: </a:t>
              </a:r>
              <a:r>
                <a:rPr lang="en-US" altLang="zh-CN" sz="1600" dirty="0" err="1"/>
                <a:t>NextSeqNum</a:t>
              </a:r>
              <a:endParaRPr lang="en-US" altLang="zh-CN" sz="1600" dirty="0"/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/>
                <a:t>pass segment to IP (i.e., </a:t>
              </a:r>
              <a:r>
                <a:rPr lang="ja-JP" altLang="en-US" sz="1600" dirty="0"/>
                <a:t>“</a:t>
              </a:r>
              <a:r>
                <a:rPr lang="en-US" altLang="ja-JP" sz="1600" dirty="0"/>
                <a:t>send</a:t>
              </a:r>
              <a:r>
                <a:rPr lang="ja-JP" altLang="en-US" sz="1600" dirty="0"/>
                <a:t>”</a:t>
              </a:r>
              <a:r>
                <a:rPr lang="en-US" altLang="ja-JP" sz="1600" dirty="0"/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 err="1"/>
                <a:t>NextSeqNum</a:t>
              </a:r>
              <a:r>
                <a:rPr lang="en-US" altLang="zh-CN" sz="1600" dirty="0"/>
                <a:t> = </a:t>
              </a:r>
              <a:r>
                <a:rPr lang="en-US" altLang="zh-CN" sz="1600" dirty="0" err="1"/>
                <a:t>NextSeqNum</a:t>
              </a:r>
              <a:r>
                <a:rPr lang="en-US" altLang="zh-CN" sz="1600" dirty="0"/>
                <a:t> + length(data)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/>
                <a:t>if (timer currently not running)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/>
                <a:t>    start timer</a:t>
              </a:r>
            </a:p>
            <a:p>
              <a:pPr algn="l"/>
              <a:r>
                <a:rPr lang="en-US" altLang="zh-CN" sz="1600" dirty="0"/>
                <a:t>                 </a:t>
              </a:r>
            </a:p>
          </p:txBody>
        </p:sp>
        <p:sp>
          <p:nvSpPr>
            <p:cNvPr id="85019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0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data received from application above</a:t>
              </a:r>
            </a:p>
          </p:txBody>
        </p:sp>
        <p:sp>
          <p:nvSpPr>
            <p:cNvPr id="85020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805363" y="3406777"/>
            <a:ext cx="3298825" cy="1184276"/>
            <a:chOff x="1270" y="3518"/>
            <a:chExt cx="2078" cy="746"/>
          </a:xfrm>
        </p:grpSpPr>
        <p:sp>
          <p:nvSpPr>
            <p:cNvPr id="85015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600"/>
                <a:t>retransmit not-yet-acked segment         	with smallest seq. #</a:t>
              </a:r>
            </a:p>
            <a:p>
              <a:pPr algn="l"/>
              <a:r>
                <a:rPr lang="en-US" altLang="zh-CN" sz="1600"/>
                <a:t>start timer</a:t>
              </a:r>
            </a:p>
          </p:txBody>
        </p:sp>
        <p:sp>
          <p:nvSpPr>
            <p:cNvPr id="85016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timeout</a:t>
              </a:r>
            </a:p>
          </p:txBody>
        </p:sp>
        <p:sp>
          <p:nvSpPr>
            <p:cNvPr id="85017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52500" y="4513263"/>
            <a:ext cx="4737101" cy="2193925"/>
            <a:chOff x="678" y="2592"/>
            <a:chExt cx="2984" cy="1382"/>
          </a:xfrm>
        </p:grpSpPr>
        <p:sp>
          <p:nvSpPr>
            <p:cNvPr id="85012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84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>
                  <a:latin typeface="Arial" pitchFamily="34" charset="0"/>
                </a:rPr>
                <a:t>if (y &gt; SendBase) { </a:t>
              </a:r>
            </a:p>
            <a:p>
              <a:pPr algn="l"/>
              <a:r>
                <a:rPr lang="en-US" altLang="zh-CN" sz="1600">
                  <a:latin typeface="Arial" pitchFamily="34" charset="0"/>
                </a:rPr>
                <a:t>    SendBase = y </a:t>
              </a:r>
            </a:p>
            <a:p>
              <a:pPr algn="l"/>
              <a:r>
                <a:rPr lang="en-US" altLang="zh-CN" sz="1600">
                  <a:latin typeface="Arial" pitchFamily="34" charset="0"/>
                </a:rPr>
                <a:t>    /* SendBase–1: last cumulatively ACKed byte */</a:t>
              </a:r>
            </a:p>
            <a:p>
              <a:pPr algn="l"/>
              <a:r>
                <a:rPr lang="en-US" altLang="zh-CN" sz="1600">
                  <a:latin typeface="Arial" pitchFamily="34" charset="0"/>
                </a:rPr>
                <a:t>    if (there are currently not-yet-acked segments)</a:t>
              </a:r>
            </a:p>
            <a:p>
              <a:pPr algn="l"/>
              <a:r>
                <a:rPr lang="en-US" altLang="zh-CN" sz="1600">
                  <a:latin typeface="Arial" pitchFamily="34" charset="0"/>
                </a:rPr>
                <a:t>         start timer</a:t>
              </a:r>
            </a:p>
            <a:p>
              <a:pPr algn="l"/>
              <a:r>
                <a:rPr lang="en-US" altLang="zh-CN" sz="1600">
                  <a:latin typeface="Arial" pitchFamily="34" charset="0"/>
                </a:rPr>
                <a:t>       else stop timer </a:t>
              </a:r>
            </a:p>
            <a:p>
              <a:pPr algn="l"/>
              <a:r>
                <a:rPr lang="en-US" altLang="zh-CN" sz="1600">
                  <a:latin typeface="Arial" pitchFamily="34" charset="0"/>
                </a:rPr>
                <a:t>     } </a:t>
              </a:r>
            </a:p>
          </p:txBody>
        </p:sp>
        <p:sp>
          <p:nvSpPr>
            <p:cNvPr id="85013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02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ACK received, with ACK field value y </a:t>
              </a:r>
            </a:p>
          </p:txBody>
        </p:sp>
        <p:sp>
          <p:nvSpPr>
            <p:cNvPr id="85014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/>
            </a:p>
          </p:txBody>
        </p:sp>
      </p:grpSp>
      <p:sp>
        <p:nvSpPr>
          <p:cNvPr id="85008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600"/>
          </a:p>
        </p:txBody>
      </p:sp>
      <p:sp>
        <p:nvSpPr>
          <p:cNvPr id="85009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600"/>
          </a:p>
        </p:txBody>
      </p:sp>
      <p:sp>
        <p:nvSpPr>
          <p:cNvPr id="85010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962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53C604B4-8538-4B31-8E2A-D9CA2F5D76B2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96261" name="Picture 5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5995988" y="1470025"/>
            <a:ext cx="2578100" cy="2155825"/>
            <a:chOff x="512" y="1294"/>
            <a:chExt cx="1888" cy="1358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96285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6286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6287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6288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6277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6278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9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6280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6281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6282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buffered data</a:t>
              </a:r>
            </a:p>
          </p:txBody>
        </p:sp>
        <p:sp>
          <p:nvSpPr>
            <p:cNvPr id="96283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4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free buffer space</a:t>
              </a:r>
            </a:p>
          </p:txBody>
        </p:sp>
      </p:grpSp>
      <p:sp>
        <p:nvSpPr>
          <p:cNvPr id="96263" name="Text Box 62"/>
          <p:cNvSpPr txBox="1">
            <a:spLocks noChangeArrowheads="1"/>
          </p:cNvSpPr>
          <p:nvPr/>
        </p:nvSpPr>
        <p:spPr bwMode="auto">
          <a:xfrm>
            <a:off x="5108575" y="2614613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rwnd</a:t>
            </a:r>
          </a:p>
        </p:txBody>
      </p:sp>
      <p:sp>
        <p:nvSpPr>
          <p:cNvPr id="96264" name="Line 64"/>
          <p:cNvSpPr>
            <a:spLocks noChangeShapeType="1"/>
          </p:cNvSpPr>
          <p:nvPr/>
        </p:nvSpPr>
        <p:spPr bwMode="auto">
          <a:xfrm>
            <a:off x="5619750" y="2347913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5" name="Line 65"/>
          <p:cNvSpPr>
            <a:spLocks noChangeShapeType="1"/>
          </p:cNvSpPr>
          <p:nvPr/>
        </p:nvSpPr>
        <p:spPr bwMode="auto">
          <a:xfrm flipV="1">
            <a:off x="5619750" y="287337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6" name="Line 66"/>
          <p:cNvSpPr>
            <a:spLocks noChangeShapeType="1"/>
          </p:cNvSpPr>
          <p:nvPr/>
        </p:nvSpPr>
        <p:spPr bwMode="auto">
          <a:xfrm>
            <a:off x="5465763" y="3205163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7" name="Line 67"/>
          <p:cNvSpPr>
            <a:spLocks noChangeShapeType="1"/>
          </p:cNvSpPr>
          <p:nvPr/>
        </p:nvSpPr>
        <p:spPr bwMode="auto">
          <a:xfrm>
            <a:off x="5514975" y="2336800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8" name="Line 68"/>
          <p:cNvSpPr>
            <a:spLocks noChangeShapeType="1"/>
          </p:cNvSpPr>
          <p:nvPr/>
        </p:nvSpPr>
        <p:spPr bwMode="auto">
          <a:xfrm>
            <a:off x="5487988" y="1811338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6269" name="Line 69"/>
          <p:cNvSpPr>
            <a:spLocks noChangeShapeType="1"/>
          </p:cNvSpPr>
          <p:nvPr/>
        </p:nvSpPr>
        <p:spPr bwMode="auto">
          <a:xfrm>
            <a:off x="5876925" y="181610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6270" name="Line 70"/>
          <p:cNvSpPr>
            <a:spLocks noChangeShapeType="1"/>
          </p:cNvSpPr>
          <p:nvPr/>
        </p:nvSpPr>
        <p:spPr bwMode="auto">
          <a:xfrm flipH="1">
            <a:off x="5875338" y="2239963"/>
            <a:ext cx="0" cy="954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6271" name="Text Box 71"/>
          <p:cNvSpPr txBox="1">
            <a:spLocks noChangeArrowheads="1"/>
          </p:cNvSpPr>
          <p:nvPr/>
        </p:nvSpPr>
        <p:spPr bwMode="auto">
          <a:xfrm>
            <a:off x="4722813" y="1976438"/>
            <a:ext cx="1284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>
                <a:latin typeface="Courier New" pitchFamily="49" charset="0"/>
              </a:rPr>
              <a:t>RcvBuffer</a:t>
            </a:r>
          </a:p>
        </p:txBody>
      </p:sp>
      <p:sp>
        <p:nvSpPr>
          <p:cNvPr id="96272" name="Text Box 73"/>
          <p:cNvSpPr txBox="1">
            <a:spLocks noChangeArrowheads="1"/>
          </p:cNvSpPr>
          <p:nvPr/>
        </p:nvSpPr>
        <p:spPr bwMode="auto">
          <a:xfrm>
            <a:off x="6153150" y="3605213"/>
            <a:ext cx="2220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TCP segment payloads</a:t>
            </a:r>
          </a:p>
        </p:txBody>
      </p:sp>
      <p:sp>
        <p:nvSpPr>
          <p:cNvPr id="96273" name="Text Box 74"/>
          <p:cNvSpPr txBox="1">
            <a:spLocks noChangeArrowheads="1"/>
          </p:cNvSpPr>
          <p:nvPr/>
        </p:nvSpPr>
        <p:spPr bwMode="auto">
          <a:xfrm>
            <a:off x="6226175" y="1104900"/>
            <a:ext cx="213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to application process</a:t>
            </a:r>
          </a:p>
        </p:txBody>
      </p:sp>
      <p:sp>
        <p:nvSpPr>
          <p:cNvPr id="96274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493713" y="1549400"/>
            <a:ext cx="4054475" cy="4906963"/>
          </a:xfrm>
        </p:spPr>
        <p:txBody>
          <a:bodyPr>
            <a:normAutofit fontScale="92500"/>
          </a:bodyPr>
          <a:lstStyle/>
          <a:p>
            <a:r>
              <a:rPr lang="en-US" altLang="zh-CN" sz="2400" smtClean="0"/>
              <a:t>receiver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advertises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free buffer space by including </a:t>
            </a:r>
            <a:r>
              <a:rPr lang="en-US" altLang="ja-JP" sz="2400" b="1" smtClean="0">
                <a:latin typeface="Courier New" pitchFamily="49" charset="0"/>
              </a:rPr>
              <a:t>rwnd</a:t>
            </a:r>
            <a:r>
              <a:rPr lang="en-US" altLang="ja-JP" sz="2400" smtClean="0"/>
              <a:t> value in TCP header of receiver-to-sender segments</a:t>
            </a:r>
          </a:p>
          <a:p>
            <a:pPr lvl="1"/>
            <a:r>
              <a:rPr lang="en-US" altLang="zh-CN" sz="2000" b="1" smtClean="0">
                <a:latin typeface="Courier New" pitchFamily="49" charset="0"/>
              </a:rPr>
              <a:t>RcvBuffer </a:t>
            </a:r>
            <a:r>
              <a:rPr lang="en-US" altLang="zh-CN" sz="2000" smtClean="0"/>
              <a:t>size set via socket options (typical default is 4096 bytes)</a:t>
            </a:r>
          </a:p>
          <a:p>
            <a:pPr lvl="1"/>
            <a:r>
              <a:rPr lang="en-US" altLang="zh-CN" sz="2000" smtClean="0"/>
              <a:t>many operating systems autoadjust </a:t>
            </a:r>
            <a:r>
              <a:rPr lang="en-US" altLang="zh-CN" sz="2000" b="1" smtClean="0">
                <a:latin typeface="Courier New" pitchFamily="49" charset="0"/>
              </a:rPr>
              <a:t>RcvBuffer</a:t>
            </a:r>
            <a:endParaRPr lang="en-US" altLang="zh-CN" sz="2000" smtClean="0"/>
          </a:p>
          <a:p>
            <a:r>
              <a:rPr lang="en-US" altLang="zh-CN" sz="2400" smtClean="0"/>
              <a:t>sender limits amount of unacked (</a:t>
            </a:r>
            <a:r>
              <a:rPr lang="ja-JP" altLang="en-US" sz="2400" smtClean="0"/>
              <a:t>“</a:t>
            </a:r>
            <a:r>
              <a:rPr lang="en-US" altLang="ja-JP" sz="2400" smtClean="0"/>
              <a:t>in-flight</a:t>
            </a:r>
            <a:r>
              <a:rPr lang="ja-JP" altLang="en-US" sz="2400" smtClean="0"/>
              <a:t>”</a:t>
            </a:r>
            <a:r>
              <a:rPr lang="en-US" altLang="ja-JP" sz="2400" smtClean="0"/>
              <a:t>) data to receiver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</a:t>
            </a:r>
            <a:r>
              <a:rPr lang="en-US" altLang="ja-JP" sz="2400" b="1" smtClean="0">
                <a:latin typeface="Courier New" pitchFamily="49" charset="0"/>
              </a:rPr>
              <a:t>rwnd </a:t>
            </a:r>
            <a:r>
              <a:rPr lang="en-US" altLang="ja-JP" sz="2400" smtClean="0"/>
              <a:t>value </a:t>
            </a:r>
          </a:p>
          <a:p>
            <a:r>
              <a:rPr lang="en-US" altLang="zh-CN" sz="2400" smtClean="0"/>
              <a:t>guarantees receive buffer will not overflow</a:t>
            </a:r>
          </a:p>
        </p:txBody>
      </p:sp>
      <p:sp>
        <p:nvSpPr>
          <p:cNvPr id="96275" name="Text Box 76"/>
          <p:cNvSpPr txBox="1">
            <a:spLocks noChangeArrowheads="1"/>
          </p:cNvSpPr>
          <p:nvPr/>
        </p:nvSpPr>
        <p:spPr bwMode="auto">
          <a:xfrm>
            <a:off x="5837238" y="4257675"/>
            <a:ext cx="269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/>
              <a:t>receiver-side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627063" y="4459288"/>
            <a:ext cx="38100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trans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link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bandwidth (bps)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i="1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trans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4735513" y="4467225"/>
            <a:ext cx="4152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prop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propagation delay: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propagation speed (~2x10</a:t>
            </a:r>
            <a:r>
              <a:rPr lang="en-US" sz="2000" baseline="30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prop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pic>
        <p:nvPicPr>
          <p:cNvPr id="62469" name="Picture 6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855663"/>
            <a:ext cx="6737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452438" y="200025"/>
            <a:ext cx="7772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4400">
                <a:solidFill>
                  <a:srgbClr val="000099"/>
                </a:solidFill>
                <a:latin typeface="Gill Sans MT" pitchFamily="34" charset="0"/>
              </a:rPr>
              <a:t>Four sources of packet delay</a:t>
            </a:r>
            <a:endParaRPr lang="en-US" altLang="zh-CN" sz="48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624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1-</a:t>
            </a:r>
            <a:fld id="{0E1FBD1F-9B38-4500-9A16-4427C526E1EE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2472" name="TextBox 1"/>
          <p:cNvSpPr txBox="1">
            <a:spLocks noChangeArrowheads="1"/>
          </p:cNvSpPr>
          <p:nvPr/>
        </p:nvSpPr>
        <p:spPr bwMode="auto">
          <a:xfrm>
            <a:off x="503238" y="6370638"/>
            <a:ext cx="64309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* Check out the Java applet for an interactive animation on trans vs. prop delay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74863" y="5413375"/>
            <a:ext cx="2692400" cy="701675"/>
            <a:chOff x="2271473" y="5377200"/>
            <a:chExt cx="2692148" cy="701675"/>
          </a:xfrm>
        </p:grpSpPr>
        <p:sp>
          <p:nvSpPr>
            <p:cNvPr id="62525" name="Text Box 62"/>
            <p:cNvSpPr txBox="1">
              <a:spLocks noChangeArrowheads="1"/>
            </p:cNvSpPr>
            <p:nvPr/>
          </p:nvSpPr>
          <p:spPr bwMode="auto">
            <a:xfrm>
              <a:off x="2598578" y="5377200"/>
              <a:ext cx="21050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>
                  <a:solidFill>
                    <a:srgbClr val="CC0000"/>
                  </a:solidFill>
                </a:rPr>
                <a:t>d</a:t>
              </a:r>
              <a:r>
                <a:rPr lang="en-US" altLang="zh-CN" sz="2000" baseline="-25000">
                  <a:solidFill>
                    <a:srgbClr val="CC0000"/>
                  </a:solidFill>
                </a:rPr>
                <a:t>trans </a:t>
              </a:r>
              <a:r>
                <a:rPr lang="en-US" altLang="zh-CN" sz="2000">
                  <a:solidFill>
                    <a:srgbClr val="CC0000"/>
                  </a:solidFill>
                </a:rPr>
                <a:t>and </a:t>
              </a:r>
              <a:r>
                <a:rPr lang="en-US" altLang="zh-CN" sz="2000" i="1">
                  <a:solidFill>
                    <a:srgbClr val="CC0000"/>
                  </a:solidFill>
                </a:rPr>
                <a:t>d</a:t>
              </a:r>
              <a:r>
                <a:rPr lang="en-US" altLang="zh-CN" sz="2000" baseline="-25000">
                  <a:solidFill>
                    <a:srgbClr val="CC0000"/>
                  </a:solidFill>
                </a:rPr>
                <a:t>prop</a:t>
              </a:r>
            </a:p>
            <a:p>
              <a:pPr algn="ctr"/>
              <a:r>
                <a:rPr lang="en-US" altLang="zh-CN" sz="2000" i="1">
                  <a:solidFill>
                    <a:srgbClr val="CC0000"/>
                  </a:solidFill>
                </a:rPr>
                <a:t>very </a:t>
              </a:r>
              <a:r>
                <a:rPr lang="en-US" altLang="zh-CN" sz="2000">
                  <a:solidFill>
                    <a:srgbClr val="CC0000"/>
                  </a:solidFill>
                </a:rPr>
                <a:t>different</a:t>
              </a:r>
            </a:p>
          </p:txBody>
        </p:sp>
        <p:cxnSp>
          <p:nvCxnSpPr>
            <p:cNvPr id="62526" name="Straight Arrow Connector 3"/>
            <p:cNvCxnSpPr>
              <a:cxnSpLocks noChangeShapeType="1"/>
            </p:cNvCxnSpPr>
            <p:nvPr/>
          </p:nvCxnSpPr>
          <p:spPr bwMode="auto">
            <a:xfrm>
              <a:off x="2271473" y="5616983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</p:spPr>
        </p:cxnSp>
        <p:cxnSp>
          <p:nvCxnSpPr>
            <p:cNvPr id="62527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4409173" y="5608388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</p:spPr>
        </p:cxnSp>
      </p:grpSp>
      <p:sp>
        <p:nvSpPr>
          <p:cNvPr id="62474" name="TextBox 1"/>
          <p:cNvSpPr txBox="1">
            <a:spLocks noChangeArrowheads="1"/>
          </p:cNvSpPr>
          <p:nvPr/>
        </p:nvSpPr>
        <p:spPr bwMode="auto">
          <a:xfrm>
            <a:off x="511175" y="6145213"/>
            <a:ext cx="9147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* Check out the online interactive exercises for more examples: h</a:t>
            </a:r>
            <a:r>
              <a:rPr lang="en-US" altLang="zh-CN" sz="1200"/>
              <a:t>ttp://gaia.cs.umass.edu/kurose_ross/interactive/</a:t>
            </a:r>
          </a:p>
        </p:txBody>
      </p:sp>
      <p:sp>
        <p:nvSpPr>
          <p:cNvPr id="62475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47"/>
          <p:cNvGrpSpPr>
            <a:grpSpLocks/>
          </p:cNvGrpSpPr>
          <p:nvPr/>
        </p:nvGrpSpPr>
        <p:grpSpPr bwMode="auto">
          <a:xfrm>
            <a:off x="3336925" y="1905000"/>
            <a:ext cx="1162050" cy="715963"/>
            <a:chOff x="1871277" y="1576300"/>
            <a:chExt cx="1128371" cy="437861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94" name="Straight Connector 93"/>
            <p:cNvCxnSpPr>
              <a:cxnSpLocks noChangeShapeType="1"/>
              <a:endCxn id="89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 flipV="1">
              <a:off x="2996565" y="1734552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62477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8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2479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2480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2481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2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2483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62484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5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srgbClr val="CC0000"/>
                </a:solidFill>
              </a:rPr>
              <a:t>nodal</a:t>
            </a:r>
          </a:p>
          <a:p>
            <a:pPr algn="ctr"/>
            <a:r>
              <a:rPr lang="en-US" altLang="zh-CN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62486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7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8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62489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0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zh-CN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latin typeface="Gill Sans MT" pitchFamily="34" charset="0"/>
              </a:rPr>
              <a:t>nodal</a:t>
            </a:r>
            <a:r>
              <a:rPr lang="en-US" altLang="zh-CN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altLang="zh-CN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latin typeface="Gill Sans MT" pitchFamily="34" charset="0"/>
              </a:rPr>
              <a:t>proc</a:t>
            </a:r>
            <a:r>
              <a:rPr lang="en-US" altLang="zh-CN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altLang="zh-CN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latin typeface="Gill Sans MT" pitchFamily="34" charset="0"/>
              </a:rPr>
              <a:t>queue</a:t>
            </a:r>
            <a:r>
              <a:rPr lang="en-US" altLang="zh-CN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altLang="zh-CN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latin typeface="Gill Sans MT" pitchFamily="34" charset="0"/>
              </a:rPr>
              <a:t>trans</a:t>
            </a:r>
            <a:r>
              <a:rPr lang="en-US" altLang="zh-CN">
                <a:solidFill>
                  <a:srgbClr val="000000"/>
                </a:solidFill>
                <a:latin typeface="Gill Sans MT" pitchFamily="34" charset="0"/>
              </a:rPr>
              <a:t> +  </a:t>
            </a:r>
            <a:r>
              <a:rPr lang="en-US" altLang="zh-CN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latin typeface="Gill Sans MT" pitchFamily="34" charset="0"/>
              </a:rPr>
              <a:t>prop</a:t>
            </a:r>
            <a:endParaRPr lang="en-US" altLang="zh-CN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2491" name="Line 25"/>
          <p:cNvSpPr>
            <a:spLocks noChangeShapeType="1"/>
          </p:cNvSpPr>
          <p:nvPr/>
        </p:nvSpPr>
        <p:spPr bwMode="auto">
          <a:xfrm flipV="1">
            <a:off x="2619375" y="2397125"/>
            <a:ext cx="73501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2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2493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4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403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2495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62514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515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5089633 w 356"/>
                <a:gd name="T3" fmla="*/ 1850553 h 368"/>
                <a:gd name="T4" fmla="*/ 17900673 w 356"/>
                <a:gd name="T5" fmla="*/ 38567450 h 368"/>
                <a:gd name="T6" fmla="*/ 3945039 w 356"/>
                <a:gd name="T7" fmla="*/ 4823280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1943100" y="2547938"/>
            <a:ext cx="779463" cy="679450"/>
            <a:chOff x="-44" y="1473"/>
            <a:chExt cx="981" cy="1105"/>
          </a:xfrm>
        </p:grpSpPr>
        <p:pic>
          <p:nvPicPr>
            <p:cNvPr id="6251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51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5089633 w 356"/>
                <a:gd name="T3" fmla="*/ 1850553 h 368"/>
                <a:gd name="T4" fmla="*/ 17900673 w 356"/>
                <a:gd name="T5" fmla="*/ 38567450 h 368"/>
                <a:gd name="T6" fmla="*/ 3945039 w 356"/>
                <a:gd name="T7" fmla="*/ 4823280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498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62499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47"/>
          <p:cNvGrpSpPr>
            <a:grpSpLocks/>
          </p:cNvGrpSpPr>
          <p:nvPr/>
        </p:nvGrpSpPr>
        <p:grpSpPr bwMode="auto">
          <a:xfrm>
            <a:off x="6473825" y="1949450"/>
            <a:ext cx="1163638" cy="715963"/>
            <a:chOff x="1871277" y="1576300"/>
            <a:chExt cx="1128371" cy="437860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 flipV="1">
              <a:off x="1874356" y="1694745"/>
              <a:ext cx="1125292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871277" y="1739405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92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2159143" y="1673386"/>
              <a:ext cx="549561" cy="1611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102185" y="1633581"/>
              <a:ext cx="663476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536292" y="1727755"/>
              <a:ext cx="244763" cy="97086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2089870" y="1729697"/>
              <a:ext cx="241684" cy="97086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84" name="Straight Connector 83"/>
            <p:cNvCxnSpPr>
              <a:cxnSpLocks noChangeShapeType="1"/>
              <a:endCxn id="79" idx="2"/>
            </p:cNvCxnSpPr>
            <p:nvPr/>
          </p:nvCxnSpPr>
          <p:spPr bwMode="auto">
            <a:xfrm flipH="1" flipV="1">
              <a:off x="1871277" y="1737463"/>
              <a:ext cx="3079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 flipV="1">
              <a:off x="2996569" y="1734551"/>
              <a:ext cx="3079" cy="12329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62501" name="Rectangle 31"/>
          <p:cNvSpPr>
            <a:spLocks noChangeArrowheads="1"/>
          </p:cNvSpPr>
          <p:nvPr/>
        </p:nvSpPr>
        <p:spPr bwMode="auto">
          <a:xfrm>
            <a:off x="2722563" y="2703513"/>
            <a:ext cx="139700" cy="1857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2502" name="Line 33"/>
          <p:cNvSpPr>
            <a:spLocks noChangeShapeType="1"/>
          </p:cNvSpPr>
          <p:nvPr/>
        </p:nvSpPr>
        <p:spPr bwMode="auto">
          <a:xfrm flipV="1">
            <a:off x="2897188" y="2673350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81975" cy="4648200"/>
          </a:xfrm>
        </p:spPr>
        <p:txBody>
          <a:bodyPr/>
          <a:lstStyle/>
          <a:p>
            <a:r>
              <a:rPr lang="en-US" altLang="zh-CN" dirty="0" smtClean="0"/>
              <a:t>Receiver maintains</a:t>
            </a:r>
          </a:p>
          <a:p>
            <a:pPr lvl="1"/>
            <a:r>
              <a:rPr lang="en-US" altLang="zh-CN" dirty="0" err="1" smtClean="0"/>
              <a:t>LastByteRead</a:t>
            </a:r>
            <a:r>
              <a:rPr lang="en-US" altLang="zh-CN" dirty="0" smtClean="0"/>
              <a:t>: last byte read by the application process</a:t>
            </a:r>
          </a:p>
          <a:p>
            <a:pPr lvl="1"/>
            <a:r>
              <a:rPr lang="en-US" altLang="zh-CN" dirty="0" err="1" smtClean="0"/>
              <a:t>LastByteRcvd</a:t>
            </a:r>
            <a:r>
              <a:rPr lang="en-US" altLang="zh-CN" dirty="0" smtClean="0"/>
              <a:t>: last byte arrived in the receiver buffer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Sender maintains</a:t>
            </a:r>
          </a:p>
          <a:p>
            <a:pPr lvl="1"/>
            <a:r>
              <a:rPr lang="en-US" altLang="zh-CN" dirty="0" err="1" smtClean="0"/>
              <a:t>LastByteSent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LastByteAcked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Ensure than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Transport</a:t>
            </a:r>
            <a:r>
              <a:rPr lang="en-US" sz="1400" smtClean="0"/>
              <a:t> </a:t>
            </a:r>
            <a:r>
              <a:rPr lang="en-US" smtClean="0"/>
              <a:t>Layer</a:t>
            </a:r>
            <a:endParaRPr lang="en-US"/>
          </a:p>
        </p:txBody>
      </p:sp>
      <p:sp>
        <p:nvSpPr>
          <p:cNvPr id="972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491242CA-FB49-4F4A-85FE-2706D891D1BB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1313" y="171450"/>
            <a:ext cx="7772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en-US" sz="4400" kern="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97286" name="Picture 5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6175" y="3172966"/>
            <a:ext cx="708342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ＭＳ Ｐゴシック" pitchFamily="34" charset="-128"/>
              </a:rPr>
              <a:t>rwnd = RcvBuffer - [LastByteRead - LastByteRcvd]</a:t>
            </a:r>
            <a:endParaRPr lang="zh-CN" altLang="en-US" sz="20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1888" y="5481638"/>
            <a:ext cx="590550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altLang="zh-CN" sz="1800">
                <a:solidFill>
                  <a:srgbClr val="000000"/>
                </a:solidFill>
                <a:ea typeface="ＭＳ Ｐゴシック" pitchFamily="34" charset="-128"/>
              </a:rPr>
              <a:t>LastByteSent – LastByteAcked ≤ rwnd </a:t>
            </a:r>
            <a:endParaRPr lang="zh-CN" alt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1013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2E0D6B33-D2C1-4410-8772-5C891ACB1E47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pic>
        <p:nvPicPr>
          <p:cNvPr id="101380" name="Picture 8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1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r>
              <a:rPr lang="en-US" altLang="zh-CN" sz="3600" smtClean="0"/>
              <a:t>TCP 3-way handshake</a:t>
            </a:r>
            <a:endParaRPr lang="en-US" altLang="zh-CN" smtClean="0"/>
          </a:p>
        </p:txBody>
      </p:sp>
      <p:sp>
        <p:nvSpPr>
          <p:cNvPr id="101382" name="Line 5"/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101449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50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1451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SYNbit=1, Seq=x</a:t>
              </a:r>
            </a:p>
          </p:txBody>
        </p:sp>
        <p:sp>
          <p:nvSpPr>
            <p:cNvPr id="101452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sz="1400"/>
                <a:t>choose init seq num, x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send TCP SYN msg</a:t>
              </a:r>
            </a:p>
          </p:txBody>
        </p:sp>
      </p:grpSp>
      <p:sp>
        <p:nvSpPr>
          <p:cNvPr id="101384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101445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46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1447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SYNbit=1, Seq=y</a:t>
              </a:r>
            </a:p>
            <a:p>
              <a:r>
                <a:rPr lang="en-US" altLang="zh-CN"/>
                <a:t>ACKbit=1; ACKnum=x+1</a:t>
              </a:r>
            </a:p>
          </p:txBody>
        </p:sp>
        <p:sp>
          <p:nvSpPr>
            <p:cNvPr id="101448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400"/>
                <a:t>choose init seq num, y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400"/>
                <a:t>send TCP SYNACK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400"/>
                <a:t>msg, acking SYN</a:t>
              </a: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101440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441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1442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ACKbit=1, ACKnum=y+1</a:t>
              </a:r>
            </a:p>
          </p:txBody>
        </p:sp>
        <p:sp>
          <p:nvSpPr>
            <p:cNvPr id="101443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sz="1400"/>
                <a:t>received SYNACK(x) 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indicates server is live;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send ACK for SYNACK;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this segment may contain 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client-to-server data</a:t>
              </a:r>
            </a:p>
          </p:txBody>
        </p:sp>
        <p:sp>
          <p:nvSpPr>
            <p:cNvPr id="101444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400"/>
                <a:t>received ACK(y) 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400"/>
                <a:t>indicates client is live</a:t>
              </a:r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101438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SYNSENT</a:t>
              </a:r>
            </a:p>
          </p:txBody>
        </p:sp>
        <p:sp>
          <p:nvSpPr>
            <p:cNvPr id="101439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101436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101437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101434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 RCVD</a:t>
              </a:r>
            </a:p>
          </p:txBody>
        </p:sp>
        <p:sp>
          <p:nvSpPr>
            <p:cNvPr id="101435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113"/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101394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i="1">
                  <a:solidFill>
                    <a:srgbClr val="000099"/>
                  </a:solidFill>
                </a:rPr>
                <a:t>client state</a:t>
              </a:r>
            </a:p>
            <a:p>
              <a:pPr algn="r"/>
              <a:endParaRPr lang="en-US" altLang="zh-CN" i="1">
                <a:solidFill>
                  <a:srgbClr val="000099"/>
                </a:solidFill>
              </a:endParaRPr>
            </a:p>
          </p:txBody>
        </p:sp>
        <p:sp>
          <p:nvSpPr>
            <p:cNvPr id="101395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LISTEN</a:t>
              </a:r>
            </a:p>
          </p:txBody>
        </p:sp>
        <p:sp>
          <p:nvSpPr>
            <p:cNvPr id="101396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i="1">
                  <a:solidFill>
                    <a:srgbClr val="000099"/>
                  </a:solidFill>
                </a:rPr>
                <a:t>server state</a:t>
              </a:r>
            </a:p>
            <a:p>
              <a:pPr algn="r"/>
              <a:endParaRPr lang="en-US" altLang="zh-CN" i="1">
                <a:solidFill>
                  <a:srgbClr val="000099"/>
                </a:solidFill>
              </a:endParaRPr>
            </a:p>
          </p:txBody>
        </p:sp>
        <p:sp>
          <p:nvSpPr>
            <p:cNvPr id="101397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LISTEN</a:t>
              </a:r>
            </a:p>
          </p:txBody>
        </p:sp>
        <p:grpSp>
          <p:nvGrpSpPr>
            <p:cNvPr id="9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101432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1433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452554 w 356"/>
                  <a:gd name="T3" fmla="*/ 144837 h 368"/>
                  <a:gd name="T4" fmla="*/ 1723149 w 356"/>
                  <a:gd name="T5" fmla="*/ 3018563 h 368"/>
                  <a:gd name="T6" fmla="*/ 379756 w 356"/>
                  <a:gd name="T7" fmla="*/ 377504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101400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3 h 2742"/>
                  <a:gd name="T6" fmla="*/ 0 w 354"/>
                  <a:gd name="T7" fmla="*/ 1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1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1402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3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04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1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1430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01431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1406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2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1428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01429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1408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1409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3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1426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01427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1411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1424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01425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1413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1414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5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6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1417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8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1419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1420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1421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422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1423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pic>
        <p:nvPicPr>
          <p:cNvPr id="101393" name="Picture 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9288" y="419100"/>
            <a:ext cx="25908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  <p:bldP spid="3943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1034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4C6D4CC4-ECBF-4B4B-A859-77E596F8F8B1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pic>
        <p:nvPicPr>
          <p:cNvPr id="103428" name="Picture 6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9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0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103517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FIN_WAIT_2</a:t>
              </a:r>
            </a:p>
          </p:txBody>
        </p:sp>
        <p:sp>
          <p:nvSpPr>
            <p:cNvPr id="103518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103515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CLOSE_WAIT</a:t>
              </a:r>
            </a:p>
          </p:txBody>
        </p:sp>
        <p:sp>
          <p:nvSpPr>
            <p:cNvPr id="103516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103512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13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514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FINbit=1, seq=y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103509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10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511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ACKbit=1; ACKnum=y+1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103504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05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506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ACKbit=1; ACKnum=x+1</a:t>
              </a:r>
            </a:p>
          </p:txBody>
        </p:sp>
        <p:sp>
          <p:nvSpPr>
            <p:cNvPr id="103507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sz="1400"/>
                <a:t> wait for server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close</a:t>
              </a:r>
            </a:p>
          </p:txBody>
        </p:sp>
        <p:sp>
          <p:nvSpPr>
            <p:cNvPr id="103508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400"/>
                <a:t>can still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400"/>
                <a:t>send data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103500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400"/>
                <a:t>can no longer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400"/>
                <a:t>send data</a:t>
              </a:r>
            </a:p>
          </p:txBody>
        </p: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103502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03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LAST_ACK</a:t>
                </a:r>
              </a:p>
            </p:txBody>
          </p:sp>
        </p:grp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103498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CLOSED</a:t>
              </a:r>
            </a:p>
          </p:txBody>
        </p:sp>
        <p:sp>
          <p:nvSpPr>
            <p:cNvPr id="103499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103496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TIMED_WAIT</a:t>
              </a:r>
            </a:p>
          </p:txBody>
        </p:sp>
        <p:sp>
          <p:nvSpPr>
            <p:cNvPr id="103497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103490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91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sz="1400"/>
                <a:t> timed wait 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for 2*max 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segment lifetime</a:t>
              </a:r>
            </a:p>
          </p:txBody>
        </p:sp>
        <p:sp>
          <p:nvSpPr>
            <p:cNvPr id="103492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93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94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CLOSED</a:t>
              </a:r>
            </a:p>
          </p:txBody>
        </p:sp>
        <p:sp>
          <p:nvSpPr>
            <p:cNvPr id="103495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103488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FIN_WAIT_1</a:t>
              </a:r>
            </a:p>
          </p:txBody>
        </p:sp>
        <p:sp>
          <p:nvSpPr>
            <p:cNvPr id="103489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103483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84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485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FINbit=1, seq=x</a:t>
              </a:r>
            </a:p>
          </p:txBody>
        </p:sp>
        <p:sp>
          <p:nvSpPr>
            <p:cNvPr id="103486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sz="1400"/>
                <a:t>can no longer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send but can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400"/>
                <a:t> receive data</a:t>
              </a:r>
            </a:p>
          </p:txBody>
        </p:sp>
        <p:sp>
          <p:nvSpPr>
            <p:cNvPr id="103487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Courier New" pitchFamily="49" charset="0"/>
                </a:rPr>
                <a:t>clientSocket.close()</a:t>
              </a:r>
            </a:p>
          </p:txBody>
        </p:sp>
      </p:grpSp>
      <p:sp>
        <p:nvSpPr>
          <p:cNvPr id="103443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solidFill>
                  <a:srgbClr val="000099"/>
                </a:solidFill>
              </a:rPr>
              <a:t>client state</a:t>
            </a:r>
          </a:p>
          <a:p>
            <a:pPr algn="r"/>
            <a:endParaRPr lang="en-US" altLang="zh-CN" i="1">
              <a:solidFill>
                <a:srgbClr val="000099"/>
              </a:solidFill>
            </a:endParaRPr>
          </a:p>
        </p:txBody>
      </p:sp>
      <p:sp>
        <p:nvSpPr>
          <p:cNvPr id="103444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solidFill>
                  <a:srgbClr val="000099"/>
                </a:solidFill>
              </a:rPr>
              <a:t>server state</a:t>
            </a:r>
          </a:p>
          <a:p>
            <a:pPr algn="r"/>
            <a:endParaRPr lang="en-US" altLang="zh-CN" i="1">
              <a:solidFill>
                <a:srgbClr val="000099"/>
              </a:solidFill>
            </a:endParaRPr>
          </a:p>
        </p:txBody>
      </p:sp>
      <p:sp>
        <p:nvSpPr>
          <p:cNvPr id="103445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ESTAB</a:t>
            </a:r>
          </a:p>
        </p:txBody>
      </p:sp>
      <p:sp>
        <p:nvSpPr>
          <p:cNvPr id="103446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ESTAB</a:t>
            </a:r>
          </a:p>
        </p:txBody>
      </p:sp>
      <p:grpSp>
        <p:nvGrpSpPr>
          <p:cNvPr id="14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103481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82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452554 w 356"/>
                <a:gd name="T3" fmla="*/ 144837 h 368"/>
                <a:gd name="T4" fmla="*/ 1723149 w 356"/>
                <a:gd name="T5" fmla="*/ 3018563 h 368"/>
                <a:gd name="T6" fmla="*/ 379756 w 356"/>
                <a:gd name="T7" fmla="*/ 377504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103449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13 h 2742"/>
                <a:gd name="T6" fmla="*/ 0 w 354"/>
                <a:gd name="T7" fmla="*/ 1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0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451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1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2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3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6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79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3480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3455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7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77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3478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3457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458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8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75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3476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3460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73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03474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3462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463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4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5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466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7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468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469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470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71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3472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1228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FBD5883D-4A85-4805-AF3D-E5C14525F44B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pic>
        <p:nvPicPr>
          <p:cNvPr id="122884" name="Picture 1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congestion control: </a:t>
            </a:r>
            <a:r>
              <a:rPr lang="en-US" sz="3200" dirty="0">
                <a:ea typeface="ＭＳ Ｐゴシック" charset="0"/>
                <a:cs typeface="+mj-cs"/>
              </a:rPr>
              <a:t>additive increase multiplicative decrease</a:t>
            </a:r>
          </a:p>
        </p:txBody>
      </p:sp>
      <p:sp>
        <p:nvSpPr>
          <p:cNvPr id="122886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800" i="1">
                <a:solidFill>
                  <a:srgbClr val="CC0000"/>
                </a:solidFill>
                <a:latin typeface="Gill Sans MT" pitchFamily="34" charset="0"/>
              </a:rPr>
              <a:t>approach:</a:t>
            </a:r>
            <a:r>
              <a:rPr lang="en-US" altLang="zh-CN" sz="2800" i="1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altLang="zh-CN" sz="2800">
                <a:latin typeface="Gill Sans MT" pitchFamily="34" charset="0"/>
              </a:rPr>
              <a:t>sender</a:t>
            </a:r>
            <a:r>
              <a:rPr lang="en-US" altLang="zh-CN" sz="2800" i="1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altLang="zh-CN" sz="2800">
                <a:latin typeface="Gill Sans MT" pitchFamily="34" charset="0"/>
              </a:rPr>
              <a:t>increases transmission rate (window size), probing for usable bandwidth, until loss occurs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en-US" altLang="zh-CN" sz="2800" i="1">
                <a:solidFill>
                  <a:srgbClr val="CC0000"/>
                </a:solidFill>
                <a:latin typeface="Gill Sans MT" pitchFamily="34" charset="0"/>
              </a:rPr>
              <a:t>additive increase:</a:t>
            </a:r>
            <a:r>
              <a:rPr lang="en-US" altLang="zh-CN" sz="2800">
                <a:latin typeface="Gill Sans MT" pitchFamily="34" charset="0"/>
              </a:rPr>
              <a:t> increase  </a:t>
            </a:r>
            <a:r>
              <a:rPr lang="en-US" altLang="zh-CN" sz="2800" b="1">
                <a:latin typeface="Courier New" pitchFamily="49" charset="0"/>
              </a:rPr>
              <a:t>cwnd</a:t>
            </a:r>
            <a:r>
              <a:rPr lang="en-US" altLang="zh-CN" sz="2800">
                <a:latin typeface="Courier New" pitchFamily="49" charset="0"/>
              </a:rPr>
              <a:t> </a:t>
            </a:r>
            <a:r>
              <a:rPr lang="en-US" altLang="zh-CN" sz="2800">
                <a:latin typeface="Gill Sans MT" pitchFamily="34" charset="0"/>
              </a:rPr>
              <a:t>by 1 MSS every RTT until loss detected</a:t>
            </a:r>
            <a:endParaRPr lang="en-US" altLang="zh-CN" sz="2800" i="1">
              <a:latin typeface="Gill Sans MT" pitchFamily="34" charset="0"/>
            </a:endParaRP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en-US" altLang="zh-CN" sz="2800" i="1">
                <a:solidFill>
                  <a:srgbClr val="CC0000"/>
                </a:solidFill>
                <a:latin typeface="Gill Sans MT" pitchFamily="34" charset="0"/>
              </a:rPr>
              <a:t>multiplicative decrease</a:t>
            </a:r>
            <a:r>
              <a:rPr lang="en-US" altLang="zh-CN" sz="2800">
                <a:solidFill>
                  <a:srgbClr val="CC0000"/>
                </a:solidFill>
                <a:latin typeface="Gill Sans MT" pitchFamily="34" charset="0"/>
              </a:rPr>
              <a:t>:</a:t>
            </a:r>
            <a:r>
              <a:rPr lang="en-US" altLang="zh-CN" sz="2800">
                <a:latin typeface="Gill Sans MT" pitchFamily="34" charset="0"/>
              </a:rPr>
              <a:t> cut </a:t>
            </a:r>
            <a:r>
              <a:rPr lang="en-US" altLang="zh-CN" sz="2800" b="1">
                <a:latin typeface="Courier New" pitchFamily="49" charset="0"/>
              </a:rPr>
              <a:t>cwnd </a:t>
            </a:r>
            <a:r>
              <a:rPr lang="en-US" altLang="zh-CN" sz="2800">
                <a:latin typeface="Gill Sans MT" pitchFamily="34" charset="0"/>
              </a:rPr>
              <a:t>in half after loss 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800">
              <a:latin typeface="Gill Sans MT" pitchFamily="34" charset="0"/>
            </a:endParaRPr>
          </a:p>
        </p:txBody>
      </p:sp>
      <p:sp>
        <p:nvSpPr>
          <p:cNvPr id="122887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2888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Courier New" pitchFamily="49" charset="0"/>
              </a:rPr>
              <a:t>cwnd:</a:t>
            </a:r>
            <a:r>
              <a:rPr lang="en-US" altLang="zh-CN" sz="1400">
                <a:latin typeface="Arial" pitchFamily="34" charset="0"/>
              </a:rPr>
              <a:t> TCP sender </a:t>
            </a:r>
          </a:p>
          <a:p>
            <a:r>
              <a:rPr lang="en-US" altLang="zh-CN" sz="1400">
                <a:latin typeface="Arial" pitchFamily="34" charset="0"/>
              </a:rPr>
              <a:t>congestion window size</a:t>
            </a:r>
          </a:p>
        </p:txBody>
      </p:sp>
      <p:sp>
        <p:nvSpPr>
          <p:cNvPr id="122889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2000">
                <a:latin typeface="Arial" pitchFamily="34" charset="0"/>
              </a:rPr>
              <a:t>AIMD saw tooth</a:t>
            </a:r>
          </a:p>
          <a:p>
            <a:pPr algn="r"/>
            <a:r>
              <a:rPr lang="en-US" altLang="zh-CN" sz="2000">
                <a:latin typeface="Arial" pitchFamily="34" charset="0"/>
              </a:rPr>
              <a:t>behavior: probing</a:t>
            </a:r>
          </a:p>
          <a:p>
            <a:pPr algn="r"/>
            <a:r>
              <a:rPr lang="en-US" altLang="zh-CN" sz="2000">
                <a:latin typeface="Arial" pitchFamily="34" charset="0"/>
              </a:rPr>
              <a:t>for bandwidth</a:t>
            </a:r>
          </a:p>
        </p:txBody>
      </p:sp>
      <p:sp>
        <p:nvSpPr>
          <p:cNvPr id="122890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91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22905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06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07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08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09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10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2897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additively increase window size …</a:t>
            </a:r>
          </a:p>
          <a:p>
            <a:pPr algn="l"/>
            <a:r>
              <a:rPr lang="en-US" altLang="zh-CN"/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02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7" grpId="0" animBg="1"/>
      <p:bldP spid="268308" grpId="0" animBg="1"/>
      <p:bldP spid="268309" grpId="0" animBg="1"/>
      <p:bldP spid="268310" grpId="0" animBg="1"/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1239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70EDEC82-B79B-49F6-8135-31B5F10E4D6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pic>
        <p:nvPicPr>
          <p:cNvPr id="123908" name="Picture 8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Congestion Control: details</a:t>
            </a: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sender limits transmission: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 smtClean="0">
                <a:latin typeface="Courier New" pitchFamily="49" charset="0"/>
              </a:rPr>
              <a:t>cwnd</a:t>
            </a:r>
            <a:r>
              <a:rPr lang="en-US" altLang="zh-CN" smtClean="0"/>
              <a:t> is dynamic, function of perceived network congestion</a:t>
            </a:r>
          </a:p>
          <a:p>
            <a:endParaRPr lang="en-US" altLang="zh-CN" smtClean="0"/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ea typeface="ＭＳ Ｐゴシック" charset="0"/>
                <a:cs typeface="+mn-cs"/>
              </a:rPr>
              <a:t>TCP sending rate:</a:t>
            </a:r>
          </a:p>
          <a:p>
            <a:pPr>
              <a:buFont typeface="Wingdings" charset="2"/>
              <a:buChar char="§"/>
              <a:defRPr/>
            </a:pPr>
            <a:r>
              <a:rPr lang="en-US" i="1" dirty="0">
                <a:ea typeface="ＭＳ Ｐゴシック" charset="0"/>
                <a:cs typeface="+mn-cs"/>
              </a:rPr>
              <a:t>roughly:</a:t>
            </a:r>
            <a:r>
              <a:rPr lang="en-US" dirty="0">
                <a:ea typeface="ＭＳ Ｐゴシック" charset="0"/>
                <a:cs typeface="+mn-cs"/>
              </a:rPr>
              <a:t> send </a:t>
            </a:r>
            <a:r>
              <a:rPr lang="en-US" dirty="0" err="1"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bytes, wait RTT for ACKS, then send more </a:t>
            </a:r>
            <a:r>
              <a:rPr lang="en-US" dirty="0" smtClean="0">
                <a:ea typeface="ＭＳ Ｐゴシック" charset="0"/>
                <a:cs typeface="+mn-cs"/>
              </a:rPr>
              <a:t>bytes (after increas</a:t>
            </a:r>
            <a:r>
              <a:rPr lang="en-US" altLang="zh-CN" dirty="0" smtClean="0">
                <a:ea typeface="ＭＳ Ｐゴシック" charset="0"/>
                <a:cs typeface="+mn-cs"/>
              </a:rPr>
              <a:t>ing </a:t>
            </a:r>
            <a:r>
              <a:rPr lang="en-US" dirty="0" smtClean="0">
                <a:ea typeface="ＭＳ Ｐゴシック" charset="0"/>
                <a:cs typeface="+mn-cs"/>
              </a:rPr>
              <a:t>/ decreasing </a:t>
            </a:r>
            <a:r>
              <a:rPr lang="en-US" dirty="0" err="1" smtClean="0">
                <a:ea typeface="ＭＳ Ｐゴシック" charset="0"/>
                <a:cs typeface="+mn-cs"/>
              </a:rPr>
              <a:t>cwnd</a:t>
            </a:r>
            <a:r>
              <a:rPr lang="en-US" dirty="0" smtClean="0">
                <a:ea typeface="ＭＳ Ｐゴシック" charset="0"/>
                <a:cs typeface="+mn-cs"/>
              </a:rPr>
              <a:t>)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23912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13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14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15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16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17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18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19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0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1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2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3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4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5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6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7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8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29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0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1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2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3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4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5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6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7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8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9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0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1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2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3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4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5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6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7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8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49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50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51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52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400"/>
              <a:t>last byte</a:t>
            </a:r>
          </a:p>
          <a:p>
            <a:pPr algn="l">
              <a:lnSpc>
                <a:spcPct val="90000"/>
              </a:lnSpc>
            </a:pPr>
            <a:r>
              <a:rPr lang="en-US" altLang="zh-CN" sz="1400"/>
              <a:t>ACKed</a:t>
            </a:r>
          </a:p>
        </p:txBody>
      </p:sp>
      <p:sp>
        <p:nvSpPr>
          <p:cNvPr id="123953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400"/>
              <a:t>sent, not-yet ACKed</a:t>
            </a:r>
          </a:p>
          <a:p>
            <a:pPr algn="l">
              <a:lnSpc>
                <a:spcPct val="90000"/>
              </a:lnSpc>
            </a:pPr>
            <a:r>
              <a:rPr lang="en-US" altLang="zh-CN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altLang="zh-CN" sz="1400"/>
          </a:p>
        </p:txBody>
      </p:sp>
      <p:sp>
        <p:nvSpPr>
          <p:cNvPr id="123954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400"/>
              <a:t>last byte sent</a:t>
            </a:r>
          </a:p>
        </p:txBody>
      </p:sp>
      <p:sp>
        <p:nvSpPr>
          <p:cNvPr id="123955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latin typeface="Courier New" pitchFamily="49" charset="0"/>
              </a:rPr>
              <a:t>cwnd</a:t>
            </a:r>
            <a:endParaRPr lang="en-US" altLang="zh-CN" sz="1400" b="1" i="1">
              <a:latin typeface="Courier New" pitchFamily="49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123978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79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123976" name="Line 66"/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77" name="Line 67"/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958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59" name="Text Box 71"/>
          <p:cNvSpPr txBox="1">
            <a:spLocks noChangeArrowheads="1"/>
          </p:cNvSpPr>
          <p:nvPr/>
        </p:nvSpPr>
        <p:spPr bwMode="auto">
          <a:xfrm>
            <a:off x="1033463" y="4163740"/>
            <a:ext cx="2816225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 dirty="0" err="1">
                <a:latin typeface="Courier New" pitchFamily="49" charset="0"/>
              </a:rPr>
              <a:t>LastByteSent</a:t>
            </a:r>
            <a:r>
              <a:rPr lang="en-US" altLang="zh-CN" sz="1800" b="1" dirty="0">
                <a:latin typeface="Courier New" pitchFamily="49" charset="0"/>
              </a:rPr>
              <a:t>-</a:t>
            </a:r>
          </a:p>
          <a:p>
            <a:pPr marL="225425" indent="-2254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 dirty="0">
                <a:latin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</a:rPr>
              <a:t>LastByteAcked</a:t>
            </a:r>
            <a:endParaRPr lang="en-US" altLang="zh-CN" sz="1800" dirty="0">
              <a:latin typeface="Courier New" pitchFamily="49" charset="0"/>
            </a:endParaRPr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3160713" y="4247382"/>
            <a:ext cx="350837" cy="336550"/>
            <a:chOff x="2059" y="2097"/>
            <a:chExt cx="221" cy="212"/>
          </a:xfrm>
        </p:grpSpPr>
        <p:sp>
          <p:nvSpPr>
            <p:cNvPr id="123974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&lt;</a:t>
              </a:r>
            </a:p>
          </p:txBody>
        </p:sp>
        <p:sp>
          <p:nvSpPr>
            <p:cNvPr id="123975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961" name="Text Box 75"/>
          <p:cNvSpPr txBox="1">
            <a:spLocks noChangeArrowheads="1"/>
          </p:cNvSpPr>
          <p:nvPr/>
        </p:nvSpPr>
        <p:spPr bwMode="auto">
          <a:xfrm>
            <a:off x="3516313" y="4226744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Courier New" pitchFamily="49" charset="0"/>
              </a:rPr>
              <a:t>cwnd</a:t>
            </a:r>
          </a:p>
        </p:txBody>
      </p:sp>
      <p:sp>
        <p:nvSpPr>
          <p:cNvPr id="123962" name="Rectangle 76"/>
          <p:cNvSpPr>
            <a:spLocks noChangeArrowheads="1"/>
          </p:cNvSpPr>
          <p:nvPr/>
        </p:nvSpPr>
        <p:spPr bwMode="auto">
          <a:xfrm>
            <a:off x="896938" y="4154215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63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 i="1"/>
              <a:t>sender sequence number space </a:t>
            </a:r>
          </a:p>
        </p:txBody>
      </p:sp>
      <p:sp>
        <p:nvSpPr>
          <p:cNvPr id="123964" name="Text Box 79"/>
          <p:cNvSpPr txBox="1">
            <a:spLocks noChangeArrowheads="1"/>
          </p:cNvSpPr>
          <p:nvPr/>
        </p:nvSpPr>
        <p:spPr bwMode="auto">
          <a:xfrm>
            <a:off x="5508104" y="45847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pitchFamily="34" charset="0"/>
              </a:rPr>
              <a:t>rate</a:t>
            </a:r>
          </a:p>
        </p:txBody>
      </p: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6232524" y="4643437"/>
            <a:ext cx="931863" cy="441325"/>
            <a:chOff x="4422" y="2538"/>
            <a:chExt cx="587" cy="278"/>
          </a:xfrm>
        </p:grpSpPr>
        <p:sp>
          <p:nvSpPr>
            <p:cNvPr id="123972" name="Text Box 80"/>
            <p:cNvSpPr txBox="1">
              <a:spLocks noChangeArrowheads="1"/>
            </p:cNvSpPr>
            <p:nvPr/>
          </p:nvSpPr>
          <p:spPr bwMode="auto">
            <a:xfrm>
              <a:off x="4424" y="2538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/>
                <a:t>~</a:t>
              </a:r>
            </a:p>
          </p:txBody>
        </p:sp>
        <p:sp>
          <p:nvSpPr>
            <p:cNvPr id="123973" name="Text Box 81"/>
            <p:cNvSpPr txBox="1">
              <a:spLocks noChangeArrowheads="1"/>
            </p:cNvSpPr>
            <p:nvPr/>
          </p:nvSpPr>
          <p:spPr bwMode="auto">
            <a:xfrm>
              <a:off x="4422" y="2585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dirty="0"/>
                <a:t>~</a:t>
              </a:r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6577013" y="4460875"/>
            <a:ext cx="712787" cy="715963"/>
            <a:chOff x="4400" y="2509"/>
            <a:chExt cx="449" cy="451"/>
          </a:xfrm>
        </p:grpSpPr>
        <p:sp>
          <p:nvSpPr>
            <p:cNvPr id="123969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cwnd</a:t>
              </a:r>
            </a:p>
          </p:txBody>
        </p:sp>
        <p:sp>
          <p:nvSpPr>
            <p:cNvPr id="123970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RTT</a:t>
              </a:r>
            </a:p>
          </p:txBody>
        </p:sp>
        <p:sp>
          <p:nvSpPr>
            <p:cNvPr id="123971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967" name="Text Box 87"/>
          <p:cNvSpPr txBox="1">
            <a:spLocks noChangeArrowheads="1"/>
          </p:cNvSpPr>
          <p:nvPr/>
        </p:nvSpPr>
        <p:spPr bwMode="auto">
          <a:xfrm>
            <a:off x="7294563" y="461962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bytes/sec</a:t>
            </a:r>
          </a:p>
        </p:txBody>
      </p:sp>
      <p:sp>
        <p:nvSpPr>
          <p:cNvPr id="123968" name="Rectangle 88"/>
          <p:cNvSpPr>
            <a:spLocks noChangeArrowheads="1"/>
          </p:cNvSpPr>
          <p:nvPr/>
        </p:nvSpPr>
        <p:spPr bwMode="auto">
          <a:xfrm>
            <a:off x="5451475" y="45148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Transport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mtClean="0">
                <a:ea typeface="ＭＳ Ｐゴシック" pitchFamily="34" charset="-128"/>
              </a:rPr>
              <a:t>Layer</a:t>
            </a:r>
          </a:p>
        </p:txBody>
      </p:sp>
      <p:sp>
        <p:nvSpPr>
          <p:cNvPr id="132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6F0DE722-23CE-48AE-BC0E-17FFF739246D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187325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Summary: TCP Congestion </a:t>
            </a:r>
            <a:r>
              <a:rPr lang="en-US" sz="4000" dirty="0" smtClean="0">
                <a:ea typeface="ＭＳ Ｐゴシック" charset="0"/>
                <a:cs typeface="+mj-cs"/>
              </a:rPr>
              <a:t>Control</a:t>
            </a:r>
            <a:endParaRPr lang="en-US" sz="4000" dirty="0">
              <a:ea typeface="ＭＳ Ｐゴシック" charset="0"/>
              <a:cs typeface="+mj-cs"/>
            </a:endParaRPr>
          </a:p>
        </p:txBody>
      </p:sp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3441700" y="2908300"/>
            <a:ext cx="2133600" cy="814388"/>
            <a:chOff x="2168" y="1727"/>
            <a:chExt cx="1344" cy="513"/>
          </a:xfrm>
        </p:grpSpPr>
        <p:grpSp>
          <p:nvGrpSpPr>
            <p:cNvPr id="3" name="Group 171"/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32206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timeout</a:t>
                </a:r>
              </a:p>
            </p:txBody>
          </p:sp>
          <p:sp>
            <p:nvSpPr>
              <p:cNvPr id="132207" name="Text Box 173"/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000">
                    <a:latin typeface="Arial" pitchFamily="34" charset="0"/>
                  </a:rPr>
                  <a:t>ssthresh = cwnd/2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1 MSS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000">
                    <a:latin typeface="Arial" pitchFamily="34" charset="0"/>
                  </a:rPr>
                  <a:t>dupACKcount = 0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  <a:r>
                  <a:rPr lang="en-US" altLang="zh-CN" sz="1200"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132208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205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39"/>
          <p:cNvGrpSpPr>
            <a:grpSpLocks/>
          </p:cNvGrpSpPr>
          <p:nvPr/>
        </p:nvGrpSpPr>
        <p:grpSpPr bwMode="auto">
          <a:xfrm>
            <a:off x="3471863" y="2432050"/>
            <a:ext cx="2133600" cy="398463"/>
            <a:chOff x="2187" y="1427"/>
            <a:chExt cx="1344" cy="251"/>
          </a:xfrm>
        </p:grpSpPr>
        <p:sp>
          <p:nvSpPr>
            <p:cNvPr id="132198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99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altLang="zh-CN" sz="1000">
                  <a:latin typeface="Symbol" pitchFamily="18" charset="2"/>
                </a:rPr>
                <a:t>L</a:t>
              </a:r>
              <a:endParaRPr lang="en-US" altLang="zh-CN" sz="1200">
                <a:latin typeface="Symbol" pitchFamily="18" charset="2"/>
              </a:endParaRPr>
            </a:p>
          </p:txBody>
        </p:sp>
        <p:sp>
          <p:nvSpPr>
            <p:cNvPr id="132200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183"/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2202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cwnd &gt; ssthresh</a:t>
                </a:r>
              </a:p>
            </p:txBody>
          </p:sp>
          <p:sp>
            <p:nvSpPr>
              <p:cNvPr id="132203" name="Line 185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42"/>
          <p:cNvGrpSpPr>
            <a:grpSpLocks/>
          </p:cNvGrpSpPr>
          <p:nvPr/>
        </p:nvGrpSpPr>
        <p:grpSpPr bwMode="auto">
          <a:xfrm>
            <a:off x="5586413" y="1370013"/>
            <a:ext cx="2682875" cy="2365375"/>
            <a:chOff x="3519" y="786"/>
            <a:chExt cx="1690" cy="1490"/>
          </a:xfrm>
        </p:grpSpPr>
        <p:grpSp>
          <p:nvGrpSpPr>
            <p:cNvPr id="7" name="Group 164"/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132196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97" name="Text Box 166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>
                    <a:latin typeface="Arial" pitchFamily="34" charset="0"/>
                  </a:rPr>
                  <a:t>congestion</a:t>
                </a:r>
              </a:p>
              <a:p>
                <a:pPr eaLnBrk="1" hangingPunct="1"/>
                <a:r>
                  <a:rPr lang="en-US" altLang="zh-CN" sz="1800">
                    <a:latin typeface="Arial" pitchFamily="34" charset="0"/>
                  </a:rPr>
                  <a:t>avoidance </a:t>
                </a:r>
              </a:p>
              <a:p>
                <a:pPr eaLnBrk="1" hangingPunct="1"/>
                <a:endParaRPr lang="en-US" altLang="zh-CN" sz="1800">
                  <a:latin typeface="Arial" pitchFamily="34" charset="0"/>
                </a:endParaRPr>
              </a:p>
            </p:txBody>
          </p:sp>
        </p:grpSp>
        <p:grpSp>
          <p:nvGrpSpPr>
            <p:cNvPr id="8" name="Group 190"/>
            <p:cNvGrpSpPr>
              <a:grpSpLocks/>
            </p:cNvGrpSpPr>
            <p:nvPr/>
          </p:nvGrpSpPr>
          <p:grpSpPr bwMode="auto">
            <a:xfrm>
              <a:off x="3519" y="786"/>
              <a:ext cx="1409" cy="541"/>
              <a:chOff x="3542" y="904"/>
              <a:chExt cx="1409" cy="541"/>
            </a:xfrm>
          </p:grpSpPr>
          <p:sp>
            <p:nvSpPr>
              <p:cNvPr id="132192" name="Text Box 191"/>
              <p:cNvSpPr txBox="1">
                <a:spLocks noChangeArrowheads="1"/>
              </p:cNvSpPr>
              <p:nvPr/>
            </p:nvSpPr>
            <p:spPr bwMode="auto">
              <a:xfrm>
                <a:off x="3542" y="1037"/>
                <a:ext cx="1409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cwnd + MSS    (MSS/cwnd)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000">
                    <a:latin typeface="Arial" pitchFamily="34" charset="0"/>
                  </a:rPr>
                  <a:t>dupACKcount = 0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000" i="1">
                    <a:solidFill>
                      <a:srgbClr val="000099"/>
                    </a:solidFill>
                    <a:latin typeface="Arial" pitchFamily="34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1200" i="1">
                  <a:latin typeface="Arial" pitchFamily="34" charset="0"/>
                </a:endParaRPr>
              </a:p>
            </p:txBody>
          </p:sp>
          <p:sp>
            <p:nvSpPr>
              <p:cNvPr id="132193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4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new ACK</a:t>
                </a:r>
              </a:p>
            </p:txBody>
          </p:sp>
          <p:sp>
            <p:nvSpPr>
              <p:cNvPr id="132195" name="Text Box 194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400"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132186" name="Freeform 195"/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2 w 376"/>
                <a:gd name="T1" fmla="*/ 306 h 452"/>
                <a:gd name="T2" fmla="*/ 4 w 376"/>
                <a:gd name="T3" fmla="*/ 269 h 452"/>
                <a:gd name="T4" fmla="*/ 7 w 376"/>
                <a:gd name="T5" fmla="*/ 0 h 452"/>
                <a:gd name="T6" fmla="*/ 0 60000 65536"/>
                <a:gd name="T7" fmla="*/ 0 60000 65536"/>
                <a:gd name="T8" fmla="*/ 0 60000 65536"/>
                <a:gd name="T9" fmla="*/ 0 w 376"/>
                <a:gd name="T10" fmla="*/ 0 h 452"/>
                <a:gd name="T11" fmla="*/ 376 w 376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96"/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132189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1200">
                  <a:latin typeface="Arial" pitchFamily="34" charset="0"/>
                </a:endParaRPr>
              </a:p>
            </p:txBody>
          </p:sp>
          <p:sp>
            <p:nvSpPr>
              <p:cNvPr id="132190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1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duplicate ACK</a:t>
                </a:r>
              </a:p>
            </p:txBody>
          </p:sp>
        </p:grpSp>
        <p:sp>
          <p:nvSpPr>
            <p:cNvPr id="132188" name="Freeform 200"/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2 w 376"/>
                <a:gd name="T1" fmla="*/ 306 h 452"/>
                <a:gd name="T2" fmla="*/ 4 w 376"/>
                <a:gd name="T3" fmla="*/ 269 h 452"/>
                <a:gd name="T4" fmla="*/ 7 w 376"/>
                <a:gd name="T5" fmla="*/ 0 h 452"/>
                <a:gd name="T6" fmla="*/ 0 60000 65536"/>
                <a:gd name="T7" fmla="*/ 0 60000 65536"/>
                <a:gd name="T8" fmla="*/ 0 60000 65536"/>
                <a:gd name="T9" fmla="*/ 0 w 376"/>
                <a:gd name="T10" fmla="*/ 0 h 452"/>
                <a:gd name="T11" fmla="*/ 376 w 376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45"/>
          <p:cNvGrpSpPr>
            <a:grpSpLocks/>
          </p:cNvGrpSpPr>
          <p:nvPr/>
        </p:nvGrpSpPr>
        <p:grpSpPr bwMode="auto">
          <a:xfrm>
            <a:off x="4029075" y="4821238"/>
            <a:ext cx="3279775" cy="1717675"/>
            <a:chOff x="2538" y="2960"/>
            <a:chExt cx="2066" cy="1082"/>
          </a:xfrm>
        </p:grpSpPr>
        <p:grpSp>
          <p:nvGrpSpPr>
            <p:cNvPr id="11" name="Group 167"/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132181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82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>
                    <a:latin typeface="Arial" pitchFamily="34" charset="0"/>
                  </a:rPr>
                  <a:t> </a:t>
                </a:r>
              </a:p>
              <a:p>
                <a:pPr eaLnBrk="1" hangingPunct="1"/>
                <a:endParaRPr lang="en-US" altLang="zh-CN" sz="1800">
                  <a:latin typeface="Arial" pitchFamily="34" charset="0"/>
                </a:endParaRPr>
              </a:p>
            </p:txBody>
          </p:sp>
          <p:sp>
            <p:nvSpPr>
              <p:cNvPr id="132183" name="Text Box 170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>
                    <a:latin typeface="Arial" pitchFamily="34" charset="0"/>
                  </a:rPr>
                  <a:t>fast</a:t>
                </a:r>
              </a:p>
              <a:p>
                <a:pPr eaLnBrk="1" hangingPunct="1"/>
                <a:r>
                  <a:rPr lang="en-US" altLang="zh-CN" sz="1800">
                    <a:latin typeface="Arial" pitchFamily="34" charset="0"/>
                  </a:rPr>
                  <a:t>recovery </a:t>
                </a:r>
              </a:p>
              <a:p>
                <a:pPr eaLnBrk="1" hangingPunct="1"/>
                <a:endParaRPr lang="en-US" altLang="zh-CN" sz="1800">
                  <a:latin typeface="Arial" pitchFamily="34" charset="0"/>
                </a:endParaRPr>
              </a:p>
            </p:txBody>
          </p:sp>
        </p:grpSp>
        <p:sp>
          <p:nvSpPr>
            <p:cNvPr id="132176" name="Freeform 220"/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  <a:gd name="T9" fmla="*/ 0 w 384"/>
                <a:gd name="T10" fmla="*/ 0 h 161"/>
                <a:gd name="T11" fmla="*/ 384 w 384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221"/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132178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cwnd + MSS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 i="1">
                    <a:solidFill>
                      <a:srgbClr val="000099"/>
                    </a:solidFill>
                    <a:latin typeface="Arial" pitchFamily="34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</a:pPr>
                <a:endParaRPr lang="en-US" altLang="zh-CN" sz="1200" i="1">
                  <a:solidFill>
                    <a:schemeClr val="bg2"/>
                  </a:solidFill>
                  <a:latin typeface="Arial" pitchFamily="34" charset="0"/>
                </a:endParaRPr>
              </a:p>
            </p:txBody>
          </p:sp>
          <p:sp>
            <p:nvSpPr>
              <p:cNvPr id="132179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0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duplicate ACK</a:t>
                </a:r>
              </a:p>
            </p:txBody>
          </p:sp>
        </p:grpSp>
      </p:grpSp>
      <p:grpSp>
        <p:nvGrpSpPr>
          <p:cNvPr id="13" name="Group 246"/>
          <p:cNvGrpSpPr>
            <a:grpSpLocks/>
          </p:cNvGrpSpPr>
          <p:nvPr/>
        </p:nvGrpSpPr>
        <p:grpSpPr bwMode="auto">
          <a:xfrm>
            <a:off x="928688" y="3502025"/>
            <a:ext cx="3724275" cy="1927225"/>
            <a:chOff x="585" y="2129"/>
            <a:chExt cx="2346" cy="1214"/>
          </a:xfrm>
        </p:grpSpPr>
        <p:grpSp>
          <p:nvGrpSpPr>
            <p:cNvPr id="14" name="Group 212"/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132172" name="Text Box 213"/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</a:pPr>
                <a:endParaRPr lang="en-US" altLang="zh-CN" sz="1200">
                  <a:solidFill>
                    <a:schemeClr val="bg2"/>
                  </a:solidFill>
                  <a:latin typeface="Arial" pitchFamily="34" charset="0"/>
                </a:endParaRPr>
              </a:p>
            </p:txBody>
          </p:sp>
          <p:sp>
            <p:nvSpPr>
              <p:cNvPr id="132173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74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dupACKcount == 3</a:t>
                </a:r>
              </a:p>
            </p:txBody>
          </p:sp>
        </p:grpSp>
        <p:grpSp>
          <p:nvGrpSpPr>
            <p:cNvPr id="15" name="Group 216"/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132169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timeout</a:t>
                </a:r>
              </a:p>
            </p:txBody>
          </p:sp>
          <p:sp>
            <p:nvSpPr>
              <p:cNvPr id="132170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>
                    <a:latin typeface="Arial" pitchFamily="34" charset="0"/>
                  </a:rPr>
                  <a:t>ssthresh = cwnd/2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1 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>
                    <a:latin typeface="Arial" pitchFamily="34" charset="0"/>
                  </a:rPr>
                  <a:t>dupACKcount = 0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  <a:r>
                  <a:rPr lang="en-US" altLang="zh-CN" sz="1200"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132171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167" name="Freeform 225"/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  <a:gd name="T9" fmla="*/ 0 w 740"/>
                <a:gd name="T10" fmla="*/ 0 h 1146"/>
                <a:gd name="T11" fmla="*/ 740 w 740"/>
                <a:gd name="T12" fmla="*/ 1146 h 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68" name="Freeform 226"/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  <a:gd name="T9" fmla="*/ 0 w 700"/>
                <a:gd name="T10" fmla="*/ 0 h 1051"/>
                <a:gd name="T11" fmla="*/ 700 w 700"/>
                <a:gd name="T12" fmla="*/ 1051 h 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244"/>
          <p:cNvGrpSpPr>
            <a:grpSpLocks/>
          </p:cNvGrpSpPr>
          <p:nvPr/>
        </p:nvGrpSpPr>
        <p:grpSpPr bwMode="auto">
          <a:xfrm>
            <a:off x="5351463" y="3494088"/>
            <a:ext cx="2921000" cy="1916112"/>
            <a:chOff x="3371" y="2124"/>
            <a:chExt cx="1840" cy="1207"/>
          </a:xfrm>
        </p:grpSpPr>
        <p:grpSp>
          <p:nvGrpSpPr>
            <p:cNvPr id="17" name="Group 201"/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132162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ssthresh= cwnd/2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ssthresh + 3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altLang="zh-CN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</a:p>
              <a:p>
                <a:pPr algn="l" eaLnBrk="1" hangingPunct="1">
                  <a:lnSpc>
                    <a:spcPct val="80000"/>
                  </a:lnSpc>
                </a:pPr>
                <a:endParaRPr lang="en-US" altLang="zh-CN" sz="1200" i="1">
                  <a:latin typeface="Arial" pitchFamily="34" charset="0"/>
                </a:endParaRPr>
              </a:p>
            </p:txBody>
          </p:sp>
          <p:sp>
            <p:nvSpPr>
              <p:cNvPr id="132163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64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dupACKcount == 3</a:t>
                </a:r>
              </a:p>
            </p:txBody>
          </p:sp>
        </p:grpSp>
        <p:sp>
          <p:nvSpPr>
            <p:cNvPr id="132161" name="Freeform 227"/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  <a:gd name="T9" fmla="*/ 0 w 740"/>
                <a:gd name="T10" fmla="*/ 0 h 1146"/>
                <a:gd name="T11" fmla="*/ 740 w 740"/>
                <a:gd name="T12" fmla="*/ 1146 h 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243"/>
          <p:cNvGrpSpPr>
            <a:grpSpLocks/>
          </p:cNvGrpSpPr>
          <p:nvPr/>
        </p:nvGrpSpPr>
        <p:grpSpPr bwMode="auto">
          <a:xfrm>
            <a:off x="5186363" y="3519488"/>
            <a:ext cx="1206500" cy="1668462"/>
            <a:chOff x="3267" y="2140"/>
            <a:chExt cx="760" cy="1051"/>
          </a:xfrm>
        </p:grpSpPr>
        <p:sp>
          <p:nvSpPr>
            <p:cNvPr id="132154" name="Freeform 228"/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  <a:gd name="T9" fmla="*/ 0 w 700"/>
                <a:gd name="T10" fmla="*/ 0 h 1051"/>
                <a:gd name="T11" fmla="*/ 700 w 700"/>
                <a:gd name="T12" fmla="*/ 1051 h 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9"/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132156" name="Text Box 230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</a:pPr>
                <a:endParaRPr lang="en-US" altLang="zh-CN" sz="1000">
                  <a:latin typeface="Arial" pitchFamily="34" charset="0"/>
                </a:endParaRPr>
              </a:p>
              <a:p>
                <a:pPr algn="r" eaLnBrk="1" hangingPunct="1">
                  <a:lnSpc>
                    <a:spcPct val="80000"/>
                  </a:lnSpc>
                </a:pPr>
                <a:endParaRPr lang="en-US" altLang="zh-CN" sz="1200">
                  <a:latin typeface="Arial" pitchFamily="34" charset="0"/>
                </a:endParaRPr>
              </a:p>
            </p:txBody>
          </p:sp>
          <p:grpSp>
            <p:nvGrpSpPr>
              <p:cNvPr id="20" name="Group 231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132158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59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 eaLnBrk="1" hangingPunct="1"/>
                  <a:r>
                    <a:rPr lang="en-US" altLang="zh-CN" sz="1000">
                      <a:latin typeface="Arial" pitchFamily="34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21" name="Group 241"/>
          <p:cNvGrpSpPr>
            <a:grpSpLocks/>
          </p:cNvGrpSpPr>
          <p:nvPr/>
        </p:nvGrpSpPr>
        <p:grpSpPr bwMode="auto">
          <a:xfrm>
            <a:off x="820738" y="1485900"/>
            <a:ext cx="4865687" cy="2659063"/>
            <a:chOff x="517" y="859"/>
            <a:chExt cx="3065" cy="1675"/>
          </a:xfrm>
        </p:grpSpPr>
        <p:grpSp>
          <p:nvGrpSpPr>
            <p:cNvPr id="22" name="Group 161"/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132152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53" name="Text Box 163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>
                    <a:latin typeface="Arial" pitchFamily="34" charset="0"/>
                  </a:rPr>
                  <a:t>slow </a:t>
                </a:r>
              </a:p>
              <a:p>
                <a:pPr eaLnBrk="1" hangingPunct="1"/>
                <a:r>
                  <a:rPr lang="en-US" altLang="zh-CN" sz="1800">
                    <a:latin typeface="Arial" pitchFamily="34" charset="0"/>
                  </a:rPr>
                  <a:t>start</a:t>
                </a:r>
              </a:p>
            </p:txBody>
          </p:sp>
        </p:grpSp>
        <p:grpSp>
          <p:nvGrpSpPr>
            <p:cNvPr id="23" name="Group 177"/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132149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timeout</a:t>
                </a:r>
              </a:p>
            </p:txBody>
          </p:sp>
          <p:sp>
            <p:nvSpPr>
              <p:cNvPr id="132150" name="Text Box 179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ssthresh = cwnd/2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dupACKcount = 0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  <a:r>
                  <a:rPr lang="en-US" altLang="zh-CN" sz="1200"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132151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186"/>
            <p:cNvGrpSpPr>
              <a:grpSpLocks/>
            </p:cNvGrpSpPr>
            <p:nvPr/>
          </p:nvGrpSpPr>
          <p:grpSpPr bwMode="auto">
            <a:xfrm>
              <a:off x="2173" y="960"/>
              <a:ext cx="1409" cy="527"/>
              <a:chOff x="2683" y="798"/>
              <a:chExt cx="1409" cy="527"/>
            </a:xfrm>
          </p:grpSpPr>
          <p:sp>
            <p:nvSpPr>
              <p:cNvPr id="132146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09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cwnd+MSS</a:t>
                </a:r>
              </a:p>
              <a:p>
                <a:pPr algn="l" eaLnBrk="1" hangingPunct="1">
                  <a:lnSpc>
                    <a:spcPct val="90000"/>
                  </a:lnSpc>
                </a:pPr>
                <a:r>
                  <a:rPr lang="en-US" altLang="zh-CN" sz="1000">
                    <a:latin typeface="Arial" pitchFamily="34" charset="0"/>
                  </a:rPr>
                  <a:t>dupACKcount = 0</a:t>
                </a:r>
              </a:p>
              <a:p>
                <a:pPr algn="l" eaLnBrk="1" hangingPunct="1">
                  <a:lnSpc>
                    <a:spcPct val="90000"/>
                  </a:lnSpc>
                </a:pPr>
                <a:r>
                  <a:rPr lang="en-US" altLang="zh-CN" sz="1000" i="1">
                    <a:solidFill>
                      <a:srgbClr val="000099"/>
                    </a:solidFill>
                    <a:latin typeface="Arial" pitchFamily="34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</a:pPr>
                <a:endParaRPr lang="en-US" altLang="zh-CN" sz="1200">
                  <a:latin typeface="Arial" pitchFamily="34" charset="0"/>
                </a:endParaRPr>
              </a:p>
            </p:txBody>
          </p:sp>
          <p:sp>
            <p:nvSpPr>
              <p:cNvPr id="132147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8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new ACK</a:t>
                </a:r>
              </a:p>
            </p:txBody>
          </p:sp>
        </p:grpSp>
        <p:sp>
          <p:nvSpPr>
            <p:cNvPr id="132134" name="Freeform 205"/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5" name="Freeform 206"/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Group 207"/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132143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1200">
                  <a:latin typeface="Arial" pitchFamily="34" charset="0"/>
                </a:endParaRPr>
              </a:p>
            </p:txBody>
          </p:sp>
          <p:sp>
            <p:nvSpPr>
              <p:cNvPr id="132144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5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Arial" pitchFamily="34" charset="0"/>
                  </a:rPr>
                  <a:t>duplicate ACK</a:t>
                </a:r>
              </a:p>
            </p:txBody>
          </p:sp>
        </p:grpSp>
        <p:sp>
          <p:nvSpPr>
            <p:cNvPr id="132137" name="Freeform 211"/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8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235"/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132140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000">
                    <a:latin typeface="Symbol" pitchFamily="18" charset="2"/>
                  </a:rPr>
                  <a:t>L</a:t>
                </a:r>
              </a:p>
            </p:txBody>
          </p:sp>
          <p:sp>
            <p:nvSpPr>
              <p:cNvPr id="132141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ssthresh = 64 KB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000">
                    <a:latin typeface="Arial" pitchFamily="34" charset="0"/>
                  </a:rPr>
                  <a:t>dupACKcount = 0</a:t>
                </a:r>
                <a:endParaRPr lang="en-US" altLang="zh-CN" sz="1200">
                  <a:latin typeface="Arial" pitchFamily="34" charset="0"/>
                </a:endParaRPr>
              </a:p>
            </p:txBody>
          </p:sp>
          <p:sp>
            <p:nvSpPr>
              <p:cNvPr id="132142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255"/>
          <p:cNvGrpSpPr>
            <a:grpSpLocks/>
          </p:cNvGrpSpPr>
          <p:nvPr/>
        </p:nvGrpSpPr>
        <p:grpSpPr bwMode="auto">
          <a:xfrm>
            <a:off x="804863" y="2922588"/>
            <a:ext cx="3167062" cy="1312862"/>
            <a:chOff x="509" y="1766"/>
            <a:chExt cx="1995" cy="827"/>
          </a:xfrm>
        </p:grpSpPr>
        <p:pic>
          <p:nvPicPr>
            <p:cNvPr id="132128" name="Picture 25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2129" name="Picture 25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2130" name="Picture 2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97"/>
          <p:cNvGrpSpPr>
            <a:grpSpLocks/>
          </p:cNvGrpSpPr>
          <p:nvPr/>
        </p:nvGrpSpPr>
        <p:grpSpPr bwMode="auto">
          <a:xfrm>
            <a:off x="3502025" y="1149350"/>
            <a:ext cx="4333875" cy="3243263"/>
            <a:chOff x="2205" y="641"/>
            <a:chExt cx="2730" cy="2043"/>
          </a:xfrm>
        </p:grpSpPr>
        <p:grpSp>
          <p:nvGrpSpPr>
            <p:cNvPr id="29" name="Group 282"/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30" name="Group 28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32126" name="Picture 28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27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32125" name="Text Box 28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b="1" i="1">
                    <a:solidFill>
                      <a:schemeClr val="accent2"/>
                    </a:solidFill>
                    <a:latin typeface="Comic Sans MS" pitchFamily="66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200" b="1" i="1">
                    <a:solidFill>
                      <a:schemeClr val="accent2"/>
                    </a:solidFill>
                    <a:latin typeface="Comic Sans MS" pitchFamily="66" charset="0"/>
                  </a:rPr>
                  <a:t>ACK!</a:t>
                </a:r>
              </a:p>
            </p:txBody>
          </p:sp>
        </p:grpSp>
        <p:grpSp>
          <p:nvGrpSpPr>
            <p:cNvPr id="31" name="Group 287"/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32160" name="Group 288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32122" name="Picture 28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23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32121" name="Text Box 291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b="1" i="1">
                    <a:solidFill>
                      <a:schemeClr val="accent2"/>
                    </a:solidFill>
                    <a:latin typeface="Comic Sans MS" pitchFamily="66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200" b="1" i="1">
                    <a:solidFill>
                      <a:schemeClr val="accent2"/>
                    </a:solidFill>
                    <a:latin typeface="Comic Sans MS" pitchFamily="66" charset="0"/>
                  </a:rPr>
                  <a:t>ACK!</a:t>
                </a:r>
              </a:p>
            </p:txBody>
          </p:sp>
        </p:grpSp>
        <p:grpSp>
          <p:nvGrpSpPr>
            <p:cNvPr id="132165" name="Group 292"/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32166" name="Group 29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32118" name="Picture 29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19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32117" name="Text Box 29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b="1" i="1">
                    <a:solidFill>
                      <a:schemeClr val="accent2"/>
                    </a:solidFill>
                    <a:latin typeface="Comic Sans MS" pitchFamily="66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200" b="1" i="1">
                    <a:solidFill>
                      <a:schemeClr val="accent2"/>
                    </a:solidFill>
                    <a:latin typeface="Comic Sans MS" pitchFamily="66" charset="0"/>
                  </a:rPr>
                  <a:t>ACK!</a:t>
                </a:r>
              </a:p>
            </p:txBody>
          </p:sp>
        </p:grpSp>
      </p:grpSp>
      <p:pic>
        <p:nvPicPr>
          <p:cNvPr id="132111" name="Picture 298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8" y="8286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12" name="TextBox 112"/>
          <p:cNvSpPr txBox="1">
            <a:spLocks noChangeArrowheads="1"/>
          </p:cNvSpPr>
          <p:nvPr/>
        </p:nvSpPr>
        <p:spPr bwMode="auto">
          <a:xfrm>
            <a:off x="277813" y="5764213"/>
            <a:ext cx="3159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Reno FSM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charset="0"/>
              </a:rPr>
              <a:t>TCP Congestion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err="1" smtClean="0"/>
              <a:t>Cwnd</a:t>
            </a:r>
            <a:r>
              <a:rPr lang="en-US" altLang="zh-CN" sz="2800" dirty="0" smtClean="0"/>
              <a:t> growth</a:t>
            </a:r>
          </a:p>
          <a:p>
            <a:pPr lvl="1"/>
            <a:r>
              <a:rPr lang="en-US" altLang="zh-CN" sz="2400" dirty="0" smtClean="0"/>
              <a:t>Slow start: start at one MSS, double </a:t>
            </a:r>
            <a:r>
              <a:rPr lang="en-US" altLang="zh-CN" sz="2400" dirty="0" err="1" smtClean="0"/>
              <a:t>cwnd</a:t>
            </a:r>
            <a:r>
              <a:rPr lang="en-US" altLang="zh-CN" sz="2400" dirty="0" smtClean="0"/>
              <a:t> each RTT</a:t>
            </a:r>
          </a:p>
          <a:p>
            <a:pPr lvl="1"/>
            <a:r>
              <a:rPr lang="en-US" altLang="zh-CN" sz="2400" dirty="0" smtClean="0"/>
              <a:t>Congestion avoidance: increase </a:t>
            </a:r>
            <a:r>
              <a:rPr lang="en-US" altLang="zh-CN" sz="2400" dirty="0" err="1" smtClean="0"/>
              <a:t>cwnd</a:t>
            </a:r>
            <a:r>
              <a:rPr lang="en-US" altLang="zh-CN" sz="2400" dirty="0" smtClean="0"/>
              <a:t> with one MSS each RTT</a:t>
            </a:r>
          </a:p>
          <a:p>
            <a:r>
              <a:rPr lang="en-US" altLang="zh-CN" sz="2800" dirty="0" smtClean="0"/>
              <a:t>Packet loss</a:t>
            </a:r>
          </a:p>
          <a:p>
            <a:pPr lvl="1"/>
            <a:r>
              <a:rPr lang="en-US" altLang="zh-CN" sz="2400" dirty="0" err="1" smtClean="0"/>
              <a:t>ssthresh</a:t>
            </a:r>
            <a:r>
              <a:rPr lang="en-US" altLang="zh-CN" sz="2400" dirty="0" smtClean="0"/>
              <a:t>=cwnd/2, </a:t>
            </a:r>
            <a:r>
              <a:rPr lang="en-US" altLang="zh-CN" sz="2400" dirty="0" err="1" smtClean="0"/>
              <a:t>cwnd</a:t>
            </a:r>
            <a:r>
              <a:rPr lang="en-US" altLang="zh-CN" sz="2400" dirty="0" smtClean="0"/>
              <a:t>=1 </a:t>
            </a:r>
          </a:p>
          <a:p>
            <a:pPr lvl="1"/>
            <a:r>
              <a:rPr lang="en-US" altLang="zh-CN" sz="2400" dirty="0" smtClean="0"/>
              <a:t>Tahoe and Reno</a:t>
            </a:r>
          </a:p>
          <a:p>
            <a:r>
              <a:rPr lang="en-US" altLang="zh-CN" sz="2800" dirty="0" smtClean="0"/>
              <a:t>Receive 3 dup </a:t>
            </a:r>
            <a:r>
              <a:rPr lang="en-US" altLang="zh-CN" sz="2800" dirty="0" err="1" smtClean="0"/>
              <a:t>ACKs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Tahoe: </a:t>
            </a:r>
            <a:r>
              <a:rPr lang="en-US" altLang="zh-CN" sz="2400" dirty="0" err="1" smtClean="0"/>
              <a:t>ssthresh</a:t>
            </a:r>
            <a:r>
              <a:rPr lang="en-US" altLang="zh-CN" sz="2400" dirty="0" smtClean="0"/>
              <a:t>=cwnd/2, </a:t>
            </a:r>
            <a:r>
              <a:rPr lang="en-US" altLang="zh-CN" sz="2400" dirty="0" err="1" smtClean="0"/>
              <a:t>cwnd</a:t>
            </a:r>
            <a:r>
              <a:rPr lang="en-US" altLang="zh-CN" sz="2400" dirty="0" smtClean="0"/>
              <a:t>=1 </a:t>
            </a:r>
          </a:p>
          <a:p>
            <a:pPr lvl="1"/>
            <a:r>
              <a:rPr lang="en-US" altLang="zh-CN" sz="2400" dirty="0" smtClean="0"/>
              <a:t>Reno: </a:t>
            </a:r>
            <a:r>
              <a:rPr lang="en-US" altLang="zh-CN" sz="2400" dirty="0" err="1" smtClean="0"/>
              <a:t>ssthresh</a:t>
            </a:r>
            <a:r>
              <a:rPr lang="en-US" altLang="zh-CN" sz="2400" dirty="0" smtClean="0"/>
              <a:t>=cwnd/2, </a:t>
            </a:r>
            <a:r>
              <a:rPr lang="en-US" altLang="zh-CN" sz="2400" dirty="0" err="1" smtClean="0"/>
              <a:t>cwnd</a:t>
            </a:r>
            <a:r>
              <a:rPr lang="en-US" altLang="zh-CN" sz="2400" dirty="0" smtClean="0"/>
              <a:t>=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ssthresh+3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3488" y="1243013"/>
            <a:ext cx="5370512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3124" name="内容占位符 2"/>
          <p:cNvSpPr>
            <a:spLocks noGrp="1"/>
          </p:cNvSpPr>
          <p:nvPr>
            <p:ph sz="half" idx="1"/>
          </p:nvPr>
        </p:nvSpPr>
        <p:spPr>
          <a:xfrm>
            <a:off x="231775" y="1600200"/>
            <a:ext cx="3876675" cy="4648200"/>
          </a:xfrm>
        </p:spPr>
        <p:txBody>
          <a:bodyPr/>
          <a:lstStyle/>
          <a:p>
            <a:r>
              <a:rPr lang="en-US" altLang="zh-CN" sz="2400" smtClean="0"/>
              <a:t>Initially, ssthresh=8 MSS</a:t>
            </a:r>
          </a:p>
          <a:p>
            <a:r>
              <a:rPr lang="en-US" altLang="zh-CN" sz="2400" smtClean="0"/>
              <a:t>First 4 rounds, same for Tahoe and Reno</a:t>
            </a:r>
          </a:p>
          <a:p>
            <a:r>
              <a:rPr lang="en-US" altLang="zh-CN" sz="2400" smtClean="0"/>
              <a:t>Lost detected at round 8 (3 dup Ack)</a:t>
            </a:r>
          </a:p>
          <a:p>
            <a:pPr lvl="1"/>
            <a:r>
              <a:rPr lang="en-US" altLang="zh-CN" sz="2000" smtClean="0"/>
              <a:t>Set ssthresh=6 MSS (both Tahoe and Reno)</a:t>
            </a:r>
          </a:p>
          <a:p>
            <a:pPr lvl="1"/>
            <a:r>
              <a:rPr lang="en-US" altLang="zh-CN" sz="2000" smtClean="0"/>
              <a:t>Tahoe: cwnd drop to 1 MSS</a:t>
            </a:r>
          </a:p>
          <a:p>
            <a:pPr lvl="1"/>
            <a:r>
              <a:rPr lang="en-US" altLang="zh-CN" sz="2000" smtClean="0"/>
              <a:t>Reno: cwnd drop to 6 +3=9 MSS</a:t>
            </a:r>
            <a:endParaRPr lang="zh-CN" altLang="en-US" sz="200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Transport</a:t>
            </a:r>
            <a:r>
              <a:rPr lang="en-US" sz="1400" smtClean="0"/>
              <a:t> </a:t>
            </a:r>
            <a:r>
              <a:rPr lang="en-US" smtClean="0"/>
              <a:t>Layer</a:t>
            </a:r>
            <a:endParaRPr lang="en-US"/>
          </a:p>
        </p:txBody>
      </p:sp>
      <p:sp>
        <p:nvSpPr>
          <p:cNvPr id="1331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3-</a:t>
            </a:r>
            <a:fld id="{C2787000-6A84-4764-A3D5-187311BA7CC7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63491" name="Picture 3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811213"/>
            <a:ext cx="39862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34" charset="-128"/>
              </a:rPr>
              <a:t>Caravan analogy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1338" y="2927350"/>
            <a:ext cx="4216400" cy="3317875"/>
          </a:xfrm>
        </p:spPr>
        <p:txBody>
          <a:bodyPr/>
          <a:lstStyle/>
          <a:p>
            <a:pPr marL="287338" indent="-287338" eaLnBrk="1" hangingPunct="1"/>
            <a:r>
              <a:rPr lang="en-US" altLang="zh-CN" sz="2400" smtClean="0">
                <a:ea typeface="ＭＳ Ｐゴシック" pitchFamily="34" charset="-128"/>
              </a:rPr>
              <a:t>cars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propagate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at </a:t>
            </a:r>
            <a:br>
              <a:rPr lang="en-US" altLang="ja-JP" sz="2400" smtClean="0">
                <a:ea typeface="ＭＳ Ｐゴシック" pitchFamily="34" charset="-128"/>
              </a:rPr>
            </a:br>
            <a:r>
              <a:rPr lang="en-US" altLang="ja-JP" sz="2400" smtClean="0">
                <a:ea typeface="ＭＳ Ｐゴシック" pitchFamily="34" charset="-128"/>
              </a:rPr>
              <a:t>100 km/hr</a:t>
            </a:r>
          </a:p>
          <a:p>
            <a:pPr marL="287338" indent="-287338" eaLnBrk="1" hangingPunct="1"/>
            <a:r>
              <a:rPr lang="en-US" altLang="zh-CN" sz="2400" smtClean="0">
                <a:ea typeface="ＭＳ Ｐゴシック" pitchFamily="34" charset="-128"/>
              </a:rPr>
              <a:t>toll booth takes 12 sec to service car (bit transmission time)</a:t>
            </a:r>
          </a:p>
          <a:p>
            <a:pPr marL="287338" indent="-287338" eaLnBrk="1" hangingPunct="1"/>
            <a:r>
              <a:rPr lang="en-US" altLang="zh-CN" sz="2400" smtClean="0">
                <a:ea typeface="ＭＳ Ｐゴシック" pitchFamily="34" charset="-128"/>
              </a:rPr>
              <a:t>car ~ bit; caravan ~ packet</a:t>
            </a:r>
          </a:p>
          <a:p>
            <a:pPr marL="287338" indent="-287338" eaLnBrk="1" hangingPunct="1"/>
            <a:r>
              <a:rPr lang="en-US" altLang="zh-CN" sz="2400" i="1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altLang="zh-CN" sz="2400" smtClean="0">
                <a:solidFill>
                  <a:srgbClr val="CC0000"/>
                </a:solidFill>
                <a:ea typeface="ＭＳ Ｐゴシック" pitchFamily="34" charset="-128"/>
              </a:rPr>
              <a:t> How long until last car arrive 2nd toll booth?</a:t>
            </a:r>
          </a:p>
          <a:p>
            <a:pPr marL="287338" indent="-287338" eaLnBrk="1" hangingPunct="1">
              <a:buFont typeface="Wingdings" pitchFamily="2" charset="2"/>
              <a:buNone/>
            </a:pPr>
            <a:endParaRPr lang="en-US" altLang="zh-CN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27638" y="2941638"/>
            <a:ext cx="3521075" cy="3365500"/>
          </a:xfrm>
        </p:spPr>
        <p:txBody>
          <a:bodyPr>
            <a:normAutofit fontScale="92500"/>
          </a:bodyPr>
          <a:lstStyle/>
          <a:p>
            <a:pPr marL="287338" indent="-287338" eaLnBrk="1" hangingPunct="1">
              <a:buSzTx/>
            </a:pPr>
            <a:r>
              <a:rPr lang="en-US" altLang="zh-CN" sz="2400" smtClean="0">
                <a:ea typeface="ＭＳ Ｐゴシック" pitchFamily="34" charset="-128"/>
              </a:rPr>
              <a:t>time to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push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entire caravan through toll booth onto highway = 12*10 = 120 sec</a:t>
            </a:r>
          </a:p>
          <a:p>
            <a:pPr marL="287338" indent="-287338" eaLnBrk="1" hangingPunct="1">
              <a:buSzTx/>
            </a:pPr>
            <a:r>
              <a:rPr lang="en-US" altLang="zh-CN" sz="2400" smtClean="0">
                <a:ea typeface="ＭＳ Ｐゴシック" pitchFamily="34" charset="-128"/>
              </a:rPr>
              <a:t>time for last car to propagate from 1st to 2nd toll both: 100km/(100km/hr)= 1 hr</a:t>
            </a:r>
          </a:p>
          <a:p>
            <a:pPr marL="287338" indent="-287338" eaLnBrk="1" hangingPunct="1">
              <a:buSzTx/>
            </a:pPr>
            <a:r>
              <a:rPr lang="en-US" altLang="zh-CN" sz="2400" i="1" smtClean="0">
                <a:solidFill>
                  <a:srgbClr val="CC0000"/>
                </a:solidFill>
                <a:ea typeface="ＭＳ Ｐゴシック" pitchFamily="34" charset="-128"/>
              </a:rPr>
              <a:t>A:</a:t>
            </a:r>
            <a:r>
              <a:rPr lang="en-US" altLang="zh-CN" sz="2400" smtClean="0">
                <a:solidFill>
                  <a:srgbClr val="CC0000"/>
                </a:solidFill>
                <a:ea typeface="ＭＳ Ｐゴシック" pitchFamily="34" charset="-128"/>
              </a:rPr>
              <a:t> 62 minutes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06400" y="1195388"/>
            <a:ext cx="8043863" cy="1481137"/>
            <a:chOff x="165" y="725"/>
            <a:chExt cx="5067" cy="933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63521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3522" name="Text Box 45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/>
                  <a:t>toll </a:t>
                </a:r>
              </a:p>
              <a:p>
                <a:pPr algn="ctr"/>
                <a:r>
                  <a:rPr lang="en-US" altLang="zh-CN" sz="2000"/>
                  <a:t>booth</a:t>
                </a: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63519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3520" name="Text Box 48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/>
                  <a:t>toll </a:t>
                </a:r>
              </a:p>
              <a:p>
                <a:pPr algn="ctr"/>
                <a:r>
                  <a:rPr lang="en-US" altLang="zh-CN" sz="2000"/>
                  <a:t>booth</a:t>
                </a:r>
              </a:p>
            </p:txBody>
          </p:sp>
        </p:grpSp>
        <p:sp>
          <p:nvSpPr>
            <p:cNvPr id="63499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63500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ten-car </a:t>
              </a:r>
            </a:p>
            <a:p>
              <a:r>
                <a:rPr lang="en-US" altLang="zh-CN" sz="2000"/>
                <a:t>caravan</a:t>
              </a:r>
            </a:p>
          </p:txBody>
        </p:sp>
        <p:sp>
          <p:nvSpPr>
            <p:cNvPr id="63501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100 km</a:t>
              </a:r>
            </a:p>
          </p:txBody>
        </p:sp>
        <p:sp>
          <p:nvSpPr>
            <p:cNvPr id="63503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100 km</a:t>
              </a:r>
            </a:p>
          </p:txBody>
        </p:sp>
        <p:sp>
          <p:nvSpPr>
            <p:cNvPr id="63505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6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507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508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pic>
          <p:nvPicPr>
            <p:cNvPr id="63509" name="Picture 59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510" name="Picture 60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63517" name="Picture 6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518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pic>
          <p:nvPicPr>
            <p:cNvPr id="63512" name="Picture 64" descr="MCj0398517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63515" name="Picture 6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516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3514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4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3B3395D2-8D7C-4680-8AED-690E052D83A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75779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66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Protocol </a:t>
            </a:r>
            <a:r>
              <a:rPr lang="en-US" altLang="ja-JP" dirty="0" smtClean="0">
                <a:ea typeface="ＭＳ Ｐゴシック" pitchFamily="34" charset="-128"/>
              </a:rPr>
              <a:t>layers</a:t>
            </a:r>
            <a:endParaRPr lang="en-US" altLang="zh-CN" dirty="0" smtClean="0">
              <a:ea typeface="ＭＳ Ｐゴシック" pitchFamily="34" charset="-128"/>
            </a:endParaRPr>
          </a:p>
        </p:txBody>
      </p:sp>
      <p:sp>
        <p:nvSpPr>
          <p:cNvPr id="757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1-</a:t>
            </a:r>
            <a:fld id="{C91DAC58-DB95-43BE-A151-2A4088B2FF05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52108" y="1412776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234633" y="1509614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378827" y="1606451"/>
            <a:ext cx="15658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application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transport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network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link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physical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228283" y="2201764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228283" y="2906614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228283" y="3617814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228283" y="4329014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449115" y="1387946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331640" y="1484784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475834" y="1581621"/>
            <a:ext cx="15658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application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transport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network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link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physical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325290" y="2176934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1325290" y="2881784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1325290" y="3592984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1325290" y="4304184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7544" y="5517232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什么设备实现什么层的协议？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上层协议与下层协议的关系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同</a:t>
            </a:r>
            <a:r>
              <a:rPr lang="zh-CN" altLang="en-US" sz="2000" dirty="0" smtClean="0"/>
              <a:t>层协议栈之间的关系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2FEFEEEF-5235-40DB-980D-6AC551664C4E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grpSp>
        <p:nvGrpSpPr>
          <p:cNvPr id="2" name="Group 582"/>
          <p:cNvGrpSpPr>
            <a:grpSpLocks/>
          </p:cNvGrpSpPr>
          <p:nvPr/>
        </p:nvGrpSpPr>
        <p:grpSpPr bwMode="auto"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22539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5135 w 1036"/>
                <a:gd name="T1" fmla="*/ 11 h 675"/>
                <a:gd name="T2" fmla="*/ 3090 w 1036"/>
                <a:gd name="T3" fmla="*/ 53 h 675"/>
                <a:gd name="T4" fmla="*/ 1635 w 1036"/>
                <a:gd name="T5" fmla="*/ 129 h 675"/>
                <a:gd name="T6" fmla="*/ 1209 w 1036"/>
                <a:gd name="T7" fmla="*/ 229 h 675"/>
                <a:gd name="T8" fmla="*/ 168 w 1036"/>
                <a:gd name="T9" fmla="*/ 297 h 675"/>
                <a:gd name="T10" fmla="*/ 135 w 1036"/>
                <a:gd name="T11" fmla="*/ 459 h 675"/>
                <a:gd name="T12" fmla="*/ 1049 w 1036"/>
                <a:gd name="T13" fmla="*/ 489 h 675"/>
                <a:gd name="T14" fmla="*/ 3637 w 1036"/>
                <a:gd name="T15" fmla="*/ 489 h 675"/>
                <a:gd name="T16" fmla="*/ 4735 w 1036"/>
                <a:gd name="T17" fmla="*/ 555 h 675"/>
                <a:gd name="T18" fmla="*/ 5952 w 1036"/>
                <a:gd name="T19" fmla="*/ 657 h 675"/>
                <a:gd name="T20" fmla="*/ 6892 w 1036"/>
                <a:gd name="T21" fmla="*/ 661 h 675"/>
                <a:gd name="T22" fmla="*/ 7533 w 1036"/>
                <a:gd name="T23" fmla="*/ 603 h 675"/>
                <a:gd name="T24" fmla="*/ 7863 w 1036"/>
                <a:gd name="T25" fmla="*/ 445 h 675"/>
                <a:gd name="T26" fmla="*/ 8066 w 1036"/>
                <a:gd name="T27" fmla="*/ 291 h 675"/>
                <a:gd name="T28" fmla="*/ 8090 w 1036"/>
                <a:gd name="T29" fmla="*/ 107 h 675"/>
                <a:gd name="T30" fmla="*/ 7394 w 1036"/>
                <a:gd name="T31" fmla="*/ 17 h 675"/>
                <a:gd name="T32" fmla="*/ 6143 w 1036"/>
                <a:gd name="T33" fmla="*/ 3 h 675"/>
                <a:gd name="T34" fmla="*/ 513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2914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915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2541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2912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913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553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95513752 w 765"/>
                <a:gd name="T1" fmla="*/ 147924386 h 459"/>
                <a:gd name="T2" fmla="*/ 200258828 w 765"/>
                <a:gd name="T3" fmla="*/ 1050376023 h 459"/>
                <a:gd name="T4" fmla="*/ 66993447 w 765"/>
                <a:gd name="T5" fmla="*/ 1494941283 h 459"/>
                <a:gd name="T6" fmla="*/ 9572867 w 765"/>
                <a:gd name="T7" fmla="*/ 2147483647 h 459"/>
                <a:gd name="T8" fmla="*/ 125301367 w 765"/>
                <a:gd name="T9" fmla="*/ 2147483647 h 459"/>
                <a:gd name="T10" fmla="*/ 240868437 w 765"/>
                <a:gd name="T11" fmla="*/ 2147483647 h 459"/>
                <a:gd name="T12" fmla="*/ 406557320 w 765"/>
                <a:gd name="T13" fmla="*/ 2147483647 h 459"/>
                <a:gd name="T14" fmla="*/ 486509003 w 765"/>
                <a:gd name="T15" fmla="*/ 2147483647 h 459"/>
                <a:gd name="T16" fmla="*/ 523681496 w 765"/>
                <a:gd name="T17" fmla="*/ 2147483647 h 459"/>
                <a:gd name="T18" fmla="*/ 522761941 w 765"/>
                <a:gd name="T19" fmla="*/ 2147483647 h 459"/>
                <a:gd name="T20" fmla="*/ 461362218 w 765"/>
                <a:gd name="T21" fmla="*/ 516503897 h 459"/>
                <a:gd name="T22" fmla="*/ 295513752 w 765"/>
                <a:gd name="T23" fmla="*/ 14792438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2895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896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897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898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899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0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1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2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3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4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5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6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7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8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09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910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pic>
            <p:nvPicPr>
              <p:cNvPr id="22911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2886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87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88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89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7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2893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94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91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2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287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7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8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9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84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85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82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83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287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7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7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76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77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74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5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286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6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6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3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68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69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66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67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285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5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5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5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60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61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58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59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284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4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4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7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52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53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50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51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79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283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3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4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9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44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45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42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43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283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3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3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1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36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37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34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35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282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2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2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3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28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29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26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27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281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1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1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5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20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21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18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19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28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7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12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13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10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11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27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7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28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9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04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05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02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03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1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2786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87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88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89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90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91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92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93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94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95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96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97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2785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817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2825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2772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3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4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5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6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7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8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9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80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81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82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83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2771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588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833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2768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69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841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2766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67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849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2764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65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857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2762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763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22593" name="Picture 795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865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2760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761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873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2728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29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30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1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2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2881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758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759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2734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2890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56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757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2736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37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2916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754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755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2739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917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752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753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2741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42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3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4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45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6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47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48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49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22750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51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2918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2696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97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698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99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00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2919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726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727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2702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2920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24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725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2704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05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2921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722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723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2707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922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720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721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2709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10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11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12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13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14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15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16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17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22718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719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2923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2673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74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75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2676" name="Picture 869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77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8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9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0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1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2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924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90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1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2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3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4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5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84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5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6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7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8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9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925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2650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51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52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2653" name="Picture 893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54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5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6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7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8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9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926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67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68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69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70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71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72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61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2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3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4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5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6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927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2627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28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29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2630" name="Picture 917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31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2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3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4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5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6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928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44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45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46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47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48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49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38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9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0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1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2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3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929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2625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26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930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2602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03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04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2605" name="Picture 944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06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7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8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9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0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1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931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19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0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1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2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3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4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13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4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5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6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7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8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/>
          <a:lstStyle/>
          <a:p>
            <a:r>
              <a:rPr lang="en-US" altLang="zh-CN" smtClean="0"/>
              <a:t>Client-server architecture</a:t>
            </a:r>
          </a:p>
        </p:txBody>
      </p:sp>
      <p:sp>
        <p:nvSpPr>
          <p:cNvPr id="22534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416050"/>
            <a:ext cx="414337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server: </a:t>
            </a:r>
          </a:p>
          <a:p>
            <a:r>
              <a:rPr lang="en-US" altLang="zh-CN" sz="2400" dirty="0" smtClean="0"/>
              <a:t>always-on host</a:t>
            </a:r>
          </a:p>
          <a:p>
            <a:r>
              <a:rPr lang="en-US" altLang="zh-CN" sz="2400" dirty="0" smtClean="0"/>
              <a:t>permanent IP address</a:t>
            </a:r>
          </a:p>
          <a:p>
            <a:r>
              <a:rPr lang="en-US" altLang="zh-CN" sz="2400" dirty="0" smtClean="0"/>
              <a:t>data centers for scaling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clients:</a:t>
            </a:r>
          </a:p>
          <a:p>
            <a:r>
              <a:rPr lang="en-US" altLang="zh-CN" sz="2400" dirty="0" smtClean="0"/>
              <a:t>communicate with server</a:t>
            </a:r>
          </a:p>
          <a:p>
            <a:r>
              <a:rPr lang="en-US" altLang="zh-CN" sz="2400" dirty="0" smtClean="0"/>
              <a:t>may be intermittently connected</a:t>
            </a:r>
          </a:p>
          <a:p>
            <a:r>
              <a:rPr lang="en-US" altLang="zh-CN" sz="2400" dirty="0" smtClean="0"/>
              <a:t>may have dynamic IP addresses</a:t>
            </a:r>
          </a:p>
          <a:p>
            <a:r>
              <a:rPr lang="en-US" altLang="zh-CN" sz="2400" dirty="0" smtClean="0"/>
              <a:t>do not communicate directly with each other</a:t>
            </a:r>
          </a:p>
        </p:txBody>
      </p:sp>
      <p:pic>
        <p:nvPicPr>
          <p:cNvPr id="22535" name="Picture 351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68300" y="842963"/>
            <a:ext cx="60579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800"/>
          <p:cNvSpPr>
            <a:spLocks noChangeShapeType="1"/>
          </p:cNvSpPr>
          <p:nvPr/>
        </p:nvSpPr>
        <p:spPr bwMode="auto">
          <a:xfrm>
            <a:off x="2211388" y="1844675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803"/>
          <p:cNvSpPr txBox="1">
            <a:spLocks noChangeArrowheads="1"/>
          </p:cNvSpPr>
          <p:nvPr/>
        </p:nvSpPr>
        <p:spPr bwMode="auto">
          <a:xfrm>
            <a:off x="254000" y="4067175"/>
            <a:ext cx="155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client/server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583FC0AF-466F-4F4C-8028-238B7306616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grpSp>
        <p:nvGrpSpPr>
          <p:cNvPr id="2" name="Group 566"/>
          <p:cNvGrpSpPr>
            <a:grpSpLocks/>
          </p:cNvGrpSpPr>
          <p:nvPr/>
        </p:nvGrpSpPr>
        <p:grpSpPr bwMode="auto"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24588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5135 w 1036"/>
                <a:gd name="T1" fmla="*/ 11 h 675"/>
                <a:gd name="T2" fmla="*/ 3090 w 1036"/>
                <a:gd name="T3" fmla="*/ 53 h 675"/>
                <a:gd name="T4" fmla="*/ 1635 w 1036"/>
                <a:gd name="T5" fmla="*/ 129 h 675"/>
                <a:gd name="T6" fmla="*/ 1209 w 1036"/>
                <a:gd name="T7" fmla="*/ 229 h 675"/>
                <a:gd name="T8" fmla="*/ 168 w 1036"/>
                <a:gd name="T9" fmla="*/ 297 h 675"/>
                <a:gd name="T10" fmla="*/ 135 w 1036"/>
                <a:gd name="T11" fmla="*/ 459 h 675"/>
                <a:gd name="T12" fmla="*/ 1049 w 1036"/>
                <a:gd name="T13" fmla="*/ 489 h 675"/>
                <a:gd name="T14" fmla="*/ 3637 w 1036"/>
                <a:gd name="T15" fmla="*/ 489 h 675"/>
                <a:gd name="T16" fmla="*/ 4735 w 1036"/>
                <a:gd name="T17" fmla="*/ 555 h 675"/>
                <a:gd name="T18" fmla="*/ 5952 w 1036"/>
                <a:gd name="T19" fmla="*/ 657 h 675"/>
                <a:gd name="T20" fmla="*/ 6892 w 1036"/>
                <a:gd name="T21" fmla="*/ 661 h 675"/>
                <a:gd name="T22" fmla="*/ 7533 w 1036"/>
                <a:gd name="T23" fmla="*/ 603 h 675"/>
                <a:gd name="T24" fmla="*/ 7863 w 1036"/>
                <a:gd name="T25" fmla="*/ 445 h 675"/>
                <a:gd name="T26" fmla="*/ 8066 w 1036"/>
                <a:gd name="T27" fmla="*/ 291 h 675"/>
                <a:gd name="T28" fmla="*/ 8090 w 1036"/>
                <a:gd name="T29" fmla="*/ 107 h 675"/>
                <a:gd name="T30" fmla="*/ 7394 w 1036"/>
                <a:gd name="T31" fmla="*/ 17 h 675"/>
                <a:gd name="T32" fmla="*/ 6143 w 1036"/>
                <a:gd name="T33" fmla="*/ 3 h 675"/>
                <a:gd name="T34" fmla="*/ 513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4963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964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4590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4961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62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602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95513752 w 765"/>
                <a:gd name="T1" fmla="*/ 147924386 h 459"/>
                <a:gd name="T2" fmla="*/ 200258828 w 765"/>
                <a:gd name="T3" fmla="*/ 1050376023 h 459"/>
                <a:gd name="T4" fmla="*/ 66993447 w 765"/>
                <a:gd name="T5" fmla="*/ 1494941283 h 459"/>
                <a:gd name="T6" fmla="*/ 9572867 w 765"/>
                <a:gd name="T7" fmla="*/ 2147483647 h 459"/>
                <a:gd name="T8" fmla="*/ 125301367 w 765"/>
                <a:gd name="T9" fmla="*/ 2147483647 h 459"/>
                <a:gd name="T10" fmla="*/ 240868437 w 765"/>
                <a:gd name="T11" fmla="*/ 2147483647 h 459"/>
                <a:gd name="T12" fmla="*/ 406557320 w 765"/>
                <a:gd name="T13" fmla="*/ 2147483647 h 459"/>
                <a:gd name="T14" fmla="*/ 486509003 w 765"/>
                <a:gd name="T15" fmla="*/ 2147483647 h 459"/>
                <a:gd name="T16" fmla="*/ 523681496 w 765"/>
                <a:gd name="T17" fmla="*/ 2147483647 h 459"/>
                <a:gd name="T18" fmla="*/ 522761941 w 765"/>
                <a:gd name="T19" fmla="*/ 2147483647 h 459"/>
                <a:gd name="T20" fmla="*/ 461362218 w 765"/>
                <a:gd name="T21" fmla="*/ 516503897 h 459"/>
                <a:gd name="T22" fmla="*/ 295513752 w 765"/>
                <a:gd name="T23" fmla="*/ 14792438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494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4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4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4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4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4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59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pic>
            <p:nvPicPr>
              <p:cNvPr id="24960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4935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3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3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3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7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4942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43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940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1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49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9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33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34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931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32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491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2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2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1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25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26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923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24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491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1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1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3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17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18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915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16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490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0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90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5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09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10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907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08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489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9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9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7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01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02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899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00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28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488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8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8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9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93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94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891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92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487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8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8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1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85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86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883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84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487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7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7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3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77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78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875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76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486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6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6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5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69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70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867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68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485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5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5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7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61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62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859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60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484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4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484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9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53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54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851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52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1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835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6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7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8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9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0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1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2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3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4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5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46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4834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576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577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821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22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23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24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25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26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27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28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29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0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1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32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4820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637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80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4817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818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589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4815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816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601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4813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814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621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4811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812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24642" name="Picture 779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622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4809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810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623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4777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8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79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0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1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4624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807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4808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4783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4625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4805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4806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4785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86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4626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803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4804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4788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27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801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4802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4790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91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92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93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94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95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96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97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98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24799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800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4629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4745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6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47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8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9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4630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775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4776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4751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4631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4773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4774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4753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54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4632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771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4772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4756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33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69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4770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4758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59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0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1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62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3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64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65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66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24767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768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4634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4722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723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24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4725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26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7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8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9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0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1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35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739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40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41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42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43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44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733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4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5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6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7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8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36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4699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700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01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4702" name="Picture 877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03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4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5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6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7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8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38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716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7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8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9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20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21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710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1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2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3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4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5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39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4676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77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78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4679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80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1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2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3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4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5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40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693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4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5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6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7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8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87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8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9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0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1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2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41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4674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75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643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4651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52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53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4654" name="Picture 928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655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6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7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8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9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0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44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668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9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0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1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2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3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62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3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4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5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6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7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/>
          <a:lstStyle/>
          <a:p>
            <a:r>
              <a:rPr lang="en-US" altLang="zh-CN" smtClean="0"/>
              <a:t>P2P architecture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00163"/>
            <a:ext cx="4049713" cy="52419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i="1" dirty="0" smtClean="0"/>
              <a:t>no</a:t>
            </a:r>
            <a:r>
              <a:rPr lang="en-US" altLang="zh-CN" sz="2400" dirty="0" smtClean="0"/>
              <a:t> always-on server</a:t>
            </a:r>
          </a:p>
          <a:p>
            <a:r>
              <a:rPr lang="en-US" altLang="zh-CN" sz="2400" dirty="0" smtClean="0"/>
              <a:t>arbitrary end systems directly communicate</a:t>
            </a:r>
          </a:p>
          <a:p>
            <a:r>
              <a:rPr lang="en-US" altLang="zh-CN" sz="2400" dirty="0" smtClean="0"/>
              <a:t>peers request service from other peers, provide service in return to other peers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</a:rPr>
              <a:t>self scalability</a:t>
            </a:r>
            <a:r>
              <a:rPr lang="en-US" altLang="zh-CN" dirty="0" smtClean="0">
                <a:solidFill>
                  <a:srgbClr val="CC0000"/>
                </a:solidFill>
              </a:rPr>
              <a:t> – new peers bring new service capacity, as well as new service demands</a:t>
            </a:r>
          </a:p>
          <a:p>
            <a:r>
              <a:rPr lang="en-US" altLang="zh-CN" sz="2400" dirty="0" smtClean="0"/>
              <a:t>peers are intermittently connected and change IP addresses</a:t>
            </a:r>
          </a:p>
          <a:p>
            <a:pPr lvl="1"/>
            <a:r>
              <a:rPr lang="en-US" altLang="zh-CN" dirty="0" smtClean="0"/>
              <a:t>complex management</a:t>
            </a:r>
          </a:p>
          <a:p>
            <a:endParaRPr lang="en-US" altLang="zh-CN" dirty="0" smtClean="0">
              <a:solidFill>
                <a:srgbClr val="CC0000"/>
              </a:solidFill>
            </a:endParaRPr>
          </a:p>
          <a:p>
            <a:endParaRPr lang="en-US" altLang="zh-CN" dirty="0" smtClean="0"/>
          </a:p>
        </p:txBody>
      </p:sp>
      <p:pic>
        <p:nvPicPr>
          <p:cNvPr id="24583" name="Picture 351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61950" y="873125"/>
            <a:ext cx="4011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Line 1034"/>
          <p:cNvSpPr>
            <a:spLocks noChangeShapeType="1"/>
          </p:cNvSpPr>
          <p:nvPr/>
        </p:nvSpPr>
        <p:spPr bwMode="auto">
          <a:xfrm flipH="1">
            <a:off x="6221413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1035"/>
          <p:cNvSpPr>
            <a:spLocks noChangeShapeType="1"/>
          </p:cNvSpPr>
          <p:nvPr/>
        </p:nvSpPr>
        <p:spPr bwMode="auto">
          <a:xfrm>
            <a:off x="5565775" y="2438400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036"/>
          <p:cNvSpPr>
            <a:spLocks noChangeShapeType="1"/>
          </p:cNvSpPr>
          <p:nvPr/>
        </p:nvSpPr>
        <p:spPr bwMode="auto">
          <a:xfrm>
            <a:off x="6275388" y="3581400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Text Box 1037"/>
          <p:cNvSpPr txBox="1">
            <a:spLocks noChangeArrowheads="1"/>
          </p:cNvSpPr>
          <p:nvPr/>
        </p:nvSpPr>
        <p:spPr bwMode="auto">
          <a:xfrm>
            <a:off x="7239000" y="1373188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peer-peer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2-</a:t>
            </a:r>
            <a:fld id="{EB8D9EA8-376E-42DB-880F-C8E8CE01B9CD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85738"/>
            <a:ext cx="7772400" cy="863600"/>
          </a:xfrm>
        </p:spPr>
        <p:txBody>
          <a:bodyPr/>
          <a:lstStyle/>
          <a:p>
            <a:r>
              <a:rPr lang="en-US" altLang="zh-CN" smtClean="0"/>
              <a:t>Processes communicating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 smtClean="0">
                <a:solidFill>
                  <a:srgbClr val="CC0000"/>
                </a:solidFill>
              </a:rPr>
              <a:t>process:</a:t>
            </a:r>
            <a:r>
              <a:rPr lang="en-US" altLang="zh-CN" smtClean="0"/>
              <a:t> program running within a host</a:t>
            </a:r>
          </a:p>
          <a:p>
            <a:r>
              <a:rPr lang="en-US" altLang="zh-CN" sz="2400" smtClean="0"/>
              <a:t>within same host, two processes communicate using  </a:t>
            </a:r>
            <a:r>
              <a:rPr lang="en-US" altLang="zh-CN" sz="2400" smtClean="0">
                <a:solidFill>
                  <a:srgbClr val="CC0000"/>
                </a:solidFill>
              </a:rPr>
              <a:t>inter-process communication</a:t>
            </a:r>
            <a:r>
              <a:rPr lang="en-US" altLang="zh-CN" sz="2400" smtClean="0"/>
              <a:t> (defined by OS)</a:t>
            </a:r>
          </a:p>
          <a:p>
            <a:r>
              <a:rPr lang="en-US" altLang="zh-CN" sz="2400" smtClean="0"/>
              <a:t>processes in different hosts communicate by exchanging </a:t>
            </a:r>
            <a:r>
              <a:rPr lang="en-US" altLang="zh-CN" sz="2400" smtClean="0">
                <a:solidFill>
                  <a:srgbClr val="CC0000"/>
                </a:solidFill>
              </a:rPr>
              <a:t>messages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03788" y="1979613"/>
            <a:ext cx="3810000" cy="2033587"/>
          </a:xfrm>
          <a:noFill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</a:rPr>
              <a:t>client process:</a:t>
            </a:r>
            <a:r>
              <a:rPr lang="en-US" altLang="zh-CN" dirty="0" smtClean="0"/>
              <a:t> </a:t>
            </a:r>
            <a:r>
              <a:rPr lang="en-US" altLang="zh-CN" sz="2400" dirty="0" smtClean="0"/>
              <a:t>process that initiates communication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</a:rPr>
              <a:t>server process:</a:t>
            </a:r>
            <a:r>
              <a:rPr lang="en-US" altLang="zh-CN" dirty="0" smtClean="0"/>
              <a:t> </a:t>
            </a:r>
            <a:r>
              <a:rPr lang="en-US" altLang="zh-CN" sz="2400" dirty="0" smtClean="0"/>
              <a:t>process that waits to be contacted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91063" y="4238625"/>
            <a:ext cx="3989387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>
                <a:latin typeface="Gill Sans MT" pitchFamily="34" charset="0"/>
              </a:rPr>
              <a:t>aside: applications with P2P architectures have client processes &amp; server processes</a:t>
            </a:r>
          </a:p>
        </p:txBody>
      </p:sp>
      <p:pic>
        <p:nvPicPr>
          <p:cNvPr id="25608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86677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749800" y="1762125"/>
            <a:ext cx="4092575" cy="20621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4870450" y="1463675"/>
            <a:ext cx="2325688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800">
                <a:latin typeface="Gill Sans MT" pitchFamily="34" charset="0"/>
              </a:rPr>
              <a:t>clients,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3918</Words>
  <Application>Microsoft Office PowerPoint</Application>
  <PresentationFormat>全屏显示(4:3)</PresentationFormat>
  <Paragraphs>1010</Paragraphs>
  <Slides>47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</vt:lpstr>
      <vt:lpstr>Picture</vt:lpstr>
      <vt:lpstr>Host: sends packets of data</vt:lpstr>
      <vt:lpstr>Packet-switching: store-and-forward</vt:lpstr>
      <vt:lpstr>幻灯片 3</vt:lpstr>
      <vt:lpstr>幻灯片 4</vt:lpstr>
      <vt:lpstr>Caravan analogy</vt:lpstr>
      <vt:lpstr>Protocol layers</vt:lpstr>
      <vt:lpstr>Client-server architecture</vt:lpstr>
      <vt:lpstr>P2P architecture</vt:lpstr>
      <vt:lpstr>Processes communicating</vt:lpstr>
      <vt:lpstr>Sockets</vt:lpstr>
      <vt:lpstr>Addressing processes</vt:lpstr>
      <vt:lpstr>Internet transport protocols services</vt:lpstr>
      <vt:lpstr>Non-persistent HTTP: response time</vt:lpstr>
      <vt:lpstr>Persistent HTTP</vt:lpstr>
      <vt:lpstr>Pipelining in persistent HTTP</vt:lpstr>
      <vt:lpstr>幻灯片 16</vt:lpstr>
      <vt:lpstr>Web caches (proxy server)</vt:lpstr>
      <vt:lpstr>Caching example: install local cache </vt:lpstr>
      <vt:lpstr>FTP: separate control, data connections</vt:lpstr>
      <vt:lpstr>Electronic mail</vt:lpstr>
      <vt:lpstr>Electronic mail: mail servers</vt:lpstr>
      <vt:lpstr>Mail access protocols</vt:lpstr>
      <vt:lpstr>DNS: a distributed, hierarchical database</vt:lpstr>
      <vt:lpstr>DNS name  resolution example</vt:lpstr>
      <vt:lpstr>Inserting records into DNS</vt:lpstr>
      <vt:lpstr>Socket programming with UDP</vt:lpstr>
      <vt:lpstr>Socket programming with TCP</vt:lpstr>
      <vt:lpstr>Connectionless demultiplexing</vt:lpstr>
      <vt:lpstr>Connection-oriented demux</vt:lpstr>
      <vt:lpstr>Internet checksum: example</vt:lpstr>
      <vt:lpstr>rdt3.0: stop-and-wait operation</vt:lpstr>
      <vt:lpstr>Pipelining: increased utilization</vt:lpstr>
      <vt:lpstr>Pipelined protocols: overview</vt:lpstr>
      <vt:lpstr>GBN: sender extended FSM</vt:lpstr>
      <vt:lpstr>GBN: receiver extended FSM</vt:lpstr>
      <vt:lpstr>Selective repeat</vt:lpstr>
      <vt:lpstr>TCP seq. numbers, ACKs</vt:lpstr>
      <vt:lpstr>TCP sender (simplified)</vt:lpstr>
      <vt:lpstr>TCP flow control</vt:lpstr>
      <vt:lpstr>幻灯片 40</vt:lpstr>
      <vt:lpstr>TCP 3-way handshake</vt:lpstr>
      <vt:lpstr>TCP: closing a connection</vt:lpstr>
      <vt:lpstr>TCP congestion control: additive increase multiplicative decrease</vt:lpstr>
      <vt:lpstr>TCP Congestion Control: details</vt:lpstr>
      <vt:lpstr>Summary: TCP Congestion Control</vt:lpstr>
      <vt:lpstr>TCP Congestion Control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Host: sends packets of data</dc:title>
  <dc:creator>Administrator</dc:creator>
  <cp:lastModifiedBy>NTKO</cp:lastModifiedBy>
  <cp:revision>7</cp:revision>
  <dcterms:created xsi:type="dcterms:W3CDTF">2021-11-03T00:46:53Z</dcterms:created>
  <dcterms:modified xsi:type="dcterms:W3CDTF">2021-11-04T13:41:32Z</dcterms:modified>
</cp:coreProperties>
</file>