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60" r:id="rId4"/>
    <p:sldId id="261" r:id="rId5"/>
    <p:sldId id="265" r:id="rId6"/>
    <p:sldId id="266" r:id="rId7"/>
    <p:sldId id="267" r:id="rId8"/>
    <p:sldId id="268" r:id="rId9"/>
    <p:sldId id="269" r:id="rId10"/>
    <p:sldId id="271" r:id="rId11"/>
    <p:sldId id="270" r:id="rId12"/>
    <p:sldId id="272" r:id="rId13"/>
    <p:sldId id="273" r:id="rId14"/>
    <p:sldId id="262" r:id="rId15"/>
    <p:sldId id="264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9AB761-BA96-4511-8ACA-102B2D9C987A}">
          <p14:sldIdLst>
            <p14:sldId id="256"/>
            <p14:sldId id="259"/>
            <p14:sldId id="260"/>
            <p14:sldId id="261"/>
            <p14:sldId id="265"/>
            <p14:sldId id="266"/>
            <p14:sldId id="267"/>
            <p14:sldId id="268"/>
            <p14:sldId id="269"/>
            <p14:sldId id="271"/>
            <p14:sldId id="270"/>
            <p14:sldId id="272"/>
            <p14:sldId id="273"/>
            <p14:sldId id="262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20C"/>
    <a:srgbClr val="112732"/>
    <a:srgbClr val="122C39"/>
    <a:srgbClr val="4C6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3" d="100"/>
          <a:sy n="73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1E3AA-7BE5-4B59-82F5-30F2E5FF0CD3}" type="datetimeFigureOut">
              <a:rPr lang="it-IT" smtClean="0"/>
              <a:t>04/02/2014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7E71E-508A-4EB1-B172-75E24CCD3F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733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4FCDD-F444-4746-A037-762098AD364A}" type="datetimeFigureOut">
              <a:rPr lang="it-IT" smtClean="0"/>
              <a:t>04/02/2014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782B7-9148-4F32-BDF6-7B43A5BEBC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10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Slide da mostrare prima di iniziare la sessione – non rimuovere!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66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9068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60BAEC-D849-4E5E-BC74-7183D59EFA31}" type="slidenum">
              <a:rPr lang="it-IT" smtClean="0"/>
              <a:pPr>
                <a:defRPr/>
              </a:pPr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176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Ultima slide, obbligatoria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08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2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137400" y="3725333"/>
            <a:ext cx="5054600" cy="3005592"/>
          </a:xfrm>
          <a:prstGeom prst="rect">
            <a:avLst/>
          </a:prstGeom>
          <a:solidFill>
            <a:srgbClr val="4C63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" y="3387362"/>
            <a:ext cx="7188200" cy="3470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8806" y="435271"/>
            <a:ext cx="9418320" cy="244991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7045" y="4396740"/>
            <a:ext cx="5502995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57201" y="3387362"/>
            <a:ext cx="11734800" cy="337971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ctangle 14"/>
          <p:cNvSpPr/>
          <p:nvPr userDrawn="1"/>
        </p:nvSpPr>
        <p:spPr>
          <a:xfrm>
            <a:off x="0" y="6407044"/>
            <a:ext cx="12207240" cy="525463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7121" y="5260819"/>
            <a:ext cx="2657167" cy="56197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383078" y="6422072"/>
            <a:ext cx="1904999" cy="365125"/>
          </a:xfrm>
        </p:spPr>
        <p:txBody>
          <a:bodyPr/>
          <a:lstStyle/>
          <a:p>
            <a:fld id="{06D8BB37-67E1-420F-B488-3DE93FA3DF1F}" type="datetimeFigureOut">
              <a:rPr lang="en-US" dirty="0"/>
              <a:t>2/4/2014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6382-B15D-466F-9E7D-0603461872B7}" type="datetimeFigureOut">
              <a:rPr lang="en-US" dirty="0"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72AE-FC7B-40BA-8844-0693A2434617}" type="datetimeFigureOut">
              <a:rPr lang="en-US" dirty="0"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C8D-9508-4A2C-8FBC-4C089BA52EE5}" type="datetimeFigureOut">
              <a:rPr lang="en-US" dirty="0"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C89-C29A-4D79-B5A1-1F424905E9A1}" type="datetimeFigureOut">
              <a:rPr lang="en-US" dirty="0"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C248-0691-4AB1-BB8B-882D656FF160}" type="datetimeFigureOut">
              <a:rPr lang="en-US" dirty="0"/>
              <a:t>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4B09-E178-460F-B46D-023FA9745608}" type="datetimeFigureOut">
              <a:rPr lang="en-US" dirty="0"/>
              <a:t>2/4/2014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2E06-21B3-4A3D-A6C8-F0DFEB8AB04D}" type="datetimeFigureOut">
              <a:rPr lang="en-US" dirty="0"/>
              <a:t>2/4/2014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CC01-41FD-4607-B8B1-976991065B2D}" type="datetimeFigureOut">
              <a:rPr lang="en-US" dirty="0"/>
              <a:t>2/4/2014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00589" y="6172200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0A7-C153-476A-BA27-5BE657EA7C21}" type="datetimeFigureOut">
              <a:rPr lang="en-US" dirty="0"/>
              <a:t>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C2EC-F3EA-4AFE-88D7-51A6BBFDBA8B}" type="datetimeFigureOut">
              <a:rPr lang="en-US" dirty="0"/>
              <a:t>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014133"/>
            <a:ext cx="431800" cy="3387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43715" y="5278536"/>
            <a:ext cx="2616201" cy="55331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11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2EAB5F-78EB-45CA-9E26-D1BAA0AA6EEC}" type="datetimeFigureOut">
              <a:rPr lang="en-US" dirty="0"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07044"/>
            <a:ext cx="11292840" cy="5254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7121" y="5260819"/>
            <a:ext cx="2657167" cy="5619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rgbClr val="11273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unitydays.i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tdotnet.org/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hyperlink" Target="http://www.dotnetliguria.net/" TargetMode="External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ugidotnet.org/" TargetMode="External"/><Relationship Id="rId20" Type="http://schemas.openxmlformats.org/officeDocument/2006/relationships/image" Target="../media/image13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domusdotnet.org/" TargetMode="External"/><Relationship Id="rId11" Type="http://schemas.openxmlformats.org/officeDocument/2006/relationships/image" Target="../media/image7.png"/><Relationship Id="rId24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10" Type="http://schemas.openxmlformats.org/officeDocument/2006/relationships/hyperlink" Target="http://www.dotnetcampania.org/" TargetMode="External"/><Relationship Id="rId19" Type="http://schemas.openxmlformats.org/officeDocument/2006/relationships/image" Target="../media/image12.png"/><Relationship Id="rId31" Type="http://schemas.openxmlformats.org/officeDocument/2006/relationships/image" Target="../media/image24.png"/><Relationship Id="rId4" Type="http://schemas.openxmlformats.org/officeDocument/2006/relationships/hyperlink" Target="http://www.aspitalia.com/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://www.dotnetside.org/" TargetMode="External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Codice - Titolo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Daniele Bochicchio</a:t>
            </a:r>
          </a:p>
          <a:p>
            <a:r>
              <a:rPr lang="it-IT" dirty="0" smtClean="0"/>
              <a:t>daniele@aspitalia.com - @</a:t>
            </a:r>
            <a:r>
              <a:rPr lang="it-IT" dirty="0" err="1" smtClean="0"/>
              <a:t>dbochicchio</a:t>
            </a:r>
            <a:endParaRPr lang="it-IT" dirty="0" smtClean="0"/>
          </a:p>
          <a:p>
            <a:r>
              <a:rPr lang="it-IT" dirty="0" smtClean="0"/>
              <a:t>http://blogs.aspitalia.com/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71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Security development lifecycle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VS2013 </a:t>
            </a:r>
            <a:r>
              <a:rPr lang="en-US" dirty="0" err="1" smtClean="0"/>
              <a:t>abilita</a:t>
            </a:r>
            <a:r>
              <a:rPr lang="en-US" dirty="0" smtClean="0"/>
              <a:t> di default </a:t>
            </a:r>
            <a:r>
              <a:rPr lang="en-US" dirty="0" err="1" smtClean="0"/>
              <a:t>il</a:t>
            </a:r>
            <a:r>
              <a:rPr lang="en-US" dirty="0" smtClean="0"/>
              <a:t> flag “SDL” sui </a:t>
            </a:r>
            <a:r>
              <a:rPr lang="en-US" dirty="0" err="1" smtClean="0"/>
              <a:t>nuovi</a:t>
            </a:r>
            <a:r>
              <a:rPr lang="en-US" dirty="0" smtClean="0"/>
              <a:t> </a:t>
            </a:r>
            <a:r>
              <a:rPr lang="en-US" dirty="0" err="1" smtClean="0"/>
              <a:t>progetti</a:t>
            </a:r>
            <a:r>
              <a:rPr lang="en-US" dirty="0" smtClean="0"/>
              <a:t>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3" y="2279947"/>
            <a:ext cx="5073613" cy="38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14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warnings as errors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828800"/>
            <a:ext cx="8021169" cy="43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41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r>
              <a:rPr lang="en-US" dirty="0" smtClean="0"/>
              <a:t> </a:t>
            </a:r>
            <a:r>
              <a:rPr lang="en-US" dirty="0" err="1" smtClean="0"/>
              <a:t>configurabile</a:t>
            </a:r>
            <a:r>
              <a:rPr lang="en-US" dirty="0" smtClean="0"/>
              <a:t> </a:t>
            </a:r>
            <a:r>
              <a:rPr lang="en-US" dirty="0" err="1" smtClean="0"/>
              <a:t>dall’IDE</a:t>
            </a:r>
            <a:r>
              <a:rPr lang="en-US" dirty="0" smtClean="0"/>
              <a:t>, </a:t>
            </a:r>
            <a:r>
              <a:rPr lang="en-US" dirty="0" err="1" smtClean="0"/>
              <a:t>abilita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di </a:t>
            </a:r>
            <a:r>
              <a:rPr lang="en-US" dirty="0" err="1" smtClean="0"/>
              <a:t>controlli</a:t>
            </a:r>
            <a:r>
              <a:rPr lang="en-US" dirty="0" smtClean="0"/>
              <a:t> </a:t>
            </a:r>
            <a:r>
              <a:rPr lang="en-US" dirty="0" err="1" smtClean="0"/>
              <a:t>basati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ruleset</a:t>
            </a:r>
            <a:r>
              <a:rPr lang="en-US" dirty="0" smtClean="0"/>
              <a:t> (dal menu “</a:t>
            </a:r>
            <a:r>
              <a:rPr lang="en-US" dirty="0" err="1" smtClean="0"/>
              <a:t>Analyze</a:t>
            </a:r>
            <a:r>
              <a:rPr lang="en-US" dirty="0" err="1" smtClean="0">
                <a:sym typeface="Wingdings" panose="05000000000000000000" pitchFamily="2" charset="2"/>
              </a:rPr>
              <a:t>Configure</a:t>
            </a:r>
            <a:r>
              <a:rPr lang="en-US" dirty="0" smtClean="0">
                <a:sym typeface="Wingdings" panose="05000000000000000000" pitchFamily="2" charset="2"/>
              </a:rPr>
              <a:t> Code Analysis for Solution)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04" y="2574471"/>
            <a:ext cx="6317525" cy="352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2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 err="1" smtClean="0"/>
              <a:t>Lanciando</a:t>
            </a:r>
            <a:r>
              <a:rPr lang="en-US" dirty="0" smtClean="0"/>
              <a:t> </a:t>
            </a:r>
            <a:r>
              <a:rPr lang="en-US" dirty="0" err="1" smtClean="0"/>
              <a:t>l’analisi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solution (di default con shortcut ALT+F11),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ottiene</a:t>
            </a:r>
            <a:r>
              <a:rPr lang="en-US" dirty="0" smtClean="0"/>
              <a:t> un report </a:t>
            </a:r>
            <a:r>
              <a:rPr lang="en-US" dirty="0" err="1" smtClean="0"/>
              <a:t>nel</a:t>
            </a:r>
            <a:r>
              <a:rPr lang="en-US" dirty="0" smtClean="0"/>
              <a:t> quale </a:t>
            </a:r>
            <a:r>
              <a:rPr lang="en-US" dirty="0" err="1" smtClean="0"/>
              <a:t>ogni</a:t>
            </a:r>
            <a:r>
              <a:rPr lang="en-US" dirty="0" smtClean="0"/>
              <a:t> warning </a:t>
            </a:r>
            <a:r>
              <a:rPr lang="en-US" dirty="0" err="1" smtClean="0"/>
              <a:t>intercettato</a:t>
            </a:r>
            <a:r>
              <a:rPr lang="en-US" dirty="0" smtClean="0"/>
              <a:t> </a:t>
            </a:r>
            <a:r>
              <a:rPr lang="en-US" dirty="0" err="1" smtClean="0"/>
              <a:t>rimanda</a:t>
            </a:r>
            <a:r>
              <a:rPr lang="en-US" dirty="0" smtClean="0"/>
              <a:t> al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numerico</a:t>
            </a:r>
            <a:r>
              <a:rPr lang="en-US" dirty="0" smtClean="0"/>
              <a:t> con link MSDN di </a:t>
            </a:r>
            <a:r>
              <a:rPr lang="en-US" dirty="0" err="1" smtClean="0"/>
              <a:t>riferimento</a:t>
            </a:r>
            <a:r>
              <a:rPr lang="en-US" dirty="0" smtClean="0"/>
              <a:t>. Molto utile </a:t>
            </a:r>
            <a:r>
              <a:rPr lang="en-US" dirty="0" err="1" smtClean="0"/>
              <a:t>anche</a:t>
            </a:r>
            <a:r>
              <a:rPr lang="en-US" dirty="0" smtClean="0"/>
              <a:t> per </a:t>
            </a:r>
            <a:r>
              <a:rPr lang="en-US" dirty="0" err="1" smtClean="0"/>
              <a:t>imparare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72" y="2864711"/>
            <a:ext cx="3352800" cy="2905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657" y="3307102"/>
            <a:ext cx="6129962" cy="13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64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Titolo</a:t>
            </a:r>
            <a:r>
              <a:rPr lang="fr-FR" dirty="0" smtClean="0"/>
              <a:t> </a:t>
            </a:r>
            <a:r>
              <a:rPr lang="fr-FR" dirty="0" err="1" smtClean="0"/>
              <a:t>demo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Recap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Punto 1</a:t>
            </a:r>
          </a:p>
          <a:p>
            <a:r>
              <a:rPr lang="it-IT" dirty="0" smtClean="0"/>
              <a:t>Punto 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36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Q&amp;A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Tutto il </a:t>
            </a:r>
            <a:r>
              <a:rPr lang="it-IT" dirty="0"/>
              <a:t>m</a:t>
            </a:r>
            <a:r>
              <a:rPr lang="it-IT" dirty="0" smtClean="0"/>
              <a:t>ateriale di questa sessione su</a:t>
            </a:r>
          </a:p>
          <a:p>
            <a:pPr marL="0" indent="0">
              <a:buNone/>
            </a:pPr>
            <a:r>
              <a:rPr lang="it-IT" dirty="0" smtClean="0">
                <a:hlinkClick r:id="rId3"/>
              </a:rPr>
              <a:t>http://www.communitydays.it/</a:t>
            </a:r>
            <a:r>
              <a:rPr lang="it-IT" dirty="0" smtClean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Lascia il feedback su questa sessione,</a:t>
            </a:r>
          </a:p>
          <a:p>
            <a:pPr marL="0" indent="0">
              <a:buNone/>
            </a:pPr>
            <a:r>
              <a:rPr lang="it-IT" dirty="0" smtClean="0"/>
              <a:t>potrai essere estratto per i nostri premi!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Seguici su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Twitter</a:t>
            </a:r>
            <a:r>
              <a:rPr lang="it-IT" dirty="0" smtClean="0"/>
              <a:t> @</a:t>
            </a:r>
            <a:r>
              <a:rPr lang="it-IT" dirty="0" err="1" smtClean="0"/>
              <a:t>CommunityDaysIT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Facebook http://facebook.com/cdaysit</a:t>
            </a:r>
          </a:p>
          <a:p>
            <a:pPr marL="0" indent="0">
              <a:buNone/>
            </a:pPr>
            <a:r>
              <a:rPr lang="it-IT" dirty="0" smtClean="0"/>
              <a:t>	#CDays14</a:t>
            </a:r>
          </a:p>
          <a:p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325" y="1942440"/>
            <a:ext cx="2847862" cy="28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88122" y="674307"/>
            <a:ext cx="10603460" cy="2034243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8122" y="134938"/>
            <a:ext cx="9916377" cy="482600"/>
          </a:xfrm>
          <a:ln>
            <a:noFill/>
          </a:ln>
        </p:spPr>
        <p:txBody>
          <a:bodyPr>
            <a:noAutofit/>
          </a:bodyPr>
          <a:lstStyle/>
          <a:p>
            <a:r>
              <a:rPr lang="it-IT" sz="3000" b="0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Grazie a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33" name="Rectangle 32"/>
          <p:cNvSpPr/>
          <p:nvPr/>
        </p:nvSpPr>
        <p:spPr>
          <a:xfrm>
            <a:off x="11699072" y="6402083"/>
            <a:ext cx="11856640" cy="3203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1" name="Rectangle 42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25" name="Rectangle 24"/>
          <p:cNvSpPr/>
          <p:nvPr/>
        </p:nvSpPr>
        <p:spPr>
          <a:xfrm>
            <a:off x="7951409" y="784411"/>
            <a:ext cx="2800893" cy="574453"/>
          </a:xfrm>
          <a:prstGeom prst="rect">
            <a:avLst/>
          </a:prstGeom>
          <a:noFill/>
          <a:ln>
            <a:noFill/>
          </a:ln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2933" b="1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1385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2" name="Rectangle 31"/>
          <p:cNvSpPr/>
          <p:nvPr/>
        </p:nvSpPr>
        <p:spPr>
          <a:xfrm>
            <a:off x="1113857" y="1662945"/>
            <a:ext cx="2208245" cy="70501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5" name="Rectangle 34"/>
          <p:cNvSpPr/>
          <p:nvPr/>
        </p:nvSpPr>
        <p:spPr>
          <a:xfrm>
            <a:off x="399417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2" name="Rectangle 21"/>
          <p:cNvSpPr/>
          <p:nvPr/>
        </p:nvSpPr>
        <p:spPr>
          <a:xfrm>
            <a:off x="3994177" y="1687105"/>
            <a:ext cx="2208245" cy="68085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32" y="1772932"/>
            <a:ext cx="1905265" cy="508071"/>
          </a:xfrm>
          <a:prstGeom prst="rect">
            <a:avLst/>
          </a:prstGeom>
        </p:spPr>
      </p:pic>
      <p:pic>
        <p:nvPicPr>
          <p:cNvPr id="29" name="Picture 12" descr="Description: ASPItalia.com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7532" y="3030285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Description: DomusDotNet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504" y="3024072"/>
            <a:ext cx="1905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Description: DotDotNet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2007" y="2930373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9" descr="Description: DotNETCampania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26281" y="2955525"/>
            <a:ext cx="1810940" cy="48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Description: DotNETLiguria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2055" y="3738942"/>
            <a:ext cx="2087659" cy="55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Description: DotNETSide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504" y="4404478"/>
            <a:ext cx="1889825" cy="50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escription: UGIdotNET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3250" y="5128760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04" y="4458171"/>
            <a:ext cx="1905265" cy="5080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140" y="3706909"/>
            <a:ext cx="1994036" cy="5317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16" y="5895409"/>
            <a:ext cx="1550388" cy="4134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40750" y="961628"/>
            <a:ext cx="1758037" cy="5669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10" y="3699043"/>
            <a:ext cx="1897318" cy="5059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04" y="3732281"/>
            <a:ext cx="1772675" cy="4727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95" y="4458171"/>
            <a:ext cx="1722199" cy="45925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683" y="4521679"/>
            <a:ext cx="1428949" cy="38105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70" y="5172165"/>
            <a:ext cx="1835592" cy="4894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56" y="5148004"/>
            <a:ext cx="1944120" cy="51843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562" y="5185759"/>
            <a:ext cx="1784614" cy="47589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60" y="961628"/>
            <a:ext cx="1906441" cy="5083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94" y="1740621"/>
            <a:ext cx="1816268" cy="484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77" y="5858788"/>
            <a:ext cx="1428571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2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Punto 1</a:t>
            </a:r>
          </a:p>
          <a:p>
            <a:r>
              <a:rPr lang="it-IT" dirty="0" smtClean="0"/>
              <a:t>Punto 2</a:t>
            </a:r>
          </a:p>
          <a:p>
            <a:pPr lvl="1"/>
            <a:endParaRPr lang="it-IT" dirty="0" smtClean="0"/>
          </a:p>
          <a:p>
            <a:pPr marL="609515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16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Chi sono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>
                <a:latin typeface="Calibri" pitchFamily="34"/>
              </a:rPr>
              <a:t>Guido </a:t>
            </a:r>
            <a:r>
              <a:rPr lang="en-US" dirty="0" err="1">
                <a:latin typeface="Calibri" pitchFamily="34"/>
              </a:rPr>
              <a:t>Pederzini</a:t>
            </a:r>
            <a:endParaRPr lang="en-US" dirty="0">
              <a:latin typeface="Calibri" pitchFamily="34"/>
            </a:endParaRPr>
          </a:p>
          <a:p>
            <a:pPr lvl="0"/>
            <a:r>
              <a:rPr lang="en-US" dirty="0" err="1">
                <a:latin typeface="Calibri" pitchFamily="34"/>
              </a:rPr>
              <a:t>Ingegnere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informatico</a:t>
            </a:r>
            <a:r>
              <a:rPr lang="en-US" dirty="0">
                <a:latin typeface="Calibri" pitchFamily="34"/>
              </a:rPr>
              <a:t> di 37 </a:t>
            </a:r>
            <a:r>
              <a:rPr lang="en-US" dirty="0" err="1">
                <a:latin typeface="Calibri" pitchFamily="34"/>
              </a:rPr>
              <a:t>anni</a:t>
            </a:r>
            <a:endParaRPr lang="en-US" dirty="0">
              <a:latin typeface="Calibri" pitchFamily="34"/>
            </a:endParaRPr>
          </a:p>
          <a:p>
            <a:pPr lvl="0"/>
            <a:r>
              <a:rPr lang="en-US" dirty="0" err="1">
                <a:latin typeface="Calibri" pitchFamily="34"/>
              </a:rPr>
              <a:t>Esperienza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nel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mondo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biomedicale</a:t>
            </a:r>
            <a:r>
              <a:rPr lang="en-US" dirty="0">
                <a:latin typeface="Calibri" pitchFamily="34"/>
              </a:rPr>
              <a:t> dal 2004 al 2007</a:t>
            </a:r>
          </a:p>
          <a:p>
            <a:pPr lvl="0"/>
            <a:r>
              <a:rPr lang="en-US" dirty="0">
                <a:latin typeface="Calibri" pitchFamily="34"/>
              </a:rPr>
              <a:t>Un </a:t>
            </a:r>
            <a:r>
              <a:rPr lang="en-US" dirty="0" err="1">
                <a:latin typeface="Calibri" pitchFamily="34"/>
              </a:rPr>
              <a:t>po</a:t>
            </a:r>
            <a:r>
              <a:rPr lang="en-US" dirty="0">
                <a:latin typeface="Calibri" pitchFamily="34"/>
              </a:rPr>
              <a:t>' di web app dal 2007 al 2008</a:t>
            </a:r>
          </a:p>
          <a:p>
            <a:pPr lvl="0"/>
            <a:r>
              <a:rPr lang="en-US" dirty="0">
                <a:latin typeface="Calibri" pitchFamily="34"/>
              </a:rPr>
              <a:t>Dal 2008 </a:t>
            </a:r>
            <a:r>
              <a:rPr lang="en-US" dirty="0" err="1">
                <a:latin typeface="Calibri" pitchFamily="34"/>
              </a:rPr>
              <a:t>membro</a:t>
            </a:r>
            <a:r>
              <a:rPr lang="en-US" dirty="0">
                <a:latin typeface="Calibri" pitchFamily="34"/>
              </a:rPr>
              <a:t> di un team agile, </a:t>
            </a:r>
            <a:r>
              <a:rPr lang="en-US" dirty="0" err="1">
                <a:latin typeface="Calibri" pitchFamily="34"/>
              </a:rPr>
              <a:t>che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sviluppa</a:t>
            </a:r>
            <a:r>
              <a:rPr lang="en-US" dirty="0">
                <a:latin typeface="Calibri" pitchFamily="34"/>
              </a:rPr>
              <a:t> software per </a:t>
            </a:r>
            <a:r>
              <a:rPr lang="en-US" dirty="0" err="1">
                <a:latin typeface="Calibri" pitchFamily="34"/>
              </a:rPr>
              <a:t>una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scuderia</a:t>
            </a:r>
            <a:r>
              <a:rPr lang="en-US" dirty="0">
                <a:latin typeface="Calibri" pitchFamily="34"/>
              </a:rPr>
              <a:t> di F1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90238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Premesse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Il talk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odierno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tenterà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di dare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una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panoramica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degli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strumenti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offerti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da VS2013 per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lavorare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con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il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C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++</a:t>
            </a:r>
          </a:p>
          <a:p>
            <a:pPr marL="0" lvl="0" inden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endParaRPr lang="en-US" spc="0" dirty="0">
              <a:solidFill>
                <a:srgbClr val="000000"/>
              </a:solidFill>
              <a:latin typeface="Calibri" pitchFamily="34"/>
              <a:ea typeface="Microsoft YaHei" pitchFamily="2"/>
              <a:cs typeface="Mangal" pitchFamily="2"/>
            </a:endParaRPr>
          </a:p>
          <a:p>
            <a:pPr lvl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Alcuni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esempi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pratici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e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vicini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all'esperienza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che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ho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fatto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,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aiuteranno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a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comprenderne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le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potenzialità</a:t>
            </a:r>
            <a:endParaRPr lang="en-US" spc="0" dirty="0" smtClean="0">
              <a:solidFill>
                <a:srgbClr val="000000"/>
              </a:solidFill>
              <a:latin typeface="Calibri" pitchFamily="34"/>
              <a:ea typeface="Microsoft YaHei" pitchFamily="2"/>
              <a:cs typeface="Mangal" pitchFamily="2"/>
            </a:endParaRPr>
          </a:p>
          <a:p>
            <a:pPr marL="0" lvl="0" inden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endParaRPr lang="en-US" spc="0" dirty="0" smtClean="0">
              <a:solidFill>
                <a:srgbClr val="000000"/>
              </a:solidFill>
              <a:latin typeface="Calibri" pitchFamily="34"/>
              <a:ea typeface="Microsoft YaHei" pitchFamily="2"/>
              <a:cs typeface="Mangal" pitchFamily="2"/>
            </a:endParaRPr>
          </a:p>
          <a:p>
            <a:pPr lvl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Visual Studio 2013 è un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ambiente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molto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vasto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, di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conseguenza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il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talk non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avrà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la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pretesa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di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coprire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la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totalità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delle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features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supportate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333781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Outline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638"/>
              </a:spcBef>
            </a:pPr>
            <a:r>
              <a:rPr lang="en-US" dirty="0" err="1" smtClean="0"/>
              <a:t>Introduzione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Compilatore</a:t>
            </a:r>
            <a:r>
              <a:rPr lang="en-US" dirty="0"/>
              <a:t> e </a:t>
            </a:r>
            <a:r>
              <a:rPr lang="en-US" dirty="0" smtClean="0"/>
              <a:t>toolset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statica</a:t>
            </a:r>
            <a:r>
              <a:rPr lang="en-US" dirty="0"/>
              <a:t> / warning / </a:t>
            </a:r>
            <a:r>
              <a:rPr lang="en-US" dirty="0" smtClean="0"/>
              <a:t>SDL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smtClean="0"/>
              <a:t>Debugger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smtClean="0"/>
              <a:t>Profiler e performances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Strumenti</a:t>
            </a:r>
            <a:r>
              <a:rPr lang="en-US" dirty="0"/>
              <a:t> di testing</a:t>
            </a:r>
          </a:p>
          <a:p>
            <a:pPr marL="0" lvl="0" indent="0">
              <a:spcBef>
                <a:spcPts val="63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35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Per quale </a:t>
            </a:r>
            <a:r>
              <a:rPr lang="en-US" dirty="0" err="1"/>
              <a:t>motivo</a:t>
            </a:r>
            <a:r>
              <a:rPr lang="en-US" dirty="0"/>
              <a:t> </a:t>
            </a:r>
            <a:r>
              <a:rPr lang="en-US" dirty="0" err="1"/>
              <a:t>dovrei</a:t>
            </a:r>
            <a:r>
              <a:rPr lang="en-US" dirty="0"/>
              <a:t> fare le </a:t>
            </a:r>
            <a:r>
              <a:rPr lang="en-US" dirty="0" err="1"/>
              <a:t>scelte</a:t>
            </a:r>
            <a:r>
              <a:rPr lang="en-US" dirty="0"/>
              <a:t> di</a:t>
            </a:r>
          </a:p>
          <a:p>
            <a:pPr lvl="1"/>
            <a:r>
              <a:rPr lang="en-US" dirty="0" err="1"/>
              <a:t>Utilizzare</a:t>
            </a:r>
            <a:r>
              <a:rPr lang="en-US" dirty="0"/>
              <a:t>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nuovo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mi </a:t>
            </a:r>
            <a:r>
              <a:rPr lang="en-US" dirty="0" err="1"/>
              <a:t>richiede</a:t>
            </a:r>
            <a:r>
              <a:rPr lang="en-US" dirty="0"/>
              <a:t> un </a:t>
            </a:r>
            <a:r>
              <a:rPr lang="en-US" dirty="0" err="1"/>
              <a:t>notevole</a:t>
            </a:r>
            <a:r>
              <a:rPr lang="en-US" dirty="0"/>
              <a:t> </a:t>
            </a:r>
            <a:r>
              <a:rPr lang="en-US" dirty="0" err="1"/>
              <a:t>investimento</a:t>
            </a:r>
            <a:r>
              <a:rPr lang="en-US" dirty="0"/>
              <a:t> in termini </a:t>
            </a:r>
            <a:r>
              <a:rPr lang="en-US" dirty="0" err="1"/>
              <a:t>economici</a:t>
            </a:r>
            <a:r>
              <a:rPr lang="en-US" dirty="0"/>
              <a:t> e di tempo </a:t>
            </a:r>
            <a:r>
              <a:rPr lang="en-US" dirty="0" err="1"/>
              <a:t>speso</a:t>
            </a:r>
            <a:endParaRPr lang="en-US" dirty="0"/>
          </a:p>
          <a:p>
            <a:pPr lvl="1"/>
            <a:r>
              <a:rPr lang="en-US" dirty="0" err="1"/>
              <a:t>Utilizzare</a:t>
            </a:r>
            <a:r>
              <a:rPr lang="en-US" dirty="0"/>
              <a:t>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tecnologicamente</a:t>
            </a:r>
            <a:r>
              <a:rPr lang="en-US" dirty="0"/>
              <a:t> </a:t>
            </a:r>
            <a:r>
              <a:rPr lang="en-US" dirty="0" err="1"/>
              <a:t>avanzato</a:t>
            </a:r>
            <a:r>
              <a:rPr lang="en-US" dirty="0"/>
              <a:t>,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potrei</a:t>
            </a:r>
            <a:r>
              <a:rPr lang="en-US" dirty="0"/>
              <a:t> </a:t>
            </a:r>
            <a:r>
              <a:rPr lang="en-US" dirty="0" err="1"/>
              <a:t>accontentarmi</a:t>
            </a:r>
            <a:r>
              <a:rPr lang="en-US" dirty="0"/>
              <a:t> di un </a:t>
            </a:r>
            <a:r>
              <a:rPr lang="en-US" dirty="0" err="1"/>
              <a:t>compilatore</a:t>
            </a:r>
            <a:r>
              <a:rPr lang="en-US" dirty="0"/>
              <a:t> e </a:t>
            </a:r>
            <a:r>
              <a:rPr lang="en-US" dirty="0" err="1"/>
              <a:t>una</a:t>
            </a:r>
            <a:r>
              <a:rPr lang="en-US" dirty="0"/>
              <a:t> shell?</a:t>
            </a:r>
          </a:p>
          <a:p>
            <a:pPr lvl="0">
              <a:buNone/>
            </a:pPr>
            <a:r>
              <a:rPr lang="en-US" dirty="0"/>
              <a:t>La </a:t>
            </a:r>
            <a:r>
              <a:rPr lang="en-US" dirty="0" err="1"/>
              <a:t>risposta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darei</a:t>
            </a:r>
            <a:r>
              <a:rPr lang="en-US" dirty="0"/>
              <a:t> </a:t>
            </a:r>
            <a:r>
              <a:rPr lang="en-US" dirty="0" err="1"/>
              <a:t>io</a:t>
            </a:r>
            <a:r>
              <a:rPr lang="en-US" dirty="0"/>
              <a:t> è solo </a:t>
            </a:r>
            <a:r>
              <a:rPr lang="en-US" dirty="0" err="1"/>
              <a:t>una</a:t>
            </a:r>
            <a:r>
              <a:rPr lang="en-US" dirty="0"/>
              <a:t> : </a:t>
            </a:r>
            <a:r>
              <a:rPr lang="en-US" dirty="0" err="1" smtClean="0"/>
              <a:t>evoluzione</a:t>
            </a:r>
            <a:endParaRPr lang="en-US" dirty="0" smtClean="0"/>
          </a:p>
          <a:p>
            <a:pPr lvl="0">
              <a:buNone/>
            </a:pPr>
            <a:r>
              <a:rPr lang="en-US" i="1" dirty="0"/>
              <a:t>“In </a:t>
            </a:r>
            <a:r>
              <a:rPr lang="en-US" i="1" dirty="0" err="1"/>
              <a:t>biologia</a:t>
            </a:r>
            <a:r>
              <a:rPr lang="en-US" i="1" dirty="0"/>
              <a:t>, con </a:t>
            </a:r>
            <a:r>
              <a:rPr lang="en-US" i="1" dirty="0" err="1"/>
              <a:t>il</a:t>
            </a:r>
            <a:r>
              <a:rPr lang="en-US" i="1" dirty="0"/>
              <a:t> </a:t>
            </a:r>
            <a:r>
              <a:rPr lang="en-US" i="1" dirty="0" err="1"/>
              <a:t>termine</a:t>
            </a:r>
            <a:r>
              <a:rPr lang="en-US" i="1" dirty="0"/>
              <a:t> </a:t>
            </a:r>
            <a:r>
              <a:rPr lang="en-US" i="1" dirty="0" err="1"/>
              <a:t>evoluzione</a:t>
            </a:r>
            <a:r>
              <a:rPr lang="en-US" i="1" dirty="0"/>
              <a:t>,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intende</a:t>
            </a:r>
            <a:r>
              <a:rPr lang="en-US" i="1" dirty="0"/>
              <a:t> </a:t>
            </a:r>
            <a:r>
              <a:rPr lang="en-US" i="1" dirty="0" err="1"/>
              <a:t>il</a:t>
            </a:r>
            <a:r>
              <a:rPr lang="en-US" i="1" dirty="0"/>
              <a:t> </a:t>
            </a:r>
            <a:r>
              <a:rPr lang="en-US" i="1" dirty="0" err="1"/>
              <a:t>progressivo</a:t>
            </a:r>
            <a:r>
              <a:rPr lang="en-US" i="1" dirty="0"/>
              <a:t> </a:t>
            </a:r>
            <a:r>
              <a:rPr lang="en-US" i="1" dirty="0" err="1"/>
              <a:t>ed</a:t>
            </a:r>
            <a:r>
              <a:rPr lang="en-US" i="1" dirty="0"/>
              <a:t> </a:t>
            </a:r>
            <a:r>
              <a:rPr lang="en-US" i="1" dirty="0" err="1"/>
              <a:t>ininterrotto</a:t>
            </a:r>
            <a:r>
              <a:rPr lang="en-US" i="1" dirty="0"/>
              <a:t> </a:t>
            </a:r>
            <a:r>
              <a:rPr lang="en-US" i="1" dirty="0" err="1"/>
              <a:t>accumularsi</a:t>
            </a:r>
            <a:r>
              <a:rPr lang="en-US" i="1" dirty="0"/>
              <a:t> di </a:t>
            </a:r>
            <a:r>
              <a:rPr lang="en-US" i="1" dirty="0" err="1"/>
              <a:t>modificazioni</a:t>
            </a:r>
            <a:r>
              <a:rPr lang="en-US" i="1" dirty="0"/>
              <a:t> successive, </a:t>
            </a:r>
            <a:r>
              <a:rPr lang="en-US" i="1" dirty="0" err="1"/>
              <a:t>fino</a:t>
            </a:r>
            <a:r>
              <a:rPr lang="en-US" i="1" dirty="0"/>
              <a:t> a </a:t>
            </a:r>
            <a:r>
              <a:rPr lang="en-US" i="1" dirty="0" err="1"/>
              <a:t>manifestare</a:t>
            </a:r>
            <a:r>
              <a:rPr lang="en-US" i="1" dirty="0"/>
              <a:t>, in un </a:t>
            </a:r>
            <a:r>
              <a:rPr lang="en-US" i="1" dirty="0" err="1"/>
              <a:t>arco</a:t>
            </a:r>
            <a:r>
              <a:rPr lang="en-US" i="1" dirty="0"/>
              <a:t> di tempo </a:t>
            </a:r>
            <a:r>
              <a:rPr lang="en-US" i="1" dirty="0" err="1"/>
              <a:t>sufficientemente</a:t>
            </a:r>
            <a:r>
              <a:rPr lang="en-US" i="1" dirty="0"/>
              <a:t> </a:t>
            </a:r>
            <a:r>
              <a:rPr lang="en-US" i="1" dirty="0" err="1"/>
              <a:t>ampio</a:t>
            </a:r>
            <a:r>
              <a:rPr lang="en-US" i="1" dirty="0"/>
              <a:t>, </a:t>
            </a:r>
            <a:r>
              <a:rPr lang="en-US" i="1" dirty="0" err="1"/>
              <a:t>significativi</a:t>
            </a:r>
            <a:r>
              <a:rPr lang="en-US" i="1" dirty="0"/>
              <a:t> </a:t>
            </a:r>
            <a:r>
              <a:rPr lang="en-US" i="1" dirty="0" err="1"/>
              <a:t>cambiamenti</a:t>
            </a:r>
            <a:r>
              <a:rPr lang="en-US" i="1" dirty="0"/>
              <a:t> </a:t>
            </a:r>
            <a:r>
              <a:rPr lang="en-US" i="1" dirty="0" err="1"/>
              <a:t>morfologici</a:t>
            </a:r>
            <a:r>
              <a:rPr lang="en-US" i="1" dirty="0"/>
              <a:t>, </a:t>
            </a:r>
            <a:r>
              <a:rPr lang="en-US" i="1" dirty="0" err="1"/>
              <a:t>strutturali</a:t>
            </a:r>
            <a:r>
              <a:rPr lang="en-US" i="1" dirty="0"/>
              <a:t> e </a:t>
            </a:r>
            <a:r>
              <a:rPr lang="en-US" i="1" dirty="0" err="1"/>
              <a:t>funzionali</a:t>
            </a:r>
            <a:r>
              <a:rPr lang="en-US" i="1" dirty="0"/>
              <a:t> </a:t>
            </a:r>
            <a:r>
              <a:rPr lang="en-US" i="1" dirty="0" err="1"/>
              <a:t>negli</a:t>
            </a:r>
            <a:r>
              <a:rPr lang="en-US" i="1" dirty="0"/>
              <a:t> </a:t>
            </a:r>
            <a:r>
              <a:rPr lang="en-US" i="1" dirty="0" err="1"/>
              <a:t>organismi</a:t>
            </a:r>
            <a:r>
              <a:rPr lang="en-US" i="1" dirty="0"/>
              <a:t> </a:t>
            </a:r>
            <a:r>
              <a:rPr lang="en-US" i="1" dirty="0" err="1"/>
              <a:t>viventi</a:t>
            </a:r>
            <a:r>
              <a:rPr lang="en-US" i="1" dirty="0"/>
              <a:t>” </a:t>
            </a:r>
            <a:r>
              <a:rPr lang="en-US" i="1" dirty="0" err="1"/>
              <a:t>wikipedia</a:t>
            </a:r>
            <a:endParaRPr lang="en-US" i="1" dirty="0"/>
          </a:p>
          <a:p>
            <a:pPr lvl="0">
              <a:buNone/>
            </a:pPr>
            <a:r>
              <a:rPr lang="en-US" dirty="0"/>
              <a:t>E' </a:t>
            </a:r>
            <a:r>
              <a:rPr lang="en-US" dirty="0" err="1"/>
              <a:t>fondamentale</a:t>
            </a:r>
            <a:r>
              <a:rPr lang="en-US" dirty="0"/>
              <a:t> </a:t>
            </a:r>
            <a:r>
              <a:rPr lang="en-US" dirty="0" err="1"/>
              <a:t>applicare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concetto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al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produrre</a:t>
            </a:r>
            <a:r>
              <a:rPr lang="en-US" dirty="0"/>
              <a:t> software.</a:t>
            </a:r>
          </a:p>
          <a:p>
            <a:pPr marL="0" lvl="0" indent="0">
              <a:spcBef>
                <a:spcPts val="63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03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L'evoluzione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produttività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Muoversi</a:t>
            </a:r>
            <a:r>
              <a:rPr lang="en-US" dirty="0"/>
              <a:t> in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evoluto</a:t>
            </a:r>
            <a:r>
              <a:rPr lang="en-US" dirty="0"/>
              <a:t>, </a:t>
            </a:r>
            <a:r>
              <a:rPr lang="en-US" dirty="0" err="1"/>
              <a:t>necessariamente</a:t>
            </a:r>
            <a:r>
              <a:rPr lang="en-US" dirty="0"/>
              <a:t> </a:t>
            </a:r>
            <a:r>
              <a:rPr lang="en-US" dirty="0" err="1"/>
              <a:t>fa</a:t>
            </a:r>
            <a:r>
              <a:rPr lang="en-US" dirty="0"/>
              <a:t> </a:t>
            </a:r>
            <a:r>
              <a:rPr lang="en-US" dirty="0" err="1"/>
              <a:t>evolvere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nostro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lavorare</a:t>
            </a:r>
            <a:r>
              <a:rPr lang="en-US" dirty="0"/>
              <a:t> e </a:t>
            </a:r>
            <a:r>
              <a:rPr lang="en-US" dirty="0" err="1"/>
              <a:t>pensare</a:t>
            </a:r>
            <a:endParaRPr lang="en-US" dirty="0"/>
          </a:p>
          <a:p>
            <a:pPr lvl="0"/>
            <a:r>
              <a:rPr lang="en-US" dirty="0"/>
              <a:t>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poco</a:t>
            </a:r>
            <a:r>
              <a:rPr lang="en-US" dirty="0"/>
              <a:t> </a:t>
            </a:r>
            <a:r>
              <a:rPr lang="en-US" dirty="0" err="1"/>
              <a:t>evoluto</a:t>
            </a:r>
            <a:r>
              <a:rPr lang="en-US" dirty="0"/>
              <a:t> 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soddisfa</a:t>
            </a:r>
            <a:r>
              <a:rPr lang="en-US" dirty="0"/>
              <a:t> solo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base, da un </a:t>
            </a:r>
            <a:r>
              <a:rPr lang="en-US" dirty="0" err="1"/>
              <a:t>lato</a:t>
            </a:r>
            <a:r>
              <a:rPr lang="en-US" dirty="0"/>
              <a:t> non ci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cambiare</a:t>
            </a:r>
            <a:r>
              <a:rPr lang="en-US" dirty="0"/>
              <a:t> </a:t>
            </a:r>
            <a:r>
              <a:rPr lang="en-US" dirty="0" err="1"/>
              <a:t>punto</a:t>
            </a:r>
            <a:r>
              <a:rPr lang="en-US" dirty="0"/>
              <a:t> di vista se serve, </a:t>
            </a:r>
            <a:r>
              <a:rPr lang="en-US" dirty="0" err="1"/>
              <a:t>dall'altro</a:t>
            </a:r>
            <a:r>
              <a:rPr lang="en-US" dirty="0"/>
              <a:t> non ci </a:t>
            </a:r>
            <a:r>
              <a:rPr lang="en-US" dirty="0" err="1"/>
              <a:t>fornisce</a:t>
            </a:r>
            <a:r>
              <a:rPr lang="en-US" dirty="0"/>
              <a:t> </a:t>
            </a:r>
            <a:r>
              <a:rPr lang="en-US" dirty="0" err="1"/>
              <a:t>spunti</a:t>
            </a:r>
            <a:r>
              <a:rPr lang="en-US" dirty="0"/>
              <a:t> di </a:t>
            </a:r>
            <a:r>
              <a:rPr lang="en-US" dirty="0" err="1"/>
              <a:t>riflessione</a:t>
            </a:r>
            <a:r>
              <a:rPr lang="en-US" dirty="0"/>
              <a:t> per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nostro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 di </a:t>
            </a:r>
            <a:r>
              <a:rPr lang="en-US" dirty="0" err="1"/>
              <a:t>sviluppo</a:t>
            </a:r>
            <a:endParaRPr lang="en-US" dirty="0"/>
          </a:p>
          <a:p>
            <a:pPr lvl="0"/>
            <a:r>
              <a:rPr lang="en-US" dirty="0" err="1" smtClean="0"/>
              <a:t>Dotarsi</a:t>
            </a:r>
            <a:r>
              <a:rPr lang="en-US" dirty="0" smtClean="0"/>
              <a:t> di un </a:t>
            </a:r>
            <a:r>
              <a:rPr lang="en-US" dirty="0" err="1" smtClean="0"/>
              <a:t>sistema</a:t>
            </a:r>
            <a:r>
              <a:rPr lang="en-US" dirty="0" smtClean="0"/>
              <a:t> di </a:t>
            </a:r>
            <a:r>
              <a:rPr lang="en-US" dirty="0" err="1" smtClean="0"/>
              <a:t>sviluppo</a:t>
            </a:r>
            <a:r>
              <a:rPr lang="en-US" dirty="0"/>
              <a:t> </a:t>
            </a:r>
            <a:r>
              <a:rPr lang="en-US" dirty="0" err="1" smtClean="0"/>
              <a:t>evoluto</a:t>
            </a:r>
            <a:r>
              <a:rPr lang="en-US" dirty="0" smtClean="0"/>
              <a:t> è </a:t>
            </a:r>
            <a:r>
              <a:rPr lang="en-US" dirty="0" err="1" smtClean="0"/>
              <a:t>quindi</a:t>
            </a:r>
            <a:r>
              <a:rPr lang="en-US" dirty="0" smtClean="0"/>
              <a:t> la </a:t>
            </a:r>
            <a:r>
              <a:rPr lang="en-US" dirty="0" err="1" smtClean="0"/>
              <a:t>tesi</a:t>
            </a:r>
            <a:r>
              <a:rPr lang="en-US" dirty="0" smtClean="0"/>
              <a:t> </a:t>
            </a:r>
            <a:r>
              <a:rPr lang="en-US" dirty="0" err="1" smtClean="0"/>
              <a:t>sotenuta</a:t>
            </a:r>
            <a:r>
              <a:rPr lang="en-US" dirty="0" smtClean="0"/>
              <a:t>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contesto</a:t>
            </a:r>
            <a:endParaRPr lang="en-US" dirty="0" smtClean="0"/>
          </a:p>
          <a:p>
            <a:pPr lvl="0"/>
            <a:r>
              <a:rPr lang="en-US" dirty="0" smtClean="0"/>
              <a:t>Visual Studio 2013 </a:t>
            </a:r>
            <a:r>
              <a:rPr lang="en-US" dirty="0"/>
              <a:t>è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soddisfa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di </a:t>
            </a:r>
            <a:r>
              <a:rPr lang="en-US" dirty="0" err="1"/>
              <a:t>evoluzione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nativo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56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Compilatore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Come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anticipato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colleghi</a:t>
            </a:r>
            <a:r>
              <a:rPr lang="en-US" dirty="0" smtClean="0"/>
              <a:t> prima di me,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compilatore</a:t>
            </a:r>
            <a:r>
              <a:rPr lang="en-US" dirty="0" smtClean="0"/>
              <a:t> C++ di VS2013 </a:t>
            </a:r>
            <a:r>
              <a:rPr lang="en-US" dirty="0" err="1" smtClean="0"/>
              <a:t>supporta</a:t>
            </a:r>
            <a:r>
              <a:rPr lang="en-US" dirty="0" smtClean="0"/>
              <a:t> </a:t>
            </a:r>
            <a:r>
              <a:rPr lang="en-US" dirty="0" err="1" smtClean="0"/>
              <a:t>pienamente</a:t>
            </a:r>
            <a:r>
              <a:rPr lang="en-US" dirty="0" smtClean="0"/>
              <a:t> le feature del C++11</a:t>
            </a:r>
          </a:p>
          <a:p>
            <a:pPr lvl="0"/>
            <a:r>
              <a:rPr lang="en-US" dirty="0" err="1" smtClean="0"/>
              <a:t>L’ambiente</a:t>
            </a:r>
            <a:r>
              <a:rPr lang="en-US" dirty="0" smtClean="0"/>
              <a:t> di </a:t>
            </a: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mette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C++ </a:t>
            </a:r>
            <a:r>
              <a:rPr lang="en-US" dirty="0" err="1" smtClean="0"/>
              <a:t>interessanti</a:t>
            </a:r>
            <a:r>
              <a:rPr lang="en-US" dirty="0" smtClean="0"/>
              <a:t> tool/</a:t>
            </a:r>
            <a:r>
              <a:rPr lang="en-US" dirty="0" err="1" smtClean="0"/>
              <a:t>opzioni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SDL (security development lifecycle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statica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SAL (source annotation language)</a:t>
            </a:r>
          </a:p>
          <a:p>
            <a:pPr lvl="1"/>
            <a:r>
              <a:rPr lang="en-US" dirty="0" smtClean="0"/>
              <a:t>Warning level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Queste</a:t>
            </a:r>
            <a:r>
              <a:rPr lang="en-US" dirty="0" smtClean="0"/>
              <a:t> feature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già</a:t>
            </a:r>
            <a:r>
              <a:rPr lang="en-US" dirty="0" smtClean="0"/>
              <a:t> a </a:t>
            </a:r>
            <a:r>
              <a:rPr lang="en-US" dirty="0" err="1" smtClean="0"/>
              <a:t>partire</a:t>
            </a:r>
            <a:r>
              <a:rPr lang="en-US" dirty="0" smtClean="0"/>
              <a:t> da </a:t>
            </a:r>
            <a:r>
              <a:rPr lang="en-US" dirty="0" err="1" smtClean="0"/>
              <a:t>versioni</a:t>
            </a:r>
            <a:r>
              <a:rPr lang="en-US" dirty="0" smtClean="0"/>
              <a:t> </a:t>
            </a:r>
            <a:r>
              <a:rPr lang="en-US" dirty="0" err="1" smtClean="0"/>
              <a:t>precedenti</a:t>
            </a:r>
            <a:r>
              <a:rPr lang="en-US" dirty="0" smtClean="0"/>
              <a:t> a VS2013, ma </a:t>
            </a:r>
            <a:r>
              <a:rPr lang="en-US" dirty="0" err="1" smtClean="0"/>
              <a:t>meritano</a:t>
            </a:r>
            <a:r>
              <a:rPr lang="en-US" dirty="0" smtClean="0"/>
              <a:t> di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menzionate</a:t>
            </a:r>
            <a:r>
              <a:rPr lang="en-US" dirty="0" smtClean="0"/>
              <a:t> </a:t>
            </a:r>
            <a:r>
              <a:rPr lang="en-US" dirty="0" err="1" smtClean="0"/>
              <a:t>poichè</a:t>
            </a:r>
            <a:r>
              <a:rPr lang="en-US" dirty="0" smtClean="0"/>
              <a:t> </a:t>
            </a:r>
            <a:r>
              <a:rPr lang="en-US" dirty="0" err="1" smtClean="0"/>
              <a:t>contribuiscono</a:t>
            </a:r>
            <a:r>
              <a:rPr lang="en-US" dirty="0" smtClean="0"/>
              <a:t> a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di </a:t>
            </a:r>
            <a:r>
              <a:rPr lang="en-US" dirty="0" err="1" smtClean="0"/>
              <a:t>sviluppare</a:t>
            </a:r>
            <a:r>
              <a:rPr lang="en-US" dirty="0" smtClean="0"/>
              <a:t> C++</a:t>
            </a:r>
          </a:p>
        </p:txBody>
      </p:sp>
    </p:spTree>
    <p:extLst>
      <p:ext uri="{BB962C8B-B14F-4D97-AF65-F5344CB8AC3E}">
        <p14:creationId xmlns:p14="http://schemas.microsoft.com/office/powerpoint/2010/main" val="445852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75FC2BD7-1036-415C-BCD6-43A68CB4CD13}" vid="{44A79119-A5CD-4A00-B11E-9D6729F676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79</TotalTime>
  <Words>556</Words>
  <Application>Microsoft Office PowerPoint</Application>
  <PresentationFormat>Widescreen</PresentationFormat>
  <Paragraphs>79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Microsoft YaHei</vt:lpstr>
      <vt:lpstr>Arial</vt:lpstr>
      <vt:lpstr>Arial Black</vt:lpstr>
      <vt:lpstr>Calibri</vt:lpstr>
      <vt:lpstr>Mangal</vt:lpstr>
      <vt:lpstr>Segoe UI</vt:lpstr>
      <vt:lpstr>StarSymbol</vt:lpstr>
      <vt:lpstr>Verdana</vt:lpstr>
      <vt:lpstr>Wingdings</vt:lpstr>
      <vt:lpstr>Wingdings 2</vt:lpstr>
      <vt:lpstr>View</vt:lpstr>
      <vt:lpstr>Codice - Titolo</vt:lpstr>
      <vt:lpstr>Grazie a</vt:lpstr>
      <vt:lpstr>Agenda</vt:lpstr>
      <vt:lpstr>Chi sono</vt:lpstr>
      <vt:lpstr>Premesse</vt:lpstr>
      <vt:lpstr>Outline</vt:lpstr>
      <vt:lpstr>Introduzione</vt:lpstr>
      <vt:lpstr>L'evoluzione nella produttività</vt:lpstr>
      <vt:lpstr>Compilatore</vt:lpstr>
      <vt:lpstr>SDL – Security development lifecycle</vt:lpstr>
      <vt:lpstr>SDL – warnings as errors</vt:lpstr>
      <vt:lpstr>Static Analysis</vt:lpstr>
      <vt:lpstr>Static Analysis (2)</vt:lpstr>
      <vt:lpstr>demo</vt:lpstr>
      <vt:lpstr>Recap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Codice - Titolo</dc:title>
  <dc:creator>guido</dc:creator>
  <cp:lastModifiedBy>guido</cp:lastModifiedBy>
  <cp:revision>16</cp:revision>
  <dcterms:created xsi:type="dcterms:W3CDTF">2014-02-03T23:14:56Z</dcterms:created>
  <dcterms:modified xsi:type="dcterms:W3CDTF">2014-02-04T00:34:35Z</dcterms:modified>
</cp:coreProperties>
</file>