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9" r:id="rId3"/>
    <p:sldId id="310" r:id="rId4"/>
    <p:sldId id="261" r:id="rId5"/>
    <p:sldId id="307" r:id="rId6"/>
    <p:sldId id="266" r:id="rId7"/>
    <p:sldId id="267" r:id="rId8"/>
    <p:sldId id="268" r:id="rId9"/>
    <p:sldId id="308" r:id="rId10"/>
    <p:sldId id="269" r:id="rId11"/>
    <p:sldId id="271" r:id="rId12"/>
    <p:sldId id="270" r:id="rId13"/>
    <p:sldId id="274" r:id="rId14"/>
    <p:sldId id="272" r:id="rId15"/>
    <p:sldId id="273" r:id="rId16"/>
    <p:sldId id="275" r:id="rId17"/>
    <p:sldId id="277" r:id="rId18"/>
    <p:sldId id="311" r:id="rId19"/>
    <p:sldId id="309" r:id="rId20"/>
    <p:sldId id="276" r:id="rId21"/>
    <p:sldId id="278" r:id="rId22"/>
    <p:sldId id="279" r:id="rId23"/>
    <p:sldId id="284" r:id="rId24"/>
    <p:sldId id="287" r:id="rId25"/>
    <p:sldId id="280" r:id="rId26"/>
    <p:sldId id="281" r:id="rId27"/>
    <p:sldId id="282" r:id="rId28"/>
    <p:sldId id="283" r:id="rId29"/>
    <p:sldId id="285" r:id="rId30"/>
    <p:sldId id="291" r:id="rId31"/>
    <p:sldId id="292" r:id="rId32"/>
    <p:sldId id="288" r:id="rId33"/>
    <p:sldId id="289" r:id="rId34"/>
    <p:sldId id="290" r:id="rId35"/>
    <p:sldId id="262" r:id="rId36"/>
    <p:sldId id="293" r:id="rId37"/>
    <p:sldId id="294" r:id="rId38"/>
    <p:sldId id="295" r:id="rId39"/>
    <p:sldId id="296" r:id="rId40"/>
    <p:sldId id="300" r:id="rId41"/>
    <p:sldId id="297" r:id="rId42"/>
    <p:sldId id="298" r:id="rId43"/>
    <p:sldId id="299" r:id="rId44"/>
    <p:sldId id="301" r:id="rId45"/>
    <p:sldId id="303" r:id="rId46"/>
    <p:sldId id="302" r:id="rId47"/>
    <p:sldId id="304" r:id="rId48"/>
    <p:sldId id="305" r:id="rId49"/>
    <p:sldId id="264" r:id="rId50"/>
    <p:sldId id="306" r:id="rId51"/>
    <p:sldId id="26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310"/>
            <p14:sldId id="261"/>
            <p14:sldId id="307"/>
            <p14:sldId id="266"/>
            <p14:sldId id="267"/>
            <p14:sldId id="268"/>
            <p14:sldId id="30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311"/>
            <p14:sldId id="309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91"/>
            <p14:sldId id="292"/>
            <p14:sldId id="288"/>
            <p14:sldId id="289"/>
            <p14:sldId id="290"/>
            <p14:sldId id="262"/>
            <p14:sldId id="293"/>
            <p14:sldId id="294"/>
            <p14:sldId id="295"/>
            <p14:sldId id="296"/>
            <p14:sldId id="300"/>
            <p14:sldId id="297"/>
            <p14:sldId id="298"/>
            <p14:sldId id="299"/>
            <p14:sldId id="301"/>
            <p14:sldId id="303"/>
            <p14:sldId id="302"/>
            <p14:sldId id="304"/>
            <p14:sldId id="305"/>
            <p14:sldId id="264"/>
            <p14:sldId id="30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23/02/2014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23/02/2014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17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20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75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2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CPP02 - Produttività, performance e affidabilità con Visual C++ 2013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Guido Pederzini</a:t>
            </a:r>
          </a:p>
          <a:p>
            <a:r>
              <a:rPr lang="it-IT" dirty="0" smtClean="0"/>
              <a:t>guido.pederzini@gmail.com</a:t>
            </a:r>
            <a:r>
              <a:rPr lang="it-IT" dirty="0" smtClean="0"/>
              <a:t> </a:t>
            </a:r>
          </a:p>
          <a:p>
            <a:r>
              <a:rPr lang="it-IT" dirty="0" smtClean="0"/>
              <a:t>@_G_P_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toTriggerStaticAnalysis()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 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delete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p;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Warning C6283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aStruct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*as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as-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&gt;a = 1;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//Warning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C6011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aa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 aa;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aa; 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//Warning C6246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aa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lvl="0">
              <a:buNone/>
            </a:pPr>
            <a:r>
              <a:rPr lang="en-US" sz="1200" dirty="0">
                <a:latin typeface="Lucida Console" pitchFamily="49"/>
                <a:cs typeface="Consolas" pitchFamily="33"/>
              </a:rPr>
              <a:t>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Check_return</a:t>
            </a:r>
            <a:r>
              <a:rPr lang="en-US" sz="1200" dirty="0">
                <a:latin typeface="Lucida Console" pitchFamily="49"/>
                <a:cs typeface="Consolas" pitchFamily="33"/>
              </a:rPr>
              <a:t>_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(_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In_range</a:t>
            </a:r>
            <a:r>
              <a:rPr lang="en-US" sz="1200" dirty="0">
                <a:latin typeface="Lucida Console" pitchFamily="49"/>
                <a:cs typeface="Consolas" pitchFamily="33"/>
              </a:rPr>
              <a:t>_(1, 3)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int</a:t>
            </a:r>
            <a:r>
              <a:rPr lang="en-US" sz="1200" dirty="0">
                <a:latin typeface="Lucida Console" pitchFamily="49"/>
                <a:cs typeface="Consolas" pitchFamily="33"/>
              </a:rPr>
              <a:t>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) {return 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val</a:t>
            </a:r>
            <a:r>
              <a:rPr lang="en-US" sz="1200" dirty="0">
                <a:latin typeface="Lucida Console" pitchFamily="49"/>
                <a:cs typeface="Consolas" pitchFamily="33"/>
              </a:rPr>
              <a:t> *2 ;}</a:t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/>
            </a:r>
            <a:br>
              <a:rPr lang="en-US" sz="1200" dirty="0">
                <a:latin typeface="Lucida Console" pitchFamily="49"/>
                <a:cs typeface="Consolas" pitchFamily="33"/>
              </a:rPr>
            </a:br>
            <a:r>
              <a:rPr lang="en-US" sz="1200" dirty="0">
                <a:latin typeface="Lucida Console" pitchFamily="49"/>
                <a:cs typeface="Consolas" pitchFamily="33"/>
              </a:rPr>
              <a:t>if(</a:t>
            </a:r>
            <a:r>
              <a:rPr lang="en-US" sz="1200" dirty="0" err="1">
                <a:latin typeface="Lucida Console" pitchFamily="49"/>
                <a:cs typeface="Consolas" pitchFamily="33"/>
              </a:rPr>
              <a:t>func_range</a:t>
            </a:r>
            <a:r>
              <a:rPr lang="en-US" sz="1200" dirty="0">
                <a:latin typeface="Lucida Console" pitchFamily="49"/>
                <a:cs typeface="Consolas" pitchFamily="33"/>
              </a:rPr>
              <a:t>(4) &gt; 1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) </a:t>
            </a:r>
            <a:r>
              <a:rPr lang="en-US" sz="1200" dirty="0">
                <a:latin typeface="Lucida Console" pitchFamily="49"/>
                <a:cs typeface="Consolas" pitchFamily="33"/>
              </a:rPr>
              <a:t>{….} // Warning </a:t>
            </a:r>
            <a:r>
              <a:rPr lang="en-US" sz="1200" dirty="0" smtClean="0">
                <a:latin typeface="Lucida Console" pitchFamily="49"/>
                <a:cs typeface="Consolas" pitchFamily="33"/>
              </a:rPr>
              <a:t>C2802</a:t>
            </a:r>
            <a:r>
              <a:rPr lang="en-US" sz="1200" dirty="0" smtClean="0">
                <a:latin typeface="Calibri" pitchFamily="34"/>
                <a:cs typeface="Consolas" pitchFamily="33"/>
              </a:rPr>
              <a:t>0</a:t>
            </a:r>
          </a:p>
          <a:p>
            <a:pPr lvl="0">
              <a:buNone/>
            </a:pPr>
            <a:endParaRPr lang="en-US" sz="1200" dirty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C4702 – unreachable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Il 22 </a:t>
            </a:r>
            <a:r>
              <a:rPr lang="en-US" dirty="0" err="1" smtClean="0"/>
              <a:t>febbraio</a:t>
            </a:r>
            <a:r>
              <a:rPr lang="en-US" dirty="0" smtClean="0"/>
              <a:t> 2014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annunciato</a:t>
            </a:r>
            <a:r>
              <a:rPr lang="en-US" dirty="0" smtClean="0"/>
              <a:t> un grave bug di security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Apple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protocollo</a:t>
            </a:r>
            <a:r>
              <a:rPr lang="en-US" dirty="0" smtClean="0"/>
              <a:t> SSL/TLS</a:t>
            </a:r>
            <a:endParaRPr lang="en-US" dirty="0"/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StageValidation1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StageValidation2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Validatadata(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=StageValidation1()) != 0)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StageValidation2()) != 0)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Error:</a:t>
            </a:r>
          </a:p>
          <a:p>
            <a:pPr marL="0" indent="0">
              <a:buNone/>
            </a:pP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di </a:t>
            </a:r>
            <a:r>
              <a:rPr lang="en-US" dirty="0" err="1" smtClean="0"/>
              <a:t>compilazione</a:t>
            </a:r>
            <a:r>
              <a:rPr lang="en-US" dirty="0" smtClean="0"/>
              <a:t> - drawback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  <a:r>
              <a:rPr lang="en-US" dirty="0" err="1" smtClean="0"/>
              <a:t>penalizza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tempo di </a:t>
            </a:r>
            <a:r>
              <a:rPr lang="en-US" dirty="0" err="1" smtClean="0"/>
              <a:t>compilazione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in </a:t>
            </a:r>
            <a:r>
              <a:rPr lang="en-US" dirty="0" err="1" smtClean="0"/>
              <a:t>progetti</a:t>
            </a:r>
            <a:r>
              <a:rPr lang="en-US" dirty="0" smtClean="0"/>
              <a:t> C++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grandi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incidere</a:t>
            </a:r>
            <a:r>
              <a:rPr lang="en-US" dirty="0" smtClean="0"/>
              <a:t> </a:t>
            </a:r>
            <a:r>
              <a:rPr lang="en-US" dirty="0" err="1" smtClean="0"/>
              <a:t>parecchio</a:t>
            </a:r>
            <a:endParaRPr lang="en-US" dirty="0" smtClean="0"/>
          </a:p>
          <a:p>
            <a:r>
              <a:rPr lang="en-US" dirty="0" err="1" smtClean="0"/>
              <a:t>Accendere</a:t>
            </a:r>
            <a:r>
              <a:rPr lang="en-US" dirty="0" smtClean="0"/>
              <a:t> I warning come </a:t>
            </a:r>
            <a:r>
              <a:rPr lang="en-US" dirty="0" err="1" smtClean="0"/>
              <a:t>errori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di </a:t>
            </a:r>
            <a:r>
              <a:rPr lang="en-US" dirty="0" err="1" smtClean="0"/>
              <a:t>colpo</a:t>
            </a:r>
            <a:r>
              <a:rPr lang="en-US" dirty="0" smtClean="0"/>
              <a:t> </a:t>
            </a:r>
            <a:r>
              <a:rPr lang="en-US" dirty="0" err="1" smtClean="0"/>
              <a:t>portarci</a:t>
            </a:r>
            <a:r>
              <a:rPr lang="en-US" dirty="0" smtClean="0"/>
              <a:t> </a:t>
            </a:r>
            <a:r>
              <a:rPr lang="en-US" dirty="0" err="1" smtClean="0"/>
              <a:t>numerosi</a:t>
            </a:r>
            <a:r>
              <a:rPr lang="en-US" dirty="0" smtClean="0"/>
              <a:t> problem di </a:t>
            </a:r>
            <a:r>
              <a:rPr lang="en-US" dirty="0" err="1" smtClean="0"/>
              <a:t>complazione</a:t>
            </a:r>
            <a:r>
              <a:rPr lang="en-US" dirty="0" smtClean="0"/>
              <a:t> da </a:t>
            </a:r>
            <a:r>
              <a:rPr lang="en-US" dirty="0" err="1" smtClean="0"/>
              <a:t>fixare</a:t>
            </a:r>
            <a:r>
              <a:rPr lang="en-US" dirty="0" smtClean="0"/>
              <a:t>. </a:t>
            </a:r>
            <a:r>
              <a:rPr lang="en-US" dirty="0" err="1" smtClean="0"/>
              <a:t>Un’idea</a:t>
            </a:r>
            <a:r>
              <a:rPr lang="en-US" dirty="0" smtClean="0"/>
              <a:t> </a:t>
            </a:r>
            <a:r>
              <a:rPr lang="en-US" dirty="0" err="1" smtClean="0"/>
              <a:t>sarebbe</a:t>
            </a:r>
            <a:r>
              <a:rPr lang="en-US" dirty="0" smtClean="0"/>
              <a:t> </a:t>
            </a:r>
            <a:r>
              <a:rPr lang="en-US" dirty="0" err="1" smtClean="0"/>
              <a:t>accenderli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</a:t>
            </a:r>
            <a:r>
              <a:rPr lang="en-US" dirty="0" err="1" smtClean="0"/>
              <a:t>nuovi</a:t>
            </a:r>
            <a:endParaRPr lang="en-US" dirty="0" smtClean="0"/>
          </a:p>
          <a:p>
            <a:r>
              <a:rPr lang="en-US" dirty="0" err="1" smtClean="0"/>
              <a:t>Alcuni</a:t>
            </a:r>
            <a:r>
              <a:rPr lang="en-US" dirty="0" smtClean="0"/>
              <a:t> warnings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risultare</a:t>
            </a:r>
            <a:r>
              <a:rPr lang="en-US" dirty="0" smtClean="0"/>
              <a:t> inutile o </a:t>
            </a:r>
            <a:r>
              <a:rPr lang="en-US" dirty="0" err="1" smtClean="0"/>
              <a:t>falsi</a:t>
            </a:r>
            <a:r>
              <a:rPr lang="en-US" dirty="0" smtClean="0"/>
              <a:t> </a:t>
            </a:r>
            <a:r>
              <a:rPr lang="en-US" dirty="0" err="1" smtClean="0"/>
              <a:t>positivi</a:t>
            </a:r>
            <a:r>
              <a:rPr lang="en-US" dirty="0" smtClean="0"/>
              <a:t>.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disabiltarli</a:t>
            </a:r>
            <a:r>
              <a:rPr lang="en-US" dirty="0" smtClean="0"/>
              <a:t> on demand</a:t>
            </a:r>
          </a:p>
          <a:p>
            <a:endParaRPr lang="en-US" dirty="0"/>
          </a:p>
          <a:p>
            <a:pPr lvl="0"/>
            <a:endParaRPr lang="en-US" dirty="0">
              <a:latin typeface="Lucida Consol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5106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performante</a:t>
            </a:r>
            <a:r>
              <a:rPr lang="en-US" dirty="0"/>
              <a:t>.</a:t>
            </a:r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I tool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qualitativa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Le performances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costantemente</a:t>
            </a:r>
            <a:r>
              <a:rPr lang="en-US" dirty="0"/>
              <a:t>, </a:t>
            </a:r>
            <a:r>
              <a:rPr lang="en-US" dirty="0" err="1"/>
              <a:t>ottimizzando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, </a:t>
            </a:r>
            <a:r>
              <a:rPr lang="en-US" dirty="0" err="1"/>
              <a:t>scalando</a:t>
            </a:r>
            <a:r>
              <a:rPr lang="en-US" dirty="0"/>
              <a:t> </a:t>
            </a:r>
            <a:r>
              <a:rPr lang="en-US" dirty="0" err="1"/>
              <a:t>l'hardware</a:t>
            </a:r>
            <a:r>
              <a:rPr lang="en-US" dirty="0"/>
              <a:t>, ma da </a:t>
            </a:r>
            <a:r>
              <a:rPr lang="en-US" dirty="0" err="1"/>
              <a:t>esperienza</a:t>
            </a:r>
            <a:r>
              <a:rPr lang="en-US" dirty="0"/>
              <a:t> è </a:t>
            </a:r>
            <a:r>
              <a:rPr lang="en-US" dirty="0" err="1"/>
              <a:t>bene</a:t>
            </a:r>
            <a:r>
              <a:rPr lang="en-US" dirty="0"/>
              <a:t> </a:t>
            </a:r>
            <a:r>
              <a:rPr lang="en-US" dirty="0" err="1"/>
              <a:t>blianciare</a:t>
            </a:r>
            <a:r>
              <a:rPr lang="en-US" dirty="0"/>
              <a:t> lo </a:t>
            </a:r>
            <a:r>
              <a:rPr lang="en-US" dirty="0" err="1"/>
              <a:t>sforzo</a:t>
            </a:r>
            <a:r>
              <a:rPr lang="en-US" dirty="0"/>
              <a:t> </a:t>
            </a:r>
            <a:r>
              <a:rPr lang="en-US" dirty="0" err="1"/>
              <a:t>profuso</a:t>
            </a:r>
            <a:r>
              <a:rPr lang="en-US" dirty="0"/>
              <a:t>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guadagno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e la </a:t>
            </a:r>
            <a:r>
              <a:rPr lang="en-US" dirty="0" err="1"/>
              <a:t>percezione</a:t>
            </a:r>
            <a:r>
              <a:rPr lang="en-US" dirty="0"/>
              <a:t> </a:t>
            </a:r>
            <a:r>
              <a:rPr lang="en-US" dirty="0" err="1"/>
              <a:t>dell'utilizzatore</a:t>
            </a:r>
            <a:r>
              <a:rPr lang="en-US" dirty="0"/>
              <a:t>.</a:t>
            </a:r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Diagnostic hub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originariamente</a:t>
            </a:r>
            <a:r>
              <a:rPr lang="en-US" dirty="0" smtClean="0"/>
              <a:t> Profiler </a:t>
            </a:r>
            <a:r>
              <a:rPr lang="en-US" dirty="0" err="1" smtClean="0"/>
              <a:t>oggi</a:t>
            </a:r>
            <a:r>
              <a:rPr lang="en-US" dirty="0" smtClean="0"/>
              <a:t> Performance and Diagnostic Hub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err="1" smtClean="0"/>
              <a:t>Analizziamo</a:t>
            </a:r>
            <a:r>
              <a:rPr lang="en-US" dirty="0" smtClean="0"/>
              <a:t> le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07" y="4193906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 (utile in caso anche di crash)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sz="2200" dirty="0" err="1"/>
              <a:t>Uso</a:t>
            </a:r>
            <a:r>
              <a:rPr lang="en-US" sz="2200" dirty="0"/>
              <a:t> </a:t>
            </a:r>
            <a:r>
              <a:rPr lang="en-US" sz="2200" dirty="0" err="1"/>
              <a:t>intuitivo</a:t>
            </a:r>
            <a:r>
              <a:rPr lang="en-US" sz="2200" dirty="0"/>
              <a:t>, </a:t>
            </a:r>
            <a:r>
              <a:rPr lang="en-US" sz="2200" dirty="0" err="1"/>
              <a:t>individua</a:t>
            </a:r>
            <a:r>
              <a:rPr lang="en-US" sz="2200" dirty="0"/>
              <a:t> </a:t>
            </a:r>
            <a:r>
              <a:rPr lang="en-US" sz="2200" dirty="0" err="1"/>
              <a:t>problemi</a:t>
            </a:r>
            <a:r>
              <a:rPr lang="en-US" sz="2200" dirty="0"/>
              <a:t> </a:t>
            </a:r>
            <a:r>
              <a:rPr lang="en-US" sz="2200" dirty="0" err="1"/>
              <a:t>legati</a:t>
            </a:r>
            <a:r>
              <a:rPr lang="en-US" sz="2200" dirty="0"/>
              <a:t> </a:t>
            </a:r>
            <a:r>
              <a:rPr lang="en-US" sz="2200" dirty="0" err="1"/>
              <a:t>all'utilizzo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CPU</a:t>
            </a:r>
          </a:p>
          <a:p>
            <a:pPr lvl="0" algn="just"/>
            <a:r>
              <a:rPr lang="en-US" sz="2200" dirty="0"/>
              <a:t>“</a:t>
            </a:r>
            <a:r>
              <a:rPr lang="en-US" sz="2200" dirty="0" err="1"/>
              <a:t>Ossserva</a:t>
            </a:r>
            <a:r>
              <a:rPr lang="en-US" sz="2200" dirty="0"/>
              <a:t>” ad un </a:t>
            </a:r>
            <a:r>
              <a:rPr lang="en-US" sz="2200" dirty="0" err="1"/>
              <a:t>intervallo</a:t>
            </a:r>
            <a:r>
              <a:rPr lang="en-US" sz="2200" dirty="0"/>
              <a:t> </a:t>
            </a:r>
            <a:r>
              <a:rPr lang="en-US" sz="2200" dirty="0" err="1"/>
              <a:t>configurabile</a:t>
            </a:r>
            <a:r>
              <a:rPr lang="en-US" sz="2200" dirty="0"/>
              <a:t> (non in Win8) </a:t>
            </a:r>
            <a:r>
              <a:rPr lang="en-US" sz="2200" dirty="0" err="1"/>
              <a:t>il</a:t>
            </a:r>
            <a:r>
              <a:rPr lang="en-US" sz="2200" dirty="0"/>
              <a:t> function call stack</a:t>
            </a:r>
          </a:p>
          <a:p>
            <a:pPr lvl="0" algn="just"/>
            <a:r>
              <a:rPr lang="en-US" sz="2200" dirty="0"/>
              <a:t>Al tempo di </a:t>
            </a:r>
            <a:r>
              <a:rPr lang="en-US" sz="2200" dirty="0" err="1"/>
              <a:t>campionamento</a:t>
            </a:r>
            <a:r>
              <a:rPr lang="en-US" sz="2200" dirty="0"/>
              <a:t>, </a:t>
            </a:r>
            <a:r>
              <a:rPr lang="en-US" sz="2200" dirty="0" err="1"/>
              <a:t>incrementa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</a:t>
            </a:r>
            <a:r>
              <a:rPr lang="en-US" sz="2200" dirty="0" err="1"/>
              <a:t>contatore</a:t>
            </a:r>
            <a:r>
              <a:rPr lang="en-US" sz="2200" dirty="0"/>
              <a:t> “</a:t>
            </a:r>
            <a:r>
              <a:rPr lang="en-US" sz="2200" dirty="0" err="1"/>
              <a:t>esclusivo</a:t>
            </a:r>
            <a:r>
              <a:rPr lang="en-US" sz="2200" dirty="0"/>
              <a:t>” per la </a:t>
            </a:r>
            <a:r>
              <a:rPr lang="en-US" sz="2200" dirty="0" err="1"/>
              <a:t>funzione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stava</a:t>
            </a:r>
            <a:r>
              <a:rPr lang="en-US" sz="2200" dirty="0"/>
              <a:t> </a:t>
            </a:r>
            <a:r>
              <a:rPr lang="en-US" sz="2200" dirty="0" err="1"/>
              <a:t>eseguendo</a:t>
            </a:r>
            <a:r>
              <a:rPr lang="en-US" sz="2200" dirty="0"/>
              <a:t>, e </a:t>
            </a:r>
            <a:r>
              <a:rPr lang="en-US" sz="2200" dirty="0" err="1"/>
              <a:t>incrementa</a:t>
            </a:r>
            <a:r>
              <a:rPr lang="en-US" sz="2200" dirty="0"/>
              <a:t> </a:t>
            </a:r>
            <a:r>
              <a:rPr lang="en-US" sz="2200" dirty="0" err="1"/>
              <a:t>anche</a:t>
            </a:r>
            <a:r>
              <a:rPr lang="en-US" sz="2200" dirty="0"/>
              <a:t> </a:t>
            </a:r>
            <a:r>
              <a:rPr lang="en-US" sz="2200" dirty="0" err="1"/>
              <a:t>quello</a:t>
            </a:r>
            <a:r>
              <a:rPr lang="en-US" sz="2200" dirty="0"/>
              <a:t> “</a:t>
            </a:r>
            <a:r>
              <a:rPr lang="en-US" sz="2200" dirty="0" err="1"/>
              <a:t>inclusivo</a:t>
            </a:r>
            <a:r>
              <a:rPr lang="en-US" sz="2200" dirty="0"/>
              <a:t>” per </a:t>
            </a:r>
            <a:r>
              <a:rPr lang="en-US" sz="2200" dirty="0" err="1"/>
              <a:t>tutto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 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++)</a:t>
            </a: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C </a:t>
            </a:r>
            <a:r>
              <a:rPr lang="en-US" dirty="0" smtClean="0"/>
              <a:t>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 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 </a:t>
            </a:r>
            <a:r>
              <a:rPr lang="en-US" dirty="0"/>
              <a:t>++)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in CPU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osservazioni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entries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endParaRPr lang="en-US" dirty="0" smtClean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/>
              <a:t>.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 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86" y="908721"/>
            <a:ext cx="8522245" cy="25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794" y="3789042"/>
            <a:ext cx="112791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italiancpp.org</a:t>
            </a:r>
          </a:p>
          <a:p>
            <a:pPr algn="ctr"/>
            <a:endParaRPr lang="it-IT" sz="3200" dirty="0">
              <a:latin typeface="Trebuchet MS" panose="020B0603020202020204" pitchFamily="34" charset="0"/>
            </a:endParaRPr>
          </a:p>
          <a:p>
            <a:pPr algn="ctr"/>
            <a:r>
              <a:rPr lang="it-IT" sz="5400" dirty="0">
                <a:latin typeface="Trebuchet MS" panose="020B0603020202020204" pitchFamily="34" charset="0"/>
              </a:rPr>
              <a:t>       </a:t>
            </a:r>
            <a:r>
              <a:rPr lang="it-IT" sz="4400" dirty="0">
                <a:solidFill>
                  <a:schemeClr val="accent1"/>
                </a:solidFill>
                <a:latin typeface="Trebuchet MS" panose="020B0603020202020204" pitchFamily="34" charset="0"/>
              </a:rPr>
              <a:t>@</a:t>
            </a:r>
            <a:r>
              <a:rPr lang="it-IT" sz="4400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italiancpp</a:t>
            </a:r>
            <a:endParaRPr lang="it-IT" sz="4400" dirty="0"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 algn="ctr"/>
            <a:endParaRPr lang="it-IT" sz="3600" dirty="0">
              <a:latin typeface="Trebuchet MS" panose="020B0603020202020204" pitchFamily="34" charset="0"/>
            </a:endParaRPr>
          </a:p>
          <a:p>
            <a:pPr algn="ctr"/>
            <a:endParaRPr lang="it-IT" sz="2400" dirty="0">
              <a:latin typeface="+mj-lt"/>
            </a:endParaRPr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78" y="5085184"/>
            <a:ext cx="129887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Serve a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bottleneck in </a:t>
            </a:r>
            <a:r>
              <a:rPr lang="en-US" dirty="0" err="1" smtClean="0"/>
              <a:t>applicazioni</a:t>
            </a:r>
            <a:r>
              <a:rPr lang="en-US" dirty="0" smtClean="0"/>
              <a:t> multithread,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nell’accesso</a:t>
            </a:r>
            <a:r>
              <a:rPr lang="en-US" dirty="0" smtClean="0"/>
              <a:t> a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condivise</a:t>
            </a:r>
            <a:endParaRPr lang="en-US" dirty="0"/>
          </a:p>
          <a:p>
            <a:pPr lvl="0" algn="just"/>
            <a:r>
              <a:rPr lang="en-US" dirty="0" err="1" smtClean="0"/>
              <a:t>Suppponiamo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di </a:t>
            </a:r>
            <a:r>
              <a:rPr lang="en-US" b="1" dirty="0" smtClean="0"/>
              <a:t>due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scrivono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mappa</a:t>
            </a:r>
            <a:r>
              <a:rPr lang="en-US" dirty="0" smtClean="0"/>
              <a:t>, la quale è </a:t>
            </a:r>
            <a:r>
              <a:rPr lang="en-US" dirty="0" err="1" smtClean="0"/>
              <a:t>sottoposta</a:t>
            </a:r>
            <a:r>
              <a:rPr lang="en-US" dirty="0" smtClean="0"/>
              <a:t> ad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).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, </a:t>
            </a:r>
            <a:r>
              <a:rPr lang="en-US" dirty="0" err="1" smtClean="0"/>
              <a:t>simuliamo</a:t>
            </a:r>
            <a:r>
              <a:rPr lang="en-US" dirty="0" smtClean="0"/>
              <a:t> </a:t>
            </a:r>
            <a:r>
              <a:rPr lang="en-US" dirty="0" err="1" smtClean="0"/>
              <a:t>l’evento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 sleep</a:t>
            </a:r>
          </a:p>
          <a:p>
            <a:pPr lvl="0" algn="just"/>
            <a:r>
              <a:rPr lang="en-US" dirty="0" err="1" smtClean="0"/>
              <a:t>Abbiamo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di “contention” , </a:t>
            </a:r>
            <a:r>
              <a:rPr lang="en-US" dirty="0" err="1" smtClean="0"/>
              <a:t>rispettivamente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Singola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la </a:t>
            </a:r>
            <a:r>
              <a:rPr lang="en-US" dirty="0" err="1" smtClean="0"/>
              <a:t>risorsa</a:t>
            </a:r>
            <a:r>
              <a:rPr lang="en-US" dirty="0" smtClean="0"/>
              <a:t> per primo è lo </a:t>
            </a:r>
            <a:r>
              <a:rPr lang="en-US" dirty="0" err="1" smtClean="0"/>
              <a:t>stesso</a:t>
            </a:r>
            <a:r>
              <a:rPr lang="en-US" dirty="0" smtClean="0"/>
              <a:t> thread di cui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attesa</a:t>
            </a:r>
            <a:r>
              <a:rPr lang="en-US" dirty="0" smtClean="0"/>
              <a:t> la </a:t>
            </a:r>
            <a:r>
              <a:rPr lang="en-US" dirty="0" err="1" smtClean="0"/>
              <a:t>terminazione</a:t>
            </a:r>
            <a:r>
              <a:rPr lang="en-US" dirty="0" smtClean="0"/>
              <a:t> dal </a:t>
            </a:r>
            <a:r>
              <a:rPr lang="en-US" dirty="0" err="1" smtClean="0"/>
              <a:t>trhead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endParaRPr lang="en-US" dirty="0" smtClean="0"/>
          </a:p>
          <a:p>
            <a:pPr lvl="1" algn="just"/>
            <a:r>
              <a:rPr lang="en-US" dirty="0" err="1" smtClean="0"/>
              <a:t>Doppia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acqusisce</a:t>
            </a:r>
            <a:r>
              <a:rPr lang="en-US" dirty="0" smtClean="0"/>
              <a:t> per primo la </a:t>
            </a:r>
            <a:r>
              <a:rPr lang="en-US" dirty="0" err="1" smtClean="0"/>
              <a:t>risorsa</a:t>
            </a:r>
            <a:r>
              <a:rPr lang="en-US" dirty="0" smtClean="0"/>
              <a:t> non è </a:t>
            </a:r>
            <a:r>
              <a:rPr lang="en-US" dirty="0" err="1" smtClean="0"/>
              <a:t>il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per primo.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due entry </a:t>
            </a:r>
            <a:r>
              <a:rPr lang="en-US" dirty="0" err="1" smtClean="0"/>
              <a:t>nel</a:t>
            </a:r>
            <a:r>
              <a:rPr lang="en-US" dirty="0" smtClean="0"/>
              <a:t> profiler,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relativa</a:t>
            </a:r>
            <a:r>
              <a:rPr lang="en-US" dirty="0" smtClean="0"/>
              <a:t> al main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joina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secondo thread, </a:t>
            </a:r>
            <a:r>
              <a:rPr lang="en-US" dirty="0" err="1" smtClean="0"/>
              <a:t>il</a:t>
            </a:r>
            <a:r>
              <a:rPr lang="en-US" dirty="0" smtClean="0"/>
              <a:t> quale è </a:t>
            </a:r>
            <a:r>
              <a:rPr lang="en-US" dirty="0" err="1" smtClean="0"/>
              <a:t>bloccato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</a:t>
            </a:r>
            <a:r>
              <a:rPr lang="en-US" dirty="0" err="1" smtClean="0"/>
              <a:t>terminazione</a:t>
            </a:r>
            <a:r>
              <a:rPr lang="en-US" dirty="0" smtClean="0"/>
              <a:t> del primo thread</a:t>
            </a:r>
          </a:p>
        </p:txBody>
      </p:sp>
    </p:spTree>
    <p:extLst>
      <p:ext uri="{BB962C8B-B14F-4D97-AF65-F5344CB8AC3E}">
        <p14:creationId xmlns:p14="http://schemas.microsoft.com/office/powerpoint/2010/main" val="31918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</a:t>
            </a:r>
            <a:r>
              <a:rPr lang="en-US" dirty="0" err="1" smtClean="0"/>
              <a:t>esempi</a:t>
            </a:r>
            <a:r>
              <a:rPr lang="en-US" dirty="0" smtClean="0"/>
              <a:t> di contention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rapporti</a:t>
            </a:r>
            <a:r>
              <a:rPr lang="en-US" dirty="0" smtClean="0"/>
              <a:t> 19/20/21/22 </a:t>
            </a:r>
            <a:r>
              <a:rPr lang="en-US" dirty="0" err="1" smtClean="0"/>
              <a:t>abbiamo</a:t>
            </a:r>
            <a:r>
              <a:rPr lang="en-US" dirty="0" smtClean="0"/>
              <a:t> I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Thread t1 con wait di 17 sec </a:t>
            </a:r>
          </a:p>
          <a:p>
            <a:pPr lvl="1" algn="just"/>
            <a:r>
              <a:rPr lang="en-US" dirty="0" smtClean="0"/>
              <a:t>Thread t2 con wait di 10 sec</a:t>
            </a:r>
          </a:p>
          <a:p>
            <a:pPr lvl="1" algn="just"/>
            <a:r>
              <a:rPr lang="en-US" dirty="0" smtClean="0"/>
              <a:t>Join a t1</a:t>
            </a:r>
          </a:p>
          <a:p>
            <a:pPr lvl="1" algn="just"/>
            <a:r>
              <a:rPr lang="en-US" dirty="0" smtClean="0"/>
              <a:t>Join a t2</a:t>
            </a:r>
          </a:p>
          <a:p>
            <a:pPr lvl="1" algn="just"/>
            <a:r>
              <a:rPr lang="en-US" dirty="0" smtClean="0"/>
              <a:t>Contention ? Tempo di </a:t>
            </a:r>
            <a:r>
              <a:rPr lang="en-US" dirty="0" err="1" smtClean="0"/>
              <a:t>bloccaggio</a:t>
            </a:r>
            <a:r>
              <a:rPr lang="en-US" dirty="0" smtClean="0"/>
              <a:t> ?</a:t>
            </a:r>
          </a:p>
          <a:p>
            <a:pPr lvl="0" algn="just"/>
            <a:r>
              <a:rPr lang="en-US" dirty="0"/>
              <a:t> </a:t>
            </a:r>
            <a:r>
              <a:rPr lang="en-US" dirty="0" err="1" smtClean="0"/>
              <a:t>Oppure</a:t>
            </a:r>
            <a:endParaRPr lang="en-US" dirty="0"/>
          </a:p>
          <a:p>
            <a:pPr lvl="1" algn="just"/>
            <a:r>
              <a:rPr lang="en-US" dirty="0"/>
              <a:t>Thread t1 con wait di 17 sec </a:t>
            </a:r>
          </a:p>
          <a:p>
            <a:pPr lvl="1" algn="just"/>
            <a:r>
              <a:rPr lang="en-US" dirty="0"/>
              <a:t>Thread t2 con wait di 10 sec</a:t>
            </a:r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t2</a:t>
            </a:r>
            <a:endParaRPr lang="en-US" dirty="0"/>
          </a:p>
          <a:p>
            <a:pPr lvl="1" algn="just"/>
            <a:r>
              <a:rPr lang="en-US" dirty="0"/>
              <a:t>Join </a:t>
            </a:r>
            <a:r>
              <a:rPr lang="en-US"/>
              <a:t>a </a:t>
            </a:r>
            <a:r>
              <a:rPr lang="en-US" smtClean="0"/>
              <a:t>t1</a:t>
            </a:r>
            <a:endParaRPr lang="en-US" dirty="0"/>
          </a:p>
          <a:p>
            <a:pPr lvl="1" algn="just"/>
            <a:r>
              <a:rPr lang="en-US" dirty="0"/>
              <a:t>Contention ? Tempo di </a:t>
            </a:r>
            <a:r>
              <a:rPr lang="en-US" dirty="0" err="1"/>
              <a:t>bloccaggio</a:t>
            </a:r>
            <a:r>
              <a:rPr lang="en-US" dirty="0"/>
              <a:t> ?</a:t>
            </a:r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9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abbatanza</a:t>
            </a:r>
            <a:r>
              <a:rPr lang="en-US" dirty="0" smtClean="0"/>
              <a:t> </a:t>
            </a:r>
            <a:r>
              <a:rPr lang="en-US" dirty="0" err="1" smtClean="0"/>
              <a:t>simili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loro</a:t>
            </a:r>
            <a:endParaRPr lang="en-US" dirty="0" smtClean="0"/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destroy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aprè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I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r>
              <a:rPr lang="en-US" dirty="0" smtClean="0"/>
              <a:t>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Caller/</a:t>
            </a:r>
            <a:r>
              <a:rPr lang="en-US" dirty="0" err="1" smtClean="0"/>
              <a:t>Calle</a:t>
            </a:r>
            <a:r>
              <a:rPr lang="en-US" dirty="0" smtClean="0"/>
              <a:t> view: </a:t>
            </a:r>
          </a:p>
          <a:p>
            <a:pPr lvl="1" algn="just"/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mostrate</a:t>
            </a:r>
            <a:r>
              <a:rPr lang="en-US" dirty="0" smtClean="0"/>
              <a:t> 3 </a:t>
            </a:r>
            <a:r>
              <a:rPr lang="en-US" dirty="0" err="1" smtClean="0"/>
              <a:t>viste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in </a:t>
            </a:r>
            <a:r>
              <a:rPr lang="en-US" dirty="0" err="1" smtClean="0"/>
              <a:t>esame</a:t>
            </a:r>
            <a:r>
              <a:rPr lang="en-US" dirty="0" smtClean="0"/>
              <a:t>, la </a:t>
            </a:r>
            <a:r>
              <a:rPr lang="en-US" dirty="0" err="1" smtClean="0"/>
              <a:t>funzione</a:t>
            </a:r>
            <a:r>
              <a:rPr lang="en-US" dirty="0" smtClean="0"/>
              <a:t> padre e le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figlie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err="1" smtClean="0"/>
              <a:t>Anche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discriminare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contatori</a:t>
            </a:r>
            <a:r>
              <a:rPr lang="en-US" dirty="0" smtClean="0"/>
              <a:t> inclusive/exclusive e le relative </a:t>
            </a:r>
            <a:r>
              <a:rPr lang="en-US" dirty="0" err="1" smtClean="0"/>
              <a:t>percentuali</a:t>
            </a:r>
            <a:endParaRPr lang="en-US" dirty="0" smtClean="0"/>
          </a:p>
          <a:p>
            <a:pPr lvl="0" algn="just"/>
            <a:r>
              <a:rPr lang="en-US" dirty="0" smtClean="0"/>
              <a:t> Functions </a:t>
            </a:r>
            <a:r>
              <a:rPr lang="en-US" dirty="0"/>
              <a:t>view: </a:t>
            </a:r>
            <a:endParaRPr lang="en-US" dirty="0" smtClean="0"/>
          </a:p>
          <a:p>
            <a:pPr lvl="1" algn="just"/>
            <a:r>
              <a:rPr lang="en-US" dirty="0" smtClean="0"/>
              <a:t>Vista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. Utile a </a:t>
            </a:r>
            <a:r>
              <a:rPr lang="en-US" dirty="0" err="1" smtClean="0"/>
              <a:t>patto</a:t>
            </a:r>
            <a:r>
              <a:rPr lang="en-US" dirty="0" smtClean="0"/>
              <a:t> di </a:t>
            </a:r>
            <a:r>
              <a:rPr lang="en-US" dirty="0" err="1" smtClean="0"/>
              <a:t>configurare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modulo di </a:t>
            </a:r>
            <a:r>
              <a:rPr lang="en-US" dirty="0" err="1" smtClean="0"/>
              <a:t>provenienza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/>
              <a:t> </a:t>
            </a:r>
            <a:r>
              <a:rPr lang="en-US" dirty="0" smtClean="0"/>
              <a:t>o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“show just my code” </a:t>
            </a:r>
            <a:r>
              <a:rPr lang="en-US" dirty="0" err="1" smtClean="0"/>
              <a:t>nel</a:t>
            </a:r>
            <a:r>
              <a:rPr lang="en-US" dirty="0" smtClean="0"/>
              <a:t> summary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6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Il debugger di Visual Studio 2013 è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dubbio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evoluto</a:t>
            </a:r>
            <a:endParaRPr lang="en-US" dirty="0" smtClean="0"/>
          </a:p>
          <a:p>
            <a:pPr lvl="0" algn="just"/>
            <a:r>
              <a:rPr lang="en-US" dirty="0" err="1" smtClean="0"/>
              <a:t>Filosoficamente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sia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“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spiaggia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senso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</a:t>
            </a:r>
            <a:r>
              <a:rPr lang="en-US" dirty="0" err="1" smtClean="0"/>
              <a:t>correttamente</a:t>
            </a:r>
            <a:r>
              <a:rPr lang="en-US" dirty="0" smtClean="0"/>
              <a:t>, ne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test (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unitari</a:t>
            </a:r>
            <a:r>
              <a:rPr lang="en-US" dirty="0" smtClean="0"/>
              <a:t> , di non </a:t>
            </a:r>
            <a:r>
              <a:rPr lang="en-US" dirty="0" err="1" smtClean="0"/>
              <a:t>regressione</a:t>
            </a:r>
            <a:r>
              <a:rPr lang="en-US" dirty="0" smtClean="0"/>
              <a:t>, di performances) e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in </a:t>
            </a:r>
            <a:r>
              <a:rPr lang="en-US" dirty="0" err="1" smtClean="0"/>
              <a:t>produzione</a:t>
            </a:r>
            <a:r>
              <a:rPr lang="en-US" dirty="0" smtClean="0"/>
              <a:t>, </a:t>
            </a:r>
            <a:r>
              <a:rPr lang="en-US" dirty="0" err="1" smtClean="0"/>
              <a:t>dovremmo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ragionevolmente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sufficentemente</a:t>
            </a:r>
            <a:r>
              <a:rPr lang="en-US" dirty="0" smtClean="0"/>
              <a:t> </a:t>
            </a:r>
            <a:r>
              <a:rPr lang="en-US" dirty="0" err="1" smtClean="0"/>
              <a:t>modulari</a:t>
            </a:r>
            <a:endParaRPr lang="en-US" dirty="0" smtClean="0"/>
          </a:p>
          <a:p>
            <a:pPr lvl="0" algn="just"/>
            <a:r>
              <a:rPr lang="en-US" dirty="0" smtClean="0"/>
              <a:t>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mriade</a:t>
            </a:r>
            <a:r>
              <a:rPr lang="en-US" dirty="0" smtClean="0"/>
              <a:t> di </a:t>
            </a:r>
            <a:r>
              <a:rPr lang="en-US" dirty="0" err="1" smtClean="0"/>
              <a:t>casi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l’unica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use cases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un’applicazione</a:t>
            </a:r>
            <a:r>
              <a:rPr lang="en-US" dirty="0" smtClean="0"/>
              <a:t> legacy, in cui </a:t>
            </a:r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conosciute</a:t>
            </a:r>
            <a:r>
              <a:rPr lang="en-US" dirty="0" smtClean="0"/>
              <a:t>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girano</a:t>
            </a:r>
            <a:r>
              <a:rPr lang="en-US" dirty="0" smtClean="0"/>
              <a:t> in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(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applicazione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integrate)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</a:t>
            </a:r>
            <a:r>
              <a:rPr lang="en-US" dirty="0" err="1" smtClean="0"/>
              <a:t>scarsamente</a:t>
            </a:r>
            <a:r>
              <a:rPr lang="en-US" dirty="0" smtClean="0"/>
              <a:t> </a:t>
            </a:r>
            <a:r>
              <a:rPr lang="en-US" dirty="0" err="1" smtClean="0"/>
              <a:t>osservabile</a:t>
            </a:r>
            <a:r>
              <a:rPr lang="en-US" dirty="0" smtClean="0"/>
              <a:t>, come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/>
              <a:t> </a:t>
            </a:r>
            <a:r>
              <a:rPr lang="en-US" dirty="0" smtClean="0"/>
              <a:t>dover </a:t>
            </a:r>
            <a:r>
              <a:rPr lang="en-US" dirty="0" err="1" smtClean="0"/>
              <a:t>verificare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di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magari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intermedi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inficiano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finale. 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analizzare</a:t>
            </a:r>
            <a:r>
              <a:rPr lang="en-US" dirty="0" smtClean="0"/>
              <a:t> un dump di un crash, per </a:t>
            </a:r>
            <a:r>
              <a:rPr lang="en-US" dirty="0" err="1" smtClean="0"/>
              <a:t>il</a:t>
            </a:r>
            <a:r>
              <a:rPr lang="en-US" dirty="0" smtClean="0"/>
              <a:t> quale </a:t>
            </a:r>
            <a:r>
              <a:rPr lang="en-US" dirty="0" err="1" smtClean="0"/>
              <a:t>necessitiamo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simboli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0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just my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A </a:t>
            </a:r>
            <a:r>
              <a:rPr lang="en-US" dirty="0" err="1" smtClean="0"/>
              <a:t>partire</a:t>
            </a:r>
            <a:r>
              <a:rPr lang="en-US" dirty="0" smtClean="0"/>
              <a:t> da Visual Studio 2013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abilitare</a:t>
            </a:r>
            <a:r>
              <a:rPr lang="en-US" dirty="0" smtClean="0"/>
              <a:t> </a:t>
            </a:r>
            <a:r>
              <a:rPr lang="en-US" dirty="0" err="1" smtClean="0"/>
              <a:t>un’utile</a:t>
            </a:r>
            <a:r>
              <a:rPr lang="en-US" dirty="0" smtClean="0"/>
              <a:t> </a:t>
            </a:r>
            <a:r>
              <a:rPr lang="en-US" dirty="0" err="1" smtClean="0"/>
              <a:t>opzione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di debug, </a:t>
            </a:r>
            <a:r>
              <a:rPr lang="en-US" dirty="0" err="1" smtClean="0"/>
              <a:t>ovvero</a:t>
            </a:r>
            <a:r>
              <a:rPr lang="en-US" dirty="0" smtClean="0"/>
              <a:t> “enable just my code” (di default on)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native</a:t>
            </a:r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considerato</a:t>
            </a:r>
            <a:r>
              <a:rPr lang="en-US" dirty="0" smtClean="0"/>
              <a:t> “not my code”: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ma con </a:t>
            </a:r>
            <a:r>
              <a:rPr lang="en-US" dirty="0" err="1" smtClean="0"/>
              <a:t>l’informazione</a:t>
            </a:r>
            <a:r>
              <a:rPr lang="en-US" dirty="0" smtClean="0"/>
              <a:t> stripped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per le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è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endParaRPr lang="en-US" dirty="0" smtClean="0"/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files .</a:t>
            </a:r>
            <a:r>
              <a:rPr lang="en-US" dirty="0" err="1" smtClean="0"/>
              <a:t>natjmc</a:t>
            </a:r>
            <a:r>
              <a:rPr lang="en-US" dirty="0" smtClean="0"/>
              <a:t> :</a:t>
            </a:r>
          </a:p>
          <a:p>
            <a:pPr lvl="2" algn="just"/>
            <a:r>
              <a:rPr lang="it-IT" dirty="0" smtClean="0"/>
              <a:t>%</a:t>
            </a:r>
            <a:r>
              <a:rPr lang="it-IT" dirty="0"/>
              <a:t>VsInstallDirectory%\Common7\Packages\Debugger\Visualizer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84991"/>
            <a:ext cx="6905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“just my code”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All’interno del folder </a:t>
            </a:r>
            <a:r>
              <a:rPr lang="it-IT" b="1" dirty="0" smtClean="0"/>
              <a:t>..\Common7\Packages\Debugger\Visualizers </a:t>
            </a:r>
            <a:r>
              <a:rPr lang="it-IT" dirty="0" smtClean="0"/>
              <a:t>troviamo alcuni file con i quali possiamo customizzare il comportamento:</a:t>
            </a:r>
          </a:p>
          <a:p>
            <a:pPr lvl="1" algn="just"/>
            <a:r>
              <a:rPr lang="it-IT" b="1" dirty="0" smtClean="0"/>
              <a:t>*.natjmc: </a:t>
            </a:r>
            <a:r>
              <a:rPr lang="it-IT" dirty="0" smtClean="0"/>
              <a:t>contiene le informazioni di ciò che non è considerato </a:t>
            </a:r>
            <a:r>
              <a:rPr lang="en-US" dirty="0" smtClean="0"/>
              <a:t>“my code” in termini di files (</a:t>
            </a:r>
            <a:r>
              <a:rPr lang="en-US" dirty="0" err="1" smtClean="0"/>
              <a:t>quindi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locazioni</a:t>
            </a:r>
            <a:r>
              <a:rPr lang="en-US" dirty="0" smtClean="0"/>
              <a:t> di .</a:t>
            </a:r>
            <a:r>
              <a:rPr lang="en-US" dirty="0" err="1" smtClean="0"/>
              <a:t>dll</a:t>
            </a:r>
            <a:r>
              <a:rPr lang="en-US" dirty="0" smtClean="0"/>
              <a:t> o di </a:t>
            </a:r>
            <a:r>
              <a:rPr lang="en-US" dirty="0" err="1" smtClean="0"/>
              <a:t>sorgenti</a:t>
            </a:r>
            <a:r>
              <a:rPr lang="en-US" dirty="0" smtClean="0"/>
              <a:t>). </a:t>
            </a:r>
          </a:p>
          <a:p>
            <a:pPr lvl="1" algn="just"/>
            <a:r>
              <a:rPr lang="en-US" b="1" dirty="0" smtClean="0"/>
              <a:t>*.</a:t>
            </a:r>
            <a:r>
              <a:rPr lang="en-US" b="1" dirty="0" err="1" smtClean="0"/>
              <a:t>natstepfilter</a:t>
            </a:r>
            <a:r>
              <a:rPr lang="en-US" b="1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di </a:t>
            </a:r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, </a:t>
            </a:r>
            <a:r>
              <a:rPr lang="en-US" dirty="0" err="1" smtClean="0"/>
              <a:t>durante</a:t>
            </a:r>
            <a:r>
              <a:rPr lang="en-US" dirty="0" smtClean="0"/>
              <a:t> lo stepping, non è </a:t>
            </a:r>
            <a:r>
              <a:rPr lang="en-US" dirty="0" err="1" smtClean="0"/>
              <a:t>considerato</a:t>
            </a:r>
            <a:r>
              <a:rPr lang="en-US" dirty="0" smtClean="0"/>
              <a:t> “my code”</a:t>
            </a:r>
            <a:endParaRPr lang="en-US" b="1" dirty="0"/>
          </a:p>
          <a:p>
            <a:pPr algn="just"/>
            <a:r>
              <a:rPr lang="it-IT" dirty="0" smtClean="0"/>
              <a:t>Seguendo un’opportuna sintasssi xml, possiamo:</a:t>
            </a:r>
          </a:p>
          <a:p>
            <a:pPr lvl="1" algn="just"/>
            <a:r>
              <a:rPr lang="it-IT" dirty="0" smtClean="0"/>
              <a:t>Cambiare il comportamento del call stack aggiungendo regole del primo tipo</a:t>
            </a:r>
          </a:p>
          <a:p>
            <a:pPr lvl="1" algn="just"/>
            <a:r>
              <a:rPr lang="it-IT" dirty="0" smtClean="0"/>
              <a:t>Cambiare il comportamento dello stepping, aggiungendo regole del secondo tipo</a:t>
            </a:r>
          </a:p>
          <a:p>
            <a:pPr lvl="1" algn="just"/>
            <a:r>
              <a:rPr lang="it-IT" dirty="0" smtClean="0"/>
              <a:t>Tutto questo sia a livello macchina che a livello di singolo utente (in questo caso i file vanno aggiunti in ..\My </a:t>
            </a:r>
            <a:r>
              <a:rPr lang="it-IT" dirty="0"/>
              <a:t>Documents\Visual Studio </a:t>
            </a:r>
            <a:r>
              <a:rPr lang="it-IT" dirty="0" smtClean="0"/>
              <a:t>2013\Visualizers)</a:t>
            </a:r>
          </a:p>
          <a:p>
            <a:pPr marL="274320" lvl="1" indent="0" algn="just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35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Guido </a:t>
            </a:r>
            <a:r>
              <a:rPr lang="en-US" dirty="0" err="1"/>
              <a:t>Pederzini</a:t>
            </a:r>
            <a:endParaRPr lang="en-US" dirty="0"/>
          </a:p>
          <a:p>
            <a:pPr lvl="0"/>
            <a:r>
              <a:rPr lang="en-US" dirty="0" err="1"/>
              <a:t>Ingegnere</a:t>
            </a:r>
            <a:r>
              <a:rPr lang="en-US" dirty="0"/>
              <a:t> </a:t>
            </a:r>
            <a:r>
              <a:rPr lang="en-US" dirty="0" err="1"/>
              <a:t>informatico</a:t>
            </a:r>
            <a:r>
              <a:rPr lang="en-US" dirty="0"/>
              <a:t> di 37 </a:t>
            </a:r>
            <a:r>
              <a:rPr lang="en-US" dirty="0" err="1"/>
              <a:t>anni</a:t>
            </a:r>
            <a:endParaRPr lang="en-US" dirty="0"/>
          </a:p>
          <a:p>
            <a:pPr lvl="0"/>
            <a:r>
              <a:rPr lang="en-US" dirty="0" err="1"/>
              <a:t>Esperienza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mondo</a:t>
            </a:r>
            <a:r>
              <a:rPr lang="en-US" dirty="0"/>
              <a:t> </a:t>
            </a:r>
            <a:r>
              <a:rPr lang="en-US" dirty="0" err="1"/>
              <a:t>biomedicale</a:t>
            </a:r>
            <a:r>
              <a:rPr lang="en-US" dirty="0"/>
              <a:t> dal 2004 al 2007</a:t>
            </a:r>
          </a:p>
          <a:p>
            <a:pPr lvl="0"/>
            <a:r>
              <a:rPr lang="en-US" dirty="0"/>
              <a:t>Un </a:t>
            </a:r>
            <a:r>
              <a:rPr lang="en-US" dirty="0" err="1"/>
              <a:t>po</a:t>
            </a:r>
            <a:r>
              <a:rPr lang="en-US" dirty="0"/>
              <a:t>' di web app dal 2007 al 2008</a:t>
            </a:r>
          </a:p>
          <a:p>
            <a:pPr lvl="0"/>
            <a:r>
              <a:rPr lang="en-US" dirty="0"/>
              <a:t>Dal 2008 </a:t>
            </a:r>
            <a:r>
              <a:rPr lang="en-US" dirty="0" err="1"/>
              <a:t>membro</a:t>
            </a:r>
            <a:r>
              <a:rPr lang="en-US" dirty="0"/>
              <a:t> di un team agile,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sviluppa</a:t>
            </a:r>
            <a:r>
              <a:rPr lang="en-US" dirty="0"/>
              <a:t> software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scuderia</a:t>
            </a:r>
            <a:r>
              <a:rPr lang="en-US" dirty="0"/>
              <a:t> di </a:t>
            </a:r>
            <a:r>
              <a:rPr lang="en-US" dirty="0" smtClean="0"/>
              <a:t>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Esempi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it-IT" dirty="0" smtClean="0"/>
              <a:t>Se vogliamo evitare di fare stepping nelle librerie dello standard, creiamo un file .natstepfilter</a:t>
            </a:r>
            <a:r>
              <a:rPr lang="it-IT" dirty="0"/>
              <a:t> </a:t>
            </a:r>
            <a:r>
              <a:rPr lang="it-IT" dirty="0" smtClean="0"/>
              <a:t>di questo tipo</a:t>
            </a:r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&lt;StepFilter xmlns="http://schemas.microsoft.com/vstudio/debugger/natstepfilter/2010"&gt;</a:t>
            </a:r>
          </a:p>
          <a:p>
            <a:pPr marL="274320" lvl="1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Function&gt;&lt;Name&gt;std::.*&lt;/Name&gt;&lt;Action&gt;NoStepInto&lt;/Action&gt;&lt;/Function&gt;</a:t>
            </a:r>
          </a:p>
          <a:p>
            <a:pPr marL="274320" lvl="1" indent="0" algn="just">
              <a:buNone/>
            </a:pPr>
            <a:r>
              <a:rPr lang="it-IT" dirty="0"/>
              <a:t>&lt;/StepFilter</a:t>
            </a:r>
            <a:r>
              <a:rPr lang="it-IT" dirty="0" smtClean="0"/>
              <a:t>&gt;</a:t>
            </a:r>
            <a:endParaRPr lang="it-IT" dirty="0"/>
          </a:p>
          <a:p>
            <a:pPr marL="274320" lvl="1" indent="0" algn="just">
              <a:buNone/>
            </a:pPr>
            <a:endParaRPr lang="it-IT" dirty="0" smtClean="0"/>
          </a:p>
          <a:p>
            <a:pPr algn="just"/>
            <a:r>
              <a:rPr lang="it-IT" dirty="0"/>
              <a:t>Se vogliamo </a:t>
            </a:r>
            <a:r>
              <a:rPr lang="it-IT" dirty="0" smtClean="0"/>
              <a:t>non far apparire nel call stack il nostro codice, creiamo un file .natjmc di questo tipo</a:t>
            </a:r>
            <a:endParaRPr lang="it-IT" dirty="0"/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&lt;NonUserCode xmlns="http://schemas.microsoft.com/vstudio/debugger/jmc/2013"&gt;</a:t>
            </a:r>
          </a:p>
          <a:p>
            <a:pPr marL="274320" lvl="1" indent="0" algn="just">
              <a:buNone/>
            </a:pPr>
            <a:r>
              <a:rPr lang="it-IT" dirty="0"/>
              <a:t>    &lt;File Name="C:\Users\guido_2\Documents\GitHub\Repo\CNG\*.cpp"/&gt;</a:t>
            </a:r>
          </a:p>
          <a:p>
            <a:pPr marL="274320" lvl="1" indent="0" algn="just">
              <a:buNone/>
            </a:pPr>
            <a:r>
              <a:rPr lang="it-IT" dirty="0"/>
              <a:t>&lt;/NonUserCode&gt;</a:t>
            </a:r>
          </a:p>
        </p:txBody>
      </p:sp>
    </p:spTree>
    <p:extLst>
      <p:ext uri="{BB962C8B-B14F-4D97-AF65-F5344CB8AC3E}">
        <p14:creationId xmlns:p14="http://schemas.microsoft.com/office/powerpoint/2010/main" val="6946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Il debugger si customizza in Visual Studio sulla base del profilo di sviluppo scelto. </a:t>
            </a:r>
            <a:endParaRPr lang="it-IT" dirty="0"/>
          </a:p>
          <a:p>
            <a:pPr lvl="0" algn="just"/>
            <a:r>
              <a:rPr lang="it-IT" dirty="0" smtClean="0"/>
              <a:t>Qualora non siano presenti alcune impostazioni nel menù è possibile ripristinarle agendo in Tool</a:t>
            </a:r>
            <a:r>
              <a:rPr lang="it-IT" dirty="0" smtClean="0">
                <a:sym typeface="Wingdings" panose="05000000000000000000" pitchFamily="2" charset="2"/>
              </a:rPr>
              <a:t>Customize, verificando che la voce </a:t>
            </a:r>
            <a:r>
              <a:rPr lang="en-US" dirty="0" smtClean="0"/>
              <a:t>”Menu bar”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impostata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”Debug”</a:t>
            </a:r>
            <a:endParaRPr lang="it-IT" dirty="0" smtClean="0">
              <a:sym typeface="Wingdings" panose="05000000000000000000" pitchFamily="2" charset="2"/>
            </a:endParaRPr>
          </a:p>
          <a:p>
            <a:pPr lvl="0" algn="just"/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27" y="3659431"/>
            <a:ext cx="3811831" cy="21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Alcune voci di menù non sono ripristinabili con il metodo precedente. </a:t>
            </a:r>
            <a:endParaRPr lang="it-IT" dirty="0">
              <a:sym typeface="Wingdings" panose="05000000000000000000" pitchFamily="2" charset="2"/>
            </a:endParaRPr>
          </a:p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Possiamo quindi resettare le nostre impostazioni da quelle di default, o utilizzare un profilo condiviso nel team. In tal caso è sufficiente utilizzare il wizard in Tools  Import and Export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18" y="3294404"/>
            <a:ext cx="3243212" cy="2885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4031" y="3896751"/>
            <a:ext cx="564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General development settings o Visual C++ Development settings contengono il maggior numero di opzioni pre-configurate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Nello step finale del wizard, alla voce </a:t>
            </a:r>
            <a:r>
              <a:rPr lang="en-US" dirty="0" smtClean="0"/>
              <a:t>“Option”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spuntata</a:t>
            </a:r>
            <a:r>
              <a:rPr lang="en-US" dirty="0" smtClean="0"/>
              <a:t> la voce “Debugging”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63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</a:t>
            </a:r>
            <a:r>
              <a:rPr lang="en-US" dirty="0" err="1" smtClean="0"/>
              <a:t>configurazioni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Le configurazoni di default di Visual Studio per la compilazione in debug sono tipicamente più che sufficienti a impostare una sessione di debug. </a:t>
            </a:r>
          </a:p>
          <a:p>
            <a:pPr lvl="0" algn="just"/>
            <a:r>
              <a:rPr lang="it-IT" dirty="0" smtClean="0"/>
              <a:t>Molto utili sono 2 opzioni che vengono utilizzate prima di ogni sessione, ovvero </a:t>
            </a:r>
          </a:p>
          <a:p>
            <a:pPr lvl="1" algn="just"/>
            <a:r>
              <a:rPr lang="it-IT" dirty="0" smtClean="0"/>
              <a:t>Command Argument: possiamo specificare argomenti con cui lanciare l’eseguibile</a:t>
            </a:r>
          </a:p>
          <a:p>
            <a:pPr lvl="1" algn="just"/>
            <a:r>
              <a:rPr lang="it-IT" dirty="0" smtClean="0"/>
              <a:t>Environment: possiamo impostare variabili d’ambiente per la sessione</a:t>
            </a:r>
          </a:p>
          <a:p>
            <a:pPr algn="just"/>
            <a:r>
              <a:rPr lang="it-IT" dirty="0" smtClean="0"/>
              <a:t>A livello di progetto:</a:t>
            </a:r>
          </a:p>
          <a:p>
            <a:pPr lvl="1" algn="just"/>
            <a:r>
              <a:rPr lang="it-IT" dirty="0" smtClean="0"/>
              <a:t>Ottimizzazioni disabilitate (/Od) </a:t>
            </a:r>
            <a:r>
              <a:rPr lang="it-IT" dirty="0" smtClean="0">
                <a:sym typeface="Wingdings" panose="05000000000000000000" pitchFamily="2" charset="2"/>
              </a:rPr>
              <a:t> compile</a:t>
            </a:r>
            <a:endParaRPr lang="it-IT" dirty="0" smtClean="0"/>
          </a:p>
          <a:p>
            <a:pPr lvl="1" algn="just"/>
            <a:r>
              <a:rPr lang="it-IT" dirty="0" smtClean="0"/>
              <a:t>Debug information format (/Zi /Z7 /Zi)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compile, consigliato /Zi</a:t>
            </a:r>
            <a:endParaRPr lang="it-IT" dirty="0" smtClean="0"/>
          </a:p>
          <a:p>
            <a:pPr lvl="1" algn="just"/>
            <a:r>
              <a:rPr lang="it-IT" dirty="0" smtClean="0"/>
              <a:t>Generate debug info (/DEBUG)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</a:t>
            </a:r>
            <a:endParaRPr lang="it-IT" dirty="0" smtClean="0"/>
          </a:p>
          <a:p>
            <a:pPr lvl="1" algn="just"/>
            <a:r>
              <a:rPr lang="it-IT" dirty="0" smtClean="0"/>
              <a:t>Generate map file (/MAP)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 (opzionale)</a:t>
            </a:r>
            <a:endParaRPr lang="it-IT" dirty="0" smtClean="0"/>
          </a:p>
          <a:p>
            <a:pPr lvl="1" algn="just"/>
            <a:endParaRPr lang="it-IT" dirty="0"/>
          </a:p>
          <a:p>
            <a:pPr marL="274320" lvl="1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2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Opzione presente da diverse versioni di Visual Studio</a:t>
            </a:r>
          </a:p>
          <a:p>
            <a:pPr lvl="0" algn="just"/>
            <a:r>
              <a:rPr lang="it-IT" dirty="0" smtClean="0"/>
              <a:t>E’ una delle feature più utili quando si lavora in ambienti fortemente integrati. Sorprendente la stabilità che offre.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13382"/>
            <a:ext cx="374332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80" y="3313383"/>
            <a:ext cx="609267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t-IT" dirty="0" smtClean="0"/>
              <a:t>Caso molto utilizzato nel nostro ambiente di lavoro, quando vogliamo debuggare il comportamento di DLL native che vengono utilizzate in ambienti esterni a Visual Studio.</a:t>
            </a:r>
          </a:p>
          <a:p>
            <a:pPr lvl="0" algn="just"/>
            <a:r>
              <a:rPr lang="it-IT" dirty="0" smtClean="0"/>
              <a:t>Il debug in questo caso si chiude sulla macchina stessa, ma è supportato:</a:t>
            </a:r>
          </a:p>
          <a:p>
            <a:pPr lvl="1" algn="just"/>
            <a:r>
              <a:rPr lang="it-IT" dirty="0" smtClean="0"/>
              <a:t>Debug di processi che non girano con l’utente corrente (show process of all users)</a:t>
            </a:r>
          </a:p>
          <a:p>
            <a:pPr lvl="1" algn="just"/>
            <a:r>
              <a:rPr lang="it-IT" dirty="0" smtClean="0"/>
              <a:t>Debug di processi su pc remoti (Qualifier)</a:t>
            </a:r>
          </a:p>
          <a:p>
            <a:pPr lvl="1" algn="just"/>
            <a:r>
              <a:rPr lang="it-IT" dirty="0" smtClean="0"/>
              <a:t>Debug se connessi via RDP (show process in all sessions)</a:t>
            </a:r>
          </a:p>
          <a:p>
            <a:pPr algn="just"/>
            <a:r>
              <a:rPr lang="it-IT" dirty="0" smtClean="0"/>
              <a:t>Il debug su macchine remote è possibile avendo gli opportuni privilegi e installando i Remote Tools e avendo connessione diretta ethernet</a:t>
            </a:r>
          </a:p>
          <a:p>
            <a:pPr algn="just"/>
            <a:r>
              <a:rPr lang="it-IT" dirty="0" smtClean="0"/>
              <a:t>E’ possibile attaccarsi a più processi, ma solo uno alla volta è quello debuggabile (CTRL + ALT + Z per fare switch nella finestra dei processi)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0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multithread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Supponiamo di avere un’applicazione piuttosto semplice nella quale 2 thread ricevono un set di dati dal padre che rappresenta una retta y=2x definita nel dominio [1,5]. </a:t>
            </a:r>
          </a:p>
          <a:p>
            <a:pPr lvl="0" algn="just"/>
            <a:r>
              <a:rPr lang="it-IT" dirty="0" smtClean="0"/>
              <a:t>Per semplicità non gestiamo estrapolazioni e assumiamo che la retta sia monotona crescente.</a:t>
            </a:r>
          </a:p>
          <a:p>
            <a:pPr lvl="0" algn="just"/>
            <a:r>
              <a:rPr lang="it-IT" dirty="0" smtClean="0"/>
              <a:t>Ognuno di questi thread effettua 1mln di interpolazioni lineari, restituendo i risultati al padre all’interno di un vettore passato per riferimento.</a:t>
            </a:r>
          </a:p>
          <a:p>
            <a:pPr lvl="0" algn="just"/>
            <a:r>
              <a:rPr lang="it-IT" dirty="0" smtClean="0"/>
              <a:t>Visual Studio ci consente di deuggare l’applicazione, ispezionando il codice esguito dai singoli thread.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Selezionabile</a:t>
            </a:r>
            <a:r>
              <a:rPr lang="en-US" dirty="0" smtClean="0"/>
              <a:t> dal menu “</a:t>
            </a:r>
            <a:r>
              <a:rPr lang="en-US" dirty="0" err="1" smtClean="0"/>
              <a:t>Debug</a:t>
            </a:r>
            <a:r>
              <a:rPr lang="en-US" dirty="0" err="1" smtClean="0">
                <a:sym typeface="Wingdings" panose="05000000000000000000" pitchFamily="2" charset="2"/>
              </a:rPr>
              <a:t>Windows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  <a:r>
              <a:rPr lang="en-US" dirty="0" err="1" smtClean="0">
                <a:sym typeface="Wingdings" panose="05000000000000000000" pitchFamily="2" charset="2"/>
              </a:rPr>
              <a:t>consente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controllare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l’andamento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dei</a:t>
            </a:r>
            <a:r>
              <a:rPr lang="en-US" dirty="0" smtClean="0">
                <a:sym typeface="Wingdings" panose="05000000000000000000" pitchFamily="2" charset="2"/>
              </a:rPr>
              <a:t> thread, in </a:t>
            </a:r>
            <a:r>
              <a:rPr lang="en-US" dirty="0" err="1" smtClean="0">
                <a:sym typeface="Wingdings" panose="05000000000000000000" pitchFamily="2" charset="2"/>
              </a:rPr>
              <a:t>particolare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Indicazione</a:t>
            </a:r>
            <a:r>
              <a:rPr lang="en-US" dirty="0" smtClean="0">
                <a:sym typeface="Wingdings" panose="05000000000000000000" pitchFamily="2" charset="2"/>
              </a:rPr>
              <a:t> del thread </a:t>
            </a:r>
            <a:r>
              <a:rPr lang="en-US" dirty="0" err="1" smtClean="0">
                <a:sym typeface="Wingdings" panose="05000000000000000000" pitchFamily="2" charset="2"/>
              </a:rPr>
              <a:t>corrente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possibiltà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switchare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con </a:t>
            </a:r>
            <a:r>
              <a:rPr lang="en-US" dirty="0" err="1" smtClean="0">
                <a:sym typeface="Wingdings" panose="05000000000000000000" pitchFamily="2" charset="2"/>
              </a:rPr>
              <a:t>doppio</a:t>
            </a:r>
            <a:r>
              <a:rPr lang="en-US" dirty="0" smtClean="0">
                <a:sym typeface="Wingdings" panose="05000000000000000000" pitchFamily="2" charset="2"/>
              </a:rPr>
              <a:t> click</a:t>
            </a: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Visualizzazione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categoria</a:t>
            </a:r>
            <a:r>
              <a:rPr lang="en-US" dirty="0" smtClean="0">
                <a:sym typeface="Wingdings" panose="05000000000000000000" pitchFamily="2" charset="2"/>
              </a:rPr>
              <a:t> (UI, RPC handlers, worker </a:t>
            </a:r>
            <a:r>
              <a:rPr lang="en-US" dirty="0" err="1" smtClean="0">
                <a:sym typeface="Wingdings" panose="05000000000000000000" pitchFamily="2" charset="2"/>
              </a:rPr>
              <a:t>thred</a:t>
            </a:r>
            <a:r>
              <a:rPr lang="en-US" dirty="0" smtClean="0">
                <a:sym typeface="Wingdings" panose="05000000000000000000" pitchFamily="2" charset="2"/>
              </a:rPr>
              <a:t>, main thread)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Nome, Location, </a:t>
            </a:r>
            <a:r>
              <a:rPr lang="en-US" dirty="0" err="1" smtClean="0">
                <a:sym typeface="Wingdings" panose="05000000000000000000" pitchFamily="2" charset="2"/>
              </a:rPr>
              <a:t>Priorità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Grouping: </a:t>
            </a:r>
            <a:r>
              <a:rPr lang="en-US" dirty="0" err="1" smtClean="0">
                <a:sym typeface="Wingdings" panose="05000000000000000000" pitchFamily="2" charset="2"/>
              </a:rPr>
              <a:t>raggruppiamo</a:t>
            </a:r>
            <a:r>
              <a:rPr lang="en-US" dirty="0" smtClean="0">
                <a:sym typeface="Wingdings" panose="05000000000000000000" pitchFamily="2" charset="2"/>
              </a:rPr>
              <a:t> in base ad un </a:t>
            </a:r>
            <a:r>
              <a:rPr lang="en-US" dirty="0" err="1" smtClean="0">
                <a:sym typeface="Wingdings" panose="05000000000000000000" pitchFamily="2" charset="2"/>
              </a:rPr>
              <a:t>criterio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quelli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presenti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le </a:t>
            </a:r>
            <a:r>
              <a:rPr lang="en-US" dirty="0" err="1" smtClean="0">
                <a:sym typeface="Wingdings" panose="05000000000000000000" pitchFamily="2" charset="2"/>
              </a:rPr>
              <a:t>colonne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selezionabili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della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finestra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6867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(2)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feature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risultatare</a:t>
            </a:r>
            <a:r>
              <a:rPr lang="en-US" dirty="0" smtClean="0"/>
              <a:t> utile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debugging multithread è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  <a:r>
              <a:rPr lang="en-US" dirty="0" err="1" smtClean="0"/>
              <a:t>sospendere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più</a:t>
            </a:r>
            <a:r>
              <a:rPr lang="en-US" dirty="0" smtClean="0"/>
              <a:t> thread, </a:t>
            </a:r>
            <a:r>
              <a:rPr lang="en-US" dirty="0" err="1" smtClean="0"/>
              <a:t>concentrando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 sui </a:t>
            </a:r>
            <a:r>
              <a:rPr lang="en-US" dirty="0" err="1" smtClean="0"/>
              <a:t>restanti</a:t>
            </a:r>
            <a:endParaRPr lang="en-US" dirty="0" smtClean="0"/>
          </a:p>
          <a:p>
            <a:pPr lvl="0" algn="just"/>
            <a:r>
              <a:rPr lang="en-US" dirty="0" smtClean="0"/>
              <a:t>Dal menu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finestra</a:t>
            </a:r>
            <a:r>
              <a:rPr lang="en-US" dirty="0" smtClean="0"/>
              <a:t> “Thread”, </a:t>
            </a:r>
            <a:r>
              <a:rPr lang="en-US" dirty="0" err="1" smtClean="0"/>
              <a:t>avendo</a:t>
            </a:r>
            <a:r>
              <a:rPr lang="en-US" dirty="0" smtClean="0"/>
              <a:t> la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un thread, </a:t>
            </a:r>
            <a:r>
              <a:rPr lang="en-US" dirty="0" err="1" smtClean="0"/>
              <a:t>selezionare</a:t>
            </a:r>
            <a:r>
              <a:rPr lang="en-US" dirty="0" smtClean="0"/>
              <a:t> “Freeze Threads” o “Thaw Threads” </a:t>
            </a:r>
          </a:p>
          <a:p>
            <a:pPr lvl="0" algn="just"/>
            <a:r>
              <a:rPr lang="en-US" dirty="0" smtClean="0"/>
              <a:t>Fare </a:t>
            </a:r>
            <a:r>
              <a:rPr lang="en-US" dirty="0" err="1" smtClean="0"/>
              <a:t>attenzione</a:t>
            </a:r>
            <a:r>
              <a:rPr lang="en-US" dirty="0" smtClean="0"/>
              <a:t> ad </a:t>
            </a:r>
            <a:r>
              <a:rPr lang="en-US" dirty="0" err="1" smtClean="0"/>
              <a:t>avere</a:t>
            </a:r>
            <a:r>
              <a:rPr lang="en-US" dirty="0" smtClean="0"/>
              <a:t> un breakpoint prima del join del thread </a:t>
            </a:r>
            <a:r>
              <a:rPr lang="en-US" dirty="0" err="1" smtClean="0"/>
              <a:t>freezato</a:t>
            </a:r>
            <a:r>
              <a:rPr lang="en-US" dirty="0" smtClean="0"/>
              <a:t>, per </a:t>
            </a:r>
            <a:r>
              <a:rPr lang="en-US" dirty="0" err="1" smtClean="0"/>
              <a:t>evitare</a:t>
            </a:r>
            <a:r>
              <a:rPr lang="en-US" smtClean="0"/>
              <a:t> deadlock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608512"/>
            <a:ext cx="8791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Visual Studio ha importanti qualità in termini di integrazione e facilità di utilizzo, e possiede features piuttosto evolute</a:t>
            </a:r>
          </a:p>
          <a:p>
            <a:r>
              <a:rPr lang="it-IT" dirty="0" smtClean="0"/>
              <a:t>Lavorare con il C++ risulta più agevole (però ricordiamoci che il codice lo scriviamo noi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analisi statica e controllo dei warning aiutano a produrre codice nativo in modo più guidato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profilazione consentono di dare un quadro piuttosto preciso su eventuali bottleneck nella nostra applicazione, anche in ambito multithread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debugging stabili e configurabili ci aiutano a correggere i problemi nel codice di produzione, anche quando esso giri in processi esterni o remoti.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/>
              <a:t>talk odierno tenterà di dare una panoramica degli strumenti offerti da VS2013 per lavorare con il C</a:t>
            </a:r>
            <a:r>
              <a:rPr lang="it-IT" dirty="0" smtClean="0"/>
              <a:t>++</a:t>
            </a:r>
          </a:p>
          <a:p>
            <a:endParaRPr lang="it-IT" dirty="0" smtClean="0"/>
          </a:p>
          <a:p>
            <a:r>
              <a:rPr lang="it-IT" dirty="0"/>
              <a:t>Alcuni esempi pratici e vicini all'esperienza che ho fatto, aiuteranno a comprenderne le </a:t>
            </a:r>
            <a:r>
              <a:rPr lang="it-IT" dirty="0" smtClean="0"/>
              <a:t>potenzialità</a:t>
            </a:r>
          </a:p>
          <a:p>
            <a:endParaRPr lang="it-IT" dirty="0" smtClean="0"/>
          </a:p>
          <a:p>
            <a:r>
              <a:rPr lang="it-IT" dirty="0"/>
              <a:t>Visual Studio 2013 è un ambiente molto vasto, di conseguenza il talk non avrà la pretesa di coprire la totalità delle features supportate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7544" y="2522993"/>
            <a:ext cx="9692640" cy="1428929"/>
          </a:xfrm>
        </p:spPr>
        <p:txBody>
          <a:bodyPr/>
          <a:lstStyle/>
          <a:p>
            <a:pPr algn="ctr"/>
            <a:r>
              <a:rPr lang="it-IT" dirty="0" smtClean="0"/>
              <a:t>Grazie a tutti 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9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Profiler e performances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 smtClean="0"/>
              <a:t>Conclusioni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/>
              <a:t>una</a:t>
            </a:r>
            <a:r>
              <a:rPr lang="en-US" dirty="0"/>
              <a:t> 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software.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toolset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Visual Studio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compilare</a:t>
            </a:r>
            <a:r>
              <a:rPr lang="en-US" dirty="0" smtClean="0"/>
              <a:t> I </a:t>
            </a:r>
            <a:r>
              <a:rPr lang="en-US" dirty="0" err="1" smtClean="0"/>
              <a:t>progetti</a:t>
            </a:r>
            <a:r>
              <a:rPr lang="en-US" dirty="0" smtClean="0"/>
              <a:t> </a:t>
            </a:r>
            <a:r>
              <a:rPr lang="en-US" dirty="0" err="1" smtClean="0"/>
              <a:t>selezionando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toolset. </a:t>
            </a:r>
            <a:r>
              <a:rPr lang="en-US" dirty="0" err="1" smtClean="0"/>
              <a:t>Qualora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installati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</a:t>
            </a:r>
            <a:r>
              <a:rPr lang="en-US" dirty="0" err="1" smtClean="0"/>
              <a:t>compilatori</a:t>
            </a:r>
            <a:r>
              <a:rPr lang="en-US" dirty="0" smtClean="0"/>
              <a:t>, </a:t>
            </a:r>
            <a:r>
              <a:rPr lang="en-US" dirty="0" err="1" smtClean="0"/>
              <a:t>utilizzando</a:t>
            </a:r>
            <a:r>
              <a:rPr lang="en-US" dirty="0" smtClean="0"/>
              <a:t> VS2013 </a:t>
            </a:r>
            <a:r>
              <a:rPr lang="en-US" dirty="0" err="1" smtClean="0"/>
              <a:t>realizziamo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“Multi-targeting” in C++</a:t>
            </a:r>
          </a:p>
          <a:p>
            <a:pPr lvl="0"/>
            <a:r>
              <a:rPr lang="en-US" dirty="0" err="1" smtClean="0"/>
              <a:t>Forniamo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nostri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l’applicazione</a:t>
            </a:r>
            <a:r>
              <a:rPr lang="en-US" dirty="0" smtClean="0"/>
              <a:t> </a:t>
            </a:r>
            <a:r>
              <a:rPr lang="en-US" dirty="0" err="1" smtClean="0"/>
              <a:t>opportunamente</a:t>
            </a:r>
            <a:r>
              <a:rPr lang="en-US" dirty="0" smtClean="0"/>
              <a:t> </a:t>
            </a:r>
            <a:r>
              <a:rPr lang="en-US" dirty="0" err="1" smtClean="0"/>
              <a:t>targetizzata</a:t>
            </a:r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433086"/>
            <a:ext cx="5446029" cy="27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1850</TotalTime>
  <Words>3507</Words>
  <Application>Microsoft Office PowerPoint</Application>
  <PresentationFormat>Widescreen</PresentationFormat>
  <Paragraphs>349</Paragraphs>
  <Slides>51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Arial Black</vt:lpstr>
      <vt:lpstr>Calibri</vt:lpstr>
      <vt:lpstr>Consolas</vt:lpstr>
      <vt:lpstr>Lucida Console</vt:lpstr>
      <vt:lpstr>Segoe UI</vt:lpstr>
      <vt:lpstr>Trebuchet MS</vt:lpstr>
      <vt:lpstr>Verdana</vt:lpstr>
      <vt:lpstr>Wingdings</vt:lpstr>
      <vt:lpstr>Wingdings 2</vt:lpstr>
      <vt:lpstr>View</vt:lpstr>
      <vt:lpstr>CPP02 - Produttività, performance e affidabilità con Visual C++ 2013</vt:lpstr>
      <vt:lpstr>Grazie a</vt:lpstr>
      <vt:lpstr>PowerPoint Presentation</vt:lpstr>
      <vt:lpstr>Chi sono</vt:lpstr>
      <vt:lpstr>Premesse</vt:lpstr>
      <vt:lpstr>Agenda</vt:lpstr>
      <vt:lpstr>Introduzione</vt:lpstr>
      <vt:lpstr>L'evoluzione nella produttività</vt:lpstr>
      <vt:lpstr>Platform toolset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C4702 – unreachable code</vt:lpstr>
      <vt:lpstr>Tool di compilazione - drawback</vt:lpstr>
      <vt:lpstr>Performances - premessa</vt:lpstr>
      <vt:lpstr>Performances - definizioni</vt:lpstr>
      <vt:lpstr>Performance and Diagnostic hub</vt:lpstr>
      <vt:lpstr>Alcune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</vt:lpstr>
      <vt:lpstr>Concurrency- esempi di contention</vt:lpstr>
      <vt:lpstr>Profiler – summary view</vt:lpstr>
      <vt:lpstr>Profiler – altre viste</vt:lpstr>
      <vt:lpstr>Profiler – altre viste (2)</vt:lpstr>
      <vt:lpstr>Demo</vt:lpstr>
      <vt:lpstr>Debugger</vt:lpstr>
      <vt:lpstr>Debugger – use cases</vt:lpstr>
      <vt:lpstr>Debugger – just my code</vt:lpstr>
      <vt:lpstr>Customizzare il “just my code” </vt:lpstr>
      <vt:lpstr>Esempi </vt:lpstr>
      <vt:lpstr>Debugger – menu settings </vt:lpstr>
      <vt:lpstr>Debugger – menu settings (2)</vt:lpstr>
      <vt:lpstr>Debugger – configurazioni </vt:lpstr>
      <vt:lpstr>Debugger – attach to process </vt:lpstr>
      <vt:lpstr>Debugger – attach to process (2)</vt:lpstr>
      <vt:lpstr>Debugger – multithread  </vt:lpstr>
      <vt:lpstr>Debugger – Threads Window  </vt:lpstr>
      <vt:lpstr>Debugger – Threads Window (2) </vt:lpstr>
      <vt:lpstr>Conclusioni</vt:lpstr>
      <vt:lpstr>Grazie a tutti !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Microsoft account</cp:lastModifiedBy>
  <cp:revision>152</cp:revision>
  <dcterms:created xsi:type="dcterms:W3CDTF">2014-02-03T23:14:56Z</dcterms:created>
  <dcterms:modified xsi:type="dcterms:W3CDTF">2014-02-23T10:44:33Z</dcterms:modified>
</cp:coreProperties>
</file>