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9" r:id="rId3"/>
    <p:sldId id="310" r:id="rId4"/>
    <p:sldId id="261" r:id="rId5"/>
    <p:sldId id="307" r:id="rId6"/>
    <p:sldId id="266" r:id="rId7"/>
    <p:sldId id="267" r:id="rId8"/>
    <p:sldId id="268" r:id="rId9"/>
    <p:sldId id="308" r:id="rId10"/>
    <p:sldId id="269" r:id="rId11"/>
    <p:sldId id="271" r:id="rId12"/>
    <p:sldId id="270" r:id="rId13"/>
    <p:sldId id="274" r:id="rId14"/>
    <p:sldId id="272" r:id="rId15"/>
    <p:sldId id="273" r:id="rId16"/>
    <p:sldId id="275" r:id="rId17"/>
    <p:sldId id="277" r:id="rId18"/>
    <p:sldId id="311" r:id="rId19"/>
    <p:sldId id="309" r:id="rId20"/>
    <p:sldId id="276" r:id="rId21"/>
    <p:sldId id="278" r:id="rId22"/>
    <p:sldId id="279" r:id="rId23"/>
    <p:sldId id="284" r:id="rId24"/>
    <p:sldId id="287" r:id="rId25"/>
    <p:sldId id="280" r:id="rId26"/>
    <p:sldId id="281" r:id="rId27"/>
    <p:sldId id="282" r:id="rId28"/>
    <p:sldId id="283" r:id="rId29"/>
    <p:sldId id="285" r:id="rId30"/>
    <p:sldId id="291" r:id="rId31"/>
    <p:sldId id="292" r:id="rId32"/>
    <p:sldId id="288" r:id="rId33"/>
    <p:sldId id="289" r:id="rId34"/>
    <p:sldId id="293" r:id="rId35"/>
    <p:sldId id="294" r:id="rId36"/>
    <p:sldId id="295" r:id="rId37"/>
    <p:sldId id="296" r:id="rId38"/>
    <p:sldId id="300" r:id="rId39"/>
    <p:sldId id="297" r:id="rId40"/>
    <p:sldId id="298" r:id="rId41"/>
    <p:sldId id="299" r:id="rId42"/>
    <p:sldId id="301" r:id="rId43"/>
    <p:sldId id="303" r:id="rId44"/>
    <p:sldId id="302" r:id="rId45"/>
    <p:sldId id="304" r:id="rId46"/>
    <p:sldId id="305" r:id="rId47"/>
    <p:sldId id="264" r:id="rId48"/>
    <p:sldId id="306" r:id="rId49"/>
    <p:sldId id="263" r:id="rId50"/>
    <p:sldId id="31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AB761-BA96-4511-8ACA-102B2D9C987A}">
          <p14:sldIdLst>
            <p14:sldId id="256"/>
            <p14:sldId id="259"/>
            <p14:sldId id="310"/>
            <p14:sldId id="261"/>
            <p14:sldId id="307"/>
            <p14:sldId id="266"/>
            <p14:sldId id="267"/>
            <p14:sldId id="268"/>
            <p14:sldId id="308"/>
            <p14:sldId id="269"/>
            <p14:sldId id="271"/>
            <p14:sldId id="270"/>
            <p14:sldId id="274"/>
            <p14:sldId id="272"/>
            <p14:sldId id="273"/>
            <p14:sldId id="275"/>
            <p14:sldId id="277"/>
            <p14:sldId id="311"/>
            <p14:sldId id="309"/>
            <p14:sldId id="276"/>
            <p14:sldId id="278"/>
            <p14:sldId id="279"/>
            <p14:sldId id="284"/>
            <p14:sldId id="287"/>
            <p14:sldId id="280"/>
            <p14:sldId id="281"/>
            <p14:sldId id="282"/>
            <p14:sldId id="283"/>
            <p14:sldId id="285"/>
            <p14:sldId id="291"/>
            <p14:sldId id="292"/>
            <p14:sldId id="288"/>
            <p14:sldId id="289"/>
            <p14:sldId id="293"/>
            <p14:sldId id="294"/>
            <p14:sldId id="295"/>
            <p14:sldId id="296"/>
            <p14:sldId id="300"/>
            <p14:sldId id="297"/>
            <p14:sldId id="298"/>
            <p14:sldId id="299"/>
            <p14:sldId id="301"/>
            <p14:sldId id="303"/>
            <p14:sldId id="302"/>
            <p14:sldId id="304"/>
            <p14:sldId id="305"/>
            <p14:sldId id="264"/>
            <p14:sldId id="306"/>
            <p14:sldId id="263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do" initials="g" lastIdx="2" clrIdx="0">
    <p:extLst>
      <p:ext uri="{19B8F6BF-5375-455C-9EA6-DF929625EA0E}">
        <p15:presenceInfo xmlns:p15="http://schemas.microsoft.com/office/powerpoint/2012/main" userId="gui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20C"/>
    <a:srgbClr val="112732"/>
    <a:srgbClr val="122C39"/>
    <a:srgbClr val="4C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756" y="72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E3AA-7BE5-4B59-82F5-30F2E5FF0CD3}" type="datetimeFigureOut">
              <a:rPr lang="it-IT" smtClean="0"/>
              <a:t>25/02/2014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E71E-508A-4EB1-B172-75E24CCD3F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733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4FCDD-F444-4746-A037-762098AD364A}" type="datetimeFigureOut">
              <a:rPr lang="it-IT" smtClean="0"/>
              <a:t>25/02/2014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782B7-9148-4F32-BDF6-7B43A5BEBC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10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Slide da mostrare prima di iniziare la sessione – non rimuovere!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20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75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782B7-9148-4F32-BDF6-7B43A5BEBC7B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2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Ultima slide, obbligatoria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C5E1B-63F6-4CD9-93BD-FBDB130EB2E4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8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60BAEC-D849-4E5E-BC74-7183D59EFA31}" type="slidenum">
              <a:rPr lang="it-IT" smtClean="0"/>
              <a:pPr>
                <a:defRPr/>
              </a:pPr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43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22C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137400" y="3725333"/>
            <a:ext cx="5054600" cy="3005592"/>
          </a:xfrm>
          <a:prstGeom prst="rect">
            <a:avLst/>
          </a:prstGeom>
          <a:solidFill>
            <a:srgbClr val="4C63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" y="3387362"/>
            <a:ext cx="7188200" cy="3470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8806" y="435271"/>
            <a:ext cx="9418320" cy="244991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045" y="4396740"/>
            <a:ext cx="5502995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57201" y="3387362"/>
            <a:ext cx="11734800" cy="337971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7044"/>
            <a:ext cx="12207240" cy="52546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9383078" y="6422072"/>
            <a:ext cx="1904999" cy="365125"/>
          </a:xfrm>
        </p:spPr>
        <p:txBody>
          <a:bodyPr/>
          <a:lstStyle/>
          <a:p>
            <a:fld id="{06D8BB37-67E1-420F-B488-3DE93FA3DF1F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0589" y="6172200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11273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3014133"/>
            <a:ext cx="431800" cy="338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3715" y="5278536"/>
            <a:ext cx="2616201" cy="55331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1187" y="6368325"/>
            <a:ext cx="5044698" cy="44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100" b="1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#CDays14</a:t>
            </a:r>
            <a:r>
              <a:rPr lang="it-IT" sz="1100" dirty="0" smtClean="0"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– Milano 25, 26 e 27 Febbraio 2014</a:t>
            </a:r>
            <a:endParaRPr lang="it-IT" sz="1100" dirty="0"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1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2/25/2014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07044"/>
            <a:ext cx="11292840" cy="5254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57121" y="5260819"/>
            <a:ext cx="2657167" cy="5619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rgbClr val="11273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tdotnet.org/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hyperlink" Target="http://www.dotnetliguria.net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ugidotnet.org/" TargetMode="External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domusdotnet.org/" TargetMode="External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www.dotnetcampania.org/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://www.aspitalia.com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dotnetside.org/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ydays.i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CPP02 - Produttività, performance e affidabilità con Visual C++ 2013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Guido Pederzini</a:t>
            </a:r>
          </a:p>
          <a:p>
            <a:r>
              <a:rPr lang="it-IT" dirty="0" smtClean="0"/>
              <a:t>guido.pederzini@gmail.com </a:t>
            </a:r>
          </a:p>
          <a:p>
            <a:r>
              <a:rPr lang="it-IT" dirty="0" smtClean="0"/>
              <a:t>@_G_P_</a:t>
            </a:r>
          </a:p>
        </p:txBody>
      </p:sp>
    </p:spTree>
    <p:extLst>
      <p:ext uri="{BB962C8B-B14F-4D97-AF65-F5344CB8AC3E}">
        <p14:creationId xmlns:p14="http://schemas.microsoft.com/office/powerpoint/2010/main" val="33571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Compilatore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Come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anticipato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colleghi</a:t>
            </a:r>
            <a:r>
              <a:rPr lang="en-US" dirty="0" smtClean="0"/>
              <a:t> prima di me,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compilatore</a:t>
            </a:r>
            <a:r>
              <a:rPr lang="en-US" dirty="0" smtClean="0"/>
              <a:t> C++ di VS2013 </a:t>
            </a:r>
            <a:r>
              <a:rPr lang="en-US" dirty="0" err="1" smtClean="0"/>
              <a:t>supporta</a:t>
            </a:r>
            <a:r>
              <a:rPr lang="en-US" dirty="0" smtClean="0"/>
              <a:t> gran parte </a:t>
            </a:r>
            <a:r>
              <a:rPr lang="en-US" dirty="0" err="1" smtClean="0"/>
              <a:t>delle</a:t>
            </a:r>
            <a:r>
              <a:rPr lang="en-US" dirty="0" smtClean="0"/>
              <a:t> features del C++11</a:t>
            </a:r>
          </a:p>
          <a:p>
            <a:pPr lvl="0"/>
            <a:r>
              <a:rPr lang="en-US" dirty="0" err="1" smtClean="0"/>
              <a:t>L’ambiente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C++ </a:t>
            </a:r>
            <a:r>
              <a:rPr lang="en-US" dirty="0" err="1" smtClean="0"/>
              <a:t>interessanti</a:t>
            </a:r>
            <a:r>
              <a:rPr lang="en-US" dirty="0" smtClean="0"/>
              <a:t> tool/</a:t>
            </a:r>
            <a:r>
              <a:rPr lang="en-US" dirty="0" err="1" smtClean="0"/>
              <a:t>opzioni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SDL (security development lifecycle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SAL (source annotation language)</a:t>
            </a:r>
          </a:p>
          <a:p>
            <a:pPr lvl="1"/>
            <a:r>
              <a:rPr lang="en-US" dirty="0" smtClean="0"/>
              <a:t>Warning level</a:t>
            </a:r>
          </a:p>
          <a:p>
            <a:pPr lvl="1"/>
            <a:endParaRPr lang="en-US" dirty="0"/>
          </a:p>
          <a:p>
            <a:r>
              <a:rPr lang="en-US" dirty="0" err="1" smtClean="0"/>
              <a:t>Queste</a:t>
            </a:r>
            <a:r>
              <a:rPr lang="en-US" dirty="0" smtClean="0"/>
              <a:t> feature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già</a:t>
            </a:r>
            <a:r>
              <a:rPr lang="en-US" dirty="0" smtClean="0"/>
              <a:t> a </a:t>
            </a:r>
            <a:r>
              <a:rPr lang="en-US" dirty="0" err="1" smtClean="0"/>
              <a:t>partire</a:t>
            </a:r>
            <a:r>
              <a:rPr lang="en-US" dirty="0" smtClean="0"/>
              <a:t> da </a:t>
            </a:r>
            <a:r>
              <a:rPr lang="en-US" dirty="0" err="1" smtClean="0"/>
              <a:t>versioni</a:t>
            </a:r>
            <a:r>
              <a:rPr lang="en-US" dirty="0" smtClean="0"/>
              <a:t> </a:t>
            </a:r>
            <a:r>
              <a:rPr lang="en-US" dirty="0" err="1" smtClean="0"/>
              <a:t>precedenti</a:t>
            </a:r>
            <a:r>
              <a:rPr lang="en-US" dirty="0" smtClean="0"/>
              <a:t> a VS2013, ma </a:t>
            </a:r>
            <a:r>
              <a:rPr lang="en-US" dirty="0" err="1" smtClean="0"/>
              <a:t>meritano</a:t>
            </a:r>
            <a:r>
              <a:rPr lang="en-US" dirty="0" smtClean="0"/>
              <a:t> di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menzionate</a:t>
            </a:r>
            <a:r>
              <a:rPr lang="en-US" dirty="0" smtClean="0"/>
              <a:t> </a:t>
            </a:r>
            <a:r>
              <a:rPr lang="en-US" dirty="0" err="1" smtClean="0"/>
              <a:t>poichè</a:t>
            </a:r>
            <a:r>
              <a:rPr lang="en-US" dirty="0" smtClean="0"/>
              <a:t> </a:t>
            </a:r>
            <a:r>
              <a:rPr lang="en-US" dirty="0" err="1" smtClean="0"/>
              <a:t>contribuiscono</a:t>
            </a:r>
            <a:r>
              <a:rPr lang="en-US" dirty="0" smtClean="0"/>
              <a:t> a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di </a:t>
            </a:r>
            <a:r>
              <a:rPr lang="en-US" dirty="0" err="1" smtClean="0"/>
              <a:t>sviluppare</a:t>
            </a:r>
            <a:r>
              <a:rPr lang="en-US" dirty="0" smtClean="0"/>
              <a:t> C++</a:t>
            </a:r>
          </a:p>
        </p:txBody>
      </p:sp>
    </p:spTree>
    <p:extLst>
      <p:ext uri="{BB962C8B-B14F-4D97-AF65-F5344CB8AC3E}">
        <p14:creationId xmlns:p14="http://schemas.microsoft.com/office/powerpoint/2010/main" val="44585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Security development lifecycle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VS2013 </a:t>
            </a:r>
            <a:r>
              <a:rPr lang="en-US" dirty="0" err="1" smtClean="0"/>
              <a:t>abilita</a:t>
            </a:r>
            <a:r>
              <a:rPr lang="en-US" dirty="0" smtClean="0"/>
              <a:t> di default </a:t>
            </a:r>
            <a:r>
              <a:rPr lang="en-US" dirty="0" err="1" smtClean="0"/>
              <a:t>il</a:t>
            </a:r>
            <a:r>
              <a:rPr lang="en-US" dirty="0" smtClean="0"/>
              <a:t> flag “SDL” sui </a:t>
            </a:r>
            <a:r>
              <a:rPr lang="en-US" dirty="0" err="1" smtClean="0"/>
              <a:t>nuovi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.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279947"/>
            <a:ext cx="5073613" cy="38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warnings as errors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828800"/>
            <a:ext cx="8021169" cy="4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 –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void</a:t>
            </a:r>
            <a:r>
              <a:rPr lang="en-US" dirty="0">
                <a:latin typeface="Consolas" pitchFamily="33"/>
                <a:cs typeface="Consolas" pitchFamily="33"/>
              </a:rPr>
              <a:t> func1()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#pragma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deprecated</a:t>
            </a:r>
            <a:r>
              <a:rPr lang="en-US" dirty="0">
                <a:latin typeface="Consolas" pitchFamily="33"/>
                <a:cs typeface="Consolas" pitchFamily="33"/>
              </a:rPr>
              <a:t> (func1)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itchFamily="33"/>
                <a:cs typeface="Consolas" pitchFamily="33"/>
              </a:rPr>
              <a:t>_</a:t>
            </a:r>
            <a:r>
              <a:rPr lang="en-US" dirty="0" err="1">
                <a:solidFill>
                  <a:srgbClr val="6F008A"/>
                </a:solidFill>
                <a:latin typeface="Consolas" pitchFamily="33"/>
                <a:cs typeface="Consolas" pitchFamily="33"/>
              </a:rPr>
              <a:t>tmain</a:t>
            </a:r>
            <a:r>
              <a:rPr lang="en-US" dirty="0">
                <a:latin typeface="Consolas" pitchFamily="33"/>
                <a:cs typeface="Consolas" pitchFamily="33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argc</a:t>
            </a:r>
            <a:r>
              <a:rPr lang="en-US" dirty="0">
                <a:latin typeface="Consolas" pitchFamily="33"/>
                <a:cs typeface="Consolas" pitchFamily="33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itchFamily="33"/>
                <a:cs typeface="Consolas" pitchFamily="33"/>
              </a:rPr>
              <a:t>_TCHAR</a:t>
            </a:r>
            <a:r>
              <a:rPr lang="en-US" dirty="0">
                <a:latin typeface="Consolas" pitchFamily="33"/>
                <a:cs typeface="Consolas" pitchFamily="33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itchFamily="33"/>
                <a:cs typeface="Consolas" pitchFamily="33"/>
              </a:rPr>
              <a:t>argv</a:t>
            </a:r>
            <a:r>
              <a:rPr lang="en-US" dirty="0">
                <a:latin typeface="Consolas" pitchFamily="33"/>
                <a:cs typeface="Consolas" pitchFamily="33"/>
              </a:rPr>
              <a:t>[])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{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a;</a:t>
            </a:r>
          </a:p>
          <a:p>
            <a:pPr lvl="0">
              <a:buNone/>
            </a:pP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b=a*2;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//C4700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func1();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//C4995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unsigned</a:t>
            </a:r>
            <a:r>
              <a:rPr lang="en-US" dirty="0">
                <a:latin typeface="Consolas" pitchFamily="33"/>
                <a:cs typeface="Consolas" pitchFamily="33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itchFamily="33"/>
                <a:cs typeface="Consolas" pitchFamily="33"/>
              </a:rPr>
              <a:t>int</a:t>
            </a:r>
            <a:r>
              <a:rPr lang="en-US" dirty="0">
                <a:latin typeface="Consolas" pitchFamily="33"/>
                <a:cs typeface="Consolas" pitchFamily="33"/>
              </a:rPr>
              <a:t> u = (-5 + 4U);  </a:t>
            </a:r>
            <a:r>
              <a:rPr lang="en-US" dirty="0">
                <a:solidFill>
                  <a:srgbClr val="008000"/>
                </a:solidFill>
                <a:latin typeface="Consolas" pitchFamily="33"/>
                <a:cs typeface="Consolas" pitchFamily="33"/>
              </a:rPr>
              <a:t>//C4308</a:t>
            </a:r>
          </a:p>
          <a:p>
            <a:pPr lvl="0">
              <a:buNone/>
            </a:pPr>
            <a:r>
              <a:rPr lang="en-US" dirty="0">
                <a:solidFill>
                  <a:srgbClr val="0000FF"/>
                </a:solidFill>
                <a:latin typeface="Consolas" pitchFamily="33"/>
                <a:cs typeface="Consolas" pitchFamily="33"/>
              </a:rPr>
              <a:t>return</a:t>
            </a:r>
            <a:r>
              <a:rPr lang="en-US" dirty="0">
                <a:latin typeface="Consolas" pitchFamily="33"/>
                <a:cs typeface="Consolas" pitchFamily="33"/>
              </a:rPr>
              <a:t> 0;</a:t>
            </a:r>
          </a:p>
          <a:p>
            <a:pPr lvl="0">
              <a:buNone/>
            </a:pPr>
            <a:r>
              <a:rPr lang="en-US" dirty="0">
                <a:latin typeface="Consolas" pitchFamily="33"/>
                <a:cs typeface="Consolas" pitchFamily="33"/>
              </a:rPr>
              <a:t>}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62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configurabile</a:t>
            </a:r>
            <a:r>
              <a:rPr lang="en-US" dirty="0" smtClean="0"/>
              <a:t> </a:t>
            </a:r>
            <a:r>
              <a:rPr lang="en-US" dirty="0" err="1" smtClean="0"/>
              <a:t>dall’IDE</a:t>
            </a:r>
            <a:r>
              <a:rPr lang="en-US" dirty="0" smtClean="0"/>
              <a:t>,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controlli</a:t>
            </a:r>
            <a:r>
              <a:rPr lang="en-US" dirty="0" smtClean="0"/>
              <a:t> </a:t>
            </a:r>
            <a:r>
              <a:rPr lang="en-US" dirty="0" err="1" smtClean="0"/>
              <a:t>basati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ruleset</a:t>
            </a:r>
            <a:r>
              <a:rPr lang="en-US" dirty="0" smtClean="0"/>
              <a:t> (dal menu “</a:t>
            </a:r>
            <a:r>
              <a:rPr lang="en-US" dirty="0" err="1" smtClean="0"/>
              <a:t>Analyze</a:t>
            </a:r>
            <a:r>
              <a:rPr lang="en-US" dirty="0" err="1" smtClean="0">
                <a:sym typeface="Wingdings" panose="05000000000000000000" pitchFamily="2" charset="2"/>
              </a:rPr>
              <a:t>Configure</a:t>
            </a:r>
            <a:r>
              <a:rPr lang="en-US" dirty="0" smtClean="0">
                <a:sym typeface="Wingdings" panose="05000000000000000000" pitchFamily="2" charset="2"/>
              </a:rPr>
              <a:t> Code Analysis for Solution)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04" y="2574471"/>
            <a:ext cx="6317525" cy="35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 err="1" smtClean="0"/>
              <a:t>Lanciando</a:t>
            </a:r>
            <a:r>
              <a:rPr lang="en-US" dirty="0" smtClean="0"/>
              <a:t> </a:t>
            </a:r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solution (di default con shortcut ALT+F11),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un report </a:t>
            </a:r>
            <a:r>
              <a:rPr lang="en-US" dirty="0" err="1" smtClean="0"/>
              <a:t>nel</a:t>
            </a:r>
            <a:r>
              <a:rPr lang="en-US" dirty="0" smtClean="0"/>
              <a:t> quale </a:t>
            </a:r>
            <a:r>
              <a:rPr lang="en-US" dirty="0" err="1" smtClean="0"/>
              <a:t>ogni</a:t>
            </a:r>
            <a:r>
              <a:rPr lang="en-US" dirty="0" smtClean="0"/>
              <a:t> warning </a:t>
            </a:r>
            <a:r>
              <a:rPr lang="en-US" dirty="0" err="1" smtClean="0"/>
              <a:t>intercettato</a:t>
            </a:r>
            <a:r>
              <a:rPr lang="en-US" dirty="0" smtClean="0"/>
              <a:t> </a:t>
            </a:r>
            <a:r>
              <a:rPr lang="en-US" dirty="0" err="1" smtClean="0"/>
              <a:t>rimanda</a:t>
            </a:r>
            <a:r>
              <a:rPr lang="en-US" dirty="0" smtClean="0"/>
              <a:t> al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numerico</a:t>
            </a:r>
            <a:r>
              <a:rPr lang="en-US" dirty="0" smtClean="0"/>
              <a:t> con link MSDN di </a:t>
            </a:r>
            <a:r>
              <a:rPr lang="en-US" dirty="0" err="1" smtClean="0"/>
              <a:t>riferimento</a:t>
            </a:r>
            <a:r>
              <a:rPr lang="en-US" dirty="0" smtClean="0"/>
              <a:t>. Molto utile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imparare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2" y="2864711"/>
            <a:ext cx="3352800" cy="2905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57" y="3307102"/>
            <a:ext cx="6129962" cy="13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- snippet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toTriggerStaticAnalysis()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*p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 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delete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p;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Warning C6283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aStruct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*as =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as-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&gt;a = 1;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//Warning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C6011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aa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1; aa;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int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aa; 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//Warning C6246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aa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97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e Warning Level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Source annotation language (SAL)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annotare</a:t>
            </a:r>
            <a:r>
              <a:rPr lang="en-US" dirty="0" smtClean="0"/>
              <a:t> le </a:t>
            </a:r>
            <a:r>
              <a:rPr lang="en-US" dirty="0" err="1" smtClean="0"/>
              <a:t>funzioni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controlli</a:t>
            </a:r>
            <a:r>
              <a:rPr lang="en-US" dirty="0" smtClean="0"/>
              <a:t> a compile time (</a:t>
            </a:r>
            <a:r>
              <a:rPr lang="en-US" dirty="0" err="1" smtClean="0"/>
              <a:t>attivabile</a:t>
            </a:r>
            <a:r>
              <a:rPr lang="en-US" dirty="0" smtClean="0"/>
              <a:t> con /analyze)</a:t>
            </a:r>
            <a:r>
              <a:rPr lang="en-US" sz="1200" dirty="0">
                <a:latin typeface="Lucida Console" pitchFamily="49"/>
              </a:rPr>
              <a:t/>
            </a:r>
            <a:br>
              <a:rPr lang="en-US" sz="1200" dirty="0">
                <a:latin typeface="Lucida Console" pitchFamily="49"/>
              </a:rPr>
            </a:br>
            <a:endParaRPr lang="en-US" sz="1200" dirty="0">
              <a:latin typeface="Lucida Console" pitchFamily="49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Check_return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func_range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In_range</a:t>
            </a:r>
            <a:r>
              <a:rPr lang="en-US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(1, 3)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it-IT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2</a:t>
            </a:r>
            <a:r>
              <a:rPr lang="it-IT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endParaRPr lang="en-US" sz="1200" dirty="0" smtClean="0">
              <a:latin typeface="Calibri" pitchFamily="34"/>
              <a:cs typeface="Consolas" pitchFamily="33"/>
            </a:endParaRPr>
          </a:p>
          <a:p>
            <a:pPr lvl="0"/>
            <a:r>
              <a:rPr lang="en-US" dirty="0" smtClean="0"/>
              <a:t>Warning level </a:t>
            </a:r>
            <a:r>
              <a:rPr lang="en-US" dirty="0" err="1" smtClean="0"/>
              <a:t>abilitabile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(4 + 1 </a:t>
            </a:r>
            <a:r>
              <a:rPr lang="en-US" dirty="0" err="1" smtClean="0"/>
              <a:t>livelli</a:t>
            </a:r>
            <a:r>
              <a:rPr lang="en-US" dirty="0" smtClean="0"/>
              <a:t>), con </a:t>
            </a:r>
            <a:r>
              <a:rPr lang="en-US" dirty="0" err="1" smtClean="0"/>
              <a:t>numerosi</a:t>
            </a:r>
            <a:r>
              <a:rPr lang="en-US" dirty="0" smtClean="0"/>
              <a:t> check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trattati</a:t>
            </a:r>
            <a:r>
              <a:rPr lang="en-US" dirty="0" smtClean="0"/>
              <a:t> come </a:t>
            </a:r>
            <a:r>
              <a:rPr lang="en-US" dirty="0" err="1" smtClean="0"/>
              <a:t>errori</a:t>
            </a:r>
            <a:r>
              <a:rPr lang="en-US" dirty="0"/>
              <a:t> </a:t>
            </a:r>
            <a:r>
              <a:rPr lang="en-US" dirty="0" smtClean="0"/>
              <a:t>a compile time. </a:t>
            </a:r>
            <a:r>
              <a:rPr lang="en-US" dirty="0" err="1" smtClean="0"/>
              <a:t>Purtroppo</a:t>
            </a:r>
            <a:r>
              <a:rPr lang="en-US" dirty="0" smtClean="0"/>
              <a:t> di default </a:t>
            </a:r>
            <a:r>
              <a:rPr lang="en-US" dirty="0" err="1" smtClean="0"/>
              <a:t>livello</a:t>
            </a:r>
            <a:r>
              <a:rPr lang="en-US" dirty="0" smtClean="0"/>
              <a:t> 3 e warnings </a:t>
            </a:r>
            <a:r>
              <a:rPr lang="en-US" dirty="0" err="1" smtClean="0"/>
              <a:t>trattati</a:t>
            </a:r>
            <a:r>
              <a:rPr lang="en-US" dirty="0" smtClean="0"/>
              <a:t> come warnings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sz="900" dirty="0">
                <a:latin typeface="Lucida Console" pitchFamily="49"/>
              </a:rPr>
              <a:t/>
            </a:r>
            <a:br>
              <a:rPr lang="en-US" sz="900" dirty="0">
                <a:latin typeface="Lucida Console" pitchFamily="49"/>
              </a:rPr>
            </a:br>
            <a:endParaRPr lang="en-US" sz="900" dirty="0">
              <a:latin typeface="Lucida Console" pitchFamily="4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09" y="4806569"/>
            <a:ext cx="6267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8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C4702 – unreachable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Il 22 </a:t>
            </a:r>
            <a:r>
              <a:rPr lang="en-US" dirty="0" err="1" smtClean="0"/>
              <a:t>febbraio</a:t>
            </a:r>
            <a:r>
              <a:rPr lang="en-US" dirty="0" smtClean="0"/>
              <a:t> 2014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annunciato</a:t>
            </a:r>
            <a:r>
              <a:rPr lang="en-US" dirty="0" smtClean="0"/>
              <a:t> un grave bug di security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Apple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protocollo</a:t>
            </a:r>
            <a:r>
              <a:rPr lang="en-US" dirty="0" smtClean="0"/>
              <a:t> SSL/TLS</a:t>
            </a:r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StageValidation1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StageValidation2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Validatadata(</a:t>
            </a: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if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=StageValidation1()) != 0)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StageValidation2()) != 0)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goto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it-IT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Error:</a:t>
            </a:r>
          </a:p>
          <a:p>
            <a:pPr marL="0" indent="0">
              <a:buNone/>
            </a:pPr>
            <a:r>
              <a:rPr lang="it-IT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-1;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di </a:t>
            </a:r>
            <a:r>
              <a:rPr lang="en-US" dirty="0" err="1" smtClean="0"/>
              <a:t>compilazione</a:t>
            </a:r>
            <a:r>
              <a:rPr lang="en-US" dirty="0" smtClean="0"/>
              <a:t> - drawback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L’analisi</a:t>
            </a:r>
            <a:r>
              <a:rPr lang="en-US" dirty="0" smtClean="0"/>
              <a:t> </a:t>
            </a:r>
            <a:r>
              <a:rPr lang="en-US" dirty="0" err="1" smtClean="0"/>
              <a:t>statica</a:t>
            </a:r>
            <a:r>
              <a:rPr lang="en-US" dirty="0" smtClean="0"/>
              <a:t> </a:t>
            </a:r>
            <a:r>
              <a:rPr lang="en-US" dirty="0" err="1" smtClean="0"/>
              <a:t>penalizza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tempo di </a:t>
            </a:r>
            <a:r>
              <a:rPr lang="en-US" dirty="0" err="1" smtClean="0"/>
              <a:t>compilazione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in </a:t>
            </a:r>
            <a:r>
              <a:rPr lang="en-US" dirty="0" err="1" smtClean="0"/>
              <a:t>progetti</a:t>
            </a:r>
            <a:r>
              <a:rPr lang="en-US" dirty="0" smtClean="0"/>
              <a:t> C++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grandi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incidere</a:t>
            </a:r>
            <a:r>
              <a:rPr lang="en-US" dirty="0" smtClean="0"/>
              <a:t> </a:t>
            </a:r>
            <a:r>
              <a:rPr lang="en-US" dirty="0" err="1" smtClean="0"/>
              <a:t>parecchio</a:t>
            </a:r>
            <a:endParaRPr lang="en-US" dirty="0" smtClean="0"/>
          </a:p>
          <a:p>
            <a:r>
              <a:rPr lang="en-US" dirty="0" err="1" smtClean="0"/>
              <a:t>Considerare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warnings come </a:t>
            </a:r>
            <a:r>
              <a:rPr lang="en-US" dirty="0" err="1" smtClean="0"/>
              <a:t>errori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di </a:t>
            </a:r>
            <a:r>
              <a:rPr lang="en-US" dirty="0" err="1" smtClean="0"/>
              <a:t>colpo</a:t>
            </a:r>
            <a:r>
              <a:rPr lang="en-US" dirty="0" smtClean="0"/>
              <a:t> </a:t>
            </a:r>
            <a:r>
              <a:rPr lang="en-US" dirty="0" err="1" smtClean="0"/>
              <a:t>portarci</a:t>
            </a:r>
            <a:r>
              <a:rPr lang="en-US" dirty="0" smtClean="0"/>
              <a:t> </a:t>
            </a:r>
            <a:r>
              <a:rPr lang="en-US" dirty="0" err="1" smtClean="0"/>
              <a:t>numerosi</a:t>
            </a:r>
            <a:r>
              <a:rPr lang="en-US" dirty="0" smtClean="0"/>
              <a:t> </a:t>
            </a:r>
            <a:r>
              <a:rPr lang="en-US" dirty="0" err="1" smtClean="0"/>
              <a:t>problemi</a:t>
            </a:r>
            <a:r>
              <a:rPr lang="en-US" dirty="0" smtClean="0"/>
              <a:t> di </a:t>
            </a:r>
            <a:r>
              <a:rPr lang="en-US" dirty="0" err="1" smtClean="0"/>
              <a:t>compilazione</a:t>
            </a:r>
            <a:r>
              <a:rPr lang="en-US" dirty="0" smtClean="0"/>
              <a:t> da </a:t>
            </a:r>
            <a:r>
              <a:rPr lang="en-US" dirty="0" err="1" smtClean="0"/>
              <a:t>fixare</a:t>
            </a:r>
            <a:r>
              <a:rPr lang="en-US" dirty="0" smtClean="0"/>
              <a:t>. </a:t>
            </a:r>
            <a:r>
              <a:rPr lang="en-US" dirty="0" err="1" smtClean="0"/>
              <a:t>Un’idea</a:t>
            </a:r>
            <a:r>
              <a:rPr lang="en-US" dirty="0" smtClean="0"/>
              <a:t> </a:t>
            </a:r>
            <a:r>
              <a:rPr lang="en-US" dirty="0" err="1" smtClean="0"/>
              <a:t>sarebbe</a:t>
            </a:r>
            <a:r>
              <a:rPr lang="en-US" dirty="0" smtClean="0"/>
              <a:t> </a:t>
            </a:r>
            <a:r>
              <a:rPr lang="en-US" dirty="0" err="1" smtClean="0"/>
              <a:t>accenderli</a:t>
            </a:r>
            <a:r>
              <a:rPr lang="en-US" dirty="0" smtClean="0"/>
              <a:t> sui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nuovi</a:t>
            </a:r>
            <a:endParaRPr lang="en-US" dirty="0" smtClean="0"/>
          </a:p>
          <a:p>
            <a:r>
              <a:rPr lang="en-US" dirty="0" err="1" smtClean="0"/>
              <a:t>Alcuni</a:t>
            </a:r>
            <a:r>
              <a:rPr lang="en-US" dirty="0" smtClean="0"/>
              <a:t> warnings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risultare</a:t>
            </a:r>
            <a:r>
              <a:rPr lang="en-US" dirty="0" smtClean="0"/>
              <a:t> </a:t>
            </a:r>
            <a:r>
              <a:rPr lang="en-US" dirty="0" err="1" smtClean="0"/>
              <a:t>inutili</a:t>
            </a:r>
            <a:r>
              <a:rPr lang="en-US" dirty="0" smtClean="0"/>
              <a:t> o </a:t>
            </a:r>
            <a:r>
              <a:rPr lang="en-US" dirty="0" err="1" smtClean="0"/>
              <a:t>falsi</a:t>
            </a:r>
            <a:r>
              <a:rPr lang="en-US" dirty="0" smtClean="0"/>
              <a:t> </a:t>
            </a:r>
            <a:r>
              <a:rPr lang="en-US" dirty="0" err="1" smtClean="0"/>
              <a:t>positivi</a:t>
            </a:r>
            <a:r>
              <a:rPr lang="en-US" dirty="0" smtClean="0"/>
              <a:t>.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disabilitarli</a:t>
            </a:r>
            <a:r>
              <a:rPr lang="en-US" dirty="0" smtClean="0"/>
              <a:t> on demand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US" dirty="0">
              <a:latin typeface="Lucida Consol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51060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8122" y="674307"/>
            <a:ext cx="10603460" cy="2034243"/>
          </a:xfrm>
          <a:prstGeom prst="rect">
            <a:avLst/>
          </a:prstGeom>
          <a:solidFill>
            <a:srgbClr val="D00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8122" y="134938"/>
            <a:ext cx="9916377" cy="482600"/>
          </a:xfrm>
          <a:ln>
            <a:noFill/>
          </a:ln>
        </p:spPr>
        <p:txBody>
          <a:bodyPr>
            <a:noAutofit/>
          </a:bodyPr>
          <a:lstStyle/>
          <a:p>
            <a:r>
              <a:rPr lang="it-IT" sz="3000" b="0" dirty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Grazie a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33" name="Rectangle 32"/>
          <p:cNvSpPr/>
          <p:nvPr/>
        </p:nvSpPr>
        <p:spPr>
          <a:xfrm>
            <a:off x="11699072" y="6402083"/>
            <a:ext cx="11856640" cy="320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11" name="Rectangle 42"/>
          <p:cNvSpPr>
            <a:spLocks noChangeArrowheads="1"/>
          </p:cNvSpPr>
          <p:nvPr/>
        </p:nvSpPr>
        <p:spPr bwMode="auto">
          <a:xfrm>
            <a:off x="1" y="-176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sz="2400"/>
          </a:p>
        </p:txBody>
      </p:sp>
      <p:sp>
        <p:nvSpPr>
          <p:cNvPr id="25" name="Rectangle 24"/>
          <p:cNvSpPr/>
          <p:nvPr/>
        </p:nvSpPr>
        <p:spPr>
          <a:xfrm>
            <a:off x="7951409" y="784411"/>
            <a:ext cx="2800893" cy="574453"/>
          </a:xfrm>
          <a:prstGeom prst="rect">
            <a:avLst/>
          </a:prstGeom>
          <a:noFill/>
          <a:ln>
            <a:noFill/>
          </a:ln>
        </p:spPr>
        <p:txBody>
          <a:bodyPr wrap="square" lIns="121920" tIns="60960" rIns="121920" bIns="60960">
            <a:spAutoFit/>
          </a:bodyPr>
          <a:lstStyle/>
          <a:p>
            <a:pPr algn="ctr"/>
            <a:r>
              <a:rPr lang="en-US" sz="2933" b="1" dirty="0">
                <a:ln w="12700">
                  <a:noFill/>
                  <a:prstDash val="solid"/>
                </a:ln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385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2" name="Rectangle 31"/>
          <p:cNvSpPr/>
          <p:nvPr/>
        </p:nvSpPr>
        <p:spPr>
          <a:xfrm>
            <a:off x="1113857" y="1662945"/>
            <a:ext cx="2208245" cy="70501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5" name="Rectangle 34"/>
          <p:cNvSpPr/>
          <p:nvPr/>
        </p:nvSpPr>
        <p:spPr>
          <a:xfrm>
            <a:off x="3994177" y="872335"/>
            <a:ext cx="2208245" cy="680857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22" name="Rectangle 21"/>
          <p:cNvSpPr/>
          <p:nvPr/>
        </p:nvSpPr>
        <p:spPr>
          <a:xfrm>
            <a:off x="3994177" y="1687105"/>
            <a:ext cx="2208245" cy="680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32" y="1772932"/>
            <a:ext cx="1905265" cy="508071"/>
          </a:xfrm>
          <a:prstGeom prst="rect">
            <a:avLst/>
          </a:prstGeom>
        </p:spPr>
      </p:pic>
      <p:pic>
        <p:nvPicPr>
          <p:cNvPr id="29" name="Picture 12" descr="Description: ASPItalia.com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532" y="3030285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" descr="Description: DomusDotNet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3024072"/>
            <a:ext cx="19050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Description: DotDotNet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2007" y="2930373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" descr="Description: DotNETCampania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6281" y="2955525"/>
            <a:ext cx="1810940" cy="48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Description: DotNETLiguria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2055" y="3738942"/>
            <a:ext cx="2087659" cy="5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Description: DotNETSid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504" y="4404478"/>
            <a:ext cx="1889825" cy="50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cription: UGIdotNET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250" y="5128760"/>
            <a:ext cx="1905267" cy="50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04" y="4458171"/>
            <a:ext cx="1905265" cy="50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40" y="3706909"/>
            <a:ext cx="1994036" cy="5317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16" y="5895409"/>
            <a:ext cx="1550388" cy="413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40750" y="961628"/>
            <a:ext cx="1758037" cy="5669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10" y="3699043"/>
            <a:ext cx="1897318" cy="5059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04" y="3732281"/>
            <a:ext cx="1772675" cy="472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5" y="4458171"/>
            <a:ext cx="1722199" cy="4592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83" y="4521679"/>
            <a:ext cx="1428949" cy="3810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70" y="5172165"/>
            <a:ext cx="1835592" cy="4894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56" y="5148004"/>
            <a:ext cx="1944120" cy="51843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62" y="5185759"/>
            <a:ext cx="1784614" cy="47589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0" y="961628"/>
            <a:ext cx="1906441" cy="508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94" y="1740621"/>
            <a:ext cx="1816268" cy="484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7" y="5858788"/>
            <a:ext cx="142857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premessa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Frasi</a:t>
            </a:r>
            <a:r>
              <a:rPr lang="en-US" dirty="0"/>
              <a:t> </a:t>
            </a:r>
            <a:r>
              <a:rPr lang="en-US" dirty="0" err="1"/>
              <a:t>celebri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vogliono</a:t>
            </a:r>
            <a:r>
              <a:rPr lang="en-US" dirty="0"/>
              <a:t> un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 smtClean="0"/>
              <a:t>performante</a:t>
            </a:r>
            <a:endParaRPr lang="en-US" dirty="0"/>
          </a:p>
          <a:p>
            <a:pPr lvl="0" algn="just"/>
            <a:r>
              <a:rPr lang="en-US" dirty="0" smtClean="0"/>
              <a:t>La </a:t>
            </a:r>
            <a:r>
              <a:rPr lang="en-US" dirty="0" err="1" smtClean="0"/>
              <a:t>condizione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, </a:t>
            </a:r>
            <a:r>
              <a:rPr lang="en-US" b="1" dirty="0" err="1" smtClean="0"/>
              <a:t>forse</a:t>
            </a:r>
            <a:r>
              <a:rPr lang="en-US" dirty="0" smtClean="0"/>
              <a:t> </a:t>
            </a:r>
            <a:r>
              <a:rPr lang="en-US" dirty="0" err="1" smtClean="0"/>
              <a:t>possiamo</a:t>
            </a:r>
            <a:r>
              <a:rPr lang="en-US" dirty="0" smtClean="0"/>
              <a:t> dire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necessaria</a:t>
            </a:r>
            <a:endParaRPr lang="en-US" dirty="0"/>
          </a:p>
          <a:p>
            <a:pPr lvl="0" algn="just"/>
            <a:r>
              <a:rPr lang="en-US" dirty="0"/>
              <a:t>E </a:t>
            </a:r>
            <a:r>
              <a:rPr lang="en-US" dirty="0" smtClean="0"/>
              <a:t>se </a:t>
            </a:r>
            <a:r>
              <a:rPr lang="en-US" dirty="0" err="1" smtClean="0"/>
              <a:t>invece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autogenerato</a:t>
            </a:r>
            <a:r>
              <a:rPr lang="en-US" dirty="0" smtClean="0"/>
              <a:t>?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garanzia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performante</a:t>
            </a:r>
            <a:r>
              <a:rPr lang="en-US" dirty="0" smtClean="0"/>
              <a:t>? </a:t>
            </a:r>
            <a:r>
              <a:rPr lang="en-US" dirty="0" err="1" smtClean="0"/>
              <a:t>Ottimizzato</a:t>
            </a:r>
            <a:r>
              <a:rPr lang="en-US" dirty="0" smtClean="0"/>
              <a:t>? Thread safe?</a:t>
            </a:r>
          </a:p>
          <a:p>
            <a:pPr lvl="0" algn="just"/>
            <a:r>
              <a:rPr lang="en-US" dirty="0" smtClean="0"/>
              <a:t>E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r>
              <a:rPr lang="en-US" dirty="0" smtClean="0"/>
              <a:t> è </a:t>
            </a:r>
            <a:r>
              <a:rPr lang="en-US" dirty="0" err="1" smtClean="0"/>
              <a:t>scritto</a:t>
            </a:r>
            <a:r>
              <a:rPr lang="en-US" dirty="0" smtClean="0"/>
              <a:t> non </a:t>
            </a:r>
            <a:r>
              <a:rPr lang="en-US" dirty="0" err="1" smtClean="0"/>
              <a:t>tenendo</a:t>
            </a:r>
            <a:r>
              <a:rPr lang="en-US" dirty="0" smtClean="0"/>
              <a:t> in </a:t>
            </a:r>
            <a:r>
              <a:rPr lang="en-US" dirty="0" err="1" smtClean="0"/>
              <a:t>considerazione</a:t>
            </a:r>
            <a:r>
              <a:rPr lang="en-US" dirty="0" smtClean="0"/>
              <a:t>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banali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passaggio</a:t>
            </a:r>
            <a:r>
              <a:rPr lang="en-US" dirty="0" smtClean="0"/>
              <a:t> per </a:t>
            </a:r>
            <a:r>
              <a:rPr lang="en-US" dirty="0" err="1" smtClean="0"/>
              <a:t>copia</a:t>
            </a:r>
            <a:r>
              <a:rPr lang="en-US" dirty="0" smtClean="0"/>
              <a:t> o per </a:t>
            </a:r>
            <a:r>
              <a:rPr lang="en-US" dirty="0" err="1" smtClean="0"/>
              <a:t>riferimento</a:t>
            </a:r>
            <a:r>
              <a:rPr lang="en-US" dirty="0" smtClean="0"/>
              <a:t>? </a:t>
            </a:r>
            <a:endParaRPr lang="en-US" dirty="0"/>
          </a:p>
          <a:p>
            <a:pPr lvl="0" algn="just"/>
            <a:r>
              <a:rPr lang="en-US" dirty="0" smtClean="0"/>
              <a:t>I </a:t>
            </a:r>
            <a:r>
              <a:rPr lang="en-US" dirty="0" err="1" smtClean="0"/>
              <a:t>criteri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molteplici</a:t>
            </a:r>
            <a:r>
              <a:rPr lang="en-US" dirty="0" smtClean="0"/>
              <a:t>, è molto utile </a:t>
            </a:r>
            <a:r>
              <a:rPr lang="en-US" dirty="0" err="1" smtClean="0"/>
              <a:t>quindi</a:t>
            </a:r>
            <a:r>
              <a:rPr lang="en-US" dirty="0"/>
              <a:t> </a:t>
            </a:r>
            <a:r>
              <a:rPr lang="en-US" dirty="0" err="1" smtClean="0"/>
              <a:t>poter</a:t>
            </a:r>
            <a:r>
              <a:rPr lang="en-US" dirty="0" smtClean="0"/>
              <a:t> fare </a:t>
            </a:r>
            <a:r>
              <a:rPr lang="en-US" dirty="0" err="1" smtClean="0"/>
              <a:t>affidamento</a:t>
            </a:r>
            <a:r>
              <a:rPr lang="en-US" dirty="0" smtClean="0"/>
              <a:t> sui tools di </a:t>
            </a:r>
            <a:r>
              <a:rPr lang="en-US" dirty="0" err="1" smtClean="0"/>
              <a:t>diagnostica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performances </a:t>
            </a:r>
            <a:r>
              <a:rPr lang="en-US" dirty="0" err="1" smtClean="0"/>
              <a:t>offerti</a:t>
            </a:r>
            <a:r>
              <a:rPr lang="en-US" dirty="0" smtClean="0"/>
              <a:t> da VS2013</a:t>
            </a:r>
          </a:p>
        </p:txBody>
      </p:sp>
    </p:spTree>
    <p:extLst>
      <p:ext uri="{BB962C8B-B14F-4D97-AF65-F5344CB8AC3E}">
        <p14:creationId xmlns:p14="http://schemas.microsoft.com/office/powerpoint/2010/main" val="10601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Performances - </a:t>
            </a:r>
            <a:r>
              <a:rPr lang="en-US" dirty="0" err="1" smtClean="0"/>
              <a:t>definizioni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L'indicazione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performance </a:t>
            </a:r>
            <a:r>
              <a:rPr lang="en-US" dirty="0" err="1"/>
              <a:t>assoluta</a:t>
            </a:r>
            <a:r>
              <a:rPr lang="en-US" dirty="0"/>
              <a:t> è </a:t>
            </a:r>
            <a:r>
              <a:rPr lang="en-US" dirty="0" err="1"/>
              <a:t>chiaramente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impiegato</a:t>
            </a:r>
            <a:r>
              <a:rPr lang="en-US" dirty="0"/>
              <a:t> da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a </a:t>
            </a:r>
            <a:r>
              <a:rPr lang="en-US" dirty="0" err="1"/>
              <a:t>completare</a:t>
            </a:r>
            <a:r>
              <a:rPr lang="en-US" dirty="0"/>
              <a:t> </a:t>
            </a:r>
            <a:r>
              <a:rPr lang="en-US" dirty="0" err="1"/>
              <a:t>l'esecuzione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La performance </a:t>
            </a:r>
            <a:r>
              <a:rPr lang="en-US" dirty="0" err="1"/>
              <a:t>percepita</a:t>
            </a:r>
            <a:r>
              <a:rPr lang="en-US" dirty="0"/>
              <a:t> (o </a:t>
            </a:r>
            <a:r>
              <a:rPr lang="en-US" dirty="0" err="1"/>
              <a:t>relativa</a:t>
            </a:r>
            <a:r>
              <a:rPr lang="en-US" dirty="0"/>
              <a:t>) </a:t>
            </a:r>
            <a:r>
              <a:rPr lang="en-US" dirty="0" err="1"/>
              <a:t>invece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come </a:t>
            </a:r>
            <a:r>
              <a:rPr lang="en-US" dirty="0" err="1"/>
              <a:t>il</a:t>
            </a:r>
            <a:r>
              <a:rPr lang="en-US" dirty="0"/>
              <a:t> tempo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l'utente</a:t>
            </a:r>
            <a:r>
              <a:rPr lang="en-US" dirty="0"/>
              <a:t> </a:t>
            </a:r>
            <a:r>
              <a:rPr lang="en-US" dirty="0" err="1"/>
              <a:t>ritiene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“</a:t>
            </a:r>
            <a:r>
              <a:rPr lang="en-US" dirty="0" err="1"/>
              <a:t>accettabile</a:t>
            </a:r>
            <a:r>
              <a:rPr lang="en-US" dirty="0"/>
              <a:t>” come tempo di </a:t>
            </a:r>
            <a:r>
              <a:rPr lang="en-US" dirty="0" err="1" smtClean="0"/>
              <a:t>attesa</a:t>
            </a:r>
            <a:r>
              <a:rPr lang="en-US" dirty="0" smtClean="0"/>
              <a:t>; </a:t>
            </a:r>
            <a:r>
              <a:rPr lang="en-US" dirty="0" err="1" smtClean="0"/>
              <a:t>ovvero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/>
              <a:t>tempo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disposto</a:t>
            </a:r>
            <a:r>
              <a:rPr lang="en-US" dirty="0"/>
              <a:t> ad </a:t>
            </a:r>
            <a:r>
              <a:rPr lang="en-US" dirty="0" err="1" smtClean="0"/>
              <a:t>attendere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completamento</a:t>
            </a:r>
            <a:r>
              <a:rPr lang="en-US" dirty="0" smtClean="0"/>
              <a:t> di </a:t>
            </a:r>
            <a:r>
              <a:rPr lang="en-US" dirty="0" err="1" smtClean="0"/>
              <a:t>una</a:t>
            </a:r>
            <a:r>
              <a:rPr lang="en-US" dirty="0"/>
              <a:t> </a:t>
            </a:r>
            <a:r>
              <a:rPr lang="en-US" dirty="0" err="1" smtClean="0"/>
              <a:t>richiesta</a:t>
            </a:r>
            <a:endParaRPr lang="en-US" dirty="0" smtClean="0"/>
          </a:p>
          <a:p>
            <a:pPr lvl="0" algn="just"/>
            <a:r>
              <a:rPr lang="en-US" dirty="0"/>
              <a:t>Fare performances è un </a:t>
            </a:r>
            <a:r>
              <a:rPr lang="en-US" dirty="0" err="1"/>
              <a:t>po</a:t>
            </a:r>
            <a:r>
              <a:rPr lang="en-US" dirty="0"/>
              <a:t>' </a:t>
            </a:r>
            <a:r>
              <a:rPr lang="en-US" dirty="0" err="1"/>
              <a:t>cercare</a:t>
            </a:r>
            <a:r>
              <a:rPr lang="en-US" dirty="0"/>
              <a:t> un </a:t>
            </a:r>
            <a:r>
              <a:rPr lang="en-US" dirty="0" err="1"/>
              <a:t>equilibrio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la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quantitativa</a:t>
            </a:r>
            <a:r>
              <a:rPr lang="en-US" dirty="0"/>
              <a:t> (la prima </a:t>
            </a:r>
            <a:r>
              <a:rPr lang="en-US" dirty="0" err="1"/>
              <a:t>misurazione</a:t>
            </a:r>
            <a:r>
              <a:rPr lang="en-US" dirty="0"/>
              <a:t>) 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 smtClean="0"/>
              <a:t>qualitativa</a:t>
            </a:r>
            <a:endParaRPr lang="en-US" dirty="0" smtClean="0"/>
          </a:p>
          <a:p>
            <a:pPr lvl="0" algn="just"/>
            <a:r>
              <a:rPr lang="en-US" dirty="0" smtClean="0"/>
              <a:t>Le performances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migliorare</a:t>
            </a:r>
            <a:r>
              <a:rPr lang="en-US" dirty="0" smtClean="0"/>
              <a:t> </a:t>
            </a:r>
            <a:r>
              <a:rPr lang="en-US" dirty="0" err="1" smtClean="0"/>
              <a:t>costantemente</a:t>
            </a:r>
            <a:r>
              <a:rPr lang="en-US" dirty="0" smtClean="0"/>
              <a:t>, </a:t>
            </a:r>
            <a:r>
              <a:rPr lang="en-US" dirty="0" err="1" smtClean="0"/>
              <a:t>ottimizzando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, </a:t>
            </a:r>
            <a:r>
              <a:rPr lang="en-US" dirty="0" err="1" smtClean="0"/>
              <a:t>scalando</a:t>
            </a:r>
            <a:r>
              <a:rPr lang="en-US" dirty="0" smtClean="0"/>
              <a:t> </a:t>
            </a:r>
            <a:r>
              <a:rPr lang="en-US" dirty="0" err="1" smtClean="0"/>
              <a:t>l'hardware</a:t>
            </a:r>
            <a:r>
              <a:rPr lang="en-US" dirty="0" smtClean="0"/>
              <a:t>, ma da </a:t>
            </a:r>
            <a:r>
              <a:rPr lang="en-US" dirty="0" err="1" smtClean="0"/>
              <a:t>esperienza</a:t>
            </a:r>
            <a:r>
              <a:rPr lang="en-US" dirty="0" smtClean="0"/>
              <a:t> è </a:t>
            </a:r>
            <a:r>
              <a:rPr lang="en-US" dirty="0" err="1" smtClean="0"/>
              <a:t>bene</a:t>
            </a:r>
            <a:r>
              <a:rPr lang="en-US" dirty="0" smtClean="0"/>
              <a:t> </a:t>
            </a:r>
            <a:r>
              <a:rPr lang="en-US" dirty="0" err="1" smtClean="0"/>
              <a:t>bilanciare</a:t>
            </a:r>
            <a:r>
              <a:rPr lang="en-US" dirty="0" smtClean="0"/>
              <a:t> lo </a:t>
            </a:r>
            <a:r>
              <a:rPr lang="en-US" dirty="0" err="1" smtClean="0"/>
              <a:t>sforzo</a:t>
            </a:r>
            <a:r>
              <a:rPr lang="en-US" dirty="0" smtClean="0"/>
              <a:t> </a:t>
            </a:r>
            <a:r>
              <a:rPr lang="en-US" dirty="0" err="1" smtClean="0"/>
              <a:t>profuso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guadagno</a:t>
            </a:r>
            <a:r>
              <a:rPr lang="en-US" dirty="0" smtClean="0"/>
              <a:t> </a:t>
            </a:r>
            <a:r>
              <a:rPr lang="en-US" dirty="0" err="1" smtClean="0"/>
              <a:t>ottenuto</a:t>
            </a:r>
            <a:r>
              <a:rPr lang="en-US" dirty="0" smtClean="0"/>
              <a:t> e la </a:t>
            </a:r>
            <a:r>
              <a:rPr lang="en-US" dirty="0" err="1" smtClean="0"/>
              <a:t>percezione</a:t>
            </a:r>
            <a:r>
              <a:rPr lang="en-US" dirty="0" smtClean="0"/>
              <a:t> </a:t>
            </a:r>
            <a:r>
              <a:rPr lang="en-US" dirty="0" err="1" smtClean="0"/>
              <a:t>dell'utilizzatore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Diagnostic hub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Visual Studio </a:t>
            </a:r>
            <a:r>
              <a:rPr lang="en-US" dirty="0" err="1" smtClean="0"/>
              <a:t>mette</a:t>
            </a:r>
            <a:r>
              <a:rPr lang="en-US" dirty="0" smtClean="0"/>
              <a:t> a </a:t>
            </a:r>
            <a:r>
              <a:rPr lang="en-US" dirty="0" err="1" smtClean="0"/>
              <a:t>disposizione</a:t>
            </a:r>
            <a:r>
              <a:rPr lang="en-US" dirty="0" smtClean="0"/>
              <a:t> un </a:t>
            </a:r>
            <a:r>
              <a:rPr lang="en-US" dirty="0" err="1" smtClean="0"/>
              <a:t>utilissimo</a:t>
            </a:r>
            <a:r>
              <a:rPr lang="en-US" dirty="0" smtClean="0"/>
              <a:t> tool per </a:t>
            </a:r>
            <a:r>
              <a:rPr lang="en-US" dirty="0" err="1" smtClean="0"/>
              <a:t>misurare</a:t>
            </a:r>
            <a:r>
              <a:rPr lang="en-US" dirty="0" smtClean="0"/>
              <a:t> le performances di </a:t>
            </a:r>
            <a:r>
              <a:rPr lang="en-US" dirty="0" err="1" smtClean="0"/>
              <a:t>un’applicazione</a:t>
            </a:r>
            <a:r>
              <a:rPr lang="en-US" dirty="0" smtClean="0"/>
              <a:t>, </a:t>
            </a:r>
            <a:r>
              <a:rPr lang="en-US" dirty="0" err="1" smtClean="0"/>
              <a:t>originariamente</a:t>
            </a:r>
            <a:r>
              <a:rPr lang="en-US" dirty="0" smtClean="0"/>
              <a:t> Profiler </a:t>
            </a:r>
            <a:r>
              <a:rPr lang="en-US" dirty="0" err="1" smtClean="0"/>
              <a:t>oggi</a:t>
            </a:r>
            <a:r>
              <a:rPr lang="en-US" dirty="0" smtClean="0"/>
              <a:t> Performance and Diagnostic Hub</a:t>
            </a:r>
          </a:p>
          <a:p>
            <a:pPr algn="just"/>
            <a:r>
              <a:rPr lang="en-US" dirty="0" smtClean="0"/>
              <a:t>Il profiler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/>
              <a:t> </a:t>
            </a:r>
            <a:r>
              <a:rPr lang="en-US" dirty="0" smtClean="0"/>
              <a:t>un wizard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/>
              <a:t>(default </a:t>
            </a:r>
            <a:r>
              <a:rPr lang="en-US" dirty="0" smtClean="0"/>
              <a:t>ALT+F2)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la </a:t>
            </a:r>
            <a:r>
              <a:rPr lang="en-US" dirty="0" err="1" smtClean="0"/>
              <a:t>riga</a:t>
            </a:r>
            <a:r>
              <a:rPr lang="en-US" dirty="0" smtClean="0"/>
              <a:t> di </a:t>
            </a:r>
            <a:r>
              <a:rPr lang="en-US" dirty="0" err="1" smtClean="0"/>
              <a:t>comando</a:t>
            </a:r>
            <a:endParaRPr lang="en-US" dirty="0" smtClean="0"/>
          </a:p>
          <a:p>
            <a:pPr lvl="0" algn="just"/>
            <a:r>
              <a:rPr lang="en-US" dirty="0" err="1" smtClean="0"/>
              <a:t>Analizziamo</a:t>
            </a:r>
            <a:r>
              <a:rPr lang="en-US" dirty="0" smtClean="0"/>
              <a:t> le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modalità</a:t>
            </a:r>
            <a:r>
              <a:rPr lang="en-US" dirty="0" smtClean="0"/>
              <a:t> di </a:t>
            </a:r>
            <a:r>
              <a:rPr lang="en-US" dirty="0" err="1" smtClean="0"/>
              <a:t>funzionamento</a:t>
            </a:r>
            <a:r>
              <a:rPr lang="en-US" dirty="0" smtClean="0"/>
              <a:t>: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Sampling</a:t>
            </a:r>
          </a:p>
          <a:p>
            <a:pPr lvl="1" algn="just"/>
            <a:r>
              <a:rPr lang="en-US" dirty="0" smtClean="0"/>
              <a:t>Instrumentation</a:t>
            </a:r>
          </a:p>
          <a:p>
            <a:pPr lvl="1" algn="just"/>
            <a:r>
              <a:rPr lang="en-US" dirty="0" smtClean="0"/>
              <a:t>Concurrency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07" y="4193906"/>
            <a:ext cx="35528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utili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897" y="2183916"/>
            <a:ext cx="8595360" cy="4351337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\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4359585"/>
            <a:ext cx="4095739" cy="1492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1" y="1828800"/>
            <a:ext cx="4095739" cy="22029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14536" y="4378478"/>
            <a:ext cx="5285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Controlliamo che sia spuntato il check «Automatically serialize symbol information» in modo che siano embeddati i simboli nel report generato, consentendo ad altri di visualizzarlo, senza necessariamente possedere i simboli stessi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6936" y="1984624"/>
            <a:ext cx="528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Creiamo un folder C:\symbolcache e inseriamolo al percorso indicato. In questo modo ogni sessione successiva del profiler utilizzera i simboli scaricati (utile in caso anche di crash)</a:t>
            </a:r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ruleset</a:t>
            </a:r>
            <a:r>
              <a:rPr lang="en-US" dirty="0" smtClean="0"/>
              <a:t> di </a:t>
            </a:r>
            <a:r>
              <a:rPr lang="en-US" dirty="0" err="1" smtClean="0"/>
              <a:t>diagnostica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possibile utilizzare un set di rules che determinano alcune diagnostiche sulla sessione di profiling. Tipicamente sono warning o informazioni (sono rari gli errori), ma può esssere configurata la severity. Riportate nella finestra di errori</a:t>
            </a:r>
          </a:p>
          <a:p>
            <a:endParaRPr lang="it-I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32" y="3299428"/>
            <a:ext cx="6391033" cy="28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200" dirty="0" err="1"/>
              <a:t>Uso</a:t>
            </a:r>
            <a:r>
              <a:rPr lang="en-US" sz="2200" dirty="0"/>
              <a:t> </a:t>
            </a:r>
            <a:r>
              <a:rPr lang="en-US" sz="2200" dirty="0" err="1"/>
              <a:t>intuitivo</a:t>
            </a:r>
            <a:r>
              <a:rPr lang="en-US" sz="2200" dirty="0"/>
              <a:t>, </a:t>
            </a:r>
            <a:r>
              <a:rPr lang="en-US" sz="2200" dirty="0" err="1"/>
              <a:t>individua</a:t>
            </a:r>
            <a:r>
              <a:rPr lang="en-US" sz="2200" dirty="0"/>
              <a:t> </a:t>
            </a:r>
            <a:r>
              <a:rPr lang="en-US" sz="2200" dirty="0" err="1"/>
              <a:t>problemi</a:t>
            </a:r>
            <a:r>
              <a:rPr lang="en-US" sz="2200" dirty="0"/>
              <a:t> </a:t>
            </a:r>
            <a:r>
              <a:rPr lang="en-US" sz="2200" dirty="0" err="1"/>
              <a:t>legati</a:t>
            </a:r>
            <a:r>
              <a:rPr lang="en-US" sz="2200" dirty="0"/>
              <a:t> </a:t>
            </a:r>
            <a:r>
              <a:rPr lang="en-US" sz="2200" dirty="0" err="1"/>
              <a:t>all'utilizzo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CPU</a:t>
            </a:r>
          </a:p>
          <a:p>
            <a:pPr lvl="0" algn="just"/>
            <a:r>
              <a:rPr lang="en-US" sz="2200" dirty="0"/>
              <a:t>“</a:t>
            </a:r>
            <a:r>
              <a:rPr lang="en-US" sz="2200" dirty="0" err="1"/>
              <a:t>Ossserva</a:t>
            </a:r>
            <a:r>
              <a:rPr lang="en-US" sz="2200" dirty="0"/>
              <a:t>” ad un </a:t>
            </a:r>
            <a:r>
              <a:rPr lang="en-US" sz="2200" dirty="0" err="1"/>
              <a:t>intervallo</a:t>
            </a:r>
            <a:r>
              <a:rPr lang="en-US" sz="2200" dirty="0"/>
              <a:t> </a:t>
            </a:r>
            <a:r>
              <a:rPr lang="en-US" sz="2200" dirty="0" err="1"/>
              <a:t>configurabile</a:t>
            </a:r>
            <a:r>
              <a:rPr lang="en-US" sz="2200" dirty="0"/>
              <a:t> (non in Win8) </a:t>
            </a:r>
            <a:r>
              <a:rPr lang="en-US" sz="2200" dirty="0" err="1"/>
              <a:t>il</a:t>
            </a:r>
            <a:r>
              <a:rPr lang="en-US" sz="2200" dirty="0"/>
              <a:t> function call stack</a:t>
            </a:r>
          </a:p>
          <a:p>
            <a:pPr lvl="0" algn="just"/>
            <a:r>
              <a:rPr lang="en-US" sz="2200" dirty="0"/>
              <a:t>Al tempo di </a:t>
            </a:r>
            <a:r>
              <a:rPr lang="en-US" sz="2200" dirty="0" err="1"/>
              <a:t>campionamento</a:t>
            </a:r>
            <a:r>
              <a:rPr lang="en-US" sz="2200" dirty="0"/>
              <a:t>,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</a:t>
            </a:r>
            <a:r>
              <a:rPr lang="en-US" sz="2200" dirty="0" err="1"/>
              <a:t>contatore</a:t>
            </a:r>
            <a:r>
              <a:rPr lang="en-US" sz="2200" dirty="0"/>
              <a:t> “</a:t>
            </a:r>
            <a:r>
              <a:rPr lang="en-US" sz="2200" dirty="0" err="1"/>
              <a:t>esclusivo</a:t>
            </a:r>
            <a:r>
              <a:rPr lang="en-US" sz="2200" dirty="0"/>
              <a:t>” per la </a:t>
            </a:r>
            <a:r>
              <a:rPr lang="en-US" sz="2200" dirty="0" err="1"/>
              <a:t>funzione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stava</a:t>
            </a:r>
            <a:r>
              <a:rPr lang="en-US" sz="2200" dirty="0"/>
              <a:t> </a:t>
            </a:r>
            <a:r>
              <a:rPr lang="en-US" sz="2200" dirty="0" err="1"/>
              <a:t>eseguendo</a:t>
            </a:r>
            <a:r>
              <a:rPr lang="en-US" sz="2200" dirty="0"/>
              <a:t>, e </a:t>
            </a:r>
            <a:r>
              <a:rPr lang="en-US" sz="2200" dirty="0" err="1"/>
              <a:t>incrementa</a:t>
            </a:r>
            <a:r>
              <a:rPr lang="en-US" sz="2200" dirty="0"/>
              <a:t> </a:t>
            </a:r>
            <a:r>
              <a:rPr lang="en-US" sz="2200" dirty="0" err="1"/>
              <a:t>anche</a:t>
            </a:r>
            <a:r>
              <a:rPr lang="en-US" sz="2200" dirty="0"/>
              <a:t> </a:t>
            </a:r>
            <a:r>
              <a:rPr lang="en-US" sz="2200" dirty="0" err="1"/>
              <a:t>quello</a:t>
            </a:r>
            <a:r>
              <a:rPr lang="en-US" sz="2200" dirty="0"/>
              <a:t> “</a:t>
            </a:r>
            <a:r>
              <a:rPr lang="en-US" sz="2200" dirty="0" err="1"/>
              <a:t>inclusivo</a:t>
            </a:r>
            <a:r>
              <a:rPr lang="en-US" sz="2200" dirty="0"/>
              <a:t>” per </a:t>
            </a:r>
            <a:r>
              <a:rPr lang="en-US" sz="2200" dirty="0" err="1"/>
              <a:t>tutto</a:t>
            </a:r>
            <a:r>
              <a:rPr lang="en-US" sz="2200" dirty="0"/>
              <a:t> </a:t>
            </a:r>
            <a:r>
              <a:rPr lang="en-US" sz="2200" dirty="0" err="1"/>
              <a:t>il</a:t>
            </a:r>
            <a:r>
              <a:rPr lang="en-US" sz="2200" dirty="0"/>
              <a:t> call stack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(inclusive A++, inclusive B++, inclusive C++, exclusive C++)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</a:t>
            </a:r>
            <a:r>
              <a:rPr lang="en-US" dirty="0" smtClean="0"/>
              <a:t>C++)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– C  (</a:t>
            </a:r>
            <a:r>
              <a:rPr lang="en-US" dirty="0"/>
              <a:t>inclusive A++, inclusive B++, inclusive C++, exclusive </a:t>
            </a:r>
            <a:r>
              <a:rPr lang="en-US" dirty="0" smtClean="0"/>
              <a:t>C++)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– B  </a:t>
            </a:r>
            <a:r>
              <a:rPr lang="en-US" dirty="0"/>
              <a:t>(inclusive A++, inclusive B++, </a:t>
            </a:r>
            <a:r>
              <a:rPr lang="en-US" dirty="0" smtClean="0"/>
              <a:t>exclusive B++)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(inclusive A++, </a:t>
            </a:r>
            <a:r>
              <a:rPr lang="en-US" dirty="0" smtClean="0"/>
              <a:t>exclusive A++)</a:t>
            </a:r>
            <a:endParaRPr lang="en-US" dirty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  <a:p>
            <a:pPr marL="457200" lvl="0" indent="-457200" algn="just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9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/>
              <a:t>Osservando</a:t>
            </a:r>
            <a:r>
              <a:rPr lang="en-US" dirty="0"/>
              <a:t> le </a:t>
            </a:r>
            <a:r>
              <a:rPr lang="en-US" dirty="0" err="1"/>
              <a:t>percentuali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ha la </a:t>
            </a:r>
            <a:r>
              <a:rPr lang="en-US" dirty="0" err="1"/>
              <a:t>netta</a:t>
            </a:r>
            <a:r>
              <a:rPr lang="en-US" dirty="0"/>
              <a:t> </a:t>
            </a:r>
            <a:r>
              <a:rPr lang="en-US" dirty="0" err="1"/>
              <a:t>percezione</a:t>
            </a:r>
            <a:r>
              <a:rPr lang="en-US" dirty="0"/>
              <a:t> di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richiede</a:t>
            </a:r>
            <a:r>
              <a:rPr lang="en-US" dirty="0"/>
              <a:t> “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incrementi</a:t>
            </a:r>
            <a:r>
              <a:rPr lang="en-US" dirty="0"/>
              <a:t>”, </a:t>
            </a:r>
            <a:r>
              <a:rPr lang="en-US" dirty="0" err="1"/>
              <a:t>ovvero</a:t>
            </a:r>
            <a:r>
              <a:rPr lang="en-US" dirty="0"/>
              <a:t> quale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risiedeva</a:t>
            </a:r>
            <a:r>
              <a:rPr lang="en-US" dirty="0"/>
              <a:t> </a:t>
            </a:r>
            <a:r>
              <a:rPr lang="en-US" dirty="0" err="1" smtClean="0"/>
              <a:t>nello</a:t>
            </a:r>
            <a:r>
              <a:rPr lang="en-US" dirty="0" smtClean="0"/>
              <a:t> stack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 smtClean="0"/>
              <a:t>osservazioni</a:t>
            </a:r>
            <a:endParaRPr lang="en-US" dirty="0"/>
          </a:p>
          <a:p>
            <a:pPr lvl="0" algn="just"/>
            <a:r>
              <a:rPr lang="en-US" dirty="0" err="1"/>
              <a:t>Espandendo</a:t>
            </a:r>
            <a:r>
              <a:rPr lang="en-US" dirty="0"/>
              <a:t> </a:t>
            </a:r>
            <a:r>
              <a:rPr lang="en-US" dirty="0" err="1"/>
              <a:t>l'albero</a:t>
            </a:r>
            <a:r>
              <a:rPr lang="en-US" dirty="0"/>
              <a:t>, è </a:t>
            </a:r>
            <a:r>
              <a:rPr lang="en-US" dirty="0" err="1"/>
              <a:t>immediato</a:t>
            </a:r>
            <a:r>
              <a:rPr lang="en-US" dirty="0"/>
              <a:t> </a:t>
            </a:r>
            <a:r>
              <a:rPr lang="en-US" dirty="0" err="1"/>
              <a:t>individuare</a:t>
            </a:r>
            <a:r>
              <a:rPr lang="en-US" dirty="0"/>
              <a:t> chi ha </a:t>
            </a:r>
            <a:r>
              <a:rPr lang="en-US" dirty="0" err="1"/>
              <a:t>monopolizzato</a:t>
            </a:r>
            <a:r>
              <a:rPr lang="en-US" dirty="0"/>
              <a:t> la </a:t>
            </a:r>
            <a:r>
              <a:rPr lang="en-US" dirty="0" smtClean="0"/>
              <a:t>CPU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tracciare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grafico</a:t>
            </a:r>
            <a:r>
              <a:rPr lang="en-US" dirty="0" smtClean="0"/>
              <a:t> </a:t>
            </a:r>
            <a:r>
              <a:rPr lang="en-US" dirty="0" err="1" smtClean="0"/>
              <a:t>immediatamente</a:t>
            </a:r>
            <a:r>
              <a:rPr lang="en-US" dirty="0" smtClean="0"/>
              <a:t> “</a:t>
            </a:r>
            <a:r>
              <a:rPr lang="en-US" dirty="0" err="1" smtClean="0"/>
              <a:t>l’Hot</a:t>
            </a:r>
            <a:r>
              <a:rPr lang="en-US" dirty="0" smtClean="0"/>
              <a:t> Path”,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punti</a:t>
            </a:r>
            <a:r>
              <a:rPr lang="en-US" dirty="0" smtClean="0"/>
              <a:t> </a:t>
            </a:r>
            <a:r>
              <a:rPr lang="en-US" dirty="0" err="1" smtClean="0"/>
              <a:t>critici</a:t>
            </a:r>
            <a:endParaRPr lang="en-US" dirty="0" smtClean="0"/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configurare</a:t>
            </a:r>
            <a:r>
              <a:rPr lang="en-US" dirty="0" smtClean="0"/>
              <a:t> la </a:t>
            </a:r>
            <a:r>
              <a:rPr lang="en-US" dirty="0" err="1" smtClean="0"/>
              <a:t>visualizzazione</a:t>
            </a:r>
            <a:r>
              <a:rPr lang="en-US" dirty="0" smtClean="0"/>
              <a:t> </a:t>
            </a:r>
            <a:r>
              <a:rPr lang="en-US" dirty="0" err="1" smtClean="0"/>
              <a:t>dell’Hot</a:t>
            </a:r>
            <a:r>
              <a:rPr lang="en-US" dirty="0" smtClean="0"/>
              <a:t> Path,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filtro</a:t>
            </a:r>
            <a:r>
              <a:rPr lang="en-US" dirty="0" smtClean="0"/>
              <a:t> di noise reduction,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abilita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trimming (</a:t>
            </a:r>
            <a:r>
              <a:rPr lang="en-US" dirty="0" err="1" smtClean="0"/>
              <a:t>esclude</a:t>
            </a:r>
            <a:r>
              <a:rPr lang="en-US" dirty="0" smtClean="0"/>
              <a:t> entries </a:t>
            </a:r>
            <a:r>
              <a:rPr lang="en-US" dirty="0" err="1" smtClean="0"/>
              <a:t>inferiori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 di inclusive sample) e </a:t>
            </a:r>
            <a:r>
              <a:rPr lang="en-US" dirty="0" err="1" smtClean="0"/>
              <a:t>il</a:t>
            </a:r>
            <a:r>
              <a:rPr lang="en-US" dirty="0" smtClean="0"/>
              <a:t> folding (</a:t>
            </a:r>
            <a:r>
              <a:rPr lang="en-US" dirty="0" err="1" smtClean="0"/>
              <a:t>accorpamento</a:t>
            </a:r>
            <a:r>
              <a:rPr lang="en-US" dirty="0" smtClean="0"/>
              <a:t> di </a:t>
            </a:r>
            <a:r>
              <a:rPr lang="en-US" dirty="0" err="1" smtClean="0"/>
              <a:t>funzioni</a:t>
            </a:r>
            <a:r>
              <a:rPr lang="en-US" dirty="0" smtClean="0"/>
              <a:t> la cui </a:t>
            </a:r>
            <a:r>
              <a:rPr lang="en-US" dirty="0" err="1" smtClean="0"/>
              <a:t>somma</a:t>
            </a:r>
            <a:r>
              <a:rPr lang="en-US" dirty="0" smtClean="0"/>
              <a:t> di % di inclusive sample è </a:t>
            </a:r>
            <a:r>
              <a:rPr lang="en-US" dirty="0" err="1" smtClean="0"/>
              <a:t>inferiore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certa</a:t>
            </a:r>
            <a:r>
              <a:rPr lang="en-US" dirty="0" smtClean="0"/>
              <a:t> </a:t>
            </a:r>
            <a:r>
              <a:rPr lang="en-US" dirty="0" err="1" smtClean="0"/>
              <a:t>soglia</a:t>
            </a:r>
            <a:r>
              <a:rPr lang="en-US" dirty="0" smtClean="0"/>
              <a:t>)</a:t>
            </a:r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– </a:t>
            </a:r>
            <a:r>
              <a:rPr lang="en-US" dirty="0" err="1" smtClean="0"/>
              <a:t>interpretazione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Dall’albero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vedere</a:t>
            </a:r>
            <a:r>
              <a:rPr lang="en-US" dirty="0" smtClean="0"/>
              <a:t> come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significativa</a:t>
            </a:r>
            <a:r>
              <a:rPr lang="en-US" dirty="0" smtClean="0"/>
              <a:t> la </a:t>
            </a:r>
            <a:r>
              <a:rPr lang="en-US" dirty="0" err="1" smtClean="0"/>
              <a:t>percentuale</a:t>
            </a:r>
            <a:r>
              <a:rPr lang="en-US" dirty="0" smtClean="0"/>
              <a:t> di inclusive sample</a:t>
            </a:r>
          </a:p>
          <a:p>
            <a:pPr lvl="0" algn="just"/>
            <a:r>
              <a:rPr lang="en-US" dirty="0" err="1" smtClean="0"/>
              <a:t>Una</a:t>
            </a:r>
            <a:r>
              <a:rPr lang="en-US" dirty="0" smtClean="0"/>
              <a:t> entry “Inclusive Samples” è per </a:t>
            </a:r>
            <a:r>
              <a:rPr lang="en-US" dirty="0" err="1" smtClean="0"/>
              <a:t>definizione</a:t>
            </a:r>
            <a:r>
              <a:rPr lang="en-US" dirty="0" smtClean="0"/>
              <a:t> la </a:t>
            </a:r>
            <a:r>
              <a:rPr lang="en-US" dirty="0" err="1" smtClean="0"/>
              <a:t>somma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r>
              <a:rPr lang="en-US" dirty="0" smtClean="0"/>
              <a:t> entry e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propria</a:t>
            </a:r>
            <a:r>
              <a:rPr lang="en-US" dirty="0" smtClean="0"/>
              <a:t> “Exclusive Samples”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9" y="3277412"/>
            <a:ext cx="7110286" cy="3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Introduce </a:t>
            </a:r>
            <a:r>
              <a:rPr lang="en-US" dirty="0" err="1" smtClean="0"/>
              <a:t>informazioni</a:t>
            </a:r>
            <a:r>
              <a:rPr lang="en-US" dirty="0" smtClean="0"/>
              <a:t> di timing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chiamate</a:t>
            </a:r>
            <a:r>
              <a:rPr lang="en-US" dirty="0" smtClean="0"/>
              <a:t> a </a:t>
            </a:r>
            <a:r>
              <a:rPr lang="en-US" dirty="0" err="1" smtClean="0"/>
              <a:t>funzione</a:t>
            </a:r>
            <a:endParaRPr lang="en-US" dirty="0" smtClean="0"/>
          </a:p>
          <a:p>
            <a:pPr algn="just"/>
            <a:r>
              <a:rPr lang="en-US" dirty="0" err="1"/>
              <a:t>Diversamente</a:t>
            </a:r>
            <a:r>
              <a:rPr lang="en-US" dirty="0"/>
              <a:t> dal Sampling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 smtClean="0"/>
              <a:t>lavora</a:t>
            </a:r>
            <a:r>
              <a:rPr lang="en-US" dirty="0" smtClean="0"/>
              <a:t> </a:t>
            </a:r>
            <a:r>
              <a:rPr lang="en-US" dirty="0" err="1"/>
              <a:t>mediante</a:t>
            </a:r>
            <a:r>
              <a:rPr lang="en-US" dirty="0"/>
              <a:t> interrupt </a:t>
            </a:r>
            <a:r>
              <a:rPr lang="en-US" dirty="0" err="1"/>
              <a:t>alla</a:t>
            </a:r>
            <a:r>
              <a:rPr lang="en-US" dirty="0"/>
              <a:t> CPU),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di </a:t>
            </a:r>
            <a:r>
              <a:rPr lang="en-US" dirty="0" err="1"/>
              <a:t>iniettare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atte</a:t>
            </a:r>
            <a:r>
              <a:rPr lang="en-US" dirty="0"/>
              <a:t> a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di </a:t>
            </a:r>
            <a:r>
              <a:rPr lang="en-US" dirty="0" smtClean="0"/>
              <a:t>performances</a:t>
            </a:r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è </a:t>
            </a:r>
            <a:r>
              <a:rPr lang="en-US" dirty="0" err="1" smtClean="0"/>
              <a:t>iniettato</a:t>
            </a:r>
            <a:r>
              <a:rPr lang="en-US" dirty="0" smtClean="0"/>
              <a:t> </a:t>
            </a:r>
            <a:r>
              <a:rPr lang="en-US" dirty="0" err="1" smtClean="0"/>
              <a:t>all’inizio</a:t>
            </a:r>
            <a:r>
              <a:rPr lang="en-US" dirty="0" smtClean="0"/>
              <a:t> e </a:t>
            </a:r>
            <a:r>
              <a:rPr lang="en-US" dirty="0" err="1" smtClean="0"/>
              <a:t>alla</a:t>
            </a:r>
            <a:r>
              <a:rPr lang="en-US" dirty="0" smtClean="0"/>
              <a:t> fine di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, e, </a:t>
            </a:r>
            <a:r>
              <a:rPr lang="en-US" dirty="0" err="1" smtClean="0"/>
              <a:t>all’interno</a:t>
            </a:r>
            <a:r>
              <a:rPr lang="en-US" dirty="0" smtClean="0"/>
              <a:t> di </a:t>
            </a:r>
            <a:r>
              <a:rPr lang="en-US" dirty="0" err="1" smtClean="0"/>
              <a:t>ciascuna</a:t>
            </a:r>
            <a:r>
              <a:rPr lang="en-US" dirty="0" smtClean="0"/>
              <a:t>, prima e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chiamata</a:t>
            </a:r>
            <a:r>
              <a:rPr lang="en-US" dirty="0" smtClean="0"/>
              <a:t> ad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di </a:t>
            </a:r>
            <a:r>
              <a:rPr lang="en-US" dirty="0" err="1" smtClean="0"/>
              <a:t>profilazione</a:t>
            </a:r>
            <a:r>
              <a:rPr lang="en-US" dirty="0" smtClean="0"/>
              <a:t> è </a:t>
            </a:r>
            <a:r>
              <a:rPr lang="en-US" dirty="0" err="1" smtClean="0"/>
              <a:t>indicata</a:t>
            </a:r>
            <a:r>
              <a:rPr lang="en-US" dirty="0" smtClean="0"/>
              <a:t> per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colli</a:t>
            </a:r>
            <a:r>
              <a:rPr lang="en-US" dirty="0" smtClean="0"/>
              <a:t> di </a:t>
            </a:r>
            <a:r>
              <a:rPr lang="en-US" dirty="0" err="1" smtClean="0"/>
              <a:t>bottiglia</a:t>
            </a:r>
            <a:r>
              <a:rPr lang="en-US" dirty="0" smtClean="0"/>
              <a:t> </a:t>
            </a:r>
            <a:r>
              <a:rPr lang="en-US" dirty="0" err="1" smtClean="0"/>
              <a:t>legati</a:t>
            </a:r>
            <a:r>
              <a:rPr lang="en-US" dirty="0" smtClean="0"/>
              <a:t> all’ IO</a:t>
            </a:r>
          </a:p>
          <a:p>
            <a:pPr lvl="0" algn="just"/>
            <a:r>
              <a:rPr lang="en-US" dirty="0" smtClean="0"/>
              <a:t>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invasiva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precedente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9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- </a:t>
            </a:r>
            <a:r>
              <a:rPr lang="en-US" dirty="0" err="1" smtClean="0"/>
              <a:t>indicatori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Data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F </a:t>
            </a:r>
            <a:r>
              <a:rPr lang="en-US" dirty="0" err="1" smtClean="0"/>
              <a:t>soggetta</a:t>
            </a:r>
            <a:r>
              <a:rPr lang="en-US" dirty="0" smtClean="0"/>
              <a:t> ad instrumentation, </a:t>
            </a:r>
            <a:r>
              <a:rPr lang="en-US" dirty="0" err="1" smtClean="0"/>
              <a:t>definiamo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tempi:</a:t>
            </a:r>
          </a:p>
          <a:p>
            <a:pPr lvl="1" algn="just"/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F</a:t>
            </a:r>
          </a:p>
          <a:p>
            <a:pPr lvl="1" algn="just"/>
            <a:r>
              <a:rPr lang="en-US" b="1" dirty="0" err="1" smtClean="0"/>
              <a:t>Tsf</a:t>
            </a:r>
            <a:r>
              <a:rPr lang="en-US" b="1" dirty="0" smtClean="0"/>
              <a:t> </a:t>
            </a:r>
            <a:r>
              <a:rPr lang="en-US" dirty="0" smtClean="0"/>
              <a:t>: tempo per </a:t>
            </a:r>
            <a:r>
              <a:rPr lang="en-US" dirty="0" err="1" smtClean="0"/>
              <a:t>eseguire</a:t>
            </a:r>
            <a:r>
              <a:rPr lang="en-US" dirty="0" smtClean="0"/>
              <a:t> le </a:t>
            </a:r>
            <a:r>
              <a:rPr lang="en-US" dirty="0" err="1" smtClean="0"/>
              <a:t>subfunctions</a:t>
            </a:r>
            <a:r>
              <a:rPr lang="en-US" dirty="0" smtClean="0"/>
              <a:t> di F</a:t>
            </a:r>
          </a:p>
          <a:p>
            <a:pPr lvl="1" algn="just"/>
            <a:r>
              <a:rPr lang="en-US" b="1" dirty="0" smtClean="0"/>
              <a:t>Tso</a:t>
            </a:r>
            <a:r>
              <a:rPr lang="en-US" dirty="0" smtClean="0"/>
              <a:t> : tempo per </a:t>
            </a:r>
            <a:r>
              <a:rPr lang="en-US" dirty="0" err="1" smtClean="0"/>
              <a:t>completare</a:t>
            </a:r>
            <a:r>
              <a:rPr lang="en-US" dirty="0" smtClean="0"/>
              <a:t> le </a:t>
            </a:r>
            <a:r>
              <a:rPr lang="en-US" dirty="0" err="1" smtClean="0"/>
              <a:t>chiamate</a:t>
            </a:r>
            <a:r>
              <a:rPr lang="en-US" dirty="0" smtClean="0"/>
              <a:t> al Sistema</a:t>
            </a:r>
          </a:p>
          <a:p>
            <a:pPr lvl="1" algn="just"/>
            <a:endParaRPr lang="en-US" dirty="0"/>
          </a:p>
          <a:p>
            <a:pPr algn="just"/>
            <a:r>
              <a:rPr lang="en-US" dirty="0" err="1" smtClean="0"/>
              <a:t>Calcoliamo</a:t>
            </a:r>
            <a:r>
              <a:rPr lang="en-US" dirty="0" smtClean="0"/>
              <a:t>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seguenti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instrumentation,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quelli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utilizzati</a:t>
            </a:r>
            <a:r>
              <a:rPr lang="en-US" sz="2300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Elapsed inclusive: </a:t>
            </a:r>
            <a:r>
              <a:rPr lang="en-US" dirty="0" err="1" smtClean="0"/>
              <a:t>Tf</a:t>
            </a:r>
            <a:endParaRPr lang="en-US" dirty="0" smtClean="0"/>
          </a:p>
          <a:p>
            <a:pPr lvl="1" algn="just"/>
            <a:r>
              <a:rPr lang="en-US" dirty="0" smtClean="0"/>
              <a:t>Elapsed exclusive: </a:t>
            </a:r>
            <a:r>
              <a:rPr lang="en-US" dirty="0" err="1" smtClean="0"/>
              <a:t>Tf</a:t>
            </a:r>
            <a:r>
              <a:rPr lang="en-US" dirty="0" smtClean="0"/>
              <a:t> - </a:t>
            </a:r>
            <a:r>
              <a:rPr lang="en-US" dirty="0" err="1" smtClean="0"/>
              <a:t>Tsf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Application inclusive: </a:t>
            </a:r>
            <a:r>
              <a:rPr lang="en-US" dirty="0" err="1" smtClean="0"/>
              <a:t>Tf</a:t>
            </a:r>
            <a:r>
              <a:rPr lang="en-US" dirty="0" smtClean="0"/>
              <a:t> - Tso</a:t>
            </a:r>
          </a:p>
          <a:p>
            <a:pPr lvl="1" algn="just"/>
            <a:r>
              <a:rPr lang="en-US" dirty="0" smtClean="0"/>
              <a:t>Applications exclusive: </a:t>
            </a:r>
            <a:r>
              <a:rPr lang="en-US" dirty="0" err="1" smtClean="0"/>
              <a:t>Tf</a:t>
            </a:r>
            <a:r>
              <a:rPr lang="en-US" dirty="0" smtClean="0"/>
              <a:t> – </a:t>
            </a:r>
            <a:r>
              <a:rPr lang="en-US" dirty="0" err="1" smtClean="0"/>
              <a:t>Tsf</a:t>
            </a:r>
            <a:r>
              <a:rPr lang="en-US" dirty="0" smtClean="0"/>
              <a:t> –Tso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8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6" y="908721"/>
            <a:ext cx="8522245" cy="25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794" y="3789042"/>
            <a:ext cx="112791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603020202020204" pitchFamily="34" charset="0"/>
              </a:rPr>
              <a:t>italiancpp.org</a:t>
            </a:r>
          </a:p>
          <a:p>
            <a:pPr algn="ctr"/>
            <a:endParaRPr lang="it-IT" sz="3200" dirty="0">
              <a:latin typeface="Trebuchet MS" panose="020B0603020202020204" pitchFamily="34" charset="0"/>
            </a:endParaRPr>
          </a:p>
          <a:p>
            <a:pPr algn="ctr"/>
            <a:r>
              <a:rPr lang="it-IT" sz="5400" dirty="0">
                <a:latin typeface="Trebuchet MS" panose="020B0603020202020204" pitchFamily="34" charset="0"/>
              </a:rPr>
              <a:t>       </a:t>
            </a:r>
            <a:r>
              <a:rPr lang="it-IT" sz="4400" dirty="0">
                <a:solidFill>
                  <a:schemeClr val="accent1"/>
                </a:solidFill>
                <a:latin typeface="Trebuchet MS" panose="020B0603020202020204" pitchFamily="34" charset="0"/>
              </a:rPr>
              <a:t>@</a:t>
            </a:r>
            <a:r>
              <a:rPr lang="it-IT" sz="4400" dirty="0" err="1">
                <a:solidFill>
                  <a:schemeClr val="accent1"/>
                </a:solidFill>
                <a:latin typeface="Trebuchet MS" panose="020B0603020202020204" pitchFamily="34" charset="0"/>
              </a:rPr>
              <a:t>italiancpp</a:t>
            </a:r>
            <a:endParaRPr lang="it-IT" sz="4400" dirty="0">
              <a:solidFill>
                <a:schemeClr val="accent1"/>
              </a:solidFill>
              <a:latin typeface="Trebuchet MS" panose="020B0603020202020204" pitchFamily="34" charset="0"/>
            </a:endParaRPr>
          </a:p>
          <a:p>
            <a:pPr algn="ctr"/>
            <a:endParaRPr lang="it-IT" sz="3600" dirty="0">
              <a:latin typeface="Trebuchet MS" panose="020B0603020202020204" pitchFamily="34" charset="0"/>
            </a:endParaRPr>
          </a:p>
          <a:p>
            <a:pPr algn="ctr"/>
            <a:endParaRPr lang="it-IT" sz="2400" dirty="0">
              <a:latin typeface="+mj-lt"/>
            </a:endParaRPr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78" y="5085184"/>
            <a:ext cx="129887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1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Serve a </a:t>
            </a:r>
            <a:r>
              <a:rPr lang="en-US" dirty="0" err="1" smtClean="0"/>
              <a:t>individuare</a:t>
            </a:r>
            <a:r>
              <a:rPr lang="en-US" dirty="0" smtClean="0"/>
              <a:t> </a:t>
            </a:r>
            <a:r>
              <a:rPr lang="en-US" dirty="0" err="1" smtClean="0"/>
              <a:t>eventuali</a:t>
            </a:r>
            <a:r>
              <a:rPr lang="en-US" dirty="0" smtClean="0"/>
              <a:t> bottlenecks in </a:t>
            </a:r>
            <a:r>
              <a:rPr lang="en-US" dirty="0" err="1" smtClean="0"/>
              <a:t>applicazioni</a:t>
            </a:r>
            <a:r>
              <a:rPr lang="en-US" dirty="0" smtClean="0"/>
              <a:t> multithread, in </a:t>
            </a:r>
            <a:r>
              <a:rPr lang="en-US" dirty="0" err="1" smtClean="0"/>
              <a:t>particolare</a:t>
            </a:r>
            <a:r>
              <a:rPr lang="en-US" dirty="0" smtClean="0"/>
              <a:t> </a:t>
            </a:r>
            <a:r>
              <a:rPr lang="en-US" dirty="0" err="1" smtClean="0"/>
              <a:t>nell’accesso</a:t>
            </a:r>
            <a:r>
              <a:rPr lang="en-US" dirty="0" smtClean="0"/>
              <a:t> a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condivise</a:t>
            </a:r>
            <a:endParaRPr lang="en-US" dirty="0"/>
          </a:p>
          <a:p>
            <a:pPr lvl="0" algn="just"/>
            <a:r>
              <a:rPr lang="en-US" dirty="0" err="1" smtClean="0"/>
              <a:t>Suppponiamo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situazione</a:t>
            </a:r>
            <a:r>
              <a:rPr lang="en-US" dirty="0" smtClean="0"/>
              <a:t> di </a:t>
            </a:r>
            <a:r>
              <a:rPr lang="en-US" b="1" dirty="0" smtClean="0"/>
              <a:t>due</a:t>
            </a:r>
            <a:r>
              <a:rPr lang="en-US" dirty="0" smtClean="0"/>
              <a:t> thread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scrivono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mappa</a:t>
            </a:r>
            <a:r>
              <a:rPr lang="en-US" dirty="0" smtClean="0"/>
              <a:t>, la quale è </a:t>
            </a:r>
            <a:r>
              <a:rPr lang="en-US" dirty="0" err="1" smtClean="0"/>
              <a:t>sottoposta</a:t>
            </a:r>
            <a:r>
              <a:rPr lang="en-US" dirty="0" smtClean="0"/>
              <a:t> ad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). </a:t>
            </a:r>
            <a:r>
              <a:rPr lang="en-US" dirty="0" err="1" smtClean="0"/>
              <a:t>All’interno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sezione</a:t>
            </a:r>
            <a:r>
              <a:rPr lang="en-US" dirty="0" smtClean="0"/>
              <a:t> </a:t>
            </a:r>
            <a:r>
              <a:rPr lang="en-US" dirty="0" err="1" smtClean="0"/>
              <a:t>critica</a:t>
            </a:r>
            <a:r>
              <a:rPr lang="en-US" dirty="0" smtClean="0"/>
              <a:t>, </a:t>
            </a:r>
            <a:r>
              <a:rPr lang="en-US" dirty="0" err="1" smtClean="0"/>
              <a:t>simuliamo</a:t>
            </a:r>
            <a:r>
              <a:rPr lang="en-US" dirty="0" smtClean="0"/>
              <a:t> un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bloccante</a:t>
            </a:r>
            <a:r>
              <a:rPr lang="en-US" dirty="0" smtClean="0"/>
              <a:t> con </a:t>
            </a:r>
            <a:r>
              <a:rPr lang="en-US" dirty="0" err="1" smtClean="0"/>
              <a:t>uno</a:t>
            </a:r>
            <a:r>
              <a:rPr lang="en-US" dirty="0" smtClean="0"/>
              <a:t> sleep</a:t>
            </a:r>
          </a:p>
          <a:p>
            <a:pPr lvl="0" algn="just"/>
            <a:r>
              <a:rPr lang="en-US" dirty="0" err="1" smtClean="0"/>
              <a:t>Abbiamo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configurazioni</a:t>
            </a:r>
            <a:r>
              <a:rPr lang="en-US" dirty="0" smtClean="0"/>
              <a:t> </a:t>
            </a:r>
            <a:r>
              <a:rPr lang="en-US" dirty="0" err="1" smtClean="0"/>
              <a:t>possibili</a:t>
            </a:r>
            <a:r>
              <a:rPr lang="en-US" dirty="0" smtClean="0"/>
              <a:t> di “contention” , </a:t>
            </a:r>
            <a:r>
              <a:rPr lang="en-US" dirty="0" err="1" smtClean="0"/>
              <a:t>rispettivamente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Singola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secondo thread </a:t>
            </a:r>
            <a:r>
              <a:rPr lang="en-US" dirty="0" err="1" smtClean="0"/>
              <a:t>che</a:t>
            </a:r>
            <a:r>
              <a:rPr lang="en-US" dirty="0" smtClean="0"/>
              <a:t> parte è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dal main</a:t>
            </a:r>
          </a:p>
          <a:p>
            <a:pPr lvl="1" algn="just"/>
            <a:r>
              <a:rPr lang="en-US" dirty="0" err="1" smtClean="0"/>
              <a:t>Doppia</a:t>
            </a:r>
            <a:r>
              <a:rPr lang="en-US" dirty="0" smtClean="0"/>
              <a:t> contention: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secondo thread </a:t>
            </a:r>
            <a:r>
              <a:rPr lang="en-US" dirty="0" err="1" smtClean="0"/>
              <a:t>che</a:t>
            </a:r>
            <a:r>
              <a:rPr lang="en-US" dirty="0" smtClean="0"/>
              <a:t> parte è </a:t>
            </a:r>
            <a:r>
              <a:rPr lang="en-US" dirty="0" err="1" smtClean="0"/>
              <a:t>il</a:t>
            </a:r>
            <a:r>
              <a:rPr lang="en-US" dirty="0" smtClean="0"/>
              <a:t> secondo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atteso</a:t>
            </a:r>
            <a:r>
              <a:rPr lang="en-US" dirty="0" smtClean="0"/>
              <a:t> dal main.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nota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main e </a:t>
            </a:r>
            <a:r>
              <a:rPr lang="en-US" dirty="0" err="1" smtClean="0"/>
              <a:t>il</a:t>
            </a:r>
            <a:r>
              <a:rPr lang="en-US" dirty="0" smtClean="0"/>
              <a:t> worker thread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bloccati</a:t>
            </a:r>
            <a:r>
              <a:rPr lang="en-US" dirty="0" smtClean="0"/>
              <a:t> </a:t>
            </a:r>
            <a:r>
              <a:rPr lang="en-US" dirty="0" err="1" smtClean="0"/>
              <a:t>entrambi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sleep</a:t>
            </a:r>
          </a:p>
        </p:txBody>
      </p:sp>
    </p:spTree>
    <p:extLst>
      <p:ext uri="{BB962C8B-B14F-4D97-AF65-F5344CB8AC3E}">
        <p14:creationId xmlns:p14="http://schemas.microsoft.com/office/powerpoint/2010/main" val="319181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Concurrency- </a:t>
            </a:r>
            <a:r>
              <a:rPr lang="en-US" dirty="0" err="1" smtClean="0"/>
              <a:t>esempi</a:t>
            </a:r>
            <a:r>
              <a:rPr lang="en-US" dirty="0" smtClean="0"/>
              <a:t> di contention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err="1" smtClean="0"/>
              <a:t>Nel</a:t>
            </a:r>
            <a:r>
              <a:rPr lang="en-US" dirty="0" smtClean="0"/>
              <a:t> report CDays14-8 </a:t>
            </a:r>
            <a:r>
              <a:rPr lang="en-US" dirty="0" err="1" smtClean="0"/>
              <a:t>abbiamo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Thread t1 con sleep di 2 sec </a:t>
            </a:r>
          </a:p>
          <a:p>
            <a:pPr lvl="1" algn="just"/>
            <a:r>
              <a:rPr lang="en-US" dirty="0" smtClean="0"/>
              <a:t>Thread t2 con sleep di 10 sec</a:t>
            </a:r>
          </a:p>
          <a:p>
            <a:pPr lvl="1" algn="just"/>
            <a:r>
              <a:rPr lang="en-US" dirty="0" smtClean="0"/>
              <a:t>Join a t2</a:t>
            </a:r>
          </a:p>
          <a:p>
            <a:pPr lvl="1" algn="just"/>
            <a:r>
              <a:rPr lang="en-US" dirty="0" smtClean="0"/>
              <a:t>Join a t1</a:t>
            </a:r>
          </a:p>
          <a:p>
            <a:pPr lvl="1" algn="just"/>
            <a:r>
              <a:rPr lang="en-US" dirty="0" smtClean="0"/>
              <a:t>Contention 1, per </a:t>
            </a:r>
            <a:r>
              <a:rPr lang="en-US" dirty="0" err="1" smtClean="0"/>
              <a:t>il</a:t>
            </a:r>
            <a:r>
              <a:rPr lang="en-US" dirty="0" smtClean="0"/>
              <a:t> thread t2 di 10 sec</a:t>
            </a:r>
          </a:p>
          <a:p>
            <a:pPr lvl="0" algn="just"/>
            <a:r>
              <a:rPr lang="en-US" dirty="0" err="1"/>
              <a:t>Nel</a:t>
            </a:r>
            <a:r>
              <a:rPr lang="en-US" dirty="0"/>
              <a:t> report </a:t>
            </a:r>
            <a:r>
              <a:rPr lang="en-US" dirty="0" smtClean="0"/>
              <a:t>CDays14-9 </a:t>
            </a:r>
            <a:r>
              <a:rPr lang="en-US" dirty="0" err="1"/>
              <a:t>abbiamo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Thread t1 con sleep di 2 sec </a:t>
            </a:r>
          </a:p>
          <a:p>
            <a:pPr lvl="1" algn="just"/>
            <a:r>
              <a:rPr lang="en-US" dirty="0"/>
              <a:t>Thread t2 con sleep di 10 sec</a:t>
            </a:r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t1</a:t>
            </a:r>
            <a:endParaRPr lang="en-US" dirty="0"/>
          </a:p>
          <a:p>
            <a:pPr lvl="1" algn="just"/>
            <a:r>
              <a:rPr lang="en-US" dirty="0"/>
              <a:t>Join a </a:t>
            </a:r>
            <a:r>
              <a:rPr lang="en-US" dirty="0" smtClean="0"/>
              <a:t>t2</a:t>
            </a:r>
            <a:endParaRPr lang="en-US" dirty="0"/>
          </a:p>
          <a:p>
            <a:pPr lvl="1" algn="just"/>
            <a:r>
              <a:rPr lang="en-US" dirty="0"/>
              <a:t>Contention </a:t>
            </a:r>
            <a:r>
              <a:rPr lang="en-US" dirty="0" smtClean="0"/>
              <a:t>2, 1 per </a:t>
            </a:r>
            <a:r>
              <a:rPr lang="en-US" dirty="0" err="1"/>
              <a:t>il</a:t>
            </a:r>
            <a:r>
              <a:rPr lang="en-US" dirty="0"/>
              <a:t> thread t2 di 10 </a:t>
            </a:r>
            <a:r>
              <a:rPr lang="en-US" dirty="0" smtClean="0"/>
              <a:t>sec, 1 per </a:t>
            </a:r>
            <a:r>
              <a:rPr lang="en-US" dirty="0" err="1" smtClean="0"/>
              <a:t>il</a:t>
            </a:r>
            <a:r>
              <a:rPr lang="en-US" dirty="0" smtClean="0"/>
              <a:t> main </a:t>
            </a:r>
            <a:r>
              <a:rPr lang="en-US" dirty="0" err="1" smtClean="0"/>
              <a:t>sempre</a:t>
            </a:r>
            <a:r>
              <a:rPr lang="en-US" smtClean="0"/>
              <a:t> di  10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7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summary view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tipologie</a:t>
            </a:r>
            <a:r>
              <a:rPr lang="en-US" dirty="0" smtClean="0"/>
              <a:t> di profiling </a:t>
            </a:r>
            <a:r>
              <a:rPr lang="en-US" dirty="0" err="1" smtClean="0"/>
              <a:t>condividono</a:t>
            </a:r>
            <a:r>
              <a:rPr lang="en-US" dirty="0" smtClean="0"/>
              <a:t> le </a:t>
            </a:r>
            <a:r>
              <a:rPr lang="en-US" dirty="0" err="1" smtClean="0"/>
              <a:t>varie</a:t>
            </a:r>
            <a:r>
              <a:rPr lang="en-US" dirty="0" smtClean="0"/>
              <a:t> view</a:t>
            </a:r>
          </a:p>
          <a:p>
            <a:pPr lvl="0" algn="just"/>
            <a:r>
              <a:rPr lang="en-US" dirty="0" smtClean="0"/>
              <a:t>Summary view: </a:t>
            </a:r>
            <a:r>
              <a:rPr lang="en-US" dirty="0" err="1" smtClean="0"/>
              <a:t>grafico</a:t>
            </a:r>
            <a:r>
              <a:rPr lang="en-US" dirty="0" smtClean="0"/>
              <a:t> di </a:t>
            </a:r>
            <a:r>
              <a:rPr lang="en-US" dirty="0" err="1" smtClean="0"/>
              <a:t>utilizzo</a:t>
            </a:r>
            <a:r>
              <a:rPr lang="en-US" dirty="0" smtClean="0"/>
              <a:t> CPU </a:t>
            </a:r>
            <a:r>
              <a:rPr lang="en-US" dirty="0" err="1" smtClean="0"/>
              <a:t>nel</a:t>
            </a:r>
            <a:r>
              <a:rPr lang="en-US" dirty="0" smtClean="0"/>
              <a:t> tempo di </a:t>
            </a:r>
            <a:r>
              <a:rPr lang="en-US" dirty="0" err="1" smtClean="0"/>
              <a:t>profilazione</a:t>
            </a:r>
            <a:r>
              <a:rPr lang="en-US" dirty="0" smtClean="0"/>
              <a:t>. </a:t>
            </a:r>
            <a:r>
              <a:rPr lang="en-US" dirty="0" err="1" smtClean="0"/>
              <a:t>Possibilità</a:t>
            </a:r>
            <a:r>
              <a:rPr lang="en-US" dirty="0" smtClean="0"/>
              <a:t> di fare zoom e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summary </a:t>
            </a:r>
            <a:r>
              <a:rPr lang="en-US" dirty="0" err="1" smtClean="0"/>
              <a:t>della</a:t>
            </a:r>
            <a:r>
              <a:rPr lang="en-US" dirty="0" smtClean="0"/>
              <a:t> sola parte </a:t>
            </a:r>
            <a:r>
              <a:rPr lang="en-US" dirty="0" err="1" smtClean="0"/>
              <a:t>selezionata</a:t>
            </a:r>
            <a:endParaRPr lang="en-US" dirty="0" smtClean="0"/>
          </a:p>
          <a:p>
            <a:pPr lvl="0" algn="just"/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summary è </a:t>
            </a:r>
            <a:r>
              <a:rPr lang="en-US" dirty="0" err="1" smtClean="0"/>
              <a:t>cliccabile</a:t>
            </a:r>
            <a:r>
              <a:rPr lang="en-US" dirty="0" smtClean="0"/>
              <a:t>. Con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opzioni</a:t>
            </a:r>
            <a:r>
              <a:rPr lang="en-US" dirty="0" smtClean="0"/>
              <a:t>, </a:t>
            </a:r>
            <a:r>
              <a:rPr lang="en-US" dirty="0" err="1" smtClean="0"/>
              <a:t>fra</a:t>
            </a:r>
            <a:r>
              <a:rPr lang="en-US" dirty="0" smtClean="0"/>
              <a:t> cui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endParaRPr lang="en-US" dirty="0" smtClean="0"/>
          </a:p>
          <a:p>
            <a:pPr lvl="0" algn="just"/>
            <a:r>
              <a:rPr lang="en-US" dirty="0" smtClean="0"/>
              <a:t> </a:t>
            </a:r>
            <a:r>
              <a:rPr lang="en-US" dirty="0" err="1" smtClean="0"/>
              <a:t>Sempre</a:t>
            </a:r>
            <a:r>
              <a:rPr lang="en-US" dirty="0" smtClean="0"/>
              <a:t> dal summary </a:t>
            </a:r>
            <a:r>
              <a:rPr lang="en-US" dirty="0" err="1" smtClean="0"/>
              <a:t>raggiungiamo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Show Trimmed Call Tree 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“Call Tree” le </a:t>
            </a:r>
            <a:r>
              <a:rPr lang="en-US" dirty="0" err="1" smtClean="0"/>
              <a:t>parti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, </a:t>
            </a:r>
            <a:r>
              <a:rPr lang="en-US" dirty="0" err="1" smtClean="0"/>
              <a:t>indichiamo</a:t>
            </a:r>
            <a:r>
              <a:rPr lang="en-US" dirty="0" smtClean="0"/>
              <a:t> </a:t>
            </a:r>
            <a:r>
              <a:rPr lang="en-US" dirty="0" err="1" smtClean="0"/>
              <a:t>l’hot</a:t>
            </a:r>
            <a:r>
              <a:rPr lang="en-US" dirty="0" smtClean="0"/>
              <a:t> path e </a:t>
            </a:r>
            <a:r>
              <a:rPr lang="en-US" dirty="0" err="1" smtClean="0"/>
              <a:t>possiamo</a:t>
            </a:r>
            <a:r>
              <a:rPr lang="en-US" dirty="0" smtClean="0"/>
              <a:t> </a:t>
            </a:r>
            <a:r>
              <a:rPr lang="en-US" dirty="0" err="1" smtClean="0"/>
              <a:t>filtrare</a:t>
            </a:r>
            <a:r>
              <a:rPr lang="en-US" dirty="0" smtClean="0"/>
              <a:t> le entry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riteniamo</a:t>
            </a:r>
            <a:r>
              <a:rPr lang="en-US" dirty="0" smtClean="0"/>
              <a:t> di </a:t>
            </a:r>
            <a:r>
              <a:rPr lang="en-US" dirty="0" err="1" smtClean="0"/>
              <a:t>poco</a:t>
            </a:r>
            <a:r>
              <a:rPr lang="en-US" dirty="0" smtClean="0"/>
              <a:t> </a:t>
            </a:r>
            <a:r>
              <a:rPr lang="en-US" dirty="0" err="1" smtClean="0"/>
              <a:t>interesse</a:t>
            </a:r>
            <a:endParaRPr lang="en-US" dirty="0"/>
          </a:p>
          <a:p>
            <a:pPr lvl="1" algn="just"/>
            <a:r>
              <a:rPr lang="en-US" dirty="0" smtClean="0"/>
              <a:t>Show hot lines: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vista “Lines” le </a:t>
            </a:r>
            <a:r>
              <a:rPr lang="en-US" dirty="0" err="1" smtClean="0"/>
              <a:t>linee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costose</a:t>
            </a:r>
            <a:r>
              <a:rPr lang="en-US" dirty="0" smtClean="0"/>
              <a:t>. Non </a:t>
            </a:r>
            <a:r>
              <a:rPr lang="en-US" dirty="0" err="1" smtClean="0"/>
              <a:t>disponibile</a:t>
            </a:r>
            <a:r>
              <a:rPr lang="en-US" dirty="0" smtClean="0"/>
              <a:t> in instrumentation.</a:t>
            </a:r>
          </a:p>
          <a:p>
            <a:pPr lvl="1" algn="just"/>
            <a:r>
              <a:rPr lang="en-US" dirty="0" smtClean="0"/>
              <a:t>Export Report Data: .csv o .xml</a:t>
            </a:r>
          </a:p>
          <a:p>
            <a:pPr lvl="1" algn="just"/>
            <a:r>
              <a:rPr lang="en-US" dirty="0" smtClean="0"/>
              <a:t>Save Analyzed Report: </a:t>
            </a:r>
            <a:r>
              <a:rPr lang="en-US" dirty="0" err="1" smtClean="0"/>
              <a:t>salva</a:t>
            </a:r>
            <a:r>
              <a:rPr lang="en-US" dirty="0" smtClean="0"/>
              <a:t> in </a:t>
            </a:r>
            <a:r>
              <a:rPr lang="en-US" dirty="0" err="1" smtClean="0"/>
              <a:t>formato</a:t>
            </a:r>
            <a:r>
              <a:rPr lang="en-US" dirty="0" smtClean="0"/>
              <a:t> .</a:t>
            </a:r>
            <a:r>
              <a:rPr lang="en-US" dirty="0" err="1" smtClean="0"/>
              <a:t>vsps</a:t>
            </a:r>
            <a:r>
              <a:rPr lang="en-US" dirty="0" smtClean="0"/>
              <a:t>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apre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rapidamente</a:t>
            </a:r>
            <a:r>
              <a:rPr lang="en-US" dirty="0" smtClean="0"/>
              <a:t> </a:t>
            </a:r>
          </a:p>
          <a:p>
            <a:pPr lvl="1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687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– </a:t>
            </a:r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viste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Call Tree: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intuitivo</a:t>
            </a:r>
            <a:r>
              <a:rPr lang="en-US" dirty="0" smtClean="0"/>
              <a:t>. </a:t>
            </a:r>
            <a:r>
              <a:rPr lang="en-US" dirty="0" err="1" smtClean="0"/>
              <a:t>Abbiamo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</a:p>
          <a:p>
            <a:pPr lvl="1" algn="just"/>
            <a:r>
              <a:rPr lang="en-US" dirty="0" err="1" smtClean="0"/>
              <a:t>Filtrare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(trimming/folding)</a:t>
            </a:r>
          </a:p>
          <a:p>
            <a:pPr lvl="1" algn="just"/>
            <a:r>
              <a:rPr lang="en-US" dirty="0" err="1" smtClean="0"/>
              <a:t>Impostare</a:t>
            </a:r>
            <a:r>
              <a:rPr lang="en-US" dirty="0" smtClean="0"/>
              <a:t> un </a:t>
            </a:r>
            <a:r>
              <a:rPr lang="en-US" dirty="0" err="1" smtClean="0"/>
              <a:t>qualsiasi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come root, o </a:t>
            </a:r>
            <a:r>
              <a:rPr lang="en-US" dirty="0" err="1" smtClean="0"/>
              <a:t>resettare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condizione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destro</a:t>
            </a:r>
            <a:r>
              <a:rPr lang="en-US" dirty="0" smtClean="0"/>
              <a:t> </a:t>
            </a:r>
            <a:r>
              <a:rPr lang="en-US" dirty="0" err="1" smtClean="0"/>
              <a:t>sull’albero</a:t>
            </a:r>
            <a:endParaRPr lang="en-US" dirty="0" smtClean="0"/>
          </a:p>
          <a:p>
            <a:pPr lvl="1" algn="just"/>
            <a:r>
              <a:rPr lang="en-US" dirty="0" err="1" smtClean="0"/>
              <a:t>Selezionare</a:t>
            </a:r>
            <a:r>
              <a:rPr lang="en-US" dirty="0" smtClean="0"/>
              <a:t> diverse </a:t>
            </a:r>
            <a:r>
              <a:rPr lang="en-US" dirty="0" err="1" smtClean="0"/>
              <a:t>colonne</a:t>
            </a:r>
            <a:r>
              <a:rPr lang="en-US" dirty="0" smtClean="0"/>
              <a:t> </a:t>
            </a:r>
          </a:p>
          <a:p>
            <a:pPr marL="274320" lvl="1" indent="0" algn="just">
              <a:buNone/>
            </a:pPr>
            <a:endParaRPr lang="en-US" dirty="0" smtClean="0"/>
          </a:p>
          <a:p>
            <a:pPr lvl="0" algn="just"/>
            <a:r>
              <a:rPr lang="en-US" dirty="0" smtClean="0"/>
              <a:t>Modules: </a:t>
            </a:r>
            <a:r>
              <a:rPr lang="en-US" dirty="0" err="1" smtClean="0"/>
              <a:t>vediamo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moduli </a:t>
            </a:r>
            <a:r>
              <a:rPr lang="en-US" dirty="0" err="1" smtClean="0"/>
              <a:t>coinvolti</a:t>
            </a:r>
            <a:r>
              <a:rPr lang="en-US" dirty="0" smtClean="0"/>
              <a:t>, </a:t>
            </a:r>
            <a:r>
              <a:rPr lang="en-US" dirty="0" err="1" smtClean="0"/>
              <a:t>ognuno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è root </a:t>
            </a:r>
            <a:r>
              <a:rPr lang="en-US" dirty="0" err="1" smtClean="0"/>
              <a:t>dell’albero</a:t>
            </a:r>
            <a:endParaRPr lang="en-US" dirty="0"/>
          </a:p>
          <a:p>
            <a:pPr lvl="1" algn="just"/>
            <a:r>
              <a:rPr lang="en-US" dirty="0" smtClean="0"/>
              <a:t>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determinata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</a:t>
            </a:r>
            <a:r>
              <a:rPr lang="en-US" dirty="0" err="1" smtClean="0"/>
              <a:t>stava</a:t>
            </a:r>
            <a:r>
              <a:rPr lang="en-US" dirty="0" smtClean="0"/>
              <a:t> </a:t>
            </a:r>
            <a:r>
              <a:rPr lang="en-US" dirty="0" err="1" smtClean="0"/>
              <a:t>eseguendo</a:t>
            </a:r>
            <a:r>
              <a:rPr lang="en-US" dirty="0" smtClean="0"/>
              <a:t> al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misurazione</a:t>
            </a:r>
            <a:r>
              <a:rPr lang="en-US" dirty="0" smtClean="0"/>
              <a:t>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mostrata</a:t>
            </a:r>
            <a:r>
              <a:rPr lang="en-US" dirty="0" smtClean="0"/>
              <a:t> in </a:t>
            </a:r>
            <a:r>
              <a:rPr lang="en-US" dirty="0" err="1" smtClean="0"/>
              <a:t>questa</a:t>
            </a:r>
            <a:r>
              <a:rPr lang="en-US" dirty="0" smtClean="0"/>
              <a:t> vista. E’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cliccare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e </a:t>
            </a:r>
            <a:r>
              <a:rPr lang="en-US" dirty="0" err="1" smtClean="0"/>
              <a:t>raggiungere</a:t>
            </a:r>
            <a:r>
              <a:rPr lang="en-US" dirty="0" smtClean="0"/>
              <a:t> </a:t>
            </a:r>
            <a:r>
              <a:rPr lang="en-US" dirty="0" err="1" smtClean="0"/>
              <a:t>direttamente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. </a:t>
            </a:r>
            <a:r>
              <a:rPr lang="en-US" dirty="0" err="1" smtClean="0"/>
              <a:t>Qualora</a:t>
            </a:r>
            <a:r>
              <a:rPr lang="en-US" dirty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indicatori</a:t>
            </a:r>
            <a:r>
              <a:rPr lang="en-US" dirty="0" smtClean="0"/>
              <a:t> di inclusive </a:t>
            </a:r>
            <a:r>
              <a:rPr lang="en-US" dirty="0" err="1" smtClean="0"/>
              <a:t>ed</a:t>
            </a:r>
            <a:r>
              <a:rPr lang="en-US" dirty="0" smtClean="0"/>
              <a:t> exclusive </a:t>
            </a:r>
            <a:r>
              <a:rPr lang="en-US" dirty="0" err="1" smtClean="0"/>
              <a:t>coincidano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tool ha </a:t>
            </a:r>
            <a:r>
              <a:rPr lang="en-US" dirty="0" err="1" smtClean="0"/>
              <a:t>tracciato</a:t>
            </a:r>
            <a:r>
              <a:rPr lang="en-US" dirty="0" smtClean="0"/>
              <a:t> </a:t>
            </a:r>
            <a:r>
              <a:rPr lang="en-US" dirty="0" err="1" smtClean="0"/>
              <a:t>qualcosa</a:t>
            </a:r>
            <a:r>
              <a:rPr lang="en-US" dirty="0" smtClean="0"/>
              <a:t> di </a:t>
            </a:r>
            <a:r>
              <a:rPr lang="en-US" dirty="0" err="1" smtClean="0"/>
              <a:t>atomico</a:t>
            </a:r>
            <a:r>
              <a:rPr lang="en-US" dirty="0" smtClean="0"/>
              <a:t>,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l’instruction</a:t>
            </a:r>
            <a:r>
              <a:rPr lang="en-US" dirty="0" smtClean="0"/>
              <a:t> pointer (ad </a:t>
            </a:r>
            <a:r>
              <a:rPr lang="en-US" dirty="0" err="1" smtClean="0"/>
              <a:t>esempio</a:t>
            </a:r>
            <a:r>
              <a:rPr lang="en-US" dirty="0" smtClean="0"/>
              <a:t> in moduli di Sistema)</a:t>
            </a:r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61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Il debugger di Visual Studio 2013 è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dubbio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strumento</a:t>
            </a:r>
            <a:r>
              <a:rPr lang="en-US" dirty="0" smtClean="0"/>
              <a:t>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evoluto</a:t>
            </a:r>
            <a:endParaRPr lang="en-US" dirty="0" smtClean="0"/>
          </a:p>
          <a:p>
            <a:pPr lvl="0" algn="just"/>
            <a:r>
              <a:rPr lang="en-US" dirty="0" err="1" smtClean="0"/>
              <a:t>Filosoficamente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pensare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sia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“</a:t>
            </a:r>
            <a:r>
              <a:rPr lang="en-US" dirty="0" err="1" smtClean="0"/>
              <a:t>l’ultima</a:t>
            </a:r>
            <a:r>
              <a:rPr lang="en-US" dirty="0" smtClean="0"/>
              <a:t> </a:t>
            </a:r>
            <a:r>
              <a:rPr lang="en-US" dirty="0" err="1" smtClean="0"/>
              <a:t>spiaggia</a:t>
            </a:r>
            <a:r>
              <a:rPr lang="en-US" dirty="0" smtClean="0"/>
              <a:t>”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un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scritto</a:t>
            </a:r>
            <a:r>
              <a:rPr lang="en-US" dirty="0" smtClean="0"/>
              <a:t> </a:t>
            </a:r>
            <a:r>
              <a:rPr lang="en-US" dirty="0" err="1" smtClean="0"/>
              <a:t>correttamente</a:t>
            </a:r>
            <a:r>
              <a:rPr lang="en-US" dirty="0" smtClean="0"/>
              <a:t>, ne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fatti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test (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unitari</a:t>
            </a:r>
            <a:r>
              <a:rPr lang="en-US" dirty="0" smtClean="0"/>
              <a:t> , di non </a:t>
            </a:r>
            <a:r>
              <a:rPr lang="en-US" dirty="0" err="1" smtClean="0"/>
              <a:t>regressione</a:t>
            </a:r>
            <a:r>
              <a:rPr lang="en-US" dirty="0" smtClean="0"/>
              <a:t>, di performances) e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utilizzato</a:t>
            </a:r>
            <a:r>
              <a:rPr lang="en-US" dirty="0" smtClean="0"/>
              <a:t> in </a:t>
            </a:r>
            <a:r>
              <a:rPr lang="en-US" dirty="0" err="1" smtClean="0"/>
              <a:t>produzione</a:t>
            </a:r>
            <a:r>
              <a:rPr lang="en-US" dirty="0" smtClean="0"/>
              <a:t>, </a:t>
            </a:r>
            <a:r>
              <a:rPr lang="en-US" dirty="0" err="1" smtClean="0"/>
              <a:t>dovremmo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ragionevolmente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funzioni</a:t>
            </a:r>
            <a:endParaRPr lang="en-US" dirty="0" smtClean="0"/>
          </a:p>
          <a:p>
            <a:pPr lvl="0" algn="just"/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per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nuove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sufficentemente</a:t>
            </a:r>
            <a:r>
              <a:rPr lang="en-US" dirty="0" smtClean="0"/>
              <a:t> </a:t>
            </a:r>
            <a:r>
              <a:rPr lang="en-US" dirty="0" err="1" smtClean="0"/>
              <a:t>modulari</a:t>
            </a:r>
            <a:endParaRPr lang="en-US" dirty="0" smtClean="0"/>
          </a:p>
          <a:p>
            <a:pPr lvl="0" algn="just"/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miriade</a:t>
            </a:r>
            <a:r>
              <a:rPr lang="en-US" dirty="0" smtClean="0"/>
              <a:t> di </a:t>
            </a:r>
            <a:r>
              <a:rPr lang="en-US" dirty="0" err="1" smtClean="0"/>
              <a:t>casi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debugger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l’unica</a:t>
            </a:r>
            <a:r>
              <a:rPr lang="en-US" dirty="0" smtClean="0"/>
              <a:t> </a:t>
            </a:r>
            <a:r>
              <a:rPr lang="en-US" dirty="0" err="1" smtClean="0"/>
              <a:t>risorsa</a:t>
            </a: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/>
          </a:p>
          <a:p>
            <a:pPr marL="0" lvl="0" indent="0" algn="just">
              <a:buNone/>
            </a:pPr>
            <a:endParaRPr lang="en-US" dirty="0"/>
          </a:p>
          <a:p>
            <a:pPr lvl="1" algn="just"/>
            <a:endParaRPr lang="en-US" dirty="0"/>
          </a:p>
          <a:p>
            <a:pPr marL="27432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8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use cases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di </a:t>
            </a:r>
            <a:r>
              <a:rPr lang="en-US" dirty="0" err="1" smtClean="0"/>
              <a:t>un’applicazione</a:t>
            </a:r>
            <a:r>
              <a:rPr lang="en-US" dirty="0" smtClean="0"/>
              <a:t> legacy, in cui </a:t>
            </a:r>
            <a:r>
              <a:rPr lang="en-US" dirty="0" err="1" smtClean="0"/>
              <a:t>molte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non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conosciute</a:t>
            </a:r>
            <a:r>
              <a:rPr lang="en-US" dirty="0" smtClean="0"/>
              <a:t> e </a:t>
            </a:r>
            <a:r>
              <a:rPr lang="en-US" dirty="0" err="1" smtClean="0"/>
              <a:t>nemmeno</a:t>
            </a:r>
            <a:r>
              <a:rPr lang="en-US" dirty="0" smtClean="0"/>
              <a:t> testate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alcune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di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girano</a:t>
            </a:r>
            <a:r>
              <a:rPr lang="en-US" dirty="0" smtClean="0"/>
              <a:t> in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processi</a:t>
            </a:r>
            <a:r>
              <a:rPr lang="en-US" dirty="0" smtClean="0"/>
              <a:t> (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 </a:t>
            </a:r>
            <a:r>
              <a:rPr lang="en-US" dirty="0" err="1" smtClean="0"/>
              <a:t>fortemente</a:t>
            </a:r>
            <a:r>
              <a:rPr lang="en-US" dirty="0" smtClean="0"/>
              <a:t> integrate)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in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un’applicazione</a:t>
            </a:r>
            <a:r>
              <a:rPr lang="en-US" dirty="0" smtClean="0"/>
              <a:t> </a:t>
            </a:r>
            <a:r>
              <a:rPr lang="en-US" dirty="0" err="1" smtClean="0"/>
              <a:t>scarsamente</a:t>
            </a:r>
            <a:r>
              <a:rPr lang="en-US" dirty="0" smtClean="0"/>
              <a:t> </a:t>
            </a:r>
            <a:r>
              <a:rPr lang="en-US" dirty="0" err="1" smtClean="0"/>
              <a:t>osservabile</a:t>
            </a:r>
            <a:r>
              <a:rPr lang="en-US" dirty="0" smtClean="0"/>
              <a:t>: dover </a:t>
            </a:r>
            <a:r>
              <a:rPr lang="en-US" dirty="0" err="1" smtClean="0"/>
              <a:t>verificare</a:t>
            </a:r>
            <a:r>
              <a:rPr lang="en-US" dirty="0" smtClean="0"/>
              <a:t> le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limite</a:t>
            </a:r>
            <a:r>
              <a:rPr lang="en-US" dirty="0" smtClean="0"/>
              <a:t> di un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magari</a:t>
            </a:r>
            <a:r>
              <a:rPr lang="en-US" dirty="0" smtClean="0"/>
              <a:t>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di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intermedi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inficiano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finale</a:t>
            </a:r>
          </a:p>
          <a:p>
            <a:pPr lvl="0" algn="just"/>
            <a:r>
              <a:rPr lang="en-US" dirty="0" smtClean="0"/>
              <a:t>Un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analizzare</a:t>
            </a:r>
            <a:r>
              <a:rPr lang="en-US" dirty="0" smtClean="0"/>
              <a:t> un dump di un crash,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necessitiamo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simboli</a:t>
            </a:r>
            <a:r>
              <a:rPr lang="en-US" dirty="0" smtClean="0"/>
              <a:t> </a:t>
            </a:r>
            <a:r>
              <a:rPr lang="en-US" dirty="0" err="1" smtClean="0"/>
              <a:t>dell’applicazione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just my code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A </a:t>
            </a:r>
            <a:r>
              <a:rPr lang="en-US" dirty="0" err="1" smtClean="0"/>
              <a:t>partire</a:t>
            </a:r>
            <a:r>
              <a:rPr lang="en-US" dirty="0" smtClean="0"/>
              <a:t> da Visual Studio 2013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abilitare</a:t>
            </a:r>
            <a:r>
              <a:rPr lang="en-US" dirty="0" smtClean="0"/>
              <a:t> </a:t>
            </a:r>
            <a:r>
              <a:rPr lang="en-US" dirty="0" err="1" smtClean="0"/>
              <a:t>un’utile</a:t>
            </a:r>
            <a:r>
              <a:rPr lang="en-US" dirty="0" smtClean="0"/>
              <a:t> </a:t>
            </a:r>
            <a:r>
              <a:rPr lang="en-US" dirty="0" err="1" smtClean="0"/>
              <a:t>opzione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 di debug, </a:t>
            </a:r>
            <a:r>
              <a:rPr lang="en-US" dirty="0" err="1" smtClean="0"/>
              <a:t>ovvero</a:t>
            </a:r>
            <a:r>
              <a:rPr lang="en-US" dirty="0" smtClean="0"/>
              <a:t> “enable just my code” (di default on)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agisce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</a:t>
            </a:r>
            <a:r>
              <a:rPr lang="en-US" dirty="0" err="1" smtClean="0"/>
              <a:t>nativo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considerato</a:t>
            </a:r>
            <a:r>
              <a:rPr lang="en-US" dirty="0" smtClean="0"/>
              <a:t> “not my code”: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ma con </a:t>
            </a:r>
            <a:r>
              <a:rPr lang="en-US" dirty="0" err="1" smtClean="0"/>
              <a:t>l’informazione</a:t>
            </a:r>
            <a:r>
              <a:rPr lang="en-US" dirty="0" smtClean="0"/>
              <a:t> stripped</a:t>
            </a:r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per le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non è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sorgente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endParaRPr lang="en-US" dirty="0" smtClean="0"/>
          </a:p>
          <a:p>
            <a:pPr lvl="1" algn="just"/>
            <a:r>
              <a:rPr lang="en-US" dirty="0" err="1" smtClean="0"/>
              <a:t>Funzioni</a:t>
            </a:r>
            <a:r>
              <a:rPr lang="en-US" dirty="0" smtClean="0"/>
              <a:t> </a:t>
            </a:r>
            <a:r>
              <a:rPr lang="en-US" dirty="0" err="1" smtClean="0"/>
              <a:t>specificate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files .</a:t>
            </a:r>
            <a:r>
              <a:rPr lang="en-US" dirty="0" err="1" smtClean="0"/>
              <a:t>natjmc</a:t>
            </a:r>
            <a:r>
              <a:rPr lang="en-US" dirty="0" smtClean="0"/>
              <a:t>:</a:t>
            </a:r>
          </a:p>
          <a:p>
            <a:pPr lvl="2" algn="just"/>
            <a:r>
              <a:rPr lang="it-IT" dirty="0" smtClean="0"/>
              <a:t>%</a:t>
            </a:r>
            <a:r>
              <a:rPr lang="it-IT" dirty="0"/>
              <a:t>VsInstallDirectory%\Common7\Packages\Debugger\Visualizer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4991"/>
            <a:ext cx="6905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Customizzare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smtClean="0"/>
              <a:t> </a:t>
            </a:r>
            <a:r>
              <a:rPr lang="en-US" smtClean="0"/>
              <a:t>“my </a:t>
            </a:r>
            <a:r>
              <a:rPr lang="en-US" dirty="0" smtClean="0"/>
              <a:t>code”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All’interno del folder </a:t>
            </a:r>
            <a:r>
              <a:rPr lang="it-IT" b="1" dirty="0" smtClean="0"/>
              <a:t>..\Common7\Packages\Debugger\Visualizers </a:t>
            </a:r>
            <a:r>
              <a:rPr lang="it-IT" dirty="0" smtClean="0"/>
              <a:t>troviamo alcuni file con i quali possiamo customizzare il comportamento:</a:t>
            </a:r>
          </a:p>
          <a:p>
            <a:pPr lvl="1" algn="just"/>
            <a:r>
              <a:rPr lang="it-IT" b="1" dirty="0" smtClean="0"/>
              <a:t>*.natjmc: </a:t>
            </a:r>
            <a:r>
              <a:rPr lang="it-IT" dirty="0" smtClean="0"/>
              <a:t>contiene le informazioni di ciò che non è considerato </a:t>
            </a:r>
            <a:r>
              <a:rPr lang="en-US" dirty="0" smtClean="0"/>
              <a:t>“my code” in termini di files (</a:t>
            </a:r>
            <a:r>
              <a:rPr lang="en-US" dirty="0" err="1" smtClean="0"/>
              <a:t>quindi</a:t>
            </a:r>
            <a:r>
              <a:rPr lang="en-US" dirty="0" smtClean="0"/>
              <a:t> ad </a:t>
            </a:r>
            <a:r>
              <a:rPr lang="en-US" dirty="0" err="1" smtClean="0"/>
              <a:t>esempio</a:t>
            </a:r>
            <a:r>
              <a:rPr lang="en-US" dirty="0" smtClean="0"/>
              <a:t> </a:t>
            </a:r>
            <a:r>
              <a:rPr lang="en-US" dirty="0" err="1" smtClean="0"/>
              <a:t>locazioni</a:t>
            </a:r>
            <a:r>
              <a:rPr lang="en-US" dirty="0" smtClean="0"/>
              <a:t> di .</a:t>
            </a:r>
            <a:r>
              <a:rPr lang="en-US" dirty="0" err="1" smtClean="0"/>
              <a:t>dll</a:t>
            </a:r>
            <a:r>
              <a:rPr lang="en-US" dirty="0" smtClean="0"/>
              <a:t> o di </a:t>
            </a:r>
            <a:r>
              <a:rPr lang="en-US" dirty="0" err="1" smtClean="0"/>
              <a:t>sorgenti</a:t>
            </a:r>
            <a:r>
              <a:rPr lang="en-US" dirty="0" smtClean="0"/>
              <a:t>)</a:t>
            </a:r>
          </a:p>
          <a:p>
            <a:pPr lvl="1" algn="just"/>
            <a:r>
              <a:rPr lang="en-US" b="1" dirty="0" smtClean="0"/>
              <a:t>*.</a:t>
            </a:r>
            <a:r>
              <a:rPr lang="en-US" b="1" dirty="0" err="1" smtClean="0"/>
              <a:t>natstepfilter</a:t>
            </a:r>
            <a:r>
              <a:rPr lang="en-US" b="1" dirty="0" smtClean="0"/>
              <a:t>: </a:t>
            </a:r>
            <a:r>
              <a:rPr lang="en-US" dirty="0" err="1" smtClean="0"/>
              <a:t>contiene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di </a:t>
            </a:r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, </a:t>
            </a:r>
            <a:r>
              <a:rPr lang="en-US" dirty="0" err="1" smtClean="0"/>
              <a:t>durante</a:t>
            </a:r>
            <a:r>
              <a:rPr lang="en-US" dirty="0" smtClean="0"/>
              <a:t> lo stepping, non è </a:t>
            </a:r>
            <a:r>
              <a:rPr lang="en-US" dirty="0" err="1" smtClean="0"/>
              <a:t>considerato</a:t>
            </a:r>
            <a:r>
              <a:rPr lang="en-US" dirty="0" smtClean="0"/>
              <a:t> “my code”</a:t>
            </a:r>
            <a:endParaRPr lang="en-US" b="1" dirty="0"/>
          </a:p>
          <a:p>
            <a:pPr algn="just"/>
            <a:r>
              <a:rPr lang="it-IT" dirty="0" smtClean="0"/>
              <a:t>Seguendo un’opportuna sintasssi xml, possiamo:</a:t>
            </a:r>
          </a:p>
          <a:p>
            <a:pPr lvl="1" algn="just"/>
            <a:r>
              <a:rPr lang="it-IT" dirty="0" smtClean="0"/>
              <a:t>Cambiare il comportamento del call stack aggiungendo regole del primo tipo</a:t>
            </a:r>
          </a:p>
          <a:p>
            <a:pPr lvl="1" algn="just"/>
            <a:r>
              <a:rPr lang="it-IT" dirty="0" smtClean="0"/>
              <a:t>Cambiare il comportamento dello stepping, aggiungendo regole del secondo tipo</a:t>
            </a:r>
          </a:p>
          <a:p>
            <a:pPr lvl="1" algn="just"/>
            <a:r>
              <a:rPr lang="it-IT" dirty="0" smtClean="0"/>
              <a:t>Tutto questo sia a livello macchina che a livello di singolo utente (in questo caso i file vanno aggiunti in ..\My </a:t>
            </a:r>
            <a:r>
              <a:rPr lang="it-IT" dirty="0"/>
              <a:t>Documents\Visual Studio </a:t>
            </a:r>
            <a:r>
              <a:rPr lang="it-IT" dirty="0" smtClean="0"/>
              <a:t>2013\Visualizers)</a:t>
            </a:r>
          </a:p>
          <a:p>
            <a:pPr marL="274320" lvl="1" indent="0" algn="just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535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Esempi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it-IT" dirty="0" smtClean="0"/>
              <a:t>Se vogliamo evitare di fare stepping nelle librerie dello standard, creiamo un file </a:t>
            </a:r>
            <a:r>
              <a:rPr lang="it-IT" b="1" dirty="0" smtClean="0"/>
              <a:t>.natstepfilter</a:t>
            </a:r>
            <a:r>
              <a:rPr lang="it-IT" dirty="0"/>
              <a:t> </a:t>
            </a:r>
            <a:r>
              <a:rPr lang="it-IT" dirty="0" smtClean="0"/>
              <a:t>di questo tipo</a:t>
            </a:r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&lt;StepFilter xmlns="http://schemas.microsoft.com/vstudio/debugger/natstepfilter/2010"&gt;</a:t>
            </a:r>
          </a:p>
          <a:p>
            <a:pPr marL="274320" lvl="1" indent="0" algn="just">
              <a:buNone/>
            </a:pPr>
            <a:r>
              <a:rPr lang="it-IT" dirty="0" smtClean="0"/>
              <a:t>&lt;</a:t>
            </a:r>
            <a:r>
              <a:rPr lang="it-IT" dirty="0"/>
              <a:t>Function&gt;&lt;Name&gt;std::.*&lt;/Name&gt;&lt;Action&gt;NoStepInto&lt;/Action&gt;&lt;/Function&gt;</a:t>
            </a:r>
          </a:p>
          <a:p>
            <a:pPr marL="274320" lvl="1" indent="0" algn="just">
              <a:buNone/>
            </a:pPr>
            <a:r>
              <a:rPr lang="it-IT" dirty="0"/>
              <a:t>&lt;/StepFilter</a:t>
            </a:r>
            <a:r>
              <a:rPr lang="it-IT" dirty="0" smtClean="0"/>
              <a:t>&gt;</a:t>
            </a:r>
            <a:endParaRPr lang="it-IT" dirty="0"/>
          </a:p>
          <a:p>
            <a:pPr marL="274320" lvl="1" indent="0" algn="just">
              <a:buNone/>
            </a:pPr>
            <a:endParaRPr lang="it-IT" dirty="0" smtClean="0"/>
          </a:p>
          <a:p>
            <a:pPr algn="just"/>
            <a:r>
              <a:rPr lang="it-IT" dirty="0"/>
              <a:t>Se vogliamo </a:t>
            </a:r>
            <a:r>
              <a:rPr lang="it-IT" dirty="0" smtClean="0"/>
              <a:t>non far apparire nel call stack il nostro codice, creiamo un file </a:t>
            </a:r>
            <a:r>
              <a:rPr lang="it-IT" b="1" dirty="0" smtClean="0"/>
              <a:t>.natjmc</a:t>
            </a:r>
            <a:r>
              <a:rPr lang="it-IT" dirty="0" smtClean="0"/>
              <a:t> di questo tipo</a:t>
            </a:r>
            <a:endParaRPr lang="it-IT" dirty="0"/>
          </a:p>
          <a:p>
            <a:pPr marL="274320" lvl="1" indent="0" algn="just">
              <a:buNone/>
            </a:pPr>
            <a:r>
              <a:rPr lang="it-IT" dirty="0"/>
              <a:t>&lt;?xml version="1.0" encoding="utf-8"?&gt;</a:t>
            </a:r>
          </a:p>
          <a:p>
            <a:pPr marL="274320" lvl="1" indent="0" algn="just">
              <a:buNone/>
            </a:pPr>
            <a:r>
              <a:rPr lang="it-IT" dirty="0"/>
              <a:t>&lt;NonUserCode xmlns="http://schemas.microsoft.com/vstudio/debugger/jmc/2013"&gt;</a:t>
            </a:r>
          </a:p>
          <a:p>
            <a:pPr marL="274320" lvl="1" indent="0" algn="just">
              <a:buNone/>
            </a:pPr>
            <a:r>
              <a:rPr lang="it-IT" dirty="0"/>
              <a:t>    &lt;File Name="C:\Users\guido_2\Documents\GitHub\Repo\CNG\*.cpp"/&gt;</a:t>
            </a:r>
          </a:p>
          <a:p>
            <a:pPr marL="274320" lvl="1" indent="0" algn="just">
              <a:buNone/>
            </a:pPr>
            <a:r>
              <a:rPr lang="it-IT" dirty="0"/>
              <a:t>&lt;/NonUserCode&gt;</a:t>
            </a:r>
          </a:p>
        </p:txBody>
      </p:sp>
    </p:spTree>
    <p:extLst>
      <p:ext uri="{BB962C8B-B14F-4D97-AF65-F5344CB8AC3E}">
        <p14:creationId xmlns:p14="http://schemas.microsoft.com/office/powerpoint/2010/main" val="6946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Il debugger si customizza in Visual Studio sulla base del profilo di sviluppo scelto</a:t>
            </a:r>
            <a:endParaRPr lang="it-IT" dirty="0"/>
          </a:p>
          <a:p>
            <a:pPr lvl="0" algn="just"/>
            <a:r>
              <a:rPr lang="it-IT" dirty="0" smtClean="0"/>
              <a:t>Qualora non siano presenti alcune impostazioni nel menù è possibile ripristinarle agendo in Tool</a:t>
            </a:r>
            <a:r>
              <a:rPr lang="it-IT" dirty="0" smtClean="0">
                <a:sym typeface="Wingdings" panose="05000000000000000000" pitchFamily="2" charset="2"/>
              </a:rPr>
              <a:t>Customize, verificando che la voce </a:t>
            </a:r>
            <a:r>
              <a:rPr lang="en-US" dirty="0" smtClean="0"/>
              <a:t>”Menu bar”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impostata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”Debug”</a:t>
            </a:r>
            <a:endParaRPr lang="it-IT" dirty="0" smtClean="0">
              <a:sym typeface="Wingdings" panose="05000000000000000000" pitchFamily="2" charset="2"/>
            </a:endParaRPr>
          </a:p>
          <a:p>
            <a:pPr lvl="0" algn="just"/>
            <a:endParaRPr lang="it-IT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27" y="3659431"/>
            <a:ext cx="3811831" cy="21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Chi sono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Guido </a:t>
            </a:r>
            <a:r>
              <a:rPr lang="en-US" dirty="0" err="1"/>
              <a:t>Pederzini</a:t>
            </a:r>
            <a:endParaRPr lang="en-US" dirty="0"/>
          </a:p>
          <a:p>
            <a:pPr lvl="0"/>
            <a:r>
              <a:rPr lang="en-US" dirty="0" err="1"/>
              <a:t>Ingegnere</a:t>
            </a:r>
            <a:r>
              <a:rPr lang="en-US" dirty="0"/>
              <a:t> </a:t>
            </a:r>
            <a:r>
              <a:rPr lang="en-US" dirty="0" err="1"/>
              <a:t>informatico</a:t>
            </a:r>
            <a:r>
              <a:rPr lang="en-US" dirty="0"/>
              <a:t> di 37 </a:t>
            </a:r>
            <a:r>
              <a:rPr lang="en-US" dirty="0" err="1"/>
              <a:t>anni</a:t>
            </a:r>
            <a:endParaRPr lang="en-US" dirty="0"/>
          </a:p>
          <a:p>
            <a:pPr lvl="0"/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mondo</a:t>
            </a:r>
            <a:r>
              <a:rPr lang="en-US" dirty="0"/>
              <a:t> </a:t>
            </a:r>
            <a:r>
              <a:rPr lang="en-US" dirty="0" err="1"/>
              <a:t>biomedicale</a:t>
            </a:r>
            <a:r>
              <a:rPr lang="en-US" dirty="0"/>
              <a:t> dal 2004 al 2007</a:t>
            </a:r>
          </a:p>
          <a:p>
            <a:pPr lvl="0"/>
            <a:r>
              <a:rPr lang="en-US" dirty="0"/>
              <a:t>Un </a:t>
            </a:r>
            <a:r>
              <a:rPr lang="en-US" dirty="0" err="1"/>
              <a:t>po</a:t>
            </a:r>
            <a:r>
              <a:rPr lang="en-US" dirty="0"/>
              <a:t>' di web app dal 2007 al 2008</a:t>
            </a:r>
          </a:p>
          <a:p>
            <a:pPr lvl="0"/>
            <a:r>
              <a:rPr lang="en-US" dirty="0"/>
              <a:t>Dal 2008 </a:t>
            </a:r>
            <a:r>
              <a:rPr lang="en-US" dirty="0" err="1"/>
              <a:t>membro</a:t>
            </a:r>
            <a:r>
              <a:rPr lang="en-US" dirty="0"/>
              <a:t> di un team agile,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sviluppa</a:t>
            </a:r>
            <a:r>
              <a:rPr lang="en-US" dirty="0"/>
              <a:t> software per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scuderia</a:t>
            </a:r>
            <a:r>
              <a:rPr lang="en-US" dirty="0"/>
              <a:t> di </a:t>
            </a:r>
            <a:r>
              <a:rPr lang="en-US" dirty="0" smtClean="0"/>
              <a:t>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menu settings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Alcune voci di menù non sono ripristinabili con il metodo precedente </a:t>
            </a:r>
            <a:endParaRPr lang="it-IT" dirty="0">
              <a:sym typeface="Wingdings" panose="05000000000000000000" pitchFamily="2" charset="2"/>
            </a:endParaRPr>
          </a:p>
          <a:p>
            <a:pPr lvl="0" algn="just"/>
            <a:r>
              <a:rPr lang="it-IT" dirty="0" smtClean="0">
                <a:sym typeface="Wingdings" panose="05000000000000000000" pitchFamily="2" charset="2"/>
              </a:rPr>
              <a:t>Possiamo quindi resettare le nostre impostazioni da quelle di default, o utilizzare un profilo condiviso nel team. In tal caso è sufficiente utilizzare il wizard in Tools  Import and Export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18" y="3294404"/>
            <a:ext cx="3243212" cy="28857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3351" y="3896751"/>
            <a:ext cx="564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General development settings o Visual C++ Development settings contengono il maggior numero di opzioni pre-configurate</a:t>
            </a:r>
          </a:p>
          <a:p>
            <a:endParaRPr lang="it-IT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Segoe UI" panose="020B0502040204020203" pitchFamily="34" charset="0"/>
                <a:cs typeface="Segoe UI" panose="020B0502040204020203" pitchFamily="34" charset="0"/>
              </a:rPr>
              <a:t>Nello step finale del wizard, alla voce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“Option”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verificare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spuntata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la voce “Debugging”</a:t>
            </a:r>
            <a:endParaRPr lang="it-IT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</a:t>
            </a:r>
            <a:r>
              <a:rPr lang="en-US" dirty="0" err="1" smtClean="0"/>
              <a:t>configurazioni</a:t>
            </a:r>
            <a:r>
              <a:rPr lang="en-US" dirty="0" smtClean="0"/>
              <a:t>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it-IT" smtClean="0"/>
              <a:t>Le configurazioni </a:t>
            </a:r>
            <a:r>
              <a:rPr lang="it-IT" dirty="0" smtClean="0"/>
              <a:t>di default di Visual Studio per la compilazione in debug sono tipicamente più che sufficienti a impostare una sessione di debug </a:t>
            </a:r>
          </a:p>
          <a:p>
            <a:pPr lvl="0" algn="just"/>
            <a:r>
              <a:rPr lang="it-IT" dirty="0" smtClean="0"/>
              <a:t>Molto utili sono 2 opzioni che vengono utilizzate prima di ogni sessione, ovvero </a:t>
            </a:r>
          </a:p>
          <a:p>
            <a:pPr lvl="1" algn="just"/>
            <a:r>
              <a:rPr lang="it-IT" dirty="0" smtClean="0"/>
              <a:t>Command Argument: possiamo specificare argomenti con cui lanciare l’eseguibile</a:t>
            </a:r>
          </a:p>
          <a:p>
            <a:pPr lvl="1" algn="just"/>
            <a:r>
              <a:rPr lang="it-IT" dirty="0" smtClean="0"/>
              <a:t>Environment: possiamo impostare variabili d’ambiente per la sessione</a:t>
            </a:r>
          </a:p>
          <a:p>
            <a:pPr algn="just"/>
            <a:r>
              <a:rPr lang="it-IT" dirty="0" smtClean="0"/>
              <a:t>A livello di progetto:</a:t>
            </a:r>
          </a:p>
          <a:p>
            <a:pPr lvl="1" algn="just"/>
            <a:r>
              <a:rPr lang="it-IT" dirty="0" smtClean="0"/>
              <a:t>Ottimizzazioni disabilitate (/Od) </a:t>
            </a:r>
            <a:r>
              <a:rPr lang="it-IT" dirty="0" smtClean="0">
                <a:sym typeface="Wingdings" panose="05000000000000000000" pitchFamily="2" charset="2"/>
              </a:rPr>
              <a:t> compile</a:t>
            </a:r>
            <a:endParaRPr lang="it-IT" dirty="0" smtClean="0"/>
          </a:p>
          <a:p>
            <a:pPr lvl="1" algn="just"/>
            <a:r>
              <a:rPr lang="it-IT" dirty="0" smtClean="0"/>
              <a:t>Debug information format (/Zi /Z7 /Zi)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compile, consigliato /Zi</a:t>
            </a:r>
            <a:endParaRPr lang="it-IT" dirty="0" smtClean="0"/>
          </a:p>
          <a:p>
            <a:pPr lvl="1" algn="just"/>
            <a:r>
              <a:rPr lang="it-IT" dirty="0" smtClean="0"/>
              <a:t>Generate debug info (/DEBUG)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</a:t>
            </a:r>
            <a:endParaRPr lang="it-IT" dirty="0" smtClean="0"/>
          </a:p>
          <a:p>
            <a:pPr lvl="1" algn="just"/>
            <a:r>
              <a:rPr lang="it-IT" dirty="0" smtClean="0"/>
              <a:t>Generate map file (/MAP)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smtClean="0">
                <a:sym typeface="Wingdings" panose="05000000000000000000" pitchFamily="2" charset="2"/>
              </a:rPr>
              <a:t>link (opzionale)</a:t>
            </a:r>
            <a:endParaRPr lang="it-IT" dirty="0" smtClean="0"/>
          </a:p>
          <a:p>
            <a:pPr lvl="1" algn="just"/>
            <a:endParaRPr lang="it-IT" dirty="0"/>
          </a:p>
          <a:p>
            <a:pPr marL="274320" lvl="1" indent="0" algn="just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Opzione presente da diverse versioni di Visual Studio</a:t>
            </a:r>
          </a:p>
          <a:p>
            <a:pPr lvl="0" algn="just"/>
            <a:r>
              <a:rPr lang="it-IT" dirty="0" smtClean="0"/>
              <a:t>E’ una delle feature più utili quando si lavora in ambienti fortemente integrati. Sorprendente la stabilità che offre.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313382"/>
            <a:ext cx="374332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80" y="3313383"/>
            <a:ext cx="609267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attach to process (2)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Caso molto utilizzato nel nostro ambiente di lavoro, quando vogliamo debuggare il comportamento di DLL native che vengono utilizzate in ambienti esterni a Visual Studio</a:t>
            </a:r>
          </a:p>
          <a:p>
            <a:pPr lvl="0" algn="just"/>
            <a:r>
              <a:rPr lang="it-IT" dirty="0" smtClean="0"/>
              <a:t>Il debug in questo caso si chiude sulla macchina stessa, ma è supportato:</a:t>
            </a:r>
          </a:p>
          <a:p>
            <a:pPr lvl="1" algn="just"/>
            <a:r>
              <a:rPr lang="it-IT" dirty="0" smtClean="0"/>
              <a:t>Debug di processi che non girano con l’utente corrente (show process of all users)</a:t>
            </a:r>
          </a:p>
          <a:p>
            <a:pPr lvl="1" algn="just"/>
            <a:r>
              <a:rPr lang="it-IT" dirty="0" smtClean="0"/>
              <a:t>Debug di processi su pc remoti (Qualifier)</a:t>
            </a:r>
          </a:p>
          <a:p>
            <a:pPr algn="just"/>
            <a:r>
              <a:rPr lang="it-IT" dirty="0" smtClean="0"/>
              <a:t>Il debug su macchine remote è possibile avendo gli opportuni privilegi e installando i Remote Tools e avendo connessione diretta ethernet</a:t>
            </a:r>
          </a:p>
          <a:p>
            <a:pPr algn="just"/>
            <a:r>
              <a:rPr lang="it-IT" dirty="0" smtClean="0"/>
              <a:t>E’ possibile attaccarsi a più processi, ma solo uno alla volta è quello debuggabile (CTRL + ALT + Z per fare switch nella finestra dei processi)</a:t>
            </a:r>
          </a:p>
          <a:p>
            <a:pPr lvl="0" algn="just"/>
            <a:endParaRPr lang="it-IT" dirty="0" smtClean="0"/>
          </a:p>
          <a:p>
            <a:pPr lvl="0"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70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multithread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it-IT" dirty="0" smtClean="0"/>
              <a:t>Supponiamo di avere un’applicazione piuttosto semplice nella quale 2 thread ricevono un set di dati dal padre che rappresenta una retta y=2x definita nel dominio [1,5]</a:t>
            </a:r>
          </a:p>
          <a:p>
            <a:pPr lvl="0" algn="just"/>
            <a:r>
              <a:rPr lang="it-IT" dirty="0" smtClean="0"/>
              <a:t>Per semplicità non gestiamo estrapolazioni e assumiamo che la retta sia monotona crescente</a:t>
            </a:r>
          </a:p>
          <a:p>
            <a:pPr lvl="0" algn="just"/>
            <a:r>
              <a:rPr lang="it-IT" dirty="0" smtClean="0"/>
              <a:t>Ognuno di questi thread effettua 1mln di interpolazioni lineari, restituendo i risultati al padre all’interno di un vettore passato per riferimento</a:t>
            </a:r>
          </a:p>
          <a:p>
            <a:pPr lvl="0" algn="just"/>
            <a:r>
              <a:rPr lang="it-IT" dirty="0" smtClean="0"/>
              <a:t>Visual Studio ci consente di debuggare l’applicazione, ispezionando il codice esguito dai singoli thread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2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Selezionabile</a:t>
            </a:r>
            <a:r>
              <a:rPr lang="en-US" dirty="0" smtClean="0"/>
              <a:t> dal menu “</a:t>
            </a:r>
            <a:r>
              <a:rPr lang="en-US" dirty="0" err="1" smtClean="0"/>
              <a:t>Debug</a:t>
            </a:r>
            <a:r>
              <a:rPr lang="en-US" dirty="0" err="1" smtClean="0">
                <a:sym typeface="Wingdings" panose="05000000000000000000" pitchFamily="2" charset="2"/>
              </a:rPr>
              <a:t>Windows</a:t>
            </a:r>
            <a:r>
              <a:rPr lang="en-US" dirty="0" smtClean="0">
                <a:sym typeface="Wingdings" panose="05000000000000000000" pitchFamily="2" charset="2"/>
              </a:rPr>
              <a:t>” </a:t>
            </a:r>
            <a:r>
              <a:rPr lang="en-US" dirty="0" err="1" smtClean="0">
                <a:sym typeface="Wingdings" panose="05000000000000000000" pitchFamily="2" charset="2"/>
              </a:rPr>
              <a:t>consente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controllare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l’andamento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dei</a:t>
            </a:r>
            <a:r>
              <a:rPr lang="en-US" dirty="0" smtClean="0">
                <a:sym typeface="Wingdings" panose="05000000000000000000" pitchFamily="2" charset="2"/>
              </a:rPr>
              <a:t> thread, in </a:t>
            </a:r>
            <a:r>
              <a:rPr lang="en-US" dirty="0" err="1" smtClean="0">
                <a:sym typeface="Wingdings" panose="05000000000000000000" pitchFamily="2" charset="2"/>
              </a:rPr>
              <a:t>particolare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Indicazione</a:t>
            </a:r>
            <a:r>
              <a:rPr lang="en-US" dirty="0" smtClean="0">
                <a:sym typeface="Wingdings" panose="05000000000000000000" pitchFamily="2" charset="2"/>
              </a:rPr>
              <a:t> del thread </a:t>
            </a:r>
            <a:r>
              <a:rPr lang="en-US" dirty="0" err="1" smtClean="0">
                <a:sym typeface="Wingdings" panose="05000000000000000000" pitchFamily="2" charset="2"/>
              </a:rPr>
              <a:t>corrente</a:t>
            </a:r>
            <a:r>
              <a:rPr lang="en-US" dirty="0" smtClean="0">
                <a:sym typeface="Wingdings" panose="05000000000000000000" pitchFamily="2" charset="2"/>
              </a:rPr>
              <a:t> e </a:t>
            </a:r>
            <a:r>
              <a:rPr lang="en-US" dirty="0" err="1" smtClean="0">
                <a:sym typeface="Wingdings" panose="05000000000000000000" pitchFamily="2" charset="2"/>
              </a:rPr>
              <a:t>possibiltà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switchare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con </a:t>
            </a:r>
            <a:r>
              <a:rPr lang="en-US" dirty="0" err="1" smtClean="0">
                <a:sym typeface="Wingdings" panose="05000000000000000000" pitchFamily="2" charset="2"/>
              </a:rPr>
              <a:t>doppio</a:t>
            </a:r>
            <a:r>
              <a:rPr lang="en-US" dirty="0" smtClean="0">
                <a:sym typeface="Wingdings" panose="05000000000000000000" pitchFamily="2" charset="2"/>
              </a:rPr>
              <a:t> click</a:t>
            </a:r>
          </a:p>
          <a:p>
            <a:pPr lvl="1" algn="just"/>
            <a:r>
              <a:rPr lang="en-US" dirty="0" err="1" smtClean="0">
                <a:sym typeface="Wingdings" panose="05000000000000000000" pitchFamily="2" charset="2"/>
              </a:rPr>
              <a:t>Visualizzazione</a:t>
            </a:r>
            <a:r>
              <a:rPr lang="en-US" dirty="0" smtClean="0">
                <a:sym typeface="Wingdings" panose="05000000000000000000" pitchFamily="2" charset="2"/>
              </a:rPr>
              <a:t> di </a:t>
            </a:r>
            <a:r>
              <a:rPr lang="en-US" dirty="0" err="1" smtClean="0">
                <a:sym typeface="Wingdings" panose="05000000000000000000" pitchFamily="2" charset="2"/>
              </a:rPr>
              <a:t>categoria</a:t>
            </a:r>
            <a:r>
              <a:rPr lang="en-US" dirty="0" smtClean="0">
                <a:sym typeface="Wingdings" panose="05000000000000000000" pitchFamily="2" charset="2"/>
              </a:rPr>
              <a:t> (UI, RPC handlers, worker </a:t>
            </a:r>
            <a:r>
              <a:rPr lang="en-US" dirty="0" err="1" smtClean="0">
                <a:sym typeface="Wingdings" panose="05000000000000000000" pitchFamily="2" charset="2"/>
              </a:rPr>
              <a:t>thred</a:t>
            </a:r>
            <a:r>
              <a:rPr lang="en-US" dirty="0" smtClean="0">
                <a:sym typeface="Wingdings" panose="05000000000000000000" pitchFamily="2" charset="2"/>
              </a:rPr>
              <a:t>, main thread)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Nome, Location, </a:t>
            </a:r>
            <a:r>
              <a:rPr lang="en-US" dirty="0" err="1" smtClean="0">
                <a:sym typeface="Wingdings" panose="05000000000000000000" pitchFamily="2" charset="2"/>
              </a:rPr>
              <a:t>Priorità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Grouping: </a:t>
            </a:r>
            <a:r>
              <a:rPr lang="en-US" dirty="0" err="1" smtClean="0">
                <a:sym typeface="Wingdings" panose="05000000000000000000" pitchFamily="2" charset="2"/>
              </a:rPr>
              <a:t>raggruppiamo</a:t>
            </a:r>
            <a:r>
              <a:rPr lang="en-US" dirty="0" smtClean="0">
                <a:sym typeface="Wingdings" panose="05000000000000000000" pitchFamily="2" charset="2"/>
              </a:rPr>
              <a:t> in base ad un </a:t>
            </a:r>
            <a:r>
              <a:rPr lang="en-US" dirty="0" err="1" smtClean="0">
                <a:sym typeface="Wingdings" panose="05000000000000000000" pitchFamily="2" charset="2"/>
              </a:rPr>
              <a:t>criterio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quelli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presenti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fra</a:t>
            </a:r>
            <a:r>
              <a:rPr lang="en-US" dirty="0" smtClean="0">
                <a:sym typeface="Wingdings" panose="05000000000000000000" pitchFamily="2" charset="2"/>
              </a:rPr>
              <a:t> le </a:t>
            </a:r>
            <a:r>
              <a:rPr lang="en-US" dirty="0" err="1" smtClean="0">
                <a:sym typeface="Wingdings" panose="05000000000000000000" pitchFamily="2" charset="2"/>
              </a:rPr>
              <a:t>colonne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selezionabili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della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finestra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691322"/>
            <a:ext cx="686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 – Threads Window (2)	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 smtClean="0"/>
              <a:t>Un feature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risultatare</a:t>
            </a:r>
            <a:r>
              <a:rPr lang="en-US" dirty="0" smtClean="0"/>
              <a:t> utile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debugging multithread è la </a:t>
            </a:r>
            <a:r>
              <a:rPr lang="en-US" dirty="0" err="1" smtClean="0"/>
              <a:t>possibilità</a:t>
            </a:r>
            <a:r>
              <a:rPr lang="en-US" dirty="0" smtClean="0"/>
              <a:t> di </a:t>
            </a:r>
            <a:r>
              <a:rPr lang="en-US" dirty="0" err="1" smtClean="0"/>
              <a:t>sospendere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più</a:t>
            </a:r>
            <a:r>
              <a:rPr lang="en-US" dirty="0" smtClean="0"/>
              <a:t> thread, </a:t>
            </a:r>
            <a:r>
              <a:rPr lang="en-US" dirty="0" err="1" smtClean="0"/>
              <a:t>concentrando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debug sui </a:t>
            </a:r>
            <a:r>
              <a:rPr lang="en-US" dirty="0" err="1" smtClean="0"/>
              <a:t>restanti</a:t>
            </a:r>
            <a:endParaRPr lang="en-US" dirty="0" smtClean="0"/>
          </a:p>
          <a:p>
            <a:pPr lvl="0" algn="just"/>
            <a:r>
              <a:rPr lang="en-US" dirty="0" smtClean="0"/>
              <a:t>Dal menu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finestra</a:t>
            </a:r>
            <a:r>
              <a:rPr lang="en-US" dirty="0" smtClean="0"/>
              <a:t> “Thread”, </a:t>
            </a:r>
            <a:r>
              <a:rPr lang="en-US" dirty="0" err="1" smtClean="0"/>
              <a:t>avendo</a:t>
            </a:r>
            <a:r>
              <a:rPr lang="en-US" dirty="0" smtClean="0"/>
              <a:t> la </a:t>
            </a:r>
            <a:r>
              <a:rPr lang="en-US" dirty="0" err="1" smtClean="0"/>
              <a:t>selezione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thread, </a:t>
            </a:r>
            <a:r>
              <a:rPr lang="en-US" dirty="0" err="1" smtClean="0"/>
              <a:t>selezionare</a:t>
            </a:r>
            <a:r>
              <a:rPr lang="en-US" dirty="0" smtClean="0"/>
              <a:t> “Freeze Threads” o “Thaw Threads” </a:t>
            </a:r>
          </a:p>
          <a:p>
            <a:pPr lvl="0" algn="just"/>
            <a:r>
              <a:rPr lang="en-US" dirty="0" smtClean="0"/>
              <a:t>Fare </a:t>
            </a:r>
            <a:r>
              <a:rPr lang="en-US" dirty="0" err="1" smtClean="0"/>
              <a:t>attenzione</a:t>
            </a:r>
            <a:r>
              <a:rPr lang="en-US" dirty="0" smtClean="0"/>
              <a:t> ad </a:t>
            </a:r>
            <a:r>
              <a:rPr lang="en-US" dirty="0" err="1" smtClean="0"/>
              <a:t>avere</a:t>
            </a:r>
            <a:r>
              <a:rPr lang="en-US" dirty="0" smtClean="0"/>
              <a:t> un breakpoint prima del join del thread </a:t>
            </a:r>
            <a:r>
              <a:rPr lang="en-US" dirty="0" err="1" smtClean="0"/>
              <a:t>freezato</a:t>
            </a:r>
            <a:r>
              <a:rPr lang="en-US" dirty="0" smtClean="0"/>
              <a:t>, per </a:t>
            </a:r>
            <a:r>
              <a:rPr lang="en-US" dirty="0" err="1" smtClean="0"/>
              <a:t>evitare</a:t>
            </a:r>
            <a:r>
              <a:rPr lang="en-US" smtClean="0"/>
              <a:t> deadlock</a:t>
            </a:r>
            <a:endParaRPr lang="en-US" dirty="0" smtClean="0"/>
          </a:p>
          <a:p>
            <a:pPr marL="0" lvl="0" indent="0" algn="just">
              <a:buNone/>
            </a:pP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608512"/>
            <a:ext cx="8791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Visual Studio ha importanti qualità in termini di integrazione e facilità di utilizzo, e possiede features piuttosto evolute</a:t>
            </a:r>
          </a:p>
          <a:p>
            <a:r>
              <a:rPr lang="it-IT" dirty="0" smtClean="0"/>
              <a:t>Lavorare con il C++ risulta più agevole (però ricordiamoci che il codice lo scriviamo noi </a:t>
            </a:r>
            <a:r>
              <a:rPr lang="it-IT" dirty="0" smtClean="0">
                <a:sym typeface="Wingdings" panose="05000000000000000000" pitchFamily="2" charset="2"/>
              </a:rPr>
              <a:t> )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analisi statica e controllo </a:t>
            </a:r>
            <a:r>
              <a:rPr lang="it-IT" smtClean="0">
                <a:sym typeface="Wingdings" panose="05000000000000000000" pitchFamily="2" charset="2"/>
              </a:rPr>
              <a:t>dei warnings </a:t>
            </a:r>
            <a:r>
              <a:rPr lang="it-IT" dirty="0" smtClean="0">
                <a:sym typeface="Wingdings" panose="05000000000000000000" pitchFamily="2" charset="2"/>
              </a:rPr>
              <a:t>aiutano a produrre codice nativo in modo più guidato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profilazione consentono di dare un quadro piuttosto preciso su eventuali bottlenecks nella nostra applicazione, anche in ambito multithread</a:t>
            </a:r>
          </a:p>
          <a:p>
            <a:r>
              <a:rPr lang="it-IT" dirty="0" smtClean="0">
                <a:sym typeface="Wingdings" panose="05000000000000000000" pitchFamily="2" charset="2"/>
              </a:rPr>
              <a:t>Strumenti di debugging stabili e configurabili ci aiutano a correggere i problemi nel codice di produzione, anche quando esso giri in processi esterni o remoti.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553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7544" y="2522993"/>
            <a:ext cx="9692640" cy="1428929"/>
          </a:xfrm>
        </p:spPr>
        <p:txBody>
          <a:bodyPr/>
          <a:lstStyle/>
          <a:p>
            <a:pPr algn="ctr"/>
            <a:r>
              <a:rPr lang="it-IT" dirty="0" smtClean="0"/>
              <a:t>Grazie a tutti 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smtClean="0"/>
              <a:t>Tutto il </a:t>
            </a:r>
            <a:r>
              <a:rPr lang="it-IT" dirty="0"/>
              <a:t>m</a:t>
            </a:r>
            <a:r>
              <a:rPr lang="it-IT" dirty="0" smtClean="0"/>
              <a:t>ateriale di questa sessione su</a:t>
            </a:r>
          </a:p>
          <a:p>
            <a:pPr marL="0" indent="0">
              <a:buNone/>
            </a:pPr>
            <a:r>
              <a:rPr lang="it-IT" dirty="0" smtClean="0">
                <a:hlinkClick r:id="rId3"/>
              </a:rPr>
              <a:t>http://www.communitydays.it/</a:t>
            </a:r>
            <a:r>
              <a:rPr lang="it-IT" dirty="0" smtClean="0"/>
              <a:t>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Lascia il feedback su questa sessione,</a:t>
            </a:r>
          </a:p>
          <a:p>
            <a:pPr marL="0" indent="0">
              <a:buNone/>
            </a:pPr>
            <a:r>
              <a:rPr lang="it-IT" dirty="0" smtClean="0"/>
              <a:t>potrai essere estratto per i nostri premi!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Seguici su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Twitter</a:t>
            </a:r>
            <a:r>
              <a:rPr lang="it-IT" dirty="0" smtClean="0"/>
              <a:t> @</a:t>
            </a:r>
            <a:r>
              <a:rPr lang="it-IT" dirty="0" err="1" smtClean="0"/>
              <a:t>CommunityDaysIT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Facebook http://facebook.com/cdaysit</a:t>
            </a:r>
          </a:p>
          <a:p>
            <a:pPr marL="0" indent="0">
              <a:buNone/>
            </a:pPr>
            <a:r>
              <a:rPr lang="it-IT" dirty="0" smtClean="0"/>
              <a:t>	#CDays14</a:t>
            </a:r>
          </a:p>
          <a:p>
            <a:endParaRPr lang="it-I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25" y="1942440"/>
            <a:ext cx="2847862" cy="2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/>
              <a:t>talk odierno tenterà di dare una panoramica degli strumenti offerti da VS2013 per lavorare con il C</a:t>
            </a:r>
            <a:r>
              <a:rPr lang="it-IT" dirty="0" smtClean="0"/>
              <a:t>++</a:t>
            </a:r>
          </a:p>
          <a:p>
            <a:endParaRPr lang="it-IT" dirty="0" smtClean="0"/>
          </a:p>
          <a:p>
            <a:r>
              <a:rPr lang="it-IT" dirty="0"/>
              <a:t>Alcuni esempi pratici e vicini all'esperienza che ho fatto, aiuteranno a comprenderne le </a:t>
            </a:r>
            <a:r>
              <a:rPr lang="it-IT" dirty="0" smtClean="0"/>
              <a:t>potenzialità</a:t>
            </a:r>
          </a:p>
          <a:p>
            <a:endParaRPr lang="it-IT" dirty="0" smtClean="0"/>
          </a:p>
          <a:p>
            <a:r>
              <a:rPr lang="it-IT" dirty="0"/>
              <a:t>Visual Studio 2013 è un ambiente molto vasto, di conseguenza il talk non avrà la pretesa di coprire la totalità delle features supportate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Sampling</a:t>
            </a:r>
            <a:r>
              <a:rPr lang="fr-FR" dirty="0" smtClean="0"/>
              <a:t> – Instrumentation - </a:t>
            </a:r>
            <a:r>
              <a:rPr lang="fr-FR" dirty="0" err="1" smtClean="0"/>
              <a:t>Concurrency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8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38"/>
              </a:spcBef>
            </a:pPr>
            <a:r>
              <a:rPr lang="en-US" dirty="0" err="1" smtClean="0"/>
              <a:t>Introduzione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smtClean="0"/>
              <a:t>toolset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 / warning / </a:t>
            </a:r>
            <a:r>
              <a:rPr lang="en-US" dirty="0" smtClean="0"/>
              <a:t>SDL</a:t>
            </a:r>
          </a:p>
          <a:p>
            <a:pPr marL="0" lvl="0" indent="0">
              <a:spcBef>
                <a:spcPts val="638"/>
              </a:spcBef>
              <a:buNone/>
            </a:pPr>
            <a:endParaRPr lang="en-US" dirty="0" smtClean="0"/>
          </a:p>
          <a:p>
            <a:pPr lvl="0">
              <a:spcBef>
                <a:spcPts val="638"/>
              </a:spcBef>
            </a:pPr>
            <a:r>
              <a:rPr lang="en-US" dirty="0"/>
              <a:t>Profiler e performances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smtClean="0"/>
              <a:t>Debugger</a:t>
            </a:r>
            <a:br>
              <a:rPr lang="en-US" dirty="0" smtClean="0"/>
            </a:br>
            <a:endParaRPr lang="en-US" dirty="0"/>
          </a:p>
          <a:p>
            <a:pPr lvl="0">
              <a:spcBef>
                <a:spcPts val="638"/>
              </a:spcBef>
            </a:pPr>
            <a:r>
              <a:rPr lang="en-US" dirty="0" err="1" smtClean="0"/>
              <a:t>Conclusioni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Per quale </a:t>
            </a:r>
            <a:r>
              <a:rPr lang="en-US" dirty="0" err="1"/>
              <a:t>motivo</a:t>
            </a:r>
            <a:r>
              <a:rPr lang="en-US" dirty="0"/>
              <a:t> </a:t>
            </a:r>
            <a:r>
              <a:rPr lang="en-US" dirty="0" err="1"/>
              <a:t>dovrei</a:t>
            </a:r>
            <a:r>
              <a:rPr lang="en-US" dirty="0"/>
              <a:t> fare le </a:t>
            </a:r>
            <a:r>
              <a:rPr lang="en-US" dirty="0" err="1"/>
              <a:t>scelte</a:t>
            </a:r>
            <a:r>
              <a:rPr lang="en-US" dirty="0"/>
              <a:t> di</a:t>
            </a:r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nuovo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richiede</a:t>
            </a:r>
            <a:r>
              <a:rPr lang="en-US" dirty="0"/>
              <a:t> un </a:t>
            </a:r>
            <a:r>
              <a:rPr lang="en-US" dirty="0" err="1"/>
              <a:t>notevole</a:t>
            </a:r>
            <a:r>
              <a:rPr lang="en-US" dirty="0"/>
              <a:t> </a:t>
            </a:r>
            <a:r>
              <a:rPr lang="en-US" dirty="0" err="1"/>
              <a:t>investimento</a:t>
            </a:r>
            <a:r>
              <a:rPr lang="en-US" dirty="0"/>
              <a:t> in termini </a:t>
            </a:r>
            <a:r>
              <a:rPr lang="en-US" dirty="0" err="1"/>
              <a:t>economici</a:t>
            </a:r>
            <a:r>
              <a:rPr lang="en-US" dirty="0"/>
              <a:t> e di tempo </a:t>
            </a:r>
            <a:r>
              <a:rPr lang="en-US" dirty="0" err="1"/>
              <a:t>speso</a:t>
            </a:r>
            <a:endParaRPr lang="en-US" dirty="0"/>
          </a:p>
          <a:p>
            <a:pPr lvl="1"/>
            <a:r>
              <a:rPr lang="en-US" dirty="0" err="1"/>
              <a:t>Utilizzare</a:t>
            </a:r>
            <a:r>
              <a:rPr lang="en-US" dirty="0"/>
              <a:t>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tecnologicamente</a:t>
            </a:r>
            <a:r>
              <a:rPr lang="en-US" dirty="0"/>
              <a:t> </a:t>
            </a:r>
            <a:r>
              <a:rPr lang="en-US" dirty="0" err="1"/>
              <a:t>avanzato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potrei</a:t>
            </a:r>
            <a:r>
              <a:rPr lang="en-US" dirty="0"/>
              <a:t> </a:t>
            </a:r>
            <a:r>
              <a:rPr lang="en-US" dirty="0" err="1"/>
              <a:t>accontentarmi</a:t>
            </a:r>
            <a:r>
              <a:rPr lang="en-US" dirty="0"/>
              <a:t> di un </a:t>
            </a:r>
            <a:r>
              <a:rPr lang="en-US" dirty="0" err="1"/>
              <a:t>compilatore</a:t>
            </a:r>
            <a:r>
              <a:rPr lang="en-US" dirty="0"/>
              <a:t> e </a:t>
            </a:r>
            <a:r>
              <a:rPr lang="en-US" dirty="0" err="1"/>
              <a:t>una</a:t>
            </a:r>
            <a:r>
              <a:rPr lang="en-US" dirty="0"/>
              <a:t> shell?</a:t>
            </a:r>
          </a:p>
          <a:p>
            <a:pPr lvl="0">
              <a:buNone/>
            </a:pPr>
            <a:r>
              <a:rPr lang="en-US" dirty="0"/>
              <a:t>La </a:t>
            </a:r>
            <a:r>
              <a:rPr lang="en-US" dirty="0" err="1"/>
              <a:t>risposta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darei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è solo </a:t>
            </a:r>
            <a:r>
              <a:rPr lang="en-US" dirty="0" err="1" smtClean="0"/>
              <a:t>una</a:t>
            </a:r>
            <a:r>
              <a:rPr lang="en-US" dirty="0" smtClean="0"/>
              <a:t>: </a:t>
            </a:r>
            <a:r>
              <a:rPr lang="en-US" dirty="0" err="1" smtClean="0"/>
              <a:t>evoluzione</a:t>
            </a:r>
            <a:endParaRPr lang="en-US" dirty="0" smtClean="0"/>
          </a:p>
          <a:p>
            <a:pPr lvl="0">
              <a:buNone/>
            </a:pPr>
            <a:r>
              <a:rPr lang="en-US" i="1" dirty="0"/>
              <a:t>“In </a:t>
            </a:r>
            <a:r>
              <a:rPr lang="en-US" i="1" dirty="0" err="1"/>
              <a:t>biologia</a:t>
            </a:r>
            <a:r>
              <a:rPr lang="en-US" i="1" dirty="0"/>
              <a:t>, con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termine</a:t>
            </a:r>
            <a:r>
              <a:rPr lang="en-US" i="1" dirty="0"/>
              <a:t> </a:t>
            </a:r>
            <a:r>
              <a:rPr lang="en-US" i="1" dirty="0" err="1"/>
              <a:t>evoluzione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intende</a:t>
            </a:r>
            <a:r>
              <a:rPr lang="en-US" i="1" dirty="0"/>
              <a:t> </a:t>
            </a:r>
            <a:r>
              <a:rPr lang="en-US" i="1" dirty="0" err="1"/>
              <a:t>il</a:t>
            </a:r>
            <a:r>
              <a:rPr lang="en-US" i="1" dirty="0"/>
              <a:t> </a:t>
            </a:r>
            <a:r>
              <a:rPr lang="en-US" i="1" dirty="0" err="1"/>
              <a:t>progressivo</a:t>
            </a:r>
            <a:r>
              <a:rPr lang="en-US" i="1" dirty="0"/>
              <a:t>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i="1" dirty="0" err="1"/>
              <a:t>ininterrotto</a:t>
            </a:r>
            <a:r>
              <a:rPr lang="en-US" i="1" dirty="0"/>
              <a:t> </a:t>
            </a:r>
            <a:r>
              <a:rPr lang="en-US" i="1" dirty="0" err="1"/>
              <a:t>accumularsi</a:t>
            </a:r>
            <a:r>
              <a:rPr lang="en-US" i="1" dirty="0"/>
              <a:t> di </a:t>
            </a:r>
            <a:r>
              <a:rPr lang="en-US" i="1" dirty="0" err="1"/>
              <a:t>modificazioni</a:t>
            </a:r>
            <a:r>
              <a:rPr lang="en-US" i="1" dirty="0"/>
              <a:t> successive, </a:t>
            </a:r>
            <a:r>
              <a:rPr lang="en-US" i="1" dirty="0" err="1"/>
              <a:t>fino</a:t>
            </a:r>
            <a:r>
              <a:rPr lang="en-US" i="1" dirty="0"/>
              <a:t> a </a:t>
            </a:r>
            <a:r>
              <a:rPr lang="en-US" i="1" dirty="0" err="1"/>
              <a:t>manifestare</a:t>
            </a:r>
            <a:r>
              <a:rPr lang="en-US" i="1" dirty="0"/>
              <a:t>, in un </a:t>
            </a:r>
            <a:r>
              <a:rPr lang="en-US" i="1" dirty="0" err="1"/>
              <a:t>arco</a:t>
            </a:r>
            <a:r>
              <a:rPr lang="en-US" i="1" dirty="0"/>
              <a:t> di tempo </a:t>
            </a:r>
            <a:r>
              <a:rPr lang="en-US" i="1" dirty="0" err="1"/>
              <a:t>sufficientemente</a:t>
            </a:r>
            <a:r>
              <a:rPr lang="en-US" i="1" dirty="0"/>
              <a:t> </a:t>
            </a:r>
            <a:r>
              <a:rPr lang="en-US" i="1" dirty="0" err="1"/>
              <a:t>ampio</a:t>
            </a:r>
            <a:r>
              <a:rPr lang="en-US" i="1" dirty="0"/>
              <a:t>, </a:t>
            </a:r>
            <a:r>
              <a:rPr lang="en-US" i="1" dirty="0" err="1"/>
              <a:t>significativi</a:t>
            </a:r>
            <a:r>
              <a:rPr lang="en-US" i="1" dirty="0"/>
              <a:t> </a:t>
            </a:r>
            <a:r>
              <a:rPr lang="en-US" i="1" dirty="0" err="1"/>
              <a:t>cambiamenti</a:t>
            </a:r>
            <a:r>
              <a:rPr lang="en-US" i="1" dirty="0"/>
              <a:t> </a:t>
            </a:r>
            <a:r>
              <a:rPr lang="en-US" i="1" dirty="0" err="1"/>
              <a:t>morfologici</a:t>
            </a:r>
            <a:r>
              <a:rPr lang="en-US" i="1" dirty="0"/>
              <a:t>, </a:t>
            </a:r>
            <a:r>
              <a:rPr lang="en-US" i="1" dirty="0" err="1"/>
              <a:t>strutturali</a:t>
            </a:r>
            <a:r>
              <a:rPr lang="en-US" i="1" dirty="0"/>
              <a:t> e </a:t>
            </a:r>
            <a:r>
              <a:rPr lang="en-US" i="1" dirty="0" err="1"/>
              <a:t>funzionali</a:t>
            </a:r>
            <a:r>
              <a:rPr lang="en-US" i="1" dirty="0"/>
              <a:t> </a:t>
            </a:r>
            <a:r>
              <a:rPr lang="en-US" i="1" dirty="0" err="1"/>
              <a:t>negli</a:t>
            </a:r>
            <a:r>
              <a:rPr lang="en-US" i="1" dirty="0"/>
              <a:t> </a:t>
            </a:r>
            <a:r>
              <a:rPr lang="en-US" i="1" dirty="0" err="1"/>
              <a:t>organismi</a:t>
            </a:r>
            <a:r>
              <a:rPr lang="en-US" i="1" dirty="0"/>
              <a:t> </a:t>
            </a:r>
            <a:r>
              <a:rPr lang="en-US" i="1" dirty="0" err="1"/>
              <a:t>viventi</a:t>
            </a:r>
            <a:r>
              <a:rPr lang="en-US" i="1" dirty="0"/>
              <a:t>” </a:t>
            </a:r>
            <a:r>
              <a:rPr lang="en-US" i="1" dirty="0" err="1"/>
              <a:t>wikipedia</a:t>
            </a:r>
            <a:endParaRPr lang="en-US" i="1" dirty="0"/>
          </a:p>
          <a:p>
            <a:pPr lvl="0">
              <a:buNone/>
            </a:pPr>
            <a:r>
              <a:rPr lang="en-US" dirty="0"/>
              <a:t>E' </a:t>
            </a:r>
            <a:r>
              <a:rPr lang="en-US" dirty="0" err="1"/>
              <a:t>fondamentale</a:t>
            </a:r>
            <a:r>
              <a:rPr lang="en-US" dirty="0"/>
              <a:t>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concetto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al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produrre</a:t>
            </a:r>
            <a:r>
              <a:rPr lang="en-US" dirty="0"/>
              <a:t> </a:t>
            </a:r>
            <a:r>
              <a:rPr lang="en-US" dirty="0" smtClean="0"/>
              <a:t>software</a:t>
            </a:r>
            <a:endParaRPr lang="en-US" dirty="0"/>
          </a:p>
          <a:p>
            <a:pPr marL="0" lvl="0" indent="0">
              <a:spcBef>
                <a:spcPts val="638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L'evoluzione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produttività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Muoversi</a:t>
            </a:r>
            <a:r>
              <a:rPr lang="en-US" dirty="0"/>
              <a:t> in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,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evolvere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e </a:t>
            </a:r>
            <a:r>
              <a:rPr lang="en-US" dirty="0" err="1"/>
              <a:t>pensare</a:t>
            </a:r>
            <a:endParaRPr lang="en-US" dirty="0"/>
          </a:p>
          <a:p>
            <a:pPr lvl="0"/>
            <a:r>
              <a:rPr lang="en-US" dirty="0"/>
              <a:t>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poco</a:t>
            </a:r>
            <a:r>
              <a:rPr lang="en-US" dirty="0"/>
              <a:t> </a:t>
            </a:r>
            <a:r>
              <a:rPr lang="en-US" dirty="0" err="1"/>
              <a:t>evoluto</a:t>
            </a:r>
            <a:r>
              <a:rPr lang="en-US" dirty="0"/>
              <a:t> 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base, da un </a:t>
            </a:r>
            <a:r>
              <a:rPr lang="en-US" dirty="0" err="1"/>
              <a:t>lato</a:t>
            </a:r>
            <a:r>
              <a:rPr lang="en-US" dirty="0"/>
              <a:t> non ci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cambiare</a:t>
            </a:r>
            <a:r>
              <a:rPr lang="en-US" dirty="0"/>
              <a:t> </a:t>
            </a:r>
            <a:r>
              <a:rPr lang="en-US" dirty="0" err="1"/>
              <a:t>punto</a:t>
            </a:r>
            <a:r>
              <a:rPr lang="en-US" dirty="0"/>
              <a:t> di vista se serve, </a:t>
            </a:r>
            <a:r>
              <a:rPr lang="en-US" dirty="0" err="1"/>
              <a:t>dall'altro</a:t>
            </a:r>
            <a:r>
              <a:rPr lang="en-US" dirty="0"/>
              <a:t> non ci </a:t>
            </a:r>
            <a:r>
              <a:rPr lang="en-US" dirty="0" err="1"/>
              <a:t>fornisce</a:t>
            </a:r>
            <a:r>
              <a:rPr lang="en-US" dirty="0"/>
              <a:t> </a:t>
            </a:r>
            <a:r>
              <a:rPr lang="en-US" dirty="0" err="1"/>
              <a:t>spunti</a:t>
            </a:r>
            <a:r>
              <a:rPr lang="en-US" dirty="0"/>
              <a:t> di </a:t>
            </a:r>
            <a:r>
              <a:rPr lang="en-US" dirty="0" err="1"/>
              <a:t>riflessione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nostro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sviluppo</a:t>
            </a:r>
            <a:endParaRPr lang="en-US" dirty="0"/>
          </a:p>
          <a:p>
            <a:pPr lvl="0"/>
            <a:r>
              <a:rPr lang="en-US" dirty="0" err="1" smtClean="0"/>
              <a:t>Dotarsi</a:t>
            </a:r>
            <a:r>
              <a:rPr lang="en-US" dirty="0" smtClean="0"/>
              <a:t> di un </a:t>
            </a:r>
            <a:r>
              <a:rPr lang="en-US" dirty="0" err="1" smtClean="0"/>
              <a:t>sistema</a:t>
            </a:r>
            <a:r>
              <a:rPr lang="en-US" dirty="0" smtClean="0"/>
              <a:t> di </a:t>
            </a:r>
            <a:r>
              <a:rPr lang="en-US" dirty="0" err="1" smtClean="0"/>
              <a:t>sviluppo</a:t>
            </a:r>
            <a:r>
              <a:rPr lang="en-US" dirty="0"/>
              <a:t> </a:t>
            </a:r>
            <a:r>
              <a:rPr lang="en-US" dirty="0" err="1" smtClean="0"/>
              <a:t>evoluto</a:t>
            </a:r>
            <a:r>
              <a:rPr lang="en-US" dirty="0" smtClean="0"/>
              <a:t> è </a:t>
            </a:r>
            <a:r>
              <a:rPr lang="en-US" dirty="0" err="1" smtClean="0"/>
              <a:t>quindi</a:t>
            </a:r>
            <a:r>
              <a:rPr lang="en-US" dirty="0" smtClean="0"/>
              <a:t> la </a:t>
            </a:r>
            <a:r>
              <a:rPr lang="en-US" dirty="0" err="1" smtClean="0"/>
              <a:t>tesi</a:t>
            </a:r>
            <a:r>
              <a:rPr lang="en-US" dirty="0" smtClean="0"/>
              <a:t> </a:t>
            </a:r>
            <a:r>
              <a:rPr lang="en-US" dirty="0" err="1" smtClean="0"/>
              <a:t>sotenuta</a:t>
            </a:r>
            <a:r>
              <a:rPr lang="en-US" dirty="0" smtClean="0"/>
              <a:t> in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contesto</a:t>
            </a:r>
            <a:endParaRPr lang="en-US" dirty="0" smtClean="0"/>
          </a:p>
          <a:p>
            <a:pPr lvl="0"/>
            <a:r>
              <a:rPr lang="en-US" dirty="0" smtClean="0"/>
              <a:t>Visual Studio 2013 </a:t>
            </a:r>
            <a:r>
              <a:rPr lang="en-US" dirty="0"/>
              <a:t>è un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soddisfa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di </a:t>
            </a:r>
            <a:r>
              <a:rPr lang="en-US" dirty="0" err="1"/>
              <a:t>evoluzione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linguaggio</a:t>
            </a:r>
            <a:r>
              <a:rPr lang="en-US" dirty="0"/>
              <a:t> </a:t>
            </a:r>
            <a:r>
              <a:rPr lang="en-US" dirty="0" err="1" smtClean="0"/>
              <a:t>nativo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toolset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Visual Studio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compilare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progetti</a:t>
            </a:r>
            <a:r>
              <a:rPr lang="en-US" dirty="0" smtClean="0"/>
              <a:t> </a:t>
            </a:r>
            <a:r>
              <a:rPr lang="en-US" dirty="0" err="1" smtClean="0"/>
              <a:t>selezionando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toolset. </a:t>
            </a:r>
            <a:r>
              <a:rPr lang="en-US" dirty="0" err="1" smtClean="0"/>
              <a:t>Qualora</a:t>
            </a:r>
            <a:r>
              <a:rPr lang="en-US" dirty="0" smtClean="0"/>
              <a:t>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installati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opportuni</a:t>
            </a:r>
            <a:r>
              <a:rPr lang="en-US" dirty="0" smtClean="0"/>
              <a:t> </a:t>
            </a:r>
            <a:r>
              <a:rPr lang="en-US" dirty="0" err="1" smtClean="0"/>
              <a:t>compilatori</a:t>
            </a:r>
            <a:r>
              <a:rPr lang="en-US" dirty="0" smtClean="0"/>
              <a:t>, </a:t>
            </a:r>
            <a:r>
              <a:rPr lang="en-US" dirty="0" err="1" smtClean="0"/>
              <a:t>utilizzando</a:t>
            </a:r>
            <a:r>
              <a:rPr lang="en-US" dirty="0" smtClean="0"/>
              <a:t> VS2013 </a:t>
            </a:r>
            <a:r>
              <a:rPr lang="en-US" dirty="0" err="1" smtClean="0"/>
              <a:t>realizziamo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“Multi-targeting” in C++</a:t>
            </a:r>
          </a:p>
          <a:p>
            <a:pPr lvl="0"/>
            <a:r>
              <a:rPr lang="en-US" dirty="0" err="1" smtClean="0"/>
              <a:t>Forniamo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nostri</a:t>
            </a:r>
            <a:r>
              <a:rPr lang="en-US" dirty="0" smtClean="0"/>
              <a:t> </a:t>
            </a:r>
            <a:r>
              <a:rPr lang="en-US" dirty="0" err="1" smtClean="0"/>
              <a:t>clienti</a:t>
            </a:r>
            <a:r>
              <a:rPr lang="en-US" dirty="0" smtClean="0"/>
              <a:t> </a:t>
            </a:r>
            <a:r>
              <a:rPr lang="en-US" dirty="0" err="1" smtClean="0"/>
              <a:t>l’applicazione</a:t>
            </a:r>
            <a:r>
              <a:rPr lang="en-US" dirty="0" smtClean="0"/>
              <a:t> </a:t>
            </a:r>
            <a:r>
              <a:rPr lang="en-US" dirty="0" err="1" smtClean="0"/>
              <a:t>opportunamente</a:t>
            </a:r>
            <a:r>
              <a:rPr lang="en-US" dirty="0" smtClean="0"/>
              <a:t> </a:t>
            </a:r>
            <a:r>
              <a:rPr lang="en-US" dirty="0" err="1" smtClean="0"/>
              <a:t>targetizzata</a:t>
            </a:r>
            <a:r>
              <a:rPr lang="en-US" dirty="0" smtClean="0"/>
              <a:t> 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433086"/>
            <a:ext cx="5446029" cy="27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5FC2BD7-1036-415C-BCD6-43A68CB4CD13}" vid="{44A79119-A5CD-4A00-B11E-9D6729F676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2588</TotalTime>
  <Words>3403</Words>
  <Application>Microsoft Office PowerPoint</Application>
  <PresentationFormat>Widescreen</PresentationFormat>
  <Paragraphs>342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Arial Black</vt:lpstr>
      <vt:lpstr>Calibri</vt:lpstr>
      <vt:lpstr>Consolas</vt:lpstr>
      <vt:lpstr>Lucida Console</vt:lpstr>
      <vt:lpstr>Segoe UI</vt:lpstr>
      <vt:lpstr>Trebuchet MS</vt:lpstr>
      <vt:lpstr>Verdana</vt:lpstr>
      <vt:lpstr>Wingdings</vt:lpstr>
      <vt:lpstr>Wingdings 2</vt:lpstr>
      <vt:lpstr>View</vt:lpstr>
      <vt:lpstr>CPP02 - Produttività, performance e affidabilità con Visual C++ 2013</vt:lpstr>
      <vt:lpstr>Grazie a</vt:lpstr>
      <vt:lpstr>PowerPoint Presentation</vt:lpstr>
      <vt:lpstr>Chi sono</vt:lpstr>
      <vt:lpstr>Premesse</vt:lpstr>
      <vt:lpstr>Agenda</vt:lpstr>
      <vt:lpstr>Introduzione</vt:lpstr>
      <vt:lpstr>L'evoluzione nella produttività</vt:lpstr>
      <vt:lpstr>Platform toolset</vt:lpstr>
      <vt:lpstr>Compilatore</vt:lpstr>
      <vt:lpstr>SDL – Security development lifecycle</vt:lpstr>
      <vt:lpstr>SDL – warnings as errors</vt:lpstr>
      <vt:lpstr>SDL – snippet</vt:lpstr>
      <vt:lpstr>Static Analysis</vt:lpstr>
      <vt:lpstr>Static Analysis (2)</vt:lpstr>
      <vt:lpstr>Static Analysis - snippet</vt:lpstr>
      <vt:lpstr>SAL e Warning Level</vt:lpstr>
      <vt:lpstr>C4702 – unreachable code</vt:lpstr>
      <vt:lpstr>Tool di compilazione - drawback</vt:lpstr>
      <vt:lpstr>Performances - premessa</vt:lpstr>
      <vt:lpstr>Performances - definizioni</vt:lpstr>
      <vt:lpstr>Performance and Diagnostic hub</vt:lpstr>
      <vt:lpstr>Alcune configurazioni utili</vt:lpstr>
      <vt:lpstr>Profiler – ruleset di diagnostica</vt:lpstr>
      <vt:lpstr>Sampling</vt:lpstr>
      <vt:lpstr>Sampling (2)</vt:lpstr>
      <vt:lpstr>Sampling – interpretazione risultati</vt:lpstr>
      <vt:lpstr>Instrumentation</vt:lpstr>
      <vt:lpstr>Instrumentation - indicatori</vt:lpstr>
      <vt:lpstr>Concurrency</vt:lpstr>
      <vt:lpstr>Concurrency- esempi di contention</vt:lpstr>
      <vt:lpstr>Profiler – summary view</vt:lpstr>
      <vt:lpstr>Profiler – altre viste</vt:lpstr>
      <vt:lpstr>Debugger</vt:lpstr>
      <vt:lpstr>Debugger – use cases</vt:lpstr>
      <vt:lpstr>Debugger – just my code</vt:lpstr>
      <vt:lpstr>Customizzare il “my code” </vt:lpstr>
      <vt:lpstr>Esempi </vt:lpstr>
      <vt:lpstr>Debugger – menu settings </vt:lpstr>
      <vt:lpstr>Debugger – menu settings (2)</vt:lpstr>
      <vt:lpstr>Debugger – configurazioni </vt:lpstr>
      <vt:lpstr>Debugger – attach to process </vt:lpstr>
      <vt:lpstr>Debugger – attach to process (2)</vt:lpstr>
      <vt:lpstr>Debugger – multithread  </vt:lpstr>
      <vt:lpstr>Debugger – Threads Window  </vt:lpstr>
      <vt:lpstr>Debugger – Threads Window (2) </vt:lpstr>
      <vt:lpstr>Conclusioni</vt:lpstr>
      <vt:lpstr>Grazie a tutti !</vt:lpstr>
      <vt:lpstr>Q&amp;A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Codice - Titolo</dc:title>
  <dc:creator>guido</dc:creator>
  <cp:lastModifiedBy>Microsoft account</cp:lastModifiedBy>
  <cp:revision>215</cp:revision>
  <dcterms:created xsi:type="dcterms:W3CDTF">2014-02-03T23:14:56Z</dcterms:created>
  <dcterms:modified xsi:type="dcterms:W3CDTF">2014-02-25T23:47:16Z</dcterms:modified>
</cp:coreProperties>
</file>