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9" r:id="rId3"/>
    <p:sldId id="260" r:id="rId4"/>
    <p:sldId id="261" r:id="rId5"/>
    <p:sldId id="265" r:id="rId6"/>
    <p:sldId id="266" r:id="rId7"/>
    <p:sldId id="267" r:id="rId8"/>
    <p:sldId id="268" r:id="rId9"/>
    <p:sldId id="269" r:id="rId10"/>
    <p:sldId id="271" r:id="rId11"/>
    <p:sldId id="270" r:id="rId12"/>
    <p:sldId id="274" r:id="rId13"/>
    <p:sldId id="272" r:id="rId14"/>
    <p:sldId id="273" r:id="rId15"/>
    <p:sldId id="275" r:id="rId16"/>
    <p:sldId id="277" r:id="rId17"/>
    <p:sldId id="276" r:id="rId18"/>
    <p:sldId id="278" r:id="rId19"/>
    <p:sldId id="279" r:id="rId20"/>
    <p:sldId id="284" r:id="rId21"/>
    <p:sldId id="287" r:id="rId22"/>
    <p:sldId id="280" r:id="rId23"/>
    <p:sldId id="281" r:id="rId24"/>
    <p:sldId id="282" r:id="rId25"/>
    <p:sldId id="283" r:id="rId26"/>
    <p:sldId id="285" r:id="rId27"/>
    <p:sldId id="286" r:id="rId28"/>
    <p:sldId id="288" r:id="rId29"/>
    <p:sldId id="289" r:id="rId30"/>
    <p:sldId id="290" r:id="rId31"/>
    <p:sldId id="262" r:id="rId32"/>
    <p:sldId id="264" r:id="rId33"/>
    <p:sldId id="26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9AB761-BA96-4511-8ACA-102B2D9C987A}">
          <p14:sldIdLst>
            <p14:sldId id="256"/>
            <p14:sldId id="259"/>
            <p14:sldId id="260"/>
            <p14:sldId id="261"/>
            <p14:sldId id="265"/>
            <p14:sldId id="266"/>
            <p14:sldId id="267"/>
            <p14:sldId id="268"/>
            <p14:sldId id="269"/>
            <p14:sldId id="271"/>
            <p14:sldId id="270"/>
            <p14:sldId id="274"/>
            <p14:sldId id="272"/>
            <p14:sldId id="273"/>
            <p14:sldId id="275"/>
            <p14:sldId id="277"/>
            <p14:sldId id="276"/>
            <p14:sldId id="278"/>
            <p14:sldId id="279"/>
            <p14:sldId id="284"/>
            <p14:sldId id="287"/>
            <p14:sldId id="280"/>
            <p14:sldId id="281"/>
            <p14:sldId id="282"/>
            <p14:sldId id="283"/>
            <p14:sldId id="285"/>
            <p14:sldId id="286"/>
            <p14:sldId id="288"/>
            <p14:sldId id="289"/>
            <p14:sldId id="290"/>
            <p14:sldId id="262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do" initials="g" lastIdx="2" clrIdx="0">
    <p:extLst>
      <p:ext uri="{19B8F6BF-5375-455C-9EA6-DF929625EA0E}">
        <p15:presenceInfo xmlns:p15="http://schemas.microsoft.com/office/powerpoint/2012/main" userId="gui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20C"/>
    <a:srgbClr val="112732"/>
    <a:srgbClr val="122C39"/>
    <a:srgbClr val="4C6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2101" autoAdjust="0"/>
  </p:normalViewPr>
  <p:slideViewPr>
    <p:cSldViewPr snapToGrid="0">
      <p:cViewPr>
        <p:scale>
          <a:sx n="66" d="100"/>
          <a:sy n="66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1E3AA-7BE5-4B59-82F5-30F2E5FF0CD3}" type="datetimeFigureOut">
              <a:rPr lang="it-IT" smtClean="0"/>
              <a:t>09/02/2014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7E71E-508A-4EB1-B172-75E24CCD3F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733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4FCDD-F444-4746-A037-762098AD364A}" type="datetimeFigureOut">
              <a:rPr lang="it-IT" smtClean="0"/>
              <a:t>09/02/2014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782B7-9148-4F32-BDF6-7B43A5BEBC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10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Slide da mostrare prima di iniziare la sessione – non rimuovere!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66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9068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60BAEC-D849-4E5E-BC74-7183D59EFA31}" type="slidenum">
              <a:rPr lang="it-IT" smtClean="0"/>
              <a:pPr>
                <a:defRPr/>
              </a:pPr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176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Ultima slide, obbligatoria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08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2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137400" y="3725333"/>
            <a:ext cx="5054600" cy="3005592"/>
          </a:xfrm>
          <a:prstGeom prst="rect">
            <a:avLst/>
          </a:prstGeom>
          <a:solidFill>
            <a:srgbClr val="4C63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" y="3387362"/>
            <a:ext cx="7188200" cy="3470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8806" y="435271"/>
            <a:ext cx="9418320" cy="244991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7045" y="4396740"/>
            <a:ext cx="5502995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7201" y="3387362"/>
            <a:ext cx="11734800" cy="337971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ctangle 14"/>
          <p:cNvSpPr/>
          <p:nvPr userDrawn="1"/>
        </p:nvSpPr>
        <p:spPr>
          <a:xfrm>
            <a:off x="0" y="6407044"/>
            <a:ext cx="12207240" cy="52546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383078" y="6422072"/>
            <a:ext cx="1904999" cy="365125"/>
          </a:xfrm>
        </p:spPr>
        <p:txBody>
          <a:bodyPr/>
          <a:lstStyle/>
          <a:p>
            <a:fld id="{06D8BB37-67E1-420F-B488-3DE93FA3DF1F}" type="datetimeFigureOut">
              <a:rPr lang="en-US" dirty="0"/>
              <a:t>2/9/2014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6382-B15D-466F-9E7D-0603461872B7}" type="datetimeFigureOut">
              <a:rPr lang="en-US" dirty="0"/>
              <a:t>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72AE-FC7B-40BA-8844-0693A2434617}" type="datetimeFigureOut">
              <a:rPr lang="en-US" dirty="0"/>
              <a:t>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C8D-9508-4A2C-8FBC-4C089BA52EE5}" type="datetimeFigureOut">
              <a:rPr lang="en-US" dirty="0"/>
              <a:t>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C89-C29A-4D79-B5A1-1F424905E9A1}" type="datetimeFigureOut">
              <a:rPr lang="en-US" dirty="0"/>
              <a:t>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C248-0691-4AB1-BB8B-882D656FF160}" type="datetimeFigureOut">
              <a:rPr lang="en-US" dirty="0"/>
              <a:t>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4B09-E178-460F-B46D-023FA9745608}" type="datetimeFigureOut">
              <a:rPr lang="en-US" dirty="0"/>
              <a:t>2/9/2014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2E06-21B3-4A3D-A6C8-F0DFEB8AB04D}" type="datetimeFigureOut">
              <a:rPr lang="en-US" dirty="0"/>
              <a:t>2/9/2014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C01-41FD-4607-B8B1-976991065B2D}" type="datetimeFigureOut">
              <a:rPr lang="en-US" dirty="0"/>
              <a:t>2/9/2014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00589" y="6172200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0A7-C153-476A-BA27-5BE657EA7C21}" type="datetimeFigureOut">
              <a:rPr lang="en-US" dirty="0"/>
              <a:t>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2EC-F3EA-4AFE-88D7-51A6BBFDBA8B}" type="datetimeFigureOut">
              <a:rPr lang="en-US" dirty="0"/>
              <a:t>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014133"/>
            <a:ext cx="431800" cy="3387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43715" y="5278536"/>
            <a:ext cx="2616201" cy="55331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11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2EAB5F-78EB-45CA-9E26-D1BAA0AA6EEC}" type="datetimeFigureOut">
              <a:rPr lang="en-US" dirty="0"/>
              <a:t>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07044"/>
            <a:ext cx="11292840" cy="5254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rgbClr val="11273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tdotnet.org/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hyperlink" Target="http://www.dotnetliguria.net/" TargetMode="External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ugidotnet.org/" TargetMode="External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omusdotnet.org/" TargetMode="External"/><Relationship Id="rId11" Type="http://schemas.openxmlformats.org/officeDocument/2006/relationships/image" Target="../media/image7.png"/><Relationship Id="rId24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10" Type="http://schemas.openxmlformats.org/officeDocument/2006/relationships/hyperlink" Target="http://www.dotnetcampania.org/" TargetMode="External"/><Relationship Id="rId19" Type="http://schemas.openxmlformats.org/officeDocument/2006/relationships/image" Target="../media/image12.png"/><Relationship Id="rId31" Type="http://schemas.openxmlformats.org/officeDocument/2006/relationships/image" Target="../media/image24.png"/><Relationship Id="rId4" Type="http://schemas.openxmlformats.org/officeDocument/2006/relationships/hyperlink" Target="http://www.aspitalia.com/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://www.dotnetside.org/" TargetMode="External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unitydays.i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Codice - Titolo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Daniele Bochicchio</a:t>
            </a:r>
          </a:p>
          <a:p>
            <a:r>
              <a:rPr lang="it-IT" dirty="0" smtClean="0"/>
              <a:t>daniele@aspitalia.com - @</a:t>
            </a:r>
            <a:r>
              <a:rPr lang="it-IT" dirty="0" err="1" smtClean="0"/>
              <a:t>dbochicchio</a:t>
            </a:r>
            <a:endParaRPr lang="it-IT" dirty="0" smtClean="0"/>
          </a:p>
          <a:p>
            <a:r>
              <a:rPr lang="it-IT" dirty="0" smtClean="0"/>
              <a:t>http://blogs.aspitalia.com/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71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Security development lifecycle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VS2013 </a:t>
            </a:r>
            <a:r>
              <a:rPr lang="en-US" dirty="0" err="1" smtClean="0"/>
              <a:t>abilita</a:t>
            </a:r>
            <a:r>
              <a:rPr lang="en-US" dirty="0" smtClean="0"/>
              <a:t> di default </a:t>
            </a:r>
            <a:r>
              <a:rPr lang="en-US" dirty="0" err="1" smtClean="0"/>
              <a:t>il</a:t>
            </a:r>
            <a:r>
              <a:rPr lang="en-US" dirty="0" smtClean="0"/>
              <a:t> flag “SDL” sui </a:t>
            </a:r>
            <a:r>
              <a:rPr lang="en-US" dirty="0" err="1" smtClean="0"/>
              <a:t>nuovi</a:t>
            </a:r>
            <a:r>
              <a:rPr lang="en-US" dirty="0" smtClean="0"/>
              <a:t> </a:t>
            </a:r>
            <a:r>
              <a:rPr lang="en-US" dirty="0" err="1" smtClean="0"/>
              <a:t>progetti</a:t>
            </a:r>
            <a:r>
              <a:rPr lang="en-US" dirty="0" smtClean="0"/>
              <a:t>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3" y="2279947"/>
            <a:ext cx="5073613" cy="38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1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warnings as errors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828800"/>
            <a:ext cx="8021169" cy="43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snippet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void</a:t>
            </a:r>
            <a:r>
              <a:rPr lang="en-US" dirty="0">
                <a:latin typeface="Consolas" pitchFamily="33"/>
                <a:cs typeface="Consolas" pitchFamily="33"/>
              </a:rPr>
              <a:t> func1()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{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}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#pragma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deprecated</a:t>
            </a:r>
            <a:r>
              <a:rPr lang="en-US" dirty="0">
                <a:latin typeface="Consolas" pitchFamily="33"/>
                <a:cs typeface="Consolas" pitchFamily="33"/>
              </a:rPr>
              <a:t> (func1)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itchFamily="33"/>
                <a:cs typeface="Consolas" pitchFamily="33"/>
              </a:rPr>
              <a:t>_</a:t>
            </a:r>
            <a:r>
              <a:rPr lang="en-US" dirty="0" err="1">
                <a:solidFill>
                  <a:srgbClr val="6F008A"/>
                </a:solidFill>
                <a:latin typeface="Consolas" pitchFamily="33"/>
                <a:cs typeface="Consolas" pitchFamily="33"/>
              </a:rPr>
              <a:t>tmain</a:t>
            </a:r>
            <a:r>
              <a:rPr lang="en-US" dirty="0">
                <a:latin typeface="Consolas" pitchFamily="33"/>
                <a:cs typeface="Consolas" pitchFamily="33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itchFamily="33"/>
                <a:cs typeface="Consolas" pitchFamily="33"/>
              </a:rPr>
              <a:t>argc</a:t>
            </a:r>
            <a:r>
              <a:rPr lang="en-US" dirty="0">
                <a:latin typeface="Consolas" pitchFamily="33"/>
                <a:cs typeface="Consolas" pitchFamily="33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itchFamily="33"/>
                <a:cs typeface="Consolas" pitchFamily="33"/>
              </a:rPr>
              <a:t>_TCHAR</a:t>
            </a:r>
            <a:r>
              <a:rPr lang="en-US" dirty="0">
                <a:latin typeface="Consolas" pitchFamily="33"/>
                <a:cs typeface="Consolas" pitchFamily="33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itchFamily="33"/>
                <a:cs typeface="Consolas" pitchFamily="33"/>
              </a:rPr>
              <a:t>argv</a:t>
            </a:r>
            <a:r>
              <a:rPr lang="en-US" dirty="0">
                <a:latin typeface="Consolas" pitchFamily="33"/>
                <a:cs typeface="Consolas" pitchFamily="33"/>
              </a:rPr>
              <a:t>[])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{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a;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b=a*2;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//C4700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func1();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//C4995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unsigned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u = (-5 + 4U); 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//C4308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return</a:t>
            </a:r>
            <a:r>
              <a:rPr lang="en-US" dirty="0">
                <a:latin typeface="Consolas" pitchFamily="33"/>
                <a:cs typeface="Consolas" pitchFamily="33"/>
              </a:rPr>
              <a:t> 0;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}</a:t>
            </a: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620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r>
              <a:rPr lang="en-US" dirty="0" smtClean="0"/>
              <a:t> </a:t>
            </a:r>
            <a:r>
              <a:rPr lang="en-US" dirty="0" err="1" smtClean="0"/>
              <a:t>configurabile</a:t>
            </a:r>
            <a:r>
              <a:rPr lang="en-US" dirty="0" smtClean="0"/>
              <a:t> </a:t>
            </a:r>
            <a:r>
              <a:rPr lang="en-US" dirty="0" err="1" smtClean="0"/>
              <a:t>dall’IDE</a:t>
            </a:r>
            <a:r>
              <a:rPr lang="en-US" dirty="0" smtClean="0"/>
              <a:t>, </a:t>
            </a:r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di </a:t>
            </a:r>
            <a:r>
              <a:rPr lang="en-US" dirty="0" err="1" smtClean="0"/>
              <a:t>controlli</a:t>
            </a:r>
            <a:r>
              <a:rPr lang="en-US" dirty="0" smtClean="0"/>
              <a:t> </a:t>
            </a:r>
            <a:r>
              <a:rPr lang="en-US" dirty="0" err="1" smtClean="0"/>
              <a:t>basati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ruleset</a:t>
            </a:r>
            <a:r>
              <a:rPr lang="en-US" dirty="0" smtClean="0"/>
              <a:t> (dal menu “</a:t>
            </a:r>
            <a:r>
              <a:rPr lang="en-US" dirty="0" err="1" smtClean="0"/>
              <a:t>Analyze</a:t>
            </a:r>
            <a:r>
              <a:rPr lang="en-US" dirty="0" err="1" smtClean="0">
                <a:sym typeface="Wingdings" panose="05000000000000000000" pitchFamily="2" charset="2"/>
              </a:rPr>
              <a:t>Configure</a:t>
            </a:r>
            <a:r>
              <a:rPr lang="en-US" dirty="0" smtClean="0">
                <a:sym typeface="Wingdings" panose="05000000000000000000" pitchFamily="2" charset="2"/>
              </a:rPr>
              <a:t> Code Analysis for Solution)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04" y="2574471"/>
            <a:ext cx="6317525" cy="35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Lanciando</a:t>
            </a:r>
            <a:r>
              <a:rPr lang="en-US" dirty="0" smtClean="0"/>
              <a:t> </a:t>
            </a:r>
            <a:r>
              <a:rPr lang="en-US" dirty="0" err="1" smtClean="0"/>
              <a:t>l’analisi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solution (di default con shortcut ALT+F11),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ottiene</a:t>
            </a:r>
            <a:r>
              <a:rPr lang="en-US" dirty="0" smtClean="0"/>
              <a:t> un report </a:t>
            </a:r>
            <a:r>
              <a:rPr lang="en-US" dirty="0" err="1" smtClean="0"/>
              <a:t>nel</a:t>
            </a:r>
            <a:r>
              <a:rPr lang="en-US" dirty="0" smtClean="0"/>
              <a:t> quale </a:t>
            </a:r>
            <a:r>
              <a:rPr lang="en-US" dirty="0" err="1" smtClean="0"/>
              <a:t>ogni</a:t>
            </a:r>
            <a:r>
              <a:rPr lang="en-US" dirty="0" smtClean="0"/>
              <a:t> warning </a:t>
            </a:r>
            <a:r>
              <a:rPr lang="en-US" dirty="0" err="1" smtClean="0"/>
              <a:t>intercettato</a:t>
            </a:r>
            <a:r>
              <a:rPr lang="en-US" dirty="0" smtClean="0"/>
              <a:t> </a:t>
            </a:r>
            <a:r>
              <a:rPr lang="en-US" dirty="0" err="1" smtClean="0"/>
              <a:t>rimanda</a:t>
            </a:r>
            <a:r>
              <a:rPr lang="en-US" dirty="0" smtClean="0"/>
              <a:t> al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numerico</a:t>
            </a:r>
            <a:r>
              <a:rPr lang="en-US" dirty="0" smtClean="0"/>
              <a:t> con link MSDN di </a:t>
            </a:r>
            <a:r>
              <a:rPr lang="en-US" dirty="0" err="1" smtClean="0"/>
              <a:t>riferimento</a:t>
            </a:r>
            <a:r>
              <a:rPr lang="en-US" dirty="0" smtClean="0"/>
              <a:t>. Molto utile </a:t>
            </a:r>
            <a:r>
              <a:rPr lang="en-US" dirty="0" err="1" smtClean="0"/>
              <a:t>anche</a:t>
            </a:r>
            <a:r>
              <a:rPr lang="en-US" dirty="0" smtClean="0"/>
              <a:t> per </a:t>
            </a:r>
            <a:r>
              <a:rPr lang="en-US" dirty="0" err="1" smtClean="0"/>
              <a:t>imparare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72" y="2864711"/>
            <a:ext cx="3352800" cy="2905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657" y="3307102"/>
            <a:ext cx="6129962" cy="13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6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- snippet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 *p = new </a:t>
            </a: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[10]; delete p; //  Warning C6283</a:t>
            </a:r>
          </a:p>
          <a:p>
            <a:pPr lvl="0">
              <a:buNone/>
            </a:pPr>
            <a:r>
              <a:rPr lang="en-US" dirty="0">
                <a:latin typeface="Lucida Console" pitchFamily="49"/>
              </a:rPr>
              <a:t>P *p = </a:t>
            </a:r>
            <a:r>
              <a:rPr lang="en-US" dirty="0" err="1">
                <a:latin typeface="Lucida Console" pitchFamily="49"/>
              </a:rPr>
              <a:t>nullptr</a:t>
            </a:r>
            <a:r>
              <a:rPr lang="en-US" dirty="0">
                <a:latin typeface="Lucida Console" pitchFamily="49"/>
              </a:rPr>
              <a:t>; p-&gt;a = 1;  Warning C6011</a:t>
            </a:r>
          </a:p>
          <a:p>
            <a:pPr lvl="0">
              <a:buNone/>
            </a:pPr>
            <a:r>
              <a:rPr lang="en-US" dirty="0">
                <a:latin typeface="Lucida Console" pitchFamily="49"/>
              </a:rPr>
              <a:t>{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  </a:t>
            </a: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;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 = 1;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;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{  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   </a:t>
            </a: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;  Warning C6246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   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 = 2; 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}</a:t>
            </a:r>
          </a:p>
          <a:p>
            <a:pPr lvl="0">
              <a:buNone/>
            </a:pPr>
            <a:r>
              <a:rPr lang="en-US" dirty="0">
                <a:latin typeface="Lucida Console" pitchFamily="49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976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 e Warning Level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Source annotation language (SAL) </a:t>
            </a:r>
            <a:r>
              <a:rPr lang="en-US" dirty="0" err="1" smtClean="0"/>
              <a:t>permette</a:t>
            </a:r>
            <a:r>
              <a:rPr lang="en-US" dirty="0" smtClean="0"/>
              <a:t> di </a:t>
            </a:r>
            <a:r>
              <a:rPr lang="en-US" dirty="0" err="1" smtClean="0"/>
              <a:t>annotare</a:t>
            </a:r>
            <a:r>
              <a:rPr lang="en-US" dirty="0" smtClean="0"/>
              <a:t> le </a:t>
            </a:r>
            <a:r>
              <a:rPr lang="en-US" dirty="0" err="1" smtClean="0"/>
              <a:t>funzioni</a:t>
            </a:r>
            <a:r>
              <a:rPr lang="en-US" dirty="0" smtClean="0"/>
              <a:t> per </a:t>
            </a:r>
            <a:r>
              <a:rPr lang="en-US" dirty="0" err="1" smtClean="0"/>
              <a:t>ottenere</a:t>
            </a:r>
            <a:r>
              <a:rPr lang="en-US" dirty="0" smtClean="0"/>
              <a:t> </a:t>
            </a:r>
            <a:r>
              <a:rPr lang="en-US" dirty="0" err="1" smtClean="0"/>
              <a:t>controlli</a:t>
            </a:r>
            <a:r>
              <a:rPr lang="en-US" dirty="0" smtClean="0"/>
              <a:t> a compile time (</a:t>
            </a:r>
            <a:r>
              <a:rPr lang="en-US" dirty="0" err="1" smtClean="0"/>
              <a:t>attivabile</a:t>
            </a:r>
            <a:r>
              <a:rPr lang="en-US" dirty="0" smtClean="0"/>
              <a:t> con /analyze)</a:t>
            </a:r>
            <a:r>
              <a:rPr lang="en-US" sz="1200" dirty="0">
                <a:latin typeface="Lucida Console" pitchFamily="49"/>
              </a:rPr>
              <a:t/>
            </a:r>
            <a:br>
              <a:rPr lang="en-US" sz="1200" dirty="0">
                <a:latin typeface="Lucida Console" pitchFamily="49"/>
              </a:rPr>
            </a:br>
            <a:endParaRPr lang="en-US" sz="1200" dirty="0">
              <a:latin typeface="Lucida Console" pitchFamily="49"/>
            </a:endParaRPr>
          </a:p>
          <a:p>
            <a:pPr lvl="0">
              <a:buNone/>
            </a:pPr>
            <a:r>
              <a:rPr lang="en-US" sz="1200" dirty="0">
                <a:latin typeface="Lucida Console" pitchFamily="49"/>
                <a:cs typeface="Consolas" pitchFamily="33"/>
              </a:rPr>
              <a:t>_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Check_return</a:t>
            </a:r>
            <a:r>
              <a:rPr lang="en-US" sz="1200" dirty="0">
                <a:latin typeface="Lucida Console" pitchFamily="49"/>
                <a:cs typeface="Consolas" pitchFamily="33"/>
              </a:rPr>
              <a:t>_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int</a:t>
            </a:r>
            <a:r>
              <a:rPr lang="en-US" sz="1200" dirty="0">
                <a:latin typeface="Lucida Console" pitchFamily="49"/>
                <a:cs typeface="Consolas" pitchFamily="33"/>
              </a:rPr>
              <a:t>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func_range</a:t>
            </a:r>
            <a:r>
              <a:rPr lang="en-US" sz="1200" dirty="0">
                <a:latin typeface="Lucida Console" pitchFamily="49"/>
                <a:cs typeface="Consolas" pitchFamily="33"/>
              </a:rPr>
              <a:t>(_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In_range</a:t>
            </a:r>
            <a:r>
              <a:rPr lang="en-US" sz="1200" dirty="0">
                <a:latin typeface="Lucida Console" pitchFamily="49"/>
                <a:cs typeface="Consolas" pitchFamily="33"/>
              </a:rPr>
              <a:t>_(1, 3)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int</a:t>
            </a:r>
            <a:r>
              <a:rPr lang="en-US" sz="1200" dirty="0">
                <a:latin typeface="Lucida Console" pitchFamily="49"/>
                <a:cs typeface="Consolas" pitchFamily="33"/>
              </a:rPr>
              <a:t>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val</a:t>
            </a:r>
            <a:r>
              <a:rPr lang="en-US" sz="1200" dirty="0">
                <a:latin typeface="Lucida Console" pitchFamily="49"/>
                <a:cs typeface="Consolas" pitchFamily="33"/>
              </a:rPr>
              <a:t>) {return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val</a:t>
            </a:r>
            <a:r>
              <a:rPr lang="en-US" sz="1200" dirty="0">
                <a:latin typeface="Lucida Console" pitchFamily="49"/>
                <a:cs typeface="Consolas" pitchFamily="33"/>
              </a:rPr>
              <a:t> *2 ;}</a:t>
            </a:r>
            <a:br>
              <a:rPr lang="en-US" sz="1200" dirty="0">
                <a:latin typeface="Lucida Console" pitchFamily="49"/>
                <a:cs typeface="Consolas" pitchFamily="33"/>
              </a:rPr>
            </a:br>
            <a:r>
              <a:rPr lang="en-US" sz="1200" dirty="0">
                <a:latin typeface="Lucida Console" pitchFamily="49"/>
                <a:cs typeface="Consolas" pitchFamily="33"/>
              </a:rPr>
              <a:t/>
            </a:r>
            <a:br>
              <a:rPr lang="en-US" sz="1200" dirty="0">
                <a:latin typeface="Lucida Console" pitchFamily="49"/>
                <a:cs typeface="Consolas" pitchFamily="33"/>
              </a:rPr>
            </a:br>
            <a:r>
              <a:rPr lang="en-US" sz="1200" dirty="0">
                <a:latin typeface="Lucida Console" pitchFamily="49"/>
                <a:cs typeface="Consolas" pitchFamily="33"/>
              </a:rPr>
              <a:t>if(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func_range</a:t>
            </a:r>
            <a:r>
              <a:rPr lang="en-US" sz="1200" dirty="0">
                <a:latin typeface="Lucida Console" pitchFamily="49"/>
                <a:cs typeface="Consolas" pitchFamily="33"/>
              </a:rPr>
              <a:t>(4) &gt; 1</a:t>
            </a:r>
            <a:r>
              <a:rPr lang="en-US" sz="1200" dirty="0" smtClean="0">
                <a:latin typeface="Lucida Console" pitchFamily="49"/>
                <a:cs typeface="Consolas" pitchFamily="33"/>
              </a:rPr>
              <a:t>) </a:t>
            </a:r>
            <a:r>
              <a:rPr lang="en-US" sz="1200" dirty="0">
                <a:latin typeface="Lucida Console" pitchFamily="49"/>
                <a:cs typeface="Consolas" pitchFamily="33"/>
              </a:rPr>
              <a:t>{….} // Warning </a:t>
            </a:r>
            <a:r>
              <a:rPr lang="en-US" sz="1200" dirty="0" smtClean="0">
                <a:latin typeface="Lucida Console" pitchFamily="49"/>
                <a:cs typeface="Consolas" pitchFamily="33"/>
              </a:rPr>
              <a:t>C2802</a:t>
            </a:r>
            <a:r>
              <a:rPr lang="en-US" sz="1200" dirty="0" smtClean="0">
                <a:latin typeface="Calibri" pitchFamily="34"/>
                <a:cs typeface="Consolas" pitchFamily="33"/>
              </a:rPr>
              <a:t>0</a:t>
            </a:r>
          </a:p>
          <a:p>
            <a:pPr lvl="0">
              <a:buNone/>
            </a:pPr>
            <a:endParaRPr lang="en-US" sz="1200" dirty="0">
              <a:latin typeface="Calibri" pitchFamily="34"/>
              <a:cs typeface="Consolas" pitchFamily="33"/>
            </a:endParaRPr>
          </a:p>
          <a:p>
            <a:pPr lvl="0"/>
            <a:r>
              <a:rPr lang="en-US" dirty="0" smtClean="0"/>
              <a:t>Warning level </a:t>
            </a:r>
            <a:r>
              <a:rPr lang="en-US" dirty="0" err="1" smtClean="0"/>
              <a:t>abilitabile</a:t>
            </a:r>
            <a:r>
              <a:rPr lang="en-US" dirty="0" smtClean="0"/>
              <a:t> sui </a:t>
            </a:r>
            <a:r>
              <a:rPr lang="en-US" dirty="0" err="1" smtClean="0"/>
              <a:t>progetti</a:t>
            </a:r>
            <a:r>
              <a:rPr lang="en-US" dirty="0" smtClean="0"/>
              <a:t> (4 + 1 </a:t>
            </a:r>
            <a:r>
              <a:rPr lang="en-US" dirty="0" err="1" smtClean="0"/>
              <a:t>livelli</a:t>
            </a:r>
            <a:r>
              <a:rPr lang="en-US" dirty="0" smtClean="0"/>
              <a:t>), con </a:t>
            </a:r>
            <a:r>
              <a:rPr lang="en-US" dirty="0" err="1" smtClean="0"/>
              <a:t>numerosi</a:t>
            </a:r>
            <a:r>
              <a:rPr lang="en-US" dirty="0" smtClean="0"/>
              <a:t> check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trattati</a:t>
            </a:r>
            <a:r>
              <a:rPr lang="en-US" dirty="0" smtClean="0"/>
              <a:t> come </a:t>
            </a:r>
            <a:r>
              <a:rPr lang="en-US" dirty="0" err="1" smtClean="0"/>
              <a:t>errori</a:t>
            </a:r>
            <a:r>
              <a:rPr lang="en-US" dirty="0"/>
              <a:t> </a:t>
            </a:r>
            <a:r>
              <a:rPr lang="en-US" dirty="0" smtClean="0"/>
              <a:t>a compile time. </a:t>
            </a:r>
            <a:r>
              <a:rPr lang="en-US" dirty="0" err="1" smtClean="0"/>
              <a:t>Purtroppo</a:t>
            </a:r>
            <a:r>
              <a:rPr lang="en-US" dirty="0" smtClean="0"/>
              <a:t> di default </a:t>
            </a:r>
            <a:r>
              <a:rPr lang="en-US" dirty="0" err="1" smtClean="0"/>
              <a:t>livello</a:t>
            </a:r>
            <a:r>
              <a:rPr lang="en-US" dirty="0" smtClean="0"/>
              <a:t> 3 e warnings </a:t>
            </a:r>
            <a:r>
              <a:rPr lang="en-US" dirty="0" err="1" smtClean="0"/>
              <a:t>trattati</a:t>
            </a:r>
            <a:r>
              <a:rPr lang="en-US" dirty="0" smtClean="0"/>
              <a:t> come warnings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sz="900" dirty="0">
                <a:latin typeface="Lucida Console" pitchFamily="49"/>
              </a:rPr>
              <a:t/>
            </a:r>
            <a:br>
              <a:rPr lang="en-US" sz="900" dirty="0">
                <a:latin typeface="Lucida Console" pitchFamily="49"/>
              </a:rPr>
            </a:br>
            <a:endParaRPr lang="en-US" sz="900" dirty="0">
              <a:latin typeface="Lucida Console" pitchFamily="4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09" y="4806569"/>
            <a:ext cx="62674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8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 - </a:t>
            </a:r>
            <a:r>
              <a:rPr lang="en-US" dirty="0" err="1" smtClean="0"/>
              <a:t>premessa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Frasi</a:t>
            </a:r>
            <a:r>
              <a:rPr lang="en-US" dirty="0"/>
              <a:t> </a:t>
            </a:r>
            <a:r>
              <a:rPr lang="en-US" dirty="0" err="1"/>
              <a:t>celebri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quelle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un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nativo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</a:t>
            </a:r>
            <a:r>
              <a:rPr lang="en-US" dirty="0" err="1"/>
              <a:t>performante</a:t>
            </a:r>
            <a:r>
              <a:rPr lang="en-US" dirty="0"/>
              <a:t>.</a:t>
            </a:r>
          </a:p>
          <a:p>
            <a:pPr lvl="0" algn="just"/>
            <a:r>
              <a:rPr lang="en-US" dirty="0" smtClean="0"/>
              <a:t>La </a:t>
            </a:r>
            <a:r>
              <a:rPr lang="en-US" dirty="0" err="1" smtClean="0"/>
              <a:t>condizione</a:t>
            </a:r>
            <a:r>
              <a:rPr lang="en-US" dirty="0" smtClean="0"/>
              <a:t> non è </a:t>
            </a:r>
            <a:r>
              <a:rPr lang="en-US" dirty="0" err="1" smtClean="0"/>
              <a:t>sufficiente</a:t>
            </a:r>
            <a:r>
              <a:rPr lang="en-US" dirty="0" smtClean="0"/>
              <a:t>, </a:t>
            </a:r>
            <a:r>
              <a:rPr lang="en-US" b="1" dirty="0" err="1" smtClean="0"/>
              <a:t>forse</a:t>
            </a:r>
            <a:r>
              <a:rPr lang="en-US" dirty="0" smtClean="0"/>
              <a:t> </a:t>
            </a:r>
            <a:r>
              <a:rPr lang="en-US" dirty="0" err="1" smtClean="0"/>
              <a:t>possiamo</a:t>
            </a:r>
            <a:r>
              <a:rPr lang="en-US" dirty="0" smtClean="0"/>
              <a:t> dire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necessaria</a:t>
            </a:r>
            <a:endParaRPr lang="en-US" dirty="0"/>
          </a:p>
          <a:p>
            <a:pPr lvl="0" algn="just"/>
            <a:r>
              <a:rPr lang="en-US" dirty="0"/>
              <a:t>E </a:t>
            </a:r>
            <a:r>
              <a:rPr lang="en-US" dirty="0" smtClean="0"/>
              <a:t>se </a:t>
            </a:r>
            <a:r>
              <a:rPr lang="en-US" dirty="0" err="1" smtClean="0"/>
              <a:t>invece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autogenerato</a:t>
            </a:r>
            <a:r>
              <a:rPr lang="en-US" dirty="0" smtClean="0"/>
              <a:t>? </a:t>
            </a:r>
            <a:r>
              <a:rPr lang="en-US" dirty="0" err="1" smtClean="0"/>
              <a:t>Abbiamo</a:t>
            </a:r>
            <a:r>
              <a:rPr lang="en-US" dirty="0" smtClean="0"/>
              <a:t> la </a:t>
            </a:r>
            <a:r>
              <a:rPr lang="en-US" dirty="0" err="1" smtClean="0"/>
              <a:t>garanzia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performante</a:t>
            </a:r>
            <a:r>
              <a:rPr lang="en-US" dirty="0" smtClean="0"/>
              <a:t>? </a:t>
            </a:r>
            <a:r>
              <a:rPr lang="en-US" dirty="0" err="1" smtClean="0"/>
              <a:t>Ottimizzato</a:t>
            </a:r>
            <a:r>
              <a:rPr lang="en-US" dirty="0" smtClean="0"/>
              <a:t>? Thread safe?</a:t>
            </a:r>
          </a:p>
          <a:p>
            <a:pPr lvl="0" algn="just"/>
            <a:r>
              <a:rPr lang="en-US" dirty="0" smtClean="0"/>
              <a:t>E se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r>
              <a:rPr lang="en-US" dirty="0" smtClean="0"/>
              <a:t> è </a:t>
            </a:r>
            <a:r>
              <a:rPr lang="en-US" dirty="0" err="1" smtClean="0"/>
              <a:t>scritto</a:t>
            </a:r>
            <a:r>
              <a:rPr lang="en-US" dirty="0" smtClean="0"/>
              <a:t> non </a:t>
            </a:r>
            <a:r>
              <a:rPr lang="en-US" dirty="0" err="1" smtClean="0"/>
              <a:t>tenendo</a:t>
            </a:r>
            <a:r>
              <a:rPr lang="en-US" dirty="0" smtClean="0"/>
              <a:t> in </a:t>
            </a:r>
            <a:r>
              <a:rPr lang="en-US" dirty="0" err="1" smtClean="0"/>
              <a:t>considerazione</a:t>
            </a:r>
            <a:r>
              <a:rPr lang="en-US" dirty="0" smtClean="0"/>
              <a:t> </a:t>
            </a:r>
            <a:r>
              <a:rPr lang="en-US" dirty="0" err="1" smtClean="0"/>
              <a:t>criteri</a:t>
            </a:r>
            <a:r>
              <a:rPr lang="en-US" dirty="0" smtClean="0"/>
              <a:t> </a:t>
            </a:r>
            <a:r>
              <a:rPr lang="en-US" dirty="0" err="1" smtClean="0"/>
              <a:t>banali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passaggio</a:t>
            </a:r>
            <a:r>
              <a:rPr lang="en-US" dirty="0" smtClean="0"/>
              <a:t> per </a:t>
            </a:r>
            <a:r>
              <a:rPr lang="en-US" dirty="0" err="1" smtClean="0"/>
              <a:t>copia</a:t>
            </a:r>
            <a:r>
              <a:rPr lang="en-US" dirty="0" smtClean="0"/>
              <a:t> o per </a:t>
            </a:r>
            <a:r>
              <a:rPr lang="en-US" dirty="0" err="1" smtClean="0"/>
              <a:t>riferimento</a:t>
            </a:r>
            <a:r>
              <a:rPr lang="en-US" dirty="0" smtClean="0"/>
              <a:t>? </a:t>
            </a:r>
            <a:endParaRPr lang="en-US" dirty="0"/>
          </a:p>
          <a:p>
            <a:pPr lvl="0" algn="just"/>
            <a:r>
              <a:rPr lang="en-US" dirty="0" smtClean="0"/>
              <a:t>I </a:t>
            </a:r>
            <a:r>
              <a:rPr lang="en-US" dirty="0" err="1" smtClean="0"/>
              <a:t>criteri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molteplici</a:t>
            </a:r>
            <a:r>
              <a:rPr lang="en-US" dirty="0" smtClean="0"/>
              <a:t>, è molto utile </a:t>
            </a:r>
            <a:r>
              <a:rPr lang="en-US" dirty="0" err="1" smtClean="0"/>
              <a:t>quindi</a:t>
            </a:r>
            <a:r>
              <a:rPr lang="en-US" dirty="0"/>
              <a:t> </a:t>
            </a:r>
            <a:r>
              <a:rPr lang="en-US" dirty="0" err="1" smtClean="0"/>
              <a:t>poter</a:t>
            </a:r>
            <a:r>
              <a:rPr lang="en-US" dirty="0" smtClean="0"/>
              <a:t> fare </a:t>
            </a:r>
            <a:r>
              <a:rPr lang="en-US" dirty="0" err="1" smtClean="0"/>
              <a:t>affidamento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I tool di </a:t>
            </a:r>
            <a:r>
              <a:rPr lang="en-US" dirty="0" err="1" smtClean="0"/>
              <a:t>diagnostica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performances </a:t>
            </a:r>
            <a:r>
              <a:rPr lang="en-US" dirty="0" err="1" smtClean="0"/>
              <a:t>offerti</a:t>
            </a:r>
            <a:r>
              <a:rPr lang="en-US" dirty="0" smtClean="0"/>
              <a:t> da VS2013</a:t>
            </a:r>
          </a:p>
        </p:txBody>
      </p:sp>
    </p:spTree>
    <p:extLst>
      <p:ext uri="{BB962C8B-B14F-4D97-AF65-F5344CB8AC3E}">
        <p14:creationId xmlns:p14="http://schemas.microsoft.com/office/powerpoint/2010/main" val="106011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 - </a:t>
            </a:r>
            <a:r>
              <a:rPr lang="en-US" dirty="0" err="1" smtClean="0"/>
              <a:t>definizioni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L'indicazione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performance </a:t>
            </a:r>
            <a:r>
              <a:rPr lang="en-US" dirty="0" err="1"/>
              <a:t>assoluta</a:t>
            </a:r>
            <a:r>
              <a:rPr lang="en-US" dirty="0"/>
              <a:t> è </a:t>
            </a:r>
            <a:r>
              <a:rPr lang="en-US" dirty="0" err="1"/>
              <a:t>chiaramente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impiegato</a:t>
            </a:r>
            <a:r>
              <a:rPr lang="en-US" dirty="0"/>
              <a:t> da un </a:t>
            </a:r>
            <a:r>
              <a:rPr lang="en-US" dirty="0" err="1"/>
              <a:t>certo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a </a:t>
            </a:r>
            <a:r>
              <a:rPr lang="en-US" dirty="0" err="1"/>
              <a:t>completare</a:t>
            </a:r>
            <a:r>
              <a:rPr lang="en-US" dirty="0"/>
              <a:t> </a:t>
            </a:r>
            <a:r>
              <a:rPr lang="en-US" dirty="0" err="1"/>
              <a:t>l'esecuzione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La performance </a:t>
            </a:r>
            <a:r>
              <a:rPr lang="en-US" dirty="0" err="1"/>
              <a:t>percepita</a:t>
            </a:r>
            <a:r>
              <a:rPr lang="en-US" dirty="0"/>
              <a:t> (o </a:t>
            </a:r>
            <a:r>
              <a:rPr lang="en-US" dirty="0" err="1"/>
              <a:t>relativa</a:t>
            </a:r>
            <a:r>
              <a:rPr lang="en-US" dirty="0"/>
              <a:t>)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definita</a:t>
            </a:r>
            <a:r>
              <a:rPr lang="en-US" dirty="0"/>
              <a:t> come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l'utente</a:t>
            </a:r>
            <a:r>
              <a:rPr lang="en-US" dirty="0"/>
              <a:t> </a:t>
            </a:r>
            <a:r>
              <a:rPr lang="en-US" dirty="0" err="1"/>
              <a:t>ritiene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“</a:t>
            </a:r>
            <a:r>
              <a:rPr lang="en-US" dirty="0" err="1"/>
              <a:t>accettabile</a:t>
            </a:r>
            <a:r>
              <a:rPr lang="en-US" dirty="0"/>
              <a:t>” come tempo di </a:t>
            </a:r>
            <a:r>
              <a:rPr lang="en-US" dirty="0" err="1" smtClean="0"/>
              <a:t>attesa</a:t>
            </a:r>
            <a:r>
              <a:rPr lang="en-US" dirty="0" smtClean="0"/>
              <a:t>; </a:t>
            </a:r>
            <a:r>
              <a:rPr lang="en-US" dirty="0" err="1" smtClean="0"/>
              <a:t>ovvero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/>
              <a:t>tempo </a:t>
            </a:r>
            <a:r>
              <a:rPr lang="en-US" dirty="0" err="1"/>
              <a:t>che</a:t>
            </a:r>
            <a:r>
              <a:rPr lang="en-US" dirty="0"/>
              <a:t> è </a:t>
            </a:r>
            <a:r>
              <a:rPr lang="en-US" dirty="0" err="1"/>
              <a:t>disposto</a:t>
            </a:r>
            <a:r>
              <a:rPr lang="en-US" dirty="0"/>
              <a:t> ad </a:t>
            </a:r>
            <a:r>
              <a:rPr lang="en-US" dirty="0" err="1" smtClean="0"/>
              <a:t>attendere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completamento</a:t>
            </a:r>
            <a:r>
              <a:rPr lang="en-US" dirty="0" smtClean="0"/>
              <a:t> di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 smtClean="0"/>
              <a:t>richiesta</a:t>
            </a:r>
            <a:endParaRPr lang="en-US" dirty="0" smtClean="0"/>
          </a:p>
          <a:p>
            <a:pPr lvl="0" algn="just"/>
            <a:r>
              <a:rPr lang="en-US" dirty="0"/>
              <a:t>Fare performances è un </a:t>
            </a:r>
            <a:r>
              <a:rPr lang="en-US" dirty="0" err="1"/>
              <a:t>po</a:t>
            </a:r>
            <a:r>
              <a:rPr lang="en-US" dirty="0"/>
              <a:t>' </a:t>
            </a:r>
            <a:r>
              <a:rPr lang="en-US" dirty="0" err="1"/>
              <a:t>cercare</a:t>
            </a:r>
            <a:r>
              <a:rPr lang="en-US" dirty="0"/>
              <a:t> un </a:t>
            </a:r>
            <a:r>
              <a:rPr lang="en-US" dirty="0" err="1"/>
              <a:t>equilibrio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la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quantitativa</a:t>
            </a:r>
            <a:r>
              <a:rPr lang="en-US" dirty="0"/>
              <a:t> (la prima </a:t>
            </a:r>
            <a:r>
              <a:rPr lang="en-US" dirty="0" err="1"/>
              <a:t>misurazione</a:t>
            </a:r>
            <a:r>
              <a:rPr lang="en-US" dirty="0"/>
              <a:t>) 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qualitativa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Le performances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costantemente</a:t>
            </a:r>
            <a:r>
              <a:rPr lang="en-US" dirty="0"/>
              <a:t>, </a:t>
            </a:r>
            <a:r>
              <a:rPr lang="en-US" dirty="0" err="1"/>
              <a:t>ottimizzando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, </a:t>
            </a:r>
            <a:r>
              <a:rPr lang="en-US" dirty="0" err="1"/>
              <a:t>scalando</a:t>
            </a:r>
            <a:r>
              <a:rPr lang="en-US" dirty="0"/>
              <a:t> </a:t>
            </a:r>
            <a:r>
              <a:rPr lang="en-US" dirty="0" err="1"/>
              <a:t>l'hardware</a:t>
            </a:r>
            <a:r>
              <a:rPr lang="en-US" dirty="0"/>
              <a:t>, ma da </a:t>
            </a:r>
            <a:r>
              <a:rPr lang="en-US" dirty="0" err="1"/>
              <a:t>esperienza</a:t>
            </a:r>
            <a:r>
              <a:rPr lang="en-US" dirty="0"/>
              <a:t> è </a:t>
            </a:r>
            <a:r>
              <a:rPr lang="en-US" dirty="0" err="1"/>
              <a:t>bene</a:t>
            </a:r>
            <a:r>
              <a:rPr lang="en-US" dirty="0"/>
              <a:t> </a:t>
            </a:r>
            <a:r>
              <a:rPr lang="en-US" dirty="0" err="1"/>
              <a:t>blianciare</a:t>
            </a:r>
            <a:r>
              <a:rPr lang="en-US" dirty="0"/>
              <a:t> lo </a:t>
            </a:r>
            <a:r>
              <a:rPr lang="en-US" dirty="0" err="1"/>
              <a:t>sforzo</a:t>
            </a:r>
            <a:r>
              <a:rPr lang="en-US" dirty="0"/>
              <a:t> </a:t>
            </a:r>
            <a:r>
              <a:rPr lang="en-US" dirty="0" err="1"/>
              <a:t>profuso</a:t>
            </a:r>
            <a:r>
              <a:rPr lang="en-US" dirty="0"/>
              <a:t> con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guadagno</a:t>
            </a:r>
            <a:r>
              <a:rPr lang="en-US" dirty="0"/>
              <a:t> </a:t>
            </a:r>
            <a:r>
              <a:rPr lang="en-US" dirty="0" err="1"/>
              <a:t>ottenuto</a:t>
            </a:r>
            <a:r>
              <a:rPr lang="en-US" dirty="0"/>
              <a:t> e la </a:t>
            </a:r>
            <a:r>
              <a:rPr lang="en-US" dirty="0" err="1"/>
              <a:t>percezione</a:t>
            </a:r>
            <a:r>
              <a:rPr lang="en-US" dirty="0"/>
              <a:t> </a:t>
            </a:r>
            <a:r>
              <a:rPr lang="en-US" dirty="0" err="1"/>
              <a:t>dell'utilizzatore</a:t>
            </a:r>
            <a:r>
              <a:rPr lang="en-US" dirty="0"/>
              <a:t>.</a:t>
            </a:r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87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Visual Studio </a:t>
            </a:r>
            <a:r>
              <a:rPr lang="en-US" dirty="0" err="1" smtClean="0"/>
              <a:t>mette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un </a:t>
            </a:r>
            <a:r>
              <a:rPr lang="en-US" dirty="0" err="1" smtClean="0"/>
              <a:t>utilissimo</a:t>
            </a:r>
            <a:r>
              <a:rPr lang="en-US" dirty="0" smtClean="0"/>
              <a:t> tool per </a:t>
            </a:r>
            <a:r>
              <a:rPr lang="en-US" dirty="0" err="1" smtClean="0"/>
              <a:t>misurare</a:t>
            </a:r>
            <a:r>
              <a:rPr lang="en-US" dirty="0" smtClean="0"/>
              <a:t> le performances di </a:t>
            </a:r>
            <a:r>
              <a:rPr lang="en-US" dirty="0" err="1" smtClean="0"/>
              <a:t>un’applicazione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Profiler</a:t>
            </a:r>
          </a:p>
          <a:p>
            <a:pPr algn="just"/>
            <a:r>
              <a:rPr lang="en-US" dirty="0" smtClean="0"/>
              <a:t>Il profiler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utilizzato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/>
              <a:t> </a:t>
            </a:r>
            <a:r>
              <a:rPr lang="en-US" dirty="0" smtClean="0"/>
              <a:t>un wizard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semplice</a:t>
            </a:r>
            <a:r>
              <a:rPr lang="en-US" dirty="0" smtClean="0"/>
              <a:t> </a:t>
            </a:r>
            <a:r>
              <a:rPr lang="en-US" dirty="0"/>
              <a:t>(default </a:t>
            </a:r>
            <a:r>
              <a:rPr lang="en-US" dirty="0" smtClean="0"/>
              <a:t>ALT+F2)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la </a:t>
            </a:r>
            <a:r>
              <a:rPr lang="en-US" dirty="0" err="1" smtClean="0"/>
              <a:t>riga</a:t>
            </a:r>
            <a:r>
              <a:rPr lang="en-US" dirty="0" smtClean="0"/>
              <a:t> di </a:t>
            </a:r>
            <a:r>
              <a:rPr lang="en-US" dirty="0" err="1" smtClean="0"/>
              <a:t>comando</a:t>
            </a:r>
            <a:endParaRPr lang="en-US" dirty="0" smtClean="0"/>
          </a:p>
          <a:p>
            <a:pPr lvl="0" algn="just"/>
            <a:r>
              <a:rPr lang="en-US" dirty="0" smtClean="0"/>
              <a:t>Le </a:t>
            </a:r>
            <a:r>
              <a:rPr lang="en-US" dirty="0" err="1" smtClean="0"/>
              <a:t>modalità</a:t>
            </a:r>
            <a:r>
              <a:rPr lang="en-US" dirty="0" smtClean="0"/>
              <a:t> di </a:t>
            </a:r>
            <a:r>
              <a:rPr lang="en-US" dirty="0" err="1" smtClean="0"/>
              <a:t>funzionamento</a:t>
            </a:r>
            <a:r>
              <a:rPr lang="en-US" dirty="0" smtClean="0"/>
              <a:t> del tool </a:t>
            </a:r>
            <a:r>
              <a:rPr lang="en-US" dirty="0" err="1" smtClean="0"/>
              <a:t>prevedono</a:t>
            </a:r>
            <a:r>
              <a:rPr lang="en-US" dirty="0" smtClean="0"/>
              <a:t>: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 smtClean="0"/>
              <a:t>Sampling</a:t>
            </a:r>
          </a:p>
          <a:p>
            <a:pPr lvl="1" algn="just"/>
            <a:r>
              <a:rPr lang="en-US" dirty="0" smtClean="0"/>
              <a:t>Instrumentation</a:t>
            </a:r>
          </a:p>
          <a:p>
            <a:pPr lvl="1" algn="just"/>
            <a:r>
              <a:rPr lang="en-US" dirty="0" smtClean="0"/>
              <a:t>Concurrency</a:t>
            </a:r>
          </a:p>
          <a:p>
            <a:pPr lvl="1" algn="just"/>
            <a:r>
              <a:rPr lang="en-US" dirty="0" smtClean="0"/>
              <a:t>Tip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687" y="3363912"/>
            <a:ext cx="35528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1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88122" y="674307"/>
            <a:ext cx="10603460" cy="203424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8122" y="134938"/>
            <a:ext cx="9916377" cy="482600"/>
          </a:xfrm>
          <a:ln>
            <a:noFill/>
          </a:ln>
        </p:spPr>
        <p:txBody>
          <a:bodyPr>
            <a:noAutofit/>
          </a:bodyPr>
          <a:lstStyle/>
          <a:p>
            <a:r>
              <a:rPr lang="it-IT" sz="3000" b="0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Grazie a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33" name="Rectangle 32"/>
          <p:cNvSpPr/>
          <p:nvPr/>
        </p:nvSpPr>
        <p:spPr>
          <a:xfrm>
            <a:off x="11699072" y="6402083"/>
            <a:ext cx="11856640" cy="3203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1" name="Rectangle 42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25" name="Rectangle 24"/>
          <p:cNvSpPr/>
          <p:nvPr/>
        </p:nvSpPr>
        <p:spPr>
          <a:xfrm>
            <a:off x="7951409" y="784411"/>
            <a:ext cx="2800893" cy="574453"/>
          </a:xfrm>
          <a:prstGeom prst="rect">
            <a:avLst/>
          </a:prstGeom>
          <a:noFill/>
          <a:ln>
            <a:noFill/>
          </a:ln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2933" b="1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1385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2" name="Rectangle 31"/>
          <p:cNvSpPr/>
          <p:nvPr/>
        </p:nvSpPr>
        <p:spPr>
          <a:xfrm>
            <a:off x="1113857" y="1662945"/>
            <a:ext cx="2208245" cy="70501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5" name="Rectangle 34"/>
          <p:cNvSpPr/>
          <p:nvPr/>
        </p:nvSpPr>
        <p:spPr>
          <a:xfrm>
            <a:off x="399417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2" name="Rectangle 21"/>
          <p:cNvSpPr/>
          <p:nvPr/>
        </p:nvSpPr>
        <p:spPr>
          <a:xfrm>
            <a:off x="3994177" y="1687105"/>
            <a:ext cx="2208245" cy="68085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32" y="1772932"/>
            <a:ext cx="1905265" cy="508071"/>
          </a:xfrm>
          <a:prstGeom prst="rect">
            <a:avLst/>
          </a:prstGeom>
        </p:spPr>
      </p:pic>
      <p:pic>
        <p:nvPicPr>
          <p:cNvPr id="29" name="Picture 12" descr="Description: ASPItalia.com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7532" y="3030285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Description: DomusDotNet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3024072"/>
            <a:ext cx="1905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Description: DotDotNet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2007" y="2930373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9" descr="Description: DotNETCampania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6281" y="2955525"/>
            <a:ext cx="1810940" cy="48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Description: DotNETLiguria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2055" y="3738942"/>
            <a:ext cx="2087659" cy="55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Description: DotNETSide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4404478"/>
            <a:ext cx="1889825" cy="50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escription: UGIdotNET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3250" y="5128760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04" y="4458171"/>
            <a:ext cx="1905265" cy="5080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140" y="3706909"/>
            <a:ext cx="1994036" cy="531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16" y="5895409"/>
            <a:ext cx="1550388" cy="4134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40750" y="961628"/>
            <a:ext cx="1758037" cy="5669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10" y="3699043"/>
            <a:ext cx="1897318" cy="5059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04" y="3732281"/>
            <a:ext cx="1772675" cy="4727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95" y="4458171"/>
            <a:ext cx="1722199" cy="45925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83" y="4521679"/>
            <a:ext cx="1428949" cy="38105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70" y="5172165"/>
            <a:ext cx="1835592" cy="4894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56" y="5148004"/>
            <a:ext cx="1944120" cy="51843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562" y="5185759"/>
            <a:ext cx="1784614" cy="47589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60" y="961628"/>
            <a:ext cx="1906441" cy="5083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94" y="1740621"/>
            <a:ext cx="1816268" cy="484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77" y="5858788"/>
            <a:ext cx="1428571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configurazioni</a:t>
            </a:r>
            <a:r>
              <a:rPr lang="en-US" dirty="0" smtClean="0"/>
              <a:t> </a:t>
            </a:r>
            <a:r>
              <a:rPr lang="en-US" dirty="0" err="1" smtClean="0"/>
              <a:t>utili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897" y="2183916"/>
            <a:ext cx="8595360" cy="4351337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dirty="0" smtClean="0"/>
              <a:t>\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0" y="4359585"/>
            <a:ext cx="4095739" cy="14926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1" y="1828800"/>
            <a:ext cx="4095739" cy="22029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4536" y="4378478"/>
            <a:ext cx="5285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Controlliamo che sia spuntato il check «Automatically serialize symbol information» in modo che siano embeddati i simboli nel report generato, consentendo ad altri di visualizzarlo, senza necessariamente possedere i simboli stessi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6936" y="1984624"/>
            <a:ext cx="528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Creiamo un folder C:\symbolcache e inseriamolo al percorso indicato. In questo modo ogni sessione successiva del profiler utilizzera i simboli scaricati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7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ruleset</a:t>
            </a:r>
            <a:r>
              <a:rPr lang="en-US" dirty="0" smtClean="0"/>
              <a:t> di </a:t>
            </a:r>
            <a:r>
              <a:rPr lang="en-US" dirty="0" err="1" smtClean="0"/>
              <a:t>diagnostica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E’ possibile utilzzare un set di rules che determinano alcune diagnostiche sulla sessione di profiling. Tipicamente sono warning o informazioni (sono rari gli errori), ma può esssere configurata la severity. Riportate nella finestra di errori</a:t>
            </a:r>
          </a:p>
          <a:p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299428"/>
            <a:ext cx="6391033" cy="288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6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/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intuitivo</a:t>
            </a:r>
            <a:r>
              <a:rPr lang="en-US" dirty="0"/>
              <a:t>, </a:t>
            </a:r>
            <a:r>
              <a:rPr lang="en-US" dirty="0" err="1"/>
              <a:t>individua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legati</a:t>
            </a:r>
            <a:r>
              <a:rPr lang="en-US" dirty="0"/>
              <a:t> </a:t>
            </a:r>
            <a:r>
              <a:rPr lang="en-US" dirty="0" err="1"/>
              <a:t>all'utilizzo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CPU</a:t>
            </a:r>
          </a:p>
          <a:p>
            <a:pPr lvl="0" algn="just"/>
            <a:r>
              <a:rPr lang="en-US" dirty="0"/>
              <a:t>“</a:t>
            </a:r>
            <a:r>
              <a:rPr lang="en-US" dirty="0" err="1"/>
              <a:t>Ossserva</a:t>
            </a:r>
            <a:r>
              <a:rPr lang="en-US" dirty="0"/>
              <a:t>” ad un </a:t>
            </a:r>
            <a:r>
              <a:rPr lang="en-US" dirty="0" err="1"/>
              <a:t>intervallo</a:t>
            </a:r>
            <a:r>
              <a:rPr lang="en-US" dirty="0"/>
              <a:t> </a:t>
            </a:r>
            <a:r>
              <a:rPr lang="en-US" dirty="0" err="1"/>
              <a:t>configurabile</a:t>
            </a:r>
            <a:r>
              <a:rPr lang="en-US" dirty="0"/>
              <a:t> (non in Win8) </a:t>
            </a:r>
            <a:r>
              <a:rPr lang="en-US" dirty="0" err="1"/>
              <a:t>il</a:t>
            </a:r>
            <a:r>
              <a:rPr lang="en-US" dirty="0"/>
              <a:t> function call stack</a:t>
            </a:r>
          </a:p>
          <a:p>
            <a:pPr lvl="0" algn="just"/>
            <a:r>
              <a:rPr lang="en-US" dirty="0"/>
              <a:t>Al tempo di </a:t>
            </a:r>
            <a:r>
              <a:rPr lang="en-US" dirty="0" err="1"/>
              <a:t>campionamento</a:t>
            </a:r>
            <a:r>
              <a:rPr lang="en-US" dirty="0"/>
              <a:t>, </a:t>
            </a:r>
            <a:r>
              <a:rPr lang="en-US" dirty="0" err="1"/>
              <a:t>incrementa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contatore</a:t>
            </a:r>
            <a:r>
              <a:rPr lang="en-US" dirty="0"/>
              <a:t> “</a:t>
            </a:r>
            <a:r>
              <a:rPr lang="en-US" dirty="0" err="1"/>
              <a:t>esclusivo</a:t>
            </a:r>
            <a:r>
              <a:rPr lang="en-US" dirty="0"/>
              <a:t>” per la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stava</a:t>
            </a:r>
            <a:r>
              <a:rPr lang="en-US" dirty="0"/>
              <a:t> </a:t>
            </a:r>
            <a:r>
              <a:rPr lang="en-US" dirty="0" err="1"/>
              <a:t>eseguendo</a:t>
            </a:r>
            <a:r>
              <a:rPr lang="en-US" dirty="0"/>
              <a:t>, e </a:t>
            </a:r>
            <a:r>
              <a:rPr lang="en-US" dirty="0" err="1"/>
              <a:t>incrementa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quello</a:t>
            </a:r>
            <a:r>
              <a:rPr lang="en-US" dirty="0"/>
              <a:t> “</a:t>
            </a:r>
            <a:r>
              <a:rPr lang="en-US" dirty="0" err="1"/>
              <a:t>inclusivo</a:t>
            </a:r>
            <a:r>
              <a:rPr lang="en-US" dirty="0"/>
              <a:t>” per </a:t>
            </a:r>
            <a:r>
              <a:rPr lang="en-US" dirty="0" err="1"/>
              <a:t>tutto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call stack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A – B – C  (inclusive A++, inclusive B++, inclusive C++, exclusive C ++)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A – B – C  (</a:t>
            </a:r>
            <a:r>
              <a:rPr lang="en-US" dirty="0"/>
              <a:t>inclusive A++, inclusive B++, inclusive C++, exclusive C ++)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– B – C  (</a:t>
            </a:r>
            <a:r>
              <a:rPr lang="en-US" dirty="0"/>
              <a:t>inclusive A++, inclusive B++, inclusive C++, exclusive C </a:t>
            </a:r>
            <a:r>
              <a:rPr lang="en-US" dirty="0" smtClean="0"/>
              <a:t>++)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– B  </a:t>
            </a:r>
            <a:r>
              <a:rPr lang="en-US" dirty="0"/>
              <a:t>(inclusive A++, inclusive B++, </a:t>
            </a:r>
            <a:r>
              <a:rPr lang="en-US" dirty="0" smtClean="0"/>
              <a:t>exclusive B ++)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(inclusive A++, </a:t>
            </a:r>
            <a:r>
              <a:rPr lang="en-US" dirty="0" smtClean="0"/>
              <a:t>exclusive A </a:t>
            </a:r>
            <a:r>
              <a:rPr lang="en-US" dirty="0"/>
              <a:t>++)</a:t>
            </a:r>
          </a:p>
          <a:p>
            <a:pPr marL="457200" lvl="0" indent="-457200" algn="just">
              <a:buFont typeface="+mj-lt"/>
              <a:buAutoNum type="arabicPeriod"/>
            </a:pPr>
            <a:endParaRPr lang="en-US" dirty="0" smtClean="0"/>
          </a:p>
          <a:p>
            <a:pPr marL="457200" lvl="0" indent="-457200" algn="just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974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Osservando</a:t>
            </a:r>
            <a:r>
              <a:rPr lang="en-US" dirty="0"/>
              <a:t> le </a:t>
            </a:r>
            <a:r>
              <a:rPr lang="en-US" dirty="0" err="1"/>
              <a:t>percentuali</a:t>
            </a:r>
            <a:r>
              <a:rPr lang="en-US" dirty="0"/>
              <a:t> di </a:t>
            </a:r>
            <a:r>
              <a:rPr lang="en-US" dirty="0" err="1"/>
              <a:t>esecuzione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ha la </a:t>
            </a:r>
            <a:r>
              <a:rPr lang="en-US" dirty="0" err="1"/>
              <a:t>netta</a:t>
            </a:r>
            <a:r>
              <a:rPr lang="en-US" dirty="0"/>
              <a:t> </a:t>
            </a:r>
            <a:r>
              <a:rPr lang="en-US" dirty="0" err="1"/>
              <a:t>percezione</a:t>
            </a:r>
            <a:r>
              <a:rPr lang="en-US" dirty="0"/>
              <a:t> di quale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richiede</a:t>
            </a:r>
            <a:r>
              <a:rPr lang="en-US" dirty="0"/>
              <a:t> “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incrementi</a:t>
            </a:r>
            <a:r>
              <a:rPr lang="en-US" dirty="0"/>
              <a:t>”, </a:t>
            </a:r>
            <a:r>
              <a:rPr lang="en-US" dirty="0" err="1"/>
              <a:t>ovvero</a:t>
            </a:r>
            <a:r>
              <a:rPr lang="en-US" dirty="0"/>
              <a:t> quale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risiedeva</a:t>
            </a:r>
            <a:r>
              <a:rPr lang="en-US" dirty="0"/>
              <a:t> in CPU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osservazioni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Espandendo</a:t>
            </a:r>
            <a:r>
              <a:rPr lang="en-US" dirty="0"/>
              <a:t> </a:t>
            </a:r>
            <a:r>
              <a:rPr lang="en-US" dirty="0" err="1"/>
              <a:t>l'albero</a:t>
            </a:r>
            <a:r>
              <a:rPr lang="en-US" dirty="0"/>
              <a:t>, è </a:t>
            </a:r>
            <a:r>
              <a:rPr lang="en-US" dirty="0" err="1"/>
              <a:t>immediato</a:t>
            </a:r>
            <a:r>
              <a:rPr lang="en-US" dirty="0"/>
              <a:t> </a:t>
            </a:r>
            <a:r>
              <a:rPr lang="en-US" dirty="0" err="1"/>
              <a:t>individuare</a:t>
            </a:r>
            <a:r>
              <a:rPr lang="en-US" dirty="0"/>
              <a:t> chi ha </a:t>
            </a:r>
            <a:r>
              <a:rPr lang="en-US" dirty="0" err="1"/>
              <a:t>monopolizzato</a:t>
            </a:r>
            <a:r>
              <a:rPr lang="en-US" dirty="0"/>
              <a:t> la </a:t>
            </a:r>
            <a:r>
              <a:rPr lang="en-US" dirty="0" smtClean="0"/>
              <a:t>CPU</a:t>
            </a:r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tracciare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grafico</a:t>
            </a:r>
            <a:r>
              <a:rPr lang="en-US" dirty="0" smtClean="0"/>
              <a:t> </a:t>
            </a:r>
            <a:r>
              <a:rPr lang="en-US" dirty="0" err="1" smtClean="0"/>
              <a:t>immediatamente</a:t>
            </a:r>
            <a:r>
              <a:rPr lang="en-US" dirty="0" smtClean="0"/>
              <a:t> “</a:t>
            </a:r>
            <a:r>
              <a:rPr lang="en-US" dirty="0" err="1" smtClean="0"/>
              <a:t>l’Hot</a:t>
            </a:r>
            <a:r>
              <a:rPr lang="en-US" dirty="0" smtClean="0"/>
              <a:t> Path”,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mostra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critici</a:t>
            </a:r>
            <a:endParaRPr lang="en-US" dirty="0" smtClean="0"/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configurare</a:t>
            </a:r>
            <a:r>
              <a:rPr lang="en-US" dirty="0" smtClean="0"/>
              <a:t> la </a:t>
            </a:r>
            <a:r>
              <a:rPr lang="en-US" dirty="0" err="1" smtClean="0"/>
              <a:t>visualizzazione</a:t>
            </a:r>
            <a:r>
              <a:rPr lang="en-US" dirty="0" smtClean="0"/>
              <a:t> </a:t>
            </a:r>
            <a:r>
              <a:rPr lang="en-US" dirty="0" err="1" smtClean="0"/>
              <a:t>dell’Hot</a:t>
            </a:r>
            <a:r>
              <a:rPr lang="en-US" dirty="0" smtClean="0"/>
              <a:t> Path,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filtro</a:t>
            </a:r>
            <a:r>
              <a:rPr lang="en-US" dirty="0" smtClean="0"/>
              <a:t> di noise reduction,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trimming (</a:t>
            </a:r>
            <a:r>
              <a:rPr lang="en-US" dirty="0" err="1" smtClean="0"/>
              <a:t>esclude</a:t>
            </a:r>
            <a:r>
              <a:rPr lang="en-US" dirty="0" smtClean="0"/>
              <a:t> entry </a:t>
            </a:r>
            <a:r>
              <a:rPr lang="en-US" dirty="0" err="1" smtClean="0"/>
              <a:t>inferiori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soglia</a:t>
            </a:r>
            <a:r>
              <a:rPr lang="en-US" dirty="0" smtClean="0"/>
              <a:t> di inclusive sample) e </a:t>
            </a:r>
            <a:r>
              <a:rPr lang="en-US" dirty="0" err="1" smtClean="0"/>
              <a:t>il</a:t>
            </a:r>
            <a:r>
              <a:rPr lang="en-US" dirty="0" smtClean="0"/>
              <a:t> folding (</a:t>
            </a:r>
            <a:r>
              <a:rPr lang="en-US" dirty="0" err="1" smtClean="0"/>
              <a:t>accorpamento</a:t>
            </a:r>
            <a:r>
              <a:rPr lang="en-US" dirty="0" smtClean="0"/>
              <a:t> di </a:t>
            </a:r>
            <a:r>
              <a:rPr lang="en-US" dirty="0" err="1" smtClean="0"/>
              <a:t>funzioni</a:t>
            </a:r>
            <a:r>
              <a:rPr lang="en-US" dirty="0" smtClean="0"/>
              <a:t> la cui </a:t>
            </a:r>
            <a:r>
              <a:rPr lang="en-US" dirty="0" err="1" smtClean="0"/>
              <a:t>somma</a:t>
            </a:r>
            <a:r>
              <a:rPr lang="en-US" dirty="0" smtClean="0"/>
              <a:t> di % di inclusive sample è </a:t>
            </a:r>
            <a:r>
              <a:rPr lang="en-US" dirty="0" err="1" smtClean="0"/>
              <a:t>inferiore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soglia</a:t>
            </a:r>
            <a:endParaRPr lang="en-US" dirty="0" smtClean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8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– </a:t>
            </a:r>
            <a:r>
              <a:rPr lang="en-US" dirty="0" err="1" smtClean="0"/>
              <a:t>interpretazione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 smtClean="0"/>
              <a:t>Dall’albero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vedere</a:t>
            </a:r>
            <a:r>
              <a:rPr lang="en-US" dirty="0" smtClean="0"/>
              <a:t> come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significativa</a:t>
            </a:r>
            <a:r>
              <a:rPr lang="en-US" dirty="0" smtClean="0"/>
              <a:t> la </a:t>
            </a:r>
            <a:r>
              <a:rPr lang="en-US" dirty="0" err="1" smtClean="0"/>
              <a:t>percentuale</a:t>
            </a:r>
            <a:r>
              <a:rPr lang="en-US" dirty="0" smtClean="0"/>
              <a:t> di inclusive sample</a:t>
            </a:r>
          </a:p>
          <a:p>
            <a:pPr lvl="0" algn="just"/>
            <a:r>
              <a:rPr lang="en-US" dirty="0" err="1" smtClean="0"/>
              <a:t>Una</a:t>
            </a:r>
            <a:r>
              <a:rPr lang="en-US" dirty="0" smtClean="0"/>
              <a:t> entry “Inclusive Samples” è per </a:t>
            </a:r>
            <a:r>
              <a:rPr lang="en-US" dirty="0" err="1" smtClean="0"/>
              <a:t>definizione</a:t>
            </a:r>
            <a:r>
              <a:rPr lang="en-US" dirty="0" smtClean="0"/>
              <a:t> la </a:t>
            </a:r>
            <a:r>
              <a:rPr lang="en-US" dirty="0" err="1" smtClean="0"/>
              <a:t>somma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 smtClean="0"/>
              <a:t> entry e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propria</a:t>
            </a:r>
            <a:r>
              <a:rPr lang="en-US" dirty="0" smtClean="0"/>
              <a:t> “Exclusive Samples”</a:t>
            </a:r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49" y="3277412"/>
            <a:ext cx="7110286" cy="304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6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Introduce </a:t>
            </a:r>
            <a:r>
              <a:rPr lang="en-US" dirty="0" err="1" smtClean="0"/>
              <a:t>informazioni</a:t>
            </a:r>
            <a:r>
              <a:rPr lang="en-US" dirty="0" smtClean="0"/>
              <a:t> di timing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chiamate</a:t>
            </a:r>
            <a:r>
              <a:rPr lang="en-US" dirty="0" smtClean="0"/>
              <a:t> a </a:t>
            </a:r>
            <a:r>
              <a:rPr lang="en-US" dirty="0" err="1" smtClean="0"/>
              <a:t>funzione</a:t>
            </a:r>
            <a:endParaRPr lang="en-US" dirty="0" smtClean="0"/>
          </a:p>
          <a:p>
            <a:pPr algn="just"/>
            <a:r>
              <a:rPr lang="en-US" dirty="0" err="1"/>
              <a:t>Diversamente</a:t>
            </a:r>
            <a:r>
              <a:rPr lang="en-US" dirty="0"/>
              <a:t> dal Sampling (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 smtClean="0"/>
              <a:t>lavora</a:t>
            </a:r>
            <a:r>
              <a:rPr lang="en-US" dirty="0" smtClean="0"/>
              <a:t> </a:t>
            </a:r>
            <a:r>
              <a:rPr lang="en-US" dirty="0" err="1"/>
              <a:t>mediante</a:t>
            </a:r>
            <a:r>
              <a:rPr lang="en-US" dirty="0"/>
              <a:t> interrupt </a:t>
            </a:r>
            <a:r>
              <a:rPr lang="en-US" dirty="0" err="1"/>
              <a:t>alla</a:t>
            </a:r>
            <a:r>
              <a:rPr lang="en-US" dirty="0"/>
              <a:t> CPU),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modalità</a:t>
            </a:r>
            <a:r>
              <a:rPr lang="en-US" dirty="0"/>
              <a:t> </a:t>
            </a:r>
            <a:r>
              <a:rPr lang="en-US" dirty="0" err="1"/>
              <a:t>prevede</a:t>
            </a:r>
            <a:r>
              <a:rPr lang="en-US" dirty="0"/>
              <a:t> di </a:t>
            </a:r>
            <a:r>
              <a:rPr lang="en-US" dirty="0" err="1"/>
              <a:t>iniettare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funzionalità</a:t>
            </a:r>
            <a:r>
              <a:rPr lang="en-US" dirty="0"/>
              <a:t> </a:t>
            </a:r>
            <a:r>
              <a:rPr lang="en-US" dirty="0" err="1"/>
              <a:t>atte</a:t>
            </a:r>
            <a:r>
              <a:rPr lang="en-US" dirty="0"/>
              <a:t> a </a:t>
            </a:r>
            <a:r>
              <a:rPr lang="en-US" dirty="0" err="1"/>
              <a:t>recuperare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indicatori</a:t>
            </a:r>
            <a:r>
              <a:rPr lang="en-US" dirty="0"/>
              <a:t> di </a:t>
            </a:r>
            <a:r>
              <a:rPr lang="en-US" dirty="0" smtClean="0"/>
              <a:t>performances. </a:t>
            </a:r>
          </a:p>
          <a:p>
            <a:pPr algn="just"/>
            <a:r>
              <a:rPr lang="en-US" dirty="0" smtClean="0"/>
              <a:t>In </a:t>
            </a:r>
            <a:r>
              <a:rPr lang="en-US" dirty="0" err="1" smtClean="0"/>
              <a:t>particolare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è </a:t>
            </a:r>
            <a:r>
              <a:rPr lang="en-US" dirty="0" err="1" smtClean="0"/>
              <a:t>iniettato</a:t>
            </a:r>
            <a:r>
              <a:rPr lang="en-US" dirty="0" smtClean="0"/>
              <a:t> </a:t>
            </a:r>
            <a:r>
              <a:rPr lang="en-US" dirty="0" err="1" smtClean="0"/>
              <a:t>all’inizio</a:t>
            </a:r>
            <a:r>
              <a:rPr lang="en-US" dirty="0" smtClean="0"/>
              <a:t> e </a:t>
            </a:r>
            <a:r>
              <a:rPr lang="en-US" dirty="0" err="1" smtClean="0"/>
              <a:t>alla</a:t>
            </a:r>
            <a:r>
              <a:rPr lang="en-US" dirty="0" smtClean="0"/>
              <a:t> fine di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, e, </a:t>
            </a:r>
            <a:r>
              <a:rPr lang="en-US" dirty="0" err="1" smtClean="0"/>
              <a:t>all’interno</a:t>
            </a:r>
            <a:r>
              <a:rPr lang="en-US" dirty="0" smtClean="0"/>
              <a:t> di </a:t>
            </a:r>
            <a:r>
              <a:rPr lang="en-US" dirty="0" err="1" smtClean="0"/>
              <a:t>ciascuna</a:t>
            </a:r>
            <a:r>
              <a:rPr lang="en-US" dirty="0" smtClean="0"/>
              <a:t>, prima e </a:t>
            </a:r>
            <a:r>
              <a:rPr lang="en-US" dirty="0" err="1" smtClean="0"/>
              <a:t>dopo</a:t>
            </a:r>
            <a:r>
              <a:rPr lang="en-US" dirty="0" smtClean="0"/>
              <a:t>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chiamata</a:t>
            </a:r>
            <a:r>
              <a:rPr lang="en-US" dirty="0" smtClean="0"/>
              <a:t> ad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di </a:t>
            </a:r>
            <a:r>
              <a:rPr lang="en-US" dirty="0" err="1" smtClean="0"/>
              <a:t>profilazione</a:t>
            </a:r>
            <a:r>
              <a:rPr lang="en-US" dirty="0" smtClean="0"/>
              <a:t> è </a:t>
            </a:r>
            <a:r>
              <a:rPr lang="en-US" dirty="0" err="1" smtClean="0"/>
              <a:t>indicata</a:t>
            </a:r>
            <a:r>
              <a:rPr lang="en-US" dirty="0" smtClean="0"/>
              <a:t> per </a:t>
            </a:r>
            <a:r>
              <a:rPr lang="en-US" dirty="0" err="1" smtClean="0"/>
              <a:t>individuare</a:t>
            </a:r>
            <a:r>
              <a:rPr lang="en-US" dirty="0" smtClean="0"/>
              <a:t> </a:t>
            </a:r>
            <a:r>
              <a:rPr lang="en-US" dirty="0" err="1" smtClean="0"/>
              <a:t>colli</a:t>
            </a:r>
            <a:r>
              <a:rPr lang="en-US" dirty="0" smtClean="0"/>
              <a:t> di </a:t>
            </a:r>
            <a:r>
              <a:rPr lang="en-US" dirty="0" err="1" smtClean="0"/>
              <a:t>bottiglia</a:t>
            </a:r>
            <a:r>
              <a:rPr lang="en-US" dirty="0" smtClean="0"/>
              <a:t> </a:t>
            </a:r>
            <a:r>
              <a:rPr lang="en-US" dirty="0" err="1" smtClean="0"/>
              <a:t>legati</a:t>
            </a:r>
            <a:r>
              <a:rPr lang="en-US" dirty="0" smtClean="0"/>
              <a:t> all’ IO</a:t>
            </a:r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pertanto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misurazione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invasiva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/>
              <a:t>.</a:t>
            </a: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9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- </a:t>
            </a:r>
            <a:r>
              <a:rPr lang="en-US" dirty="0" err="1" smtClean="0"/>
              <a:t>indicatori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Data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F </a:t>
            </a:r>
            <a:r>
              <a:rPr lang="en-US" dirty="0" err="1" smtClean="0"/>
              <a:t>soggetta</a:t>
            </a:r>
            <a:r>
              <a:rPr lang="en-US" dirty="0" smtClean="0"/>
              <a:t> ad instrumentation, </a:t>
            </a:r>
            <a:r>
              <a:rPr lang="en-US" dirty="0" err="1" smtClean="0"/>
              <a:t>definiamo</a:t>
            </a:r>
            <a:r>
              <a:rPr lang="en-US" dirty="0" smtClean="0"/>
              <a:t> I </a:t>
            </a:r>
            <a:r>
              <a:rPr lang="en-US" dirty="0" err="1" smtClean="0"/>
              <a:t>seguenti</a:t>
            </a:r>
            <a:r>
              <a:rPr lang="en-US" dirty="0" smtClean="0"/>
              <a:t> tempi:</a:t>
            </a:r>
          </a:p>
          <a:p>
            <a:pPr lvl="1" algn="just"/>
            <a:r>
              <a:rPr lang="en-US" b="1" dirty="0" err="1" smtClean="0"/>
              <a:t>Tf</a:t>
            </a:r>
            <a:r>
              <a:rPr lang="en-US" b="1" dirty="0" smtClean="0"/>
              <a:t> </a:t>
            </a:r>
            <a:r>
              <a:rPr lang="en-US" dirty="0" smtClean="0"/>
              <a:t>: tempo per </a:t>
            </a:r>
            <a:r>
              <a:rPr lang="en-US" dirty="0" err="1" smtClean="0"/>
              <a:t>eseguire</a:t>
            </a:r>
            <a:r>
              <a:rPr lang="en-US" dirty="0" smtClean="0"/>
              <a:t> la </a:t>
            </a:r>
            <a:r>
              <a:rPr lang="en-US" dirty="0" err="1" smtClean="0"/>
              <a:t>funzione</a:t>
            </a:r>
            <a:r>
              <a:rPr lang="en-US" dirty="0" smtClean="0"/>
              <a:t> F</a:t>
            </a:r>
          </a:p>
          <a:p>
            <a:pPr lvl="1" algn="just"/>
            <a:r>
              <a:rPr lang="en-US" b="1" dirty="0" err="1" smtClean="0"/>
              <a:t>Tsf</a:t>
            </a:r>
            <a:r>
              <a:rPr lang="en-US" b="1" dirty="0" smtClean="0"/>
              <a:t> </a:t>
            </a:r>
            <a:r>
              <a:rPr lang="en-US" dirty="0" smtClean="0"/>
              <a:t>: tempo per </a:t>
            </a:r>
            <a:r>
              <a:rPr lang="en-US" dirty="0" err="1" smtClean="0"/>
              <a:t>eseguire</a:t>
            </a:r>
            <a:r>
              <a:rPr lang="en-US" dirty="0" smtClean="0"/>
              <a:t> le </a:t>
            </a:r>
            <a:r>
              <a:rPr lang="en-US" dirty="0" err="1" smtClean="0"/>
              <a:t>subfunctions</a:t>
            </a:r>
            <a:r>
              <a:rPr lang="en-US" dirty="0" smtClean="0"/>
              <a:t> di F</a:t>
            </a:r>
          </a:p>
          <a:p>
            <a:pPr lvl="1" algn="just"/>
            <a:r>
              <a:rPr lang="en-US" b="1" dirty="0" smtClean="0"/>
              <a:t>Tso</a:t>
            </a:r>
            <a:r>
              <a:rPr lang="en-US" dirty="0" smtClean="0"/>
              <a:t> : tempo per </a:t>
            </a:r>
            <a:r>
              <a:rPr lang="en-US" dirty="0" err="1" smtClean="0"/>
              <a:t>completare</a:t>
            </a:r>
            <a:r>
              <a:rPr lang="en-US" dirty="0" smtClean="0"/>
              <a:t> le </a:t>
            </a:r>
            <a:r>
              <a:rPr lang="en-US" dirty="0" err="1" smtClean="0"/>
              <a:t>chiamate</a:t>
            </a:r>
            <a:r>
              <a:rPr lang="en-US" dirty="0" smtClean="0"/>
              <a:t> al Sistema</a:t>
            </a:r>
          </a:p>
          <a:p>
            <a:pPr lvl="1" algn="just"/>
            <a:endParaRPr lang="en-US" dirty="0"/>
          </a:p>
          <a:p>
            <a:pPr algn="just"/>
            <a:r>
              <a:rPr lang="en-US" dirty="0" err="1" smtClean="0"/>
              <a:t>Calcoliamo</a:t>
            </a:r>
            <a:r>
              <a:rPr lang="en-US" dirty="0" smtClean="0"/>
              <a:t>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indicatori</a:t>
            </a:r>
            <a:r>
              <a:rPr lang="en-US" dirty="0" smtClean="0"/>
              <a:t> di instrumentation </a:t>
            </a:r>
            <a:r>
              <a:rPr lang="en-US" sz="2300" dirty="0" smtClean="0"/>
              <a:t>:</a:t>
            </a:r>
            <a:endParaRPr lang="en-US" dirty="0" smtClean="0"/>
          </a:p>
          <a:p>
            <a:pPr lvl="1" algn="just"/>
            <a:r>
              <a:rPr lang="en-US" dirty="0" smtClean="0"/>
              <a:t>Elapsed inclusive: </a:t>
            </a:r>
            <a:r>
              <a:rPr lang="en-US" dirty="0" err="1" smtClean="0"/>
              <a:t>Tf</a:t>
            </a:r>
            <a:endParaRPr lang="en-US" dirty="0" smtClean="0"/>
          </a:p>
          <a:p>
            <a:pPr lvl="1" algn="just"/>
            <a:r>
              <a:rPr lang="en-US" dirty="0" smtClean="0"/>
              <a:t>Elapsed exclusive: </a:t>
            </a:r>
            <a:r>
              <a:rPr lang="en-US" dirty="0" err="1" smtClean="0"/>
              <a:t>Tf</a:t>
            </a:r>
            <a:r>
              <a:rPr lang="en-US" dirty="0" smtClean="0"/>
              <a:t> - </a:t>
            </a:r>
            <a:r>
              <a:rPr lang="en-US" dirty="0" err="1" smtClean="0"/>
              <a:t>Tsf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smtClean="0"/>
              <a:t>Application inclusive: </a:t>
            </a:r>
            <a:r>
              <a:rPr lang="en-US" dirty="0" err="1" smtClean="0"/>
              <a:t>Tf</a:t>
            </a:r>
            <a:r>
              <a:rPr lang="en-US" dirty="0" smtClean="0"/>
              <a:t> - Tso</a:t>
            </a:r>
          </a:p>
          <a:p>
            <a:pPr lvl="1" algn="just"/>
            <a:r>
              <a:rPr lang="en-US" dirty="0" smtClean="0"/>
              <a:t>Applications exclusive: </a:t>
            </a:r>
            <a:r>
              <a:rPr lang="en-US" dirty="0" err="1" smtClean="0"/>
              <a:t>Tf</a:t>
            </a:r>
            <a:r>
              <a:rPr lang="en-US" dirty="0" smtClean="0"/>
              <a:t> – </a:t>
            </a:r>
            <a:r>
              <a:rPr lang="en-US" dirty="0" err="1" smtClean="0"/>
              <a:t>Tsf</a:t>
            </a:r>
            <a:r>
              <a:rPr lang="en-US" dirty="0" smtClean="0"/>
              <a:t> –Tso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88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- </a:t>
            </a:r>
            <a:r>
              <a:rPr lang="en-US" dirty="0" err="1" smtClean="0"/>
              <a:t>todo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180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summary view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tipologie</a:t>
            </a:r>
            <a:r>
              <a:rPr lang="en-US" dirty="0" smtClean="0"/>
              <a:t> di profiling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abbatanza</a:t>
            </a:r>
            <a:r>
              <a:rPr lang="en-US" dirty="0" smtClean="0"/>
              <a:t> </a:t>
            </a:r>
            <a:r>
              <a:rPr lang="en-US" dirty="0" err="1" smtClean="0"/>
              <a:t>simili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loro</a:t>
            </a:r>
            <a:endParaRPr lang="en-US" dirty="0" smtClean="0"/>
          </a:p>
          <a:p>
            <a:pPr lvl="0" algn="just"/>
            <a:r>
              <a:rPr lang="en-US" dirty="0" smtClean="0"/>
              <a:t>Summary view: </a:t>
            </a:r>
            <a:r>
              <a:rPr lang="en-US" dirty="0" err="1" smtClean="0"/>
              <a:t>grafico</a:t>
            </a:r>
            <a:r>
              <a:rPr lang="en-US" dirty="0" smtClean="0"/>
              <a:t> di </a:t>
            </a:r>
            <a:r>
              <a:rPr lang="en-US" dirty="0" err="1" smtClean="0"/>
              <a:t>utilizzo</a:t>
            </a:r>
            <a:r>
              <a:rPr lang="en-US" dirty="0" smtClean="0"/>
              <a:t> CPU </a:t>
            </a:r>
            <a:r>
              <a:rPr lang="en-US" dirty="0" err="1" smtClean="0"/>
              <a:t>nel</a:t>
            </a:r>
            <a:r>
              <a:rPr lang="en-US" dirty="0" smtClean="0"/>
              <a:t> tempo di </a:t>
            </a:r>
            <a:r>
              <a:rPr lang="en-US" dirty="0" err="1" smtClean="0"/>
              <a:t>profilazione</a:t>
            </a:r>
            <a:r>
              <a:rPr lang="en-US" dirty="0" smtClean="0"/>
              <a:t>. </a:t>
            </a:r>
            <a:r>
              <a:rPr lang="en-US" dirty="0" err="1" smtClean="0"/>
              <a:t>Possibilità</a:t>
            </a:r>
            <a:r>
              <a:rPr lang="en-US" dirty="0" smtClean="0"/>
              <a:t> di fare zoom e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summary </a:t>
            </a:r>
            <a:r>
              <a:rPr lang="en-US" dirty="0" err="1" smtClean="0"/>
              <a:t>della</a:t>
            </a:r>
            <a:r>
              <a:rPr lang="en-US" dirty="0" smtClean="0"/>
              <a:t> sola parte </a:t>
            </a:r>
            <a:r>
              <a:rPr lang="en-US" dirty="0" err="1" smtClean="0"/>
              <a:t>selezionata</a:t>
            </a:r>
            <a:endParaRPr lang="en-US" dirty="0" smtClean="0"/>
          </a:p>
          <a:p>
            <a:pPr lvl="0" algn="just"/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appare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summary è </a:t>
            </a:r>
            <a:r>
              <a:rPr lang="en-US" dirty="0" err="1" smtClean="0"/>
              <a:t>cliccabile</a:t>
            </a:r>
            <a:r>
              <a:rPr lang="en-US" dirty="0" smtClean="0"/>
              <a:t>. Con </a:t>
            </a:r>
            <a:r>
              <a:rPr lang="en-US" dirty="0" err="1" smtClean="0"/>
              <a:t>tasto</a:t>
            </a:r>
            <a:r>
              <a:rPr lang="en-US" dirty="0" smtClean="0"/>
              <a:t> destroy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opzioni</a:t>
            </a:r>
            <a:r>
              <a:rPr lang="en-US" dirty="0" smtClean="0"/>
              <a:t>, </a:t>
            </a:r>
            <a:r>
              <a:rPr lang="en-US" dirty="0" err="1" smtClean="0"/>
              <a:t>fra</a:t>
            </a:r>
            <a:r>
              <a:rPr lang="en-US" dirty="0" smtClean="0"/>
              <a:t> cui </a:t>
            </a:r>
            <a:r>
              <a:rPr lang="en-US" dirty="0" err="1" smtClean="0"/>
              <a:t>raggiungere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endParaRPr lang="en-US" dirty="0" smtClean="0"/>
          </a:p>
          <a:p>
            <a:pPr lvl="0" algn="just"/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dal summary </a:t>
            </a:r>
            <a:r>
              <a:rPr lang="en-US" dirty="0" err="1" smtClean="0"/>
              <a:t>raggiungiamo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Show Trimmed Call Tree : </a:t>
            </a:r>
            <a:r>
              <a:rPr lang="en-US" dirty="0" err="1" smtClean="0"/>
              <a:t>vediamo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vista “Call Tree” le </a:t>
            </a:r>
            <a:r>
              <a:rPr lang="en-US" dirty="0" err="1" smtClean="0"/>
              <a:t>parti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costose</a:t>
            </a:r>
            <a:r>
              <a:rPr lang="en-US" dirty="0" smtClean="0"/>
              <a:t>, </a:t>
            </a:r>
            <a:r>
              <a:rPr lang="en-US" dirty="0" err="1" smtClean="0"/>
              <a:t>indichiamo</a:t>
            </a:r>
            <a:r>
              <a:rPr lang="en-US" dirty="0" smtClean="0"/>
              <a:t> </a:t>
            </a:r>
            <a:r>
              <a:rPr lang="en-US" dirty="0" err="1" smtClean="0"/>
              <a:t>l’hot</a:t>
            </a:r>
            <a:r>
              <a:rPr lang="en-US" dirty="0" smtClean="0"/>
              <a:t> path e </a:t>
            </a:r>
            <a:r>
              <a:rPr lang="en-US" dirty="0" err="1" smtClean="0"/>
              <a:t>possiamo</a:t>
            </a:r>
            <a:r>
              <a:rPr lang="en-US" dirty="0" smtClean="0"/>
              <a:t> </a:t>
            </a:r>
            <a:r>
              <a:rPr lang="en-US" dirty="0" err="1" smtClean="0"/>
              <a:t>filtrare</a:t>
            </a:r>
            <a:r>
              <a:rPr lang="en-US" dirty="0" smtClean="0"/>
              <a:t> le entry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riteniamo</a:t>
            </a:r>
            <a:r>
              <a:rPr lang="en-US" dirty="0" smtClean="0"/>
              <a:t> di </a:t>
            </a:r>
            <a:r>
              <a:rPr lang="en-US" dirty="0" err="1" smtClean="0"/>
              <a:t>poco</a:t>
            </a:r>
            <a:r>
              <a:rPr lang="en-US" dirty="0" smtClean="0"/>
              <a:t> </a:t>
            </a:r>
            <a:r>
              <a:rPr lang="en-US" dirty="0" err="1" smtClean="0"/>
              <a:t>interesse</a:t>
            </a:r>
            <a:endParaRPr lang="en-US" dirty="0"/>
          </a:p>
          <a:p>
            <a:pPr lvl="1" algn="just"/>
            <a:r>
              <a:rPr lang="en-US" dirty="0" smtClean="0"/>
              <a:t>Show hot lines: </a:t>
            </a:r>
            <a:r>
              <a:rPr lang="en-US" dirty="0" err="1" smtClean="0"/>
              <a:t>vediamo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vista “Lines” le </a:t>
            </a:r>
            <a:r>
              <a:rPr lang="en-US" dirty="0" err="1" smtClean="0"/>
              <a:t>linee</a:t>
            </a:r>
            <a:r>
              <a:rPr lang="en-US" dirty="0" smtClean="0"/>
              <a:t> di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costose</a:t>
            </a:r>
            <a:r>
              <a:rPr lang="en-US" dirty="0" smtClean="0"/>
              <a:t>. Non </a:t>
            </a:r>
            <a:r>
              <a:rPr lang="en-US" dirty="0" err="1" smtClean="0"/>
              <a:t>disponibile</a:t>
            </a:r>
            <a:r>
              <a:rPr lang="en-US" dirty="0" smtClean="0"/>
              <a:t> in instrumentation.</a:t>
            </a:r>
          </a:p>
          <a:p>
            <a:pPr lvl="1" algn="just"/>
            <a:r>
              <a:rPr lang="en-US" dirty="0" smtClean="0"/>
              <a:t>Export Report Data: .csv o .xml</a:t>
            </a:r>
          </a:p>
          <a:p>
            <a:pPr lvl="1" algn="just"/>
            <a:r>
              <a:rPr lang="en-US" dirty="0" smtClean="0"/>
              <a:t>Save Analyzed Report: </a:t>
            </a:r>
            <a:r>
              <a:rPr lang="en-US" dirty="0" err="1" smtClean="0"/>
              <a:t>salva</a:t>
            </a:r>
            <a:r>
              <a:rPr lang="en-US" dirty="0" smtClean="0"/>
              <a:t> in </a:t>
            </a:r>
            <a:r>
              <a:rPr lang="en-US" dirty="0" err="1" smtClean="0"/>
              <a:t>formato</a:t>
            </a:r>
            <a:r>
              <a:rPr lang="en-US" dirty="0" smtClean="0"/>
              <a:t> .</a:t>
            </a:r>
            <a:r>
              <a:rPr lang="en-US" dirty="0" err="1" smtClean="0"/>
              <a:t>vsps</a:t>
            </a:r>
            <a:r>
              <a:rPr lang="en-US" dirty="0" smtClean="0"/>
              <a:t>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aprè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rapidamente</a:t>
            </a:r>
            <a:r>
              <a:rPr lang="en-US" dirty="0" smtClean="0"/>
              <a:t> </a:t>
            </a:r>
          </a:p>
          <a:p>
            <a:pPr lvl="1" algn="just"/>
            <a:endParaRPr lang="en-US" dirty="0" smtClean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87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viste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Call Tree: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intuitivo</a:t>
            </a:r>
            <a:r>
              <a:rPr lang="en-US" dirty="0" smtClean="0"/>
              <a:t>. </a:t>
            </a:r>
            <a:r>
              <a:rPr lang="en-US" dirty="0" err="1" smtClean="0"/>
              <a:t>Abbiamo</a:t>
            </a:r>
            <a:r>
              <a:rPr lang="en-US" dirty="0" smtClean="0"/>
              <a:t> la </a:t>
            </a:r>
            <a:r>
              <a:rPr lang="en-US" dirty="0" err="1" smtClean="0"/>
              <a:t>possibilità</a:t>
            </a:r>
            <a:r>
              <a:rPr lang="en-US" dirty="0" smtClean="0"/>
              <a:t> di </a:t>
            </a:r>
          </a:p>
          <a:p>
            <a:pPr lvl="1" algn="just"/>
            <a:r>
              <a:rPr lang="en-US" dirty="0" err="1" smtClean="0"/>
              <a:t>Filtrare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r>
              <a:rPr lang="en-US" dirty="0" smtClean="0"/>
              <a:t> (trimming/folding)</a:t>
            </a:r>
          </a:p>
          <a:p>
            <a:pPr lvl="1" algn="just"/>
            <a:r>
              <a:rPr lang="en-US" dirty="0" err="1" smtClean="0"/>
              <a:t>Impostare</a:t>
            </a:r>
            <a:r>
              <a:rPr lang="en-US" dirty="0" smtClean="0"/>
              <a:t> un </a:t>
            </a:r>
            <a:r>
              <a:rPr lang="en-US" dirty="0" err="1" smtClean="0"/>
              <a:t>qualsiasi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come root, o </a:t>
            </a:r>
            <a:r>
              <a:rPr lang="en-US" dirty="0" err="1" smtClean="0"/>
              <a:t>resettare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condizione</a:t>
            </a:r>
            <a:r>
              <a:rPr lang="en-US" dirty="0" smtClean="0"/>
              <a:t> </a:t>
            </a:r>
            <a:r>
              <a:rPr lang="en-US" dirty="0" err="1" smtClean="0"/>
              <a:t>iniziale</a:t>
            </a:r>
            <a:r>
              <a:rPr lang="en-US" dirty="0" smtClean="0"/>
              <a:t>,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tasto</a:t>
            </a:r>
            <a:r>
              <a:rPr lang="en-US" dirty="0" smtClean="0"/>
              <a:t> </a:t>
            </a:r>
            <a:r>
              <a:rPr lang="en-US" dirty="0" err="1" smtClean="0"/>
              <a:t>destro</a:t>
            </a:r>
            <a:r>
              <a:rPr lang="en-US" dirty="0" smtClean="0"/>
              <a:t> </a:t>
            </a:r>
            <a:r>
              <a:rPr lang="en-US" dirty="0" err="1" smtClean="0"/>
              <a:t>sull’albero</a:t>
            </a:r>
            <a:endParaRPr lang="en-US" dirty="0" smtClean="0"/>
          </a:p>
          <a:p>
            <a:pPr lvl="1" algn="just"/>
            <a:r>
              <a:rPr lang="en-US" dirty="0" err="1" smtClean="0"/>
              <a:t>Selezionare</a:t>
            </a:r>
            <a:r>
              <a:rPr lang="en-US" dirty="0" smtClean="0"/>
              <a:t> diverse </a:t>
            </a:r>
            <a:r>
              <a:rPr lang="en-US" dirty="0" err="1" smtClean="0"/>
              <a:t>colonne</a:t>
            </a:r>
            <a:r>
              <a:rPr lang="en-US" dirty="0" smtClean="0"/>
              <a:t> </a:t>
            </a:r>
          </a:p>
          <a:p>
            <a:pPr marL="274320" lvl="1" indent="0" algn="just">
              <a:buNone/>
            </a:pPr>
            <a:endParaRPr lang="en-US" dirty="0" smtClean="0"/>
          </a:p>
          <a:p>
            <a:pPr lvl="0" algn="just"/>
            <a:r>
              <a:rPr lang="en-US" dirty="0" smtClean="0"/>
              <a:t>Modules: </a:t>
            </a:r>
            <a:r>
              <a:rPr lang="en-US" dirty="0" err="1" smtClean="0"/>
              <a:t>vediamo</a:t>
            </a:r>
            <a:r>
              <a:rPr lang="en-US" dirty="0" smtClean="0"/>
              <a:t> I moduli </a:t>
            </a:r>
            <a:r>
              <a:rPr lang="en-US" dirty="0" err="1" smtClean="0"/>
              <a:t>coinvolti</a:t>
            </a:r>
            <a:r>
              <a:rPr lang="en-US" dirty="0" smtClean="0"/>
              <a:t>, </a:t>
            </a:r>
            <a:r>
              <a:rPr lang="en-US" dirty="0" err="1" smtClean="0"/>
              <a:t>ognuno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è root </a:t>
            </a:r>
            <a:r>
              <a:rPr lang="en-US" dirty="0" err="1" smtClean="0"/>
              <a:t>dell’albero</a:t>
            </a:r>
            <a:endParaRPr lang="en-US" dirty="0"/>
          </a:p>
          <a:p>
            <a:pPr lvl="1" algn="just"/>
            <a:r>
              <a:rPr lang="en-US" dirty="0" smtClean="0"/>
              <a:t>Se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determinata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stava</a:t>
            </a:r>
            <a:r>
              <a:rPr lang="en-US" dirty="0" smtClean="0"/>
              <a:t> </a:t>
            </a:r>
            <a:r>
              <a:rPr lang="en-US" dirty="0" err="1" smtClean="0"/>
              <a:t>eseguendo</a:t>
            </a:r>
            <a:r>
              <a:rPr lang="en-US" dirty="0" smtClean="0"/>
              <a:t> al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misurazione</a:t>
            </a:r>
            <a:r>
              <a:rPr lang="en-US" dirty="0" smtClean="0"/>
              <a:t>,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mostrata</a:t>
            </a:r>
            <a:r>
              <a:rPr lang="en-US" dirty="0" smtClean="0"/>
              <a:t> in </a:t>
            </a:r>
            <a:r>
              <a:rPr lang="en-US" dirty="0" err="1" smtClean="0"/>
              <a:t>questa</a:t>
            </a:r>
            <a:r>
              <a:rPr lang="en-US" dirty="0" smtClean="0"/>
              <a:t> vista. 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cliccare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e </a:t>
            </a:r>
            <a:r>
              <a:rPr lang="en-US" dirty="0" err="1" smtClean="0"/>
              <a:t>raggiungere</a:t>
            </a:r>
            <a:r>
              <a:rPr lang="en-US" dirty="0" smtClean="0"/>
              <a:t> </a:t>
            </a:r>
            <a:r>
              <a:rPr lang="en-US" dirty="0" err="1" smtClean="0"/>
              <a:t>direttamente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r>
              <a:rPr lang="en-US" dirty="0" smtClean="0"/>
              <a:t>. </a:t>
            </a:r>
            <a:r>
              <a:rPr lang="en-US" dirty="0" err="1" smtClean="0"/>
              <a:t>Qualora</a:t>
            </a:r>
            <a:r>
              <a:rPr lang="en-US" dirty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indicatori</a:t>
            </a:r>
            <a:r>
              <a:rPr lang="en-US" dirty="0" smtClean="0"/>
              <a:t> di inclusive </a:t>
            </a:r>
            <a:r>
              <a:rPr lang="en-US" dirty="0" err="1" smtClean="0"/>
              <a:t>ed</a:t>
            </a:r>
            <a:r>
              <a:rPr lang="en-US" dirty="0" smtClean="0"/>
              <a:t> exclusive </a:t>
            </a:r>
            <a:r>
              <a:rPr lang="en-US" dirty="0" err="1" smtClean="0"/>
              <a:t>coincidano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tool ha </a:t>
            </a:r>
            <a:r>
              <a:rPr lang="en-US" dirty="0" err="1" smtClean="0"/>
              <a:t>tracciato</a:t>
            </a:r>
            <a:r>
              <a:rPr lang="en-US" dirty="0" smtClean="0"/>
              <a:t> </a:t>
            </a:r>
            <a:r>
              <a:rPr lang="en-US" dirty="0" err="1" smtClean="0"/>
              <a:t>qualcosa</a:t>
            </a:r>
            <a:r>
              <a:rPr lang="en-US" dirty="0" smtClean="0"/>
              <a:t> di </a:t>
            </a:r>
            <a:r>
              <a:rPr lang="en-US" dirty="0" err="1" smtClean="0"/>
              <a:t>atomico</a:t>
            </a:r>
            <a:r>
              <a:rPr lang="en-US" dirty="0" smtClean="0"/>
              <a:t>,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l’instruction</a:t>
            </a:r>
            <a:r>
              <a:rPr lang="en-US" dirty="0" smtClean="0"/>
              <a:t> pointer (ad </a:t>
            </a:r>
            <a:r>
              <a:rPr lang="en-US" dirty="0" err="1" smtClean="0"/>
              <a:t>esempio</a:t>
            </a:r>
            <a:r>
              <a:rPr lang="en-US" dirty="0" smtClean="0"/>
              <a:t> in moduli di Sistema)</a:t>
            </a:r>
            <a:endParaRPr lang="en-US" dirty="0"/>
          </a:p>
          <a:p>
            <a:pPr marL="274320" lvl="1" indent="0" algn="just">
              <a:buNone/>
            </a:pPr>
            <a:endParaRPr lang="en-US" dirty="0"/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616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Punto 1</a:t>
            </a:r>
          </a:p>
          <a:p>
            <a:r>
              <a:rPr lang="it-IT" dirty="0" smtClean="0"/>
              <a:t>Punto 2</a:t>
            </a:r>
          </a:p>
          <a:p>
            <a:pPr lvl="1"/>
            <a:endParaRPr lang="it-IT" dirty="0" smtClean="0"/>
          </a:p>
          <a:p>
            <a:pPr marL="609515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16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viste</a:t>
            </a:r>
            <a:r>
              <a:rPr lang="en-US" dirty="0" smtClean="0"/>
              <a:t>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Caller/</a:t>
            </a:r>
            <a:r>
              <a:rPr lang="en-US" dirty="0" err="1" smtClean="0"/>
              <a:t>Calle</a:t>
            </a:r>
            <a:r>
              <a:rPr lang="en-US" dirty="0" smtClean="0"/>
              <a:t> view: </a:t>
            </a:r>
          </a:p>
          <a:p>
            <a:pPr lvl="1" algn="just"/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mostrate</a:t>
            </a:r>
            <a:r>
              <a:rPr lang="en-US" dirty="0" smtClean="0"/>
              <a:t> 3 </a:t>
            </a:r>
            <a:r>
              <a:rPr lang="en-US" dirty="0" err="1" smtClean="0"/>
              <a:t>viste</a:t>
            </a:r>
            <a:r>
              <a:rPr lang="en-US" dirty="0" smtClean="0"/>
              <a:t>, la </a:t>
            </a:r>
            <a:r>
              <a:rPr lang="en-US" dirty="0" err="1" smtClean="0"/>
              <a:t>funzione</a:t>
            </a:r>
            <a:r>
              <a:rPr lang="en-US" dirty="0" smtClean="0"/>
              <a:t> in </a:t>
            </a:r>
            <a:r>
              <a:rPr lang="en-US" dirty="0" err="1" smtClean="0"/>
              <a:t>esame</a:t>
            </a:r>
            <a:r>
              <a:rPr lang="en-US" dirty="0" smtClean="0"/>
              <a:t>, la </a:t>
            </a:r>
            <a:r>
              <a:rPr lang="en-US" dirty="0" err="1" smtClean="0"/>
              <a:t>funzione</a:t>
            </a:r>
            <a:r>
              <a:rPr lang="en-US" dirty="0" smtClean="0"/>
              <a:t> padre e le </a:t>
            </a:r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figlie</a:t>
            </a:r>
            <a:r>
              <a:rPr lang="en-US" dirty="0" smtClean="0"/>
              <a:t>. </a:t>
            </a:r>
          </a:p>
          <a:p>
            <a:pPr lvl="1" algn="just"/>
            <a:r>
              <a:rPr lang="en-US" dirty="0" err="1" smtClean="0"/>
              <a:t>Anche</a:t>
            </a:r>
            <a:r>
              <a:rPr lang="en-US" dirty="0" smtClean="0"/>
              <a:t>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è </a:t>
            </a:r>
            <a:r>
              <a:rPr lang="en-US" dirty="0" err="1" smtClean="0"/>
              <a:t>possibil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discriminare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contatori</a:t>
            </a:r>
            <a:r>
              <a:rPr lang="en-US" dirty="0" smtClean="0"/>
              <a:t> inclusive/exclusive e le relative </a:t>
            </a:r>
            <a:r>
              <a:rPr lang="en-US" dirty="0" err="1" smtClean="0"/>
              <a:t>percentuali</a:t>
            </a:r>
            <a:endParaRPr lang="en-US" dirty="0" smtClean="0"/>
          </a:p>
          <a:p>
            <a:pPr lvl="0" algn="just"/>
            <a:r>
              <a:rPr lang="en-US" dirty="0" smtClean="0"/>
              <a:t> Functions </a:t>
            </a:r>
            <a:r>
              <a:rPr lang="en-US" dirty="0"/>
              <a:t>view: </a:t>
            </a:r>
            <a:endParaRPr lang="en-US" dirty="0" smtClean="0"/>
          </a:p>
          <a:p>
            <a:pPr lvl="1" algn="just"/>
            <a:r>
              <a:rPr lang="en-US" dirty="0" smtClean="0"/>
              <a:t>Vista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chiamate</a:t>
            </a:r>
            <a:r>
              <a:rPr lang="en-US" dirty="0" smtClean="0"/>
              <a:t>. Utile a </a:t>
            </a:r>
            <a:r>
              <a:rPr lang="en-US" dirty="0" err="1" smtClean="0"/>
              <a:t>patto</a:t>
            </a:r>
            <a:r>
              <a:rPr lang="en-US" dirty="0" smtClean="0"/>
              <a:t> di </a:t>
            </a:r>
            <a:r>
              <a:rPr lang="en-US" dirty="0" err="1" smtClean="0"/>
              <a:t>configurare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modulo di </a:t>
            </a:r>
            <a:r>
              <a:rPr lang="en-US" dirty="0" err="1" smtClean="0"/>
              <a:t>provenienza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/>
              <a:t> </a:t>
            </a:r>
            <a:r>
              <a:rPr lang="en-US" dirty="0" smtClean="0"/>
              <a:t>o se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utilizza</a:t>
            </a:r>
            <a:r>
              <a:rPr lang="en-US" dirty="0" smtClean="0"/>
              <a:t> “show just my code” </a:t>
            </a:r>
            <a:r>
              <a:rPr lang="en-US" dirty="0" err="1" smtClean="0"/>
              <a:t>nel</a:t>
            </a:r>
            <a:r>
              <a:rPr lang="en-US" dirty="0" smtClean="0"/>
              <a:t> summary</a:t>
            </a:r>
            <a:endParaRPr lang="en-US" dirty="0"/>
          </a:p>
          <a:p>
            <a:pPr lvl="0" algn="just"/>
            <a:r>
              <a:rPr lang="en-US" dirty="0" smtClean="0"/>
              <a:t>Lines view</a:t>
            </a:r>
            <a:r>
              <a:rPr lang="en-US" dirty="0"/>
              <a:t>: </a:t>
            </a:r>
          </a:p>
          <a:p>
            <a:pPr lvl="1" algn="just"/>
            <a:endParaRPr lang="en-US" dirty="0"/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68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Sampling</a:t>
            </a:r>
            <a:r>
              <a:rPr lang="fr-FR" dirty="0" smtClean="0"/>
              <a:t> – Instrumentation - </a:t>
            </a:r>
            <a:r>
              <a:rPr lang="fr-FR" dirty="0" err="1" smtClean="0"/>
              <a:t>Concurrency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Recap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Punto 1</a:t>
            </a:r>
          </a:p>
          <a:p>
            <a:r>
              <a:rPr lang="it-IT" dirty="0" smtClean="0"/>
              <a:t>Punto 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36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Q&amp;A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Tutto il </a:t>
            </a:r>
            <a:r>
              <a:rPr lang="it-IT" dirty="0"/>
              <a:t>m</a:t>
            </a:r>
            <a:r>
              <a:rPr lang="it-IT" dirty="0" smtClean="0"/>
              <a:t>ateriale di questa sessione su</a:t>
            </a:r>
          </a:p>
          <a:p>
            <a:pPr marL="0" indent="0">
              <a:buNone/>
            </a:pPr>
            <a:r>
              <a:rPr lang="it-IT" dirty="0" smtClean="0">
                <a:hlinkClick r:id="rId3"/>
              </a:rPr>
              <a:t>http://www.communitydays.it/</a:t>
            </a:r>
            <a:r>
              <a:rPr lang="it-IT" dirty="0" smtClean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Lascia il feedback su questa sessione,</a:t>
            </a:r>
          </a:p>
          <a:p>
            <a:pPr marL="0" indent="0">
              <a:buNone/>
            </a:pPr>
            <a:r>
              <a:rPr lang="it-IT" dirty="0" smtClean="0"/>
              <a:t>potrai essere estratto per i nostri premi!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Seguici su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Twitter</a:t>
            </a:r>
            <a:r>
              <a:rPr lang="it-IT" dirty="0" smtClean="0"/>
              <a:t> @</a:t>
            </a:r>
            <a:r>
              <a:rPr lang="it-IT" dirty="0" err="1" smtClean="0"/>
              <a:t>CommunityDaysIT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Facebook http://facebook.com/cdaysit</a:t>
            </a:r>
          </a:p>
          <a:p>
            <a:pPr marL="0" indent="0">
              <a:buNone/>
            </a:pPr>
            <a:r>
              <a:rPr lang="it-IT" dirty="0" smtClean="0"/>
              <a:t>	#CDays14</a:t>
            </a:r>
          </a:p>
          <a:p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25" y="1942440"/>
            <a:ext cx="2847862" cy="28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Chi sono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>
                <a:latin typeface="Calibri" pitchFamily="34"/>
              </a:rPr>
              <a:t>Guido </a:t>
            </a:r>
            <a:r>
              <a:rPr lang="en-US" dirty="0" err="1">
                <a:latin typeface="Calibri" pitchFamily="34"/>
              </a:rPr>
              <a:t>Pederzini</a:t>
            </a:r>
            <a:endParaRPr lang="en-US" dirty="0">
              <a:latin typeface="Calibri" pitchFamily="34"/>
            </a:endParaRPr>
          </a:p>
          <a:p>
            <a:pPr lvl="0"/>
            <a:r>
              <a:rPr lang="en-US" dirty="0" err="1">
                <a:latin typeface="Calibri" pitchFamily="34"/>
              </a:rPr>
              <a:t>Ingegnere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informatico</a:t>
            </a:r>
            <a:r>
              <a:rPr lang="en-US" dirty="0">
                <a:latin typeface="Calibri" pitchFamily="34"/>
              </a:rPr>
              <a:t> di 37 </a:t>
            </a:r>
            <a:r>
              <a:rPr lang="en-US" dirty="0" err="1">
                <a:latin typeface="Calibri" pitchFamily="34"/>
              </a:rPr>
              <a:t>anni</a:t>
            </a:r>
            <a:endParaRPr lang="en-US" dirty="0">
              <a:latin typeface="Calibri" pitchFamily="34"/>
            </a:endParaRPr>
          </a:p>
          <a:p>
            <a:pPr lvl="0"/>
            <a:r>
              <a:rPr lang="en-US" dirty="0" err="1">
                <a:latin typeface="Calibri" pitchFamily="34"/>
              </a:rPr>
              <a:t>Esperienza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nel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mondo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biomedicale</a:t>
            </a:r>
            <a:r>
              <a:rPr lang="en-US" dirty="0">
                <a:latin typeface="Calibri" pitchFamily="34"/>
              </a:rPr>
              <a:t> dal 2004 al 2007</a:t>
            </a:r>
          </a:p>
          <a:p>
            <a:pPr lvl="0"/>
            <a:r>
              <a:rPr lang="en-US" dirty="0">
                <a:latin typeface="Calibri" pitchFamily="34"/>
              </a:rPr>
              <a:t>Un </a:t>
            </a:r>
            <a:r>
              <a:rPr lang="en-US" dirty="0" err="1">
                <a:latin typeface="Calibri" pitchFamily="34"/>
              </a:rPr>
              <a:t>po</a:t>
            </a:r>
            <a:r>
              <a:rPr lang="en-US" dirty="0">
                <a:latin typeface="Calibri" pitchFamily="34"/>
              </a:rPr>
              <a:t>' di web app dal 2007 al 2008</a:t>
            </a:r>
          </a:p>
          <a:p>
            <a:pPr lvl="0"/>
            <a:r>
              <a:rPr lang="en-US" dirty="0">
                <a:latin typeface="Calibri" pitchFamily="34"/>
              </a:rPr>
              <a:t>Dal 2008 </a:t>
            </a:r>
            <a:r>
              <a:rPr lang="en-US" dirty="0" err="1">
                <a:latin typeface="Calibri" pitchFamily="34"/>
              </a:rPr>
              <a:t>membro</a:t>
            </a:r>
            <a:r>
              <a:rPr lang="en-US" dirty="0">
                <a:latin typeface="Calibri" pitchFamily="34"/>
              </a:rPr>
              <a:t> di un team agile, </a:t>
            </a:r>
            <a:r>
              <a:rPr lang="en-US" dirty="0" err="1">
                <a:latin typeface="Calibri" pitchFamily="34"/>
              </a:rPr>
              <a:t>che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sviluppa</a:t>
            </a:r>
            <a:r>
              <a:rPr lang="en-US" dirty="0">
                <a:latin typeface="Calibri" pitchFamily="34"/>
              </a:rPr>
              <a:t> software per </a:t>
            </a:r>
            <a:r>
              <a:rPr lang="en-US" dirty="0" err="1">
                <a:latin typeface="Calibri" pitchFamily="34"/>
              </a:rPr>
              <a:t>una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scuderia</a:t>
            </a:r>
            <a:r>
              <a:rPr lang="en-US" dirty="0">
                <a:latin typeface="Calibri" pitchFamily="34"/>
              </a:rPr>
              <a:t> di F1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90238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Premesse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Il talk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odierno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tenterà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di dare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una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panoramica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degli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strumenti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offerti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da VS2013 per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lavorare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con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il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C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++</a:t>
            </a:r>
          </a:p>
          <a:p>
            <a:pPr marL="0" lvl="0" inden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endParaRPr lang="en-US" spc="0" dirty="0">
              <a:solidFill>
                <a:srgbClr val="000000"/>
              </a:solidFill>
              <a:latin typeface="Calibri" pitchFamily="34"/>
              <a:ea typeface="Microsoft YaHei" pitchFamily="2"/>
              <a:cs typeface="Mangal" pitchFamily="2"/>
            </a:endParaRPr>
          </a:p>
          <a:p>
            <a:pPr lvl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Alcuni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esempi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pratici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e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vicini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all'esperienza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che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ho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fatto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,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aiuteranno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a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comprenderne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le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potenzialità</a:t>
            </a:r>
            <a:endParaRPr lang="en-US" spc="0" dirty="0" smtClean="0">
              <a:solidFill>
                <a:srgbClr val="000000"/>
              </a:solidFill>
              <a:latin typeface="Calibri" pitchFamily="34"/>
              <a:ea typeface="Microsoft YaHei" pitchFamily="2"/>
              <a:cs typeface="Mangal" pitchFamily="2"/>
            </a:endParaRPr>
          </a:p>
          <a:p>
            <a:pPr marL="0" lvl="0" inden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endParaRPr lang="en-US" spc="0" dirty="0" smtClean="0">
              <a:solidFill>
                <a:srgbClr val="000000"/>
              </a:solidFill>
              <a:latin typeface="Calibri" pitchFamily="34"/>
              <a:ea typeface="Microsoft YaHei" pitchFamily="2"/>
              <a:cs typeface="Mangal" pitchFamily="2"/>
            </a:endParaRPr>
          </a:p>
          <a:p>
            <a:pPr lvl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Visual Studio 2013 è un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ambiente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molto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vasto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, di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conseguenza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il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talk non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avrà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la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pretesa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di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coprire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la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totalità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delle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features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supportate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3337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Outline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638"/>
              </a:spcBef>
            </a:pPr>
            <a:r>
              <a:rPr lang="en-US" dirty="0" err="1" smtClean="0"/>
              <a:t>Introduzione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Compilatore</a:t>
            </a:r>
            <a:r>
              <a:rPr lang="en-US" dirty="0"/>
              <a:t> e </a:t>
            </a:r>
            <a:r>
              <a:rPr lang="en-US" dirty="0" smtClean="0"/>
              <a:t>toolset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statica</a:t>
            </a:r>
            <a:r>
              <a:rPr lang="en-US" dirty="0"/>
              <a:t> / warning / </a:t>
            </a:r>
            <a:r>
              <a:rPr lang="en-US" dirty="0" smtClean="0"/>
              <a:t>SDL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smtClean="0"/>
              <a:t>Debugger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smtClean="0"/>
              <a:t>Profiler e performances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Strumenti</a:t>
            </a:r>
            <a:r>
              <a:rPr lang="en-US" dirty="0"/>
              <a:t> di testing</a:t>
            </a:r>
          </a:p>
          <a:p>
            <a:pPr marL="0" lvl="0" indent="0">
              <a:spcBef>
                <a:spcPts val="63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3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Per quale </a:t>
            </a:r>
            <a:r>
              <a:rPr lang="en-US" dirty="0" err="1"/>
              <a:t>motivo</a:t>
            </a:r>
            <a:r>
              <a:rPr lang="en-US" dirty="0"/>
              <a:t> </a:t>
            </a:r>
            <a:r>
              <a:rPr lang="en-US" dirty="0" err="1"/>
              <a:t>dovrei</a:t>
            </a:r>
            <a:r>
              <a:rPr lang="en-US" dirty="0"/>
              <a:t> fare le </a:t>
            </a:r>
            <a:r>
              <a:rPr lang="en-US" dirty="0" err="1"/>
              <a:t>scelte</a:t>
            </a:r>
            <a:r>
              <a:rPr lang="en-US" dirty="0"/>
              <a:t> di</a:t>
            </a:r>
          </a:p>
          <a:p>
            <a:pPr lvl="1"/>
            <a:r>
              <a:rPr lang="en-US" dirty="0" err="1"/>
              <a:t>Utilizzare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nuovo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mi </a:t>
            </a:r>
            <a:r>
              <a:rPr lang="en-US" dirty="0" err="1"/>
              <a:t>richiede</a:t>
            </a:r>
            <a:r>
              <a:rPr lang="en-US" dirty="0"/>
              <a:t> un </a:t>
            </a:r>
            <a:r>
              <a:rPr lang="en-US" dirty="0" err="1"/>
              <a:t>notevole</a:t>
            </a:r>
            <a:r>
              <a:rPr lang="en-US" dirty="0"/>
              <a:t> </a:t>
            </a:r>
            <a:r>
              <a:rPr lang="en-US" dirty="0" err="1"/>
              <a:t>investimento</a:t>
            </a:r>
            <a:r>
              <a:rPr lang="en-US" dirty="0"/>
              <a:t> in termini </a:t>
            </a:r>
            <a:r>
              <a:rPr lang="en-US" dirty="0" err="1"/>
              <a:t>economici</a:t>
            </a:r>
            <a:r>
              <a:rPr lang="en-US" dirty="0"/>
              <a:t> e di tempo </a:t>
            </a:r>
            <a:r>
              <a:rPr lang="en-US" dirty="0" err="1"/>
              <a:t>speso</a:t>
            </a:r>
            <a:endParaRPr lang="en-US" dirty="0"/>
          </a:p>
          <a:p>
            <a:pPr lvl="1"/>
            <a:r>
              <a:rPr lang="en-US" dirty="0" err="1"/>
              <a:t>Utilizzare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tecnologicamente</a:t>
            </a:r>
            <a:r>
              <a:rPr lang="en-US" dirty="0"/>
              <a:t> </a:t>
            </a:r>
            <a:r>
              <a:rPr lang="en-US" dirty="0" err="1"/>
              <a:t>avanzato</a:t>
            </a:r>
            <a:r>
              <a:rPr lang="en-US" dirty="0"/>
              <a:t>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potrei</a:t>
            </a:r>
            <a:r>
              <a:rPr lang="en-US" dirty="0"/>
              <a:t> </a:t>
            </a:r>
            <a:r>
              <a:rPr lang="en-US" dirty="0" err="1"/>
              <a:t>accontentarmi</a:t>
            </a:r>
            <a:r>
              <a:rPr lang="en-US" dirty="0"/>
              <a:t> di un </a:t>
            </a:r>
            <a:r>
              <a:rPr lang="en-US" dirty="0" err="1"/>
              <a:t>compilatore</a:t>
            </a:r>
            <a:r>
              <a:rPr lang="en-US" dirty="0"/>
              <a:t> e </a:t>
            </a:r>
            <a:r>
              <a:rPr lang="en-US" dirty="0" err="1"/>
              <a:t>una</a:t>
            </a:r>
            <a:r>
              <a:rPr lang="en-US" dirty="0"/>
              <a:t> shell?</a:t>
            </a:r>
          </a:p>
          <a:p>
            <a:pPr lvl="0">
              <a:buNone/>
            </a:pPr>
            <a:r>
              <a:rPr lang="en-US" dirty="0"/>
              <a:t>La </a:t>
            </a:r>
            <a:r>
              <a:rPr lang="en-US" dirty="0" err="1"/>
              <a:t>risposta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darei</a:t>
            </a:r>
            <a:r>
              <a:rPr lang="en-US" dirty="0"/>
              <a:t> </a:t>
            </a:r>
            <a:r>
              <a:rPr lang="en-US" dirty="0" err="1"/>
              <a:t>io</a:t>
            </a:r>
            <a:r>
              <a:rPr lang="en-US" dirty="0"/>
              <a:t> è solo </a:t>
            </a:r>
            <a:r>
              <a:rPr lang="en-US" dirty="0" err="1"/>
              <a:t>una</a:t>
            </a:r>
            <a:r>
              <a:rPr lang="en-US" dirty="0"/>
              <a:t> : </a:t>
            </a:r>
            <a:r>
              <a:rPr lang="en-US" dirty="0" err="1" smtClean="0"/>
              <a:t>evoluzione</a:t>
            </a:r>
            <a:endParaRPr lang="en-US" dirty="0" smtClean="0"/>
          </a:p>
          <a:p>
            <a:pPr lvl="0">
              <a:buNone/>
            </a:pPr>
            <a:r>
              <a:rPr lang="en-US" i="1" dirty="0"/>
              <a:t>“In </a:t>
            </a:r>
            <a:r>
              <a:rPr lang="en-US" i="1" dirty="0" err="1"/>
              <a:t>biologia</a:t>
            </a:r>
            <a:r>
              <a:rPr lang="en-US" i="1" dirty="0"/>
              <a:t>, con </a:t>
            </a:r>
            <a:r>
              <a:rPr lang="en-US" i="1" dirty="0" err="1"/>
              <a:t>il</a:t>
            </a:r>
            <a:r>
              <a:rPr lang="en-US" i="1" dirty="0"/>
              <a:t> </a:t>
            </a:r>
            <a:r>
              <a:rPr lang="en-US" i="1" dirty="0" err="1"/>
              <a:t>termine</a:t>
            </a:r>
            <a:r>
              <a:rPr lang="en-US" i="1" dirty="0"/>
              <a:t> </a:t>
            </a:r>
            <a:r>
              <a:rPr lang="en-US" i="1" dirty="0" err="1"/>
              <a:t>evoluzione</a:t>
            </a:r>
            <a:r>
              <a:rPr lang="en-US" i="1" dirty="0"/>
              <a:t>,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intende</a:t>
            </a:r>
            <a:r>
              <a:rPr lang="en-US" i="1" dirty="0"/>
              <a:t> </a:t>
            </a:r>
            <a:r>
              <a:rPr lang="en-US" i="1" dirty="0" err="1"/>
              <a:t>il</a:t>
            </a:r>
            <a:r>
              <a:rPr lang="en-US" i="1" dirty="0"/>
              <a:t> </a:t>
            </a:r>
            <a:r>
              <a:rPr lang="en-US" i="1" dirty="0" err="1"/>
              <a:t>progressivo</a:t>
            </a:r>
            <a:r>
              <a:rPr lang="en-US" i="1" dirty="0"/>
              <a:t> </a:t>
            </a:r>
            <a:r>
              <a:rPr lang="en-US" i="1" dirty="0" err="1"/>
              <a:t>ed</a:t>
            </a:r>
            <a:r>
              <a:rPr lang="en-US" i="1" dirty="0"/>
              <a:t> </a:t>
            </a:r>
            <a:r>
              <a:rPr lang="en-US" i="1" dirty="0" err="1"/>
              <a:t>ininterrotto</a:t>
            </a:r>
            <a:r>
              <a:rPr lang="en-US" i="1" dirty="0"/>
              <a:t> </a:t>
            </a:r>
            <a:r>
              <a:rPr lang="en-US" i="1" dirty="0" err="1"/>
              <a:t>accumularsi</a:t>
            </a:r>
            <a:r>
              <a:rPr lang="en-US" i="1" dirty="0"/>
              <a:t> di </a:t>
            </a:r>
            <a:r>
              <a:rPr lang="en-US" i="1" dirty="0" err="1"/>
              <a:t>modificazioni</a:t>
            </a:r>
            <a:r>
              <a:rPr lang="en-US" i="1" dirty="0"/>
              <a:t> successive, </a:t>
            </a:r>
            <a:r>
              <a:rPr lang="en-US" i="1" dirty="0" err="1"/>
              <a:t>fino</a:t>
            </a:r>
            <a:r>
              <a:rPr lang="en-US" i="1" dirty="0"/>
              <a:t> a </a:t>
            </a:r>
            <a:r>
              <a:rPr lang="en-US" i="1" dirty="0" err="1"/>
              <a:t>manifestare</a:t>
            </a:r>
            <a:r>
              <a:rPr lang="en-US" i="1" dirty="0"/>
              <a:t>, in un </a:t>
            </a:r>
            <a:r>
              <a:rPr lang="en-US" i="1" dirty="0" err="1"/>
              <a:t>arco</a:t>
            </a:r>
            <a:r>
              <a:rPr lang="en-US" i="1" dirty="0"/>
              <a:t> di tempo </a:t>
            </a:r>
            <a:r>
              <a:rPr lang="en-US" i="1" dirty="0" err="1"/>
              <a:t>sufficientemente</a:t>
            </a:r>
            <a:r>
              <a:rPr lang="en-US" i="1" dirty="0"/>
              <a:t> </a:t>
            </a:r>
            <a:r>
              <a:rPr lang="en-US" i="1" dirty="0" err="1"/>
              <a:t>ampio</a:t>
            </a:r>
            <a:r>
              <a:rPr lang="en-US" i="1" dirty="0"/>
              <a:t>, </a:t>
            </a:r>
            <a:r>
              <a:rPr lang="en-US" i="1" dirty="0" err="1"/>
              <a:t>significativi</a:t>
            </a:r>
            <a:r>
              <a:rPr lang="en-US" i="1" dirty="0"/>
              <a:t> </a:t>
            </a:r>
            <a:r>
              <a:rPr lang="en-US" i="1" dirty="0" err="1"/>
              <a:t>cambiamenti</a:t>
            </a:r>
            <a:r>
              <a:rPr lang="en-US" i="1" dirty="0"/>
              <a:t> </a:t>
            </a:r>
            <a:r>
              <a:rPr lang="en-US" i="1" dirty="0" err="1"/>
              <a:t>morfologici</a:t>
            </a:r>
            <a:r>
              <a:rPr lang="en-US" i="1" dirty="0"/>
              <a:t>, </a:t>
            </a:r>
            <a:r>
              <a:rPr lang="en-US" i="1" dirty="0" err="1"/>
              <a:t>strutturali</a:t>
            </a:r>
            <a:r>
              <a:rPr lang="en-US" i="1" dirty="0"/>
              <a:t> e </a:t>
            </a:r>
            <a:r>
              <a:rPr lang="en-US" i="1" dirty="0" err="1"/>
              <a:t>funzionali</a:t>
            </a:r>
            <a:r>
              <a:rPr lang="en-US" i="1" dirty="0"/>
              <a:t> </a:t>
            </a:r>
            <a:r>
              <a:rPr lang="en-US" i="1" dirty="0" err="1"/>
              <a:t>negli</a:t>
            </a:r>
            <a:r>
              <a:rPr lang="en-US" i="1" dirty="0"/>
              <a:t> </a:t>
            </a:r>
            <a:r>
              <a:rPr lang="en-US" i="1" dirty="0" err="1"/>
              <a:t>organismi</a:t>
            </a:r>
            <a:r>
              <a:rPr lang="en-US" i="1" dirty="0"/>
              <a:t> </a:t>
            </a:r>
            <a:r>
              <a:rPr lang="en-US" i="1" dirty="0" err="1"/>
              <a:t>viventi</a:t>
            </a:r>
            <a:r>
              <a:rPr lang="en-US" i="1" dirty="0"/>
              <a:t>” </a:t>
            </a:r>
            <a:r>
              <a:rPr lang="en-US" i="1" dirty="0" err="1"/>
              <a:t>wikipedia</a:t>
            </a:r>
            <a:endParaRPr lang="en-US" i="1" dirty="0"/>
          </a:p>
          <a:p>
            <a:pPr lvl="0">
              <a:buNone/>
            </a:pPr>
            <a:r>
              <a:rPr lang="en-US" dirty="0"/>
              <a:t>E' </a:t>
            </a:r>
            <a:r>
              <a:rPr lang="en-US" dirty="0" err="1"/>
              <a:t>fondamentale</a:t>
            </a:r>
            <a:r>
              <a:rPr lang="en-US" dirty="0"/>
              <a:t> </a:t>
            </a:r>
            <a:r>
              <a:rPr lang="en-US" dirty="0" err="1"/>
              <a:t>applicare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concetto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al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produrre</a:t>
            </a:r>
            <a:r>
              <a:rPr lang="en-US" dirty="0"/>
              <a:t> software.</a:t>
            </a:r>
          </a:p>
          <a:p>
            <a:pPr marL="0" lvl="0" indent="0">
              <a:spcBef>
                <a:spcPts val="63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L'evoluzione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produttività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Muoversi</a:t>
            </a:r>
            <a:r>
              <a:rPr lang="en-US" dirty="0"/>
              <a:t> in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evoluto</a:t>
            </a:r>
            <a:r>
              <a:rPr lang="en-US" dirty="0"/>
              <a:t>, </a:t>
            </a:r>
            <a:r>
              <a:rPr lang="en-US" dirty="0" err="1"/>
              <a:t>necessariamente</a:t>
            </a:r>
            <a:r>
              <a:rPr lang="en-US" dirty="0"/>
              <a:t> </a:t>
            </a:r>
            <a:r>
              <a:rPr lang="en-US" dirty="0" err="1"/>
              <a:t>fa</a:t>
            </a:r>
            <a:r>
              <a:rPr lang="en-US" dirty="0"/>
              <a:t> </a:t>
            </a:r>
            <a:r>
              <a:rPr lang="en-US" dirty="0" err="1"/>
              <a:t>evolvere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nostro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lavorare</a:t>
            </a:r>
            <a:r>
              <a:rPr lang="en-US" dirty="0"/>
              <a:t> e </a:t>
            </a:r>
            <a:r>
              <a:rPr lang="en-US" dirty="0" err="1"/>
              <a:t>pensare</a:t>
            </a:r>
            <a:endParaRPr lang="en-US" dirty="0"/>
          </a:p>
          <a:p>
            <a:pPr lvl="0"/>
            <a:r>
              <a:rPr lang="en-US" dirty="0"/>
              <a:t>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poco</a:t>
            </a:r>
            <a:r>
              <a:rPr lang="en-US" dirty="0"/>
              <a:t> </a:t>
            </a:r>
            <a:r>
              <a:rPr lang="en-US" dirty="0" err="1"/>
              <a:t>evoluto</a:t>
            </a:r>
            <a:r>
              <a:rPr lang="en-US" dirty="0"/>
              <a:t> 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soddisfa</a:t>
            </a:r>
            <a:r>
              <a:rPr lang="en-US" dirty="0"/>
              <a:t> solo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base, da un </a:t>
            </a:r>
            <a:r>
              <a:rPr lang="en-US" dirty="0" err="1"/>
              <a:t>lato</a:t>
            </a:r>
            <a:r>
              <a:rPr lang="en-US" dirty="0"/>
              <a:t> non ci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cambiare</a:t>
            </a:r>
            <a:r>
              <a:rPr lang="en-US" dirty="0"/>
              <a:t> </a:t>
            </a:r>
            <a:r>
              <a:rPr lang="en-US" dirty="0" err="1"/>
              <a:t>punto</a:t>
            </a:r>
            <a:r>
              <a:rPr lang="en-US" dirty="0"/>
              <a:t> di vista se serve, </a:t>
            </a:r>
            <a:r>
              <a:rPr lang="en-US" dirty="0" err="1"/>
              <a:t>dall'altro</a:t>
            </a:r>
            <a:r>
              <a:rPr lang="en-US" dirty="0"/>
              <a:t> non ci </a:t>
            </a:r>
            <a:r>
              <a:rPr lang="en-US" dirty="0" err="1"/>
              <a:t>fornisce</a:t>
            </a:r>
            <a:r>
              <a:rPr lang="en-US" dirty="0"/>
              <a:t> </a:t>
            </a:r>
            <a:r>
              <a:rPr lang="en-US" dirty="0" err="1"/>
              <a:t>spunti</a:t>
            </a:r>
            <a:r>
              <a:rPr lang="en-US" dirty="0"/>
              <a:t> di </a:t>
            </a:r>
            <a:r>
              <a:rPr lang="en-US" dirty="0" err="1"/>
              <a:t>riflessione</a:t>
            </a:r>
            <a:r>
              <a:rPr lang="en-US" dirty="0"/>
              <a:t> per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nostro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 di </a:t>
            </a:r>
            <a:r>
              <a:rPr lang="en-US" dirty="0" err="1"/>
              <a:t>sviluppo</a:t>
            </a:r>
            <a:endParaRPr lang="en-US" dirty="0"/>
          </a:p>
          <a:p>
            <a:pPr lvl="0"/>
            <a:r>
              <a:rPr lang="en-US" dirty="0" err="1" smtClean="0"/>
              <a:t>Dotarsi</a:t>
            </a:r>
            <a:r>
              <a:rPr lang="en-US" dirty="0" smtClean="0"/>
              <a:t> di un </a:t>
            </a:r>
            <a:r>
              <a:rPr lang="en-US" dirty="0" err="1" smtClean="0"/>
              <a:t>sistema</a:t>
            </a:r>
            <a:r>
              <a:rPr lang="en-US" dirty="0" smtClean="0"/>
              <a:t> di </a:t>
            </a:r>
            <a:r>
              <a:rPr lang="en-US" dirty="0" err="1" smtClean="0"/>
              <a:t>sviluppo</a:t>
            </a:r>
            <a:r>
              <a:rPr lang="en-US" dirty="0"/>
              <a:t> </a:t>
            </a:r>
            <a:r>
              <a:rPr lang="en-US" dirty="0" err="1" smtClean="0"/>
              <a:t>evoluto</a:t>
            </a:r>
            <a:r>
              <a:rPr lang="en-US" dirty="0" smtClean="0"/>
              <a:t> è </a:t>
            </a:r>
            <a:r>
              <a:rPr lang="en-US" dirty="0" err="1" smtClean="0"/>
              <a:t>quindi</a:t>
            </a:r>
            <a:r>
              <a:rPr lang="en-US" dirty="0" smtClean="0"/>
              <a:t> la </a:t>
            </a:r>
            <a:r>
              <a:rPr lang="en-US" dirty="0" err="1" smtClean="0"/>
              <a:t>tesi</a:t>
            </a:r>
            <a:r>
              <a:rPr lang="en-US" dirty="0" smtClean="0"/>
              <a:t> </a:t>
            </a:r>
            <a:r>
              <a:rPr lang="en-US" dirty="0" err="1" smtClean="0"/>
              <a:t>sotenuta</a:t>
            </a:r>
            <a:r>
              <a:rPr lang="en-US" dirty="0" smtClean="0"/>
              <a:t>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contesto</a:t>
            </a:r>
            <a:endParaRPr lang="en-US" dirty="0" smtClean="0"/>
          </a:p>
          <a:p>
            <a:pPr lvl="0"/>
            <a:r>
              <a:rPr lang="en-US" dirty="0" smtClean="0"/>
              <a:t>Visual Studio 2013 </a:t>
            </a:r>
            <a:r>
              <a:rPr lang="en-US" dirty="0"/>
              <a:t>è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soddisfa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di </a:t>
            </a:r>
            <a:r>
              <a:rPr lang="en-US" dirty="0" err="1"/>
              <a:t>evoluzione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nativo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41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Compilatore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Come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anticipato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colleghi</a:t>
            </a:r>
            <a:r>
              <a:rPr lang="en-US" dirty="0" smtClean="0"/>
              <a:t> prima di me,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compilatore</a:t>
            </a:r>
            <a:r>
              <a:rPr lang="en-US" dirty="0" smtClean="0"/>
              <a:t> C++ di VS2013 </a:t>
            </a:r>
            <a:r>
              <a:rPr lang="en-US" dirty="0" err="1" smtClean="0"/>
              <a:t>supporta</a:t>
            </a:r>
            <a:r>
              <a:rPr lang="en-US" dirty="0" smtClean="0"/>
              <a:t> gran parte </a:t>
            </a:r>
            <a:r>
              <a:rPr lang="en-US" dirty="0" err="1" smtClean="0"/>
              <a:t>delle</a:t>
            </a:r>
            <a:r>
              <a:rPr lang="en-US" dirty="0" smtClean="0"/>
              <a:t> features del C++11</a:t>
            </a:r>
          </a:p>
          <a:p>
            <a:pPr lvl="0"/>
            <a:r>
              <a:rPr lang="en-US" dirty="0" err="1" smtClean="0"/>
              <a:t>L’ambiente</a:t>
            </a:r>
            <a:r>
              <a:rPr lang="en-US" dirty="0" smtClean="0"/>
              <a:t> di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mette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C++ </a:t>
            </a:r>
            <a:r>
              <a:rPr lang="en-US" dirty="0" err="1" smtClean="0"/>
              <a:t>interessanti</a:t>
            </a:r>
            <a:r>
              <a:rPr lang="en-US" dirty="0" smtClean="0"/>
              <a:t> tool/</a:t>
            </a:r>
            <a:r>
              <a:rPr lang="en-US" dirty="0" err="1" smtClean="0"/>
              <a:t>opzioni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SDL (security development lifecycle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statica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SAL (source annotation language)</a:t>
            </a:r>
          </a:p>
          <a:p>
            <a:pPr lvl="1"/>
            <a:r>
              <a:rPr lang="en-US" dirty="0" smtClean="0"/>
              <a:t>Warning level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Queste</a:t>
            </a:r>
            <a:r>
              <a:rPr lang="en-US" dirty="0" smtClean="0"/>
              <a:t> feature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già</a:t>
            </a:r>
            <a:r>
              <a:rPr lang="en-US" dirty="0" smtClean="0"/>
              <a:t> a </a:t>
            </a:r>
            <a:r>
              <a:rPr lang="en-US" dirty="0" err="1" smtClean="0"/>
              <a:t>partire</a:t>
            </a:r>
            <a:r>
              <a:rPr lang="en-US" dirty="0" smtClean="0"/>
              <a:t> da </a:t>
            </a:r>
            <a:r>
              <a:rPr lang="en-US" dirty="0" err="1" smtClean="0"/>
              <a:t>versioni</a:t>
            </a:r>
            <a:r>
              <a:rPr lang="en-US" dirty="0" smtClean="0"/>
              <a:t> </a:t>
            </a:r>
            <a:r>
              <a:rPr lang="en-US" dirty="0" err="1" smtClean="0"/>
              <a:t>precedenti</a:t>
            </a:r>
            <a:r>
              <a:rPr lang="en-US" dirty="0" smtClean="0"/>
              <a:t> a VS2013, ma </a:t>
            </a:r>
            <a:r>
              <a:rPr lang="en-US" dirty="0" err="1" smtClean="0"/>
              <a:t>meritano</a:t>
            </a:r>
            <a:r>
              <a:rPr lang="en-US" dirty="0" smtClean="0"/>
              <a:t> di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menzionate</a:t>
            </a:r>
            <a:r>
              <a:rPr lang="en-US" dirty="0" smtClean="0"/>
              <a:t> </a:t>
            </a:r>
            <a:r>
              <a:rPr lang="en-US" dirty="0" err="1" smtClean="0"/>
              <a:t>poichè</a:t>
            </a:r>
            <a:r>
              <a:rPr lang="en-US" dirty="0" smtClean="0"/>
              <a:t> </a:t>
            </a:r>
            <a:r>
              <a:rPr lang="en-US" dirty="0" err="1" smtClean="0"/>
              <a:t>contribuiscono</a:t>
            </a:r>
            <a:r>
              <a:rPr lang="en-US" dirty="0" smtClean="0"/>
              <a:t> a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di </a:t>
            </a:r>
            <a:r>
              <a:rPr lang="en-US" dirty="0" err="1" smtClean="0"/>
              <a:t>sviluppare</a:t>
            </a:r>
            <a:r>
              <a:rPr lang="en-US" dirty="0" smtClean="0"/>
              <a:t> C++</a:t>
            </a:r>
          </a:p>
        </p:txBody>
      </p:sp>
    </p:spTree>
    <p:extLst>
      <p:ext uri="{BB962C8B-B14F-4D97-AF65-F5344CB8AC3E}">
        <p14:creationId xmlns:p14="http://schemas.microsoft.com/office/powerpoint/2010/main" val="4458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75FC2BD7-1036-415C-BCD6-43A68CB4CD13}" vid="{44A79119-A5CD-4A00-B11E-9D6729F676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687</TotalTime>
  <Words>1824</Words>
  <Application>Microsoft Office PowerPoint</Application>
  <PresentationFormat>Widescreen</PresentationFormat>
  <Paragraphs>196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Microsoft YaHei</vt:lpstr>
      <vt:lpstr>Arial</vt:lpstr>
      <vt:lpstr>Arial Black</vt:lpstr>
      <vt:lpstr>Calibri</vt:lpstr>
      <vt:lpstr>Consolas</vt:lpstr>
      <vt:lpstr>Lucida Console</vt:lpstr>
      <vt:lpstr>Mangal</vt:lpstr>
      <vt:lpstr>Segoe UI</vt:lpstr>
      <vt:lpstr>StarSymbol</vt:lpstr>
      <vt:lpstr>Verdana</vt:lpstr>
      <vt:lpstr>Wingdings</vt:lpstr>
      <vt:lpstr>Wingdings 2</vt:lpstr>
      <vt:lpstr>View</vt:lpstr>
      <vt:lpstr>Codice - Titolo</vt:lpstr>
      <vt:lpstr>Grazie a</vt:lpstr>
      <vt:lpstr>Agenda</vt:lpstr>
      <vt:lpstr>Chi sono</vt:lpstr>
      <vt:lpstr>Premesse</vt:lpstr>
      <vt:lpstr>Outline</vt:lpstr>
      <vt:lpstr>Introduzione</vt:lpstr>
      <vt:lpstr>L'evoluzione nella produttività</vt:lpstr>
      <vt:lpstr>Compilatore</vt:lpstr>
      <vt:lpstr>SDL – Security development lifecycle</vt:lpstr>
      <vt:lpstr>SDL – warnings as errors</vt:lpstr>
      <vt:lpstr>SDL – snippet</vt:lpstr>
      <vt:lpstr>Static Analysis</vt:lpstr>
      <vt:lpstr>Static Analysis (2)</vt:lpstr>
      <vt:lpstr>Static Analysis - snippet</vt:lpstr>
      <vt:lpstr>SAL e Warning Level</vt:lpstr>
      <vt:lpstr>Performances - premessa</vt:lpstr>
      <vt:lpstr>Performances - definizioni</vt:lpstr>
      <vt:lpstr>Profiler</vt:lpstr>
      <vt:lpstr>Profiler – configurazioni utili</vt:lpstr>
      <vt:lpstr>Profiler – ruleset di diagnostica</vt:lpstr>
      <vt:lpstr>Sampling</vt:lpstr>
      <vt:lpstr>Sampling (2)</vt:lpstr>
      <vt:lpstr>Sampling – interpretazione risultati</vt:lpstr>
      <vt:lpstr>Instrumentation</vt:lpstr>
      <vt:lpstr>Instrumentation - indicatori</vt:lpstr>
      <vt:lpstr>Concurrency - todo</vt:lpstr>
      <vt:lpstr>Profiler – summary view</vt:lpstr>
      <vt:lpstr>Profiler – altre viste</vt:lpstr>
      <vt:lpstr>Profiler – altre viste (2)</vt:lpstr>
      <vt:lpstr>Demo</vt:lpstr>
      <vt:lpstr>Recap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Codice - Titolo</dc:title>
  <dc:creator>guido</dc:creator>
  <cp:lastModifiedBy>guido</cp:lastModifiedBy>
  <cp:revision>65</cp:revision>
  <dcterms:created xsi:type="dcterms:W3CDTF">2014-02-03T23:14:56Z</dcterms:created>
  <dcterms:modified xsi:type="dcterms:W3CDTF">2014-02-09T10:02:51Z</dcterms:modified>
</cp:coreProperties>
</file>