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Nunito-regular.fntdata"/><Relationship Id="rId25" Type="http://schemas.openxmlformats.org/officeDocument/2006/relationships/slide" Target="slides/slide19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5.xml"/><Relationship Id="rId33" Type="http://schemas.openxmlformats.org/officeDocument/2006/relationships/font" Target="fonts/RobotoMono-bold.fntdata"/><Relationship Id="rId10" Type="http://schemas.openxmlformats.org/officeDocument/2006/relationships/slide" Target="slides/slide4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7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202ba43247_0_263:notes"/>
          <p:cNvSpPr/>
          <p:nvPr>
            <p:ph idx="2" type="sldImg"/>
          </p:nvPr>
        </p:nvSpPr>
        <p:spPr>
          <a:xfrm>
            <a:off x="381394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2202ba43247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50" lIns="93125" spcFirstLastPara="1" rIns="93125" wrap="square" tIns="46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2202ba43247_0_2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50" lIns="93125" spcFirstLastPara="1" rIns="93125" wrap="square" tIns="46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500"/>
              <a:t>‹#›</a:t>
            </a:fld>
            <a:endParaRPr sz="15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202ba45440_2_67:notes"/>
          <p:cNvSpPr/>
          <p:nvPr>
            <p:ph idx="2" type="sldImg"/>
          </p:nvPr>
        </p:nvSpPr>
        <p:spPr>
          <a:xfrm>
            <a:off x="381394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g2202ba45440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50" lIns="93125" spcFirstLastPara="1" rIns="93125" wrap="square" tIns="46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2202ba45440_2_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50" lIns="93125" spcFirstLastPara="1" rIns="93125" wrap="square" tIns="46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500"/>
              <a:t>‹#›</a:t>
            </a:fld>
            <a:endParaRPr sz="15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202ba45440_2_26:notes"/>
          <p:cNvSpPr/>
          <p:nvPr>
            <p:ph idx="2" type="sldImg"/>
          </p:nvPr>
        </p:nvSpPr>
        <p:spPr>
          <a:xfrm>
            <a:off x="381394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g2202ba45440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50" lIns="93125" spcFirstLastPara="1" rIns="93125" wrap="square" tIns="46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2202ba45440_2_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50" lIns="93125" spcFirstLastPara="1" rIns="93125" wrap="square" tIns="46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500"/>
              <a:t>‹#›</a:t>
            </a:fld>
            <a:endParaRPr sz="15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202ba45440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202ba45440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202ba45440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202ba45440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202ba45440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202ba45440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202ba45440_0_1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202ba45440_0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202ba45440_0_1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202ba45440_0_1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202ba45440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202ba45440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202ba45440_0_1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202ba45440_0_1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202ba45440_0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202ba45440_0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202ba45440_2_89:notes"/>
          <p:cNvSpPr/>
          <p:nvPr>
            <p:ph idx="2" type="sldImg"/>
          </p:nvPr>
        </p:nvSpPr>
        <p:spPr>
          <a:xfrm>
            <a:off x="381394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2202ba45440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50" lIns="93125" spcFirstLastPara="1" rIns="93125" wrap="square" tIns="46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2202ba45440_2_8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50" lIns="93125" spcFirstLastPara="1" rIns="93125" wrap="square" tIns="46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500"/>
              <a:t>‹#›</a:t>
            </a:fld>
            <a:endParaRPr sz="15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202ba43247_0_213:notes"/>
          <p:cNvSpPr/>
          <p:nvPr>
            <p:ph idx="2" type="sldImg"/>
          </p:nvPr>
        </p:nvSpPr>
        <p:spPr>
          <a:xfrm>
            <a:off x="381394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2202ba43247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50" lIns="93125" spcFirstLastPara="1" rIns="93125" wrap="square" tIns="46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2202ba43247_0_2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50" lIns="93125" spcFirstLastPara="1" rIns="93125" wrap="square" tIns="46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500"/>
              <a:t>‹#›</a:t>
            </a:fld>
            <a:endParaRPr sz="15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202ba43247_0_283:notes"/>
          <p:cNvSpPr/>
          <p:nvPr>
            <p:ph idx="2" type="sldImg"/>
          </p:nvPr>
        </p:nvSpPr>
        <p:spPr>
          <a:xfrm>
            <a:off x="381394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2202ba43247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50" lIns="93125" spcFirstLastPara="1" rIns="93125" wrap="square" tIns="46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2202ba43247_0_28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50" lIns="93125" spcFirstLastPara="1" rIns="93125" wrap="square" tIns="46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500"/>
              <a:t>‹#›</a:t>
            </a:fld>
            <a:endParaRPr sz="15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202ba43247_0_246:notes"/>
          <p:cNvSpPr/>
          <p:nvPr>
            <p:ph idx="2" type="sldImg"/>
          </p:nvPr>
        </p:nvSpPr>
        <p:spPr>
          <a:xfrm>
            <a:off x="381394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2202ba43247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50" lIns="93125" spcFirstLastPara="1" rIns="93125" wrap="square" tIns="46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2202ba43247_0_2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50" lIns="93125" spcFirstLastPara="1" rIns="93125" wrap="square" tIns="46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500"/>
              <a:t>‹#›</a:t>
            </a:fld>
            <a:endParaRPr sz="15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202ba43247_0_314:notes"/>
          <p:cNvSpPr/>
          <p:nvPr>
            <p:ph idx="2" type="sldImg"/>
          </p:nvPr>
        </p:nvSpPr>
        <p:spPr>
          <a:xfrm>
            <a:off x="381394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2202ba43247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50" lIns="93125" spcFirstLastPara="1" rIns="93125" wrap="square" tIns="46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2202ba43247_0_3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50" lIns="93125" spcFirstLastPara="1" rIns="93125" wrap="square" tIns="46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500"/>
              <a:t>‹#›</a:t>
            </a:fld>
            <a:endParaRPr sz="15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202ba45440_2_5:notes"/>
          <p:cNvSpPr/>
          <p:nvPr>
            <p:ph idx="2" type="sldImg"/>
          </p:nvPr>
        </p:nvSpPr>
        <p:spPr>
          <a:xfrm>
            <a:off x="381394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2202ba4544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50" lIns="93125" spcFirstLastPara="1" rIns="93125" wrap="square" tIns="46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2202ba45440_2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50" lIns="93125" spcFirstLastPara="1" rIns="93125" wrap="square" tIns="46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500"/>
              <a:t>‹#›</a:t>
            </a:fld>
            <a:endParaRPr sz="15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202ba45440_2_102:notes"/>
          <p:cNvSpPr/>
          <p:nvPr>
            <p:ph idx="2" type="sldImg"/>
          </p:nvPr>
        </p:nvSpPr>
        <p:spPr>
          <a:xfrm>
            <a:off x="381394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2202ba45440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50" lIns="93125" spcFirstLastPara="1" rIns="93125" wrap="square" tIns="46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2202ba45440_2_10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50" lIns="93125" spcFirstLastPara="1" rIns="93125" wrap="square" tIns="46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500"/>
              <a:t>‹#›</a:t>
            </a:fld>
            <a:endParaRPr sz="15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202ba45440_2_58:notes"/>
          <p:cNvSpPr/>
          <p:nvPr>
            <p:ph idx="2" type="sldImg"/>
          </p:nvPr>
        </p:nvSpPr>
        <p:spPr>
          <a:xfrm>
            <a:off x="381394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g2202ba45440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50" lIns="93125" spcFirstLastPara="1" rIns="93125" wrap="square" tIns="46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2202ba45440_2_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50" lIns="93125" spcFirstLastPara="1" rIns="93125" wrap="square" tIns="46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500"/>
              <a:t>‹#›</a:t>
            </a:fld>
            <a:endParaRPr sz="15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5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57" name="Google Shape;57;p15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58" name="Google Shape;58;p15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15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1" name="Google Shape;61;p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15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5" name="Google Shape;65;p15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" name="Google Shape;69;p15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70" name="Google Shape;70;p15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5" name="Google Shape;75;p15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76" name="Google Shape;76;p15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" name="Google Shape;78;p15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79" name="Google Shape;79;p15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2" name="Google Shape;82;p15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" name="Google Shape;83;p15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84" name="Google Shape;84;p15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6" name="Google Shape;86;p15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6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97" name="Google Shape;97;p16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98" name="Google Shape;98;p16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16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1" name="Google Shape;101;p16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" name="Google Shape;104;p16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05" name="Google Shape;105;p16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6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6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9" name="Google Shape;109;p16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10" name="Google Shape;110;p16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11" name="Google Shape;111;p16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" name="Google Shape;113;p16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14" name="Google Shape;114;p16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6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6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" name="Google Shape;117;p16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18" name="Google Shape;118;p16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6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6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6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1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23" name="Google Shape;123;p16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6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8" name="Google Shape;128;p1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2" name="Google Shape;132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9" name="Google Shape;139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7" name="Google Shape;147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2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3" name="Google Shape;153;p2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20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1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60" name="Google Shape;160;p21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61" name="Google Shape;161;p21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1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21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" name="Google Shape;164;p21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65" name="Google Shape;165;p21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" name="Google Shape;168;p21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69" name="Google Shape;169;p21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21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1" name="Google Shape;171;p21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75" name="Google Shape;175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22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p2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9" name="Google Shape;179;p22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0" name="Google Shape;180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23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83" name="Google Shape;183;p2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86" name="Google Shape;186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24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89" name="Google Shape;189;p24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90" name="Google Shape;190;p2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2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24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95" name="Google Shape;195;p2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4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" name="Google Shape;200;p2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1" name="Google Shape;201;p2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2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" name="Google Shape;205;p24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6" name="Google Shape;206;p2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Google Shape;209;p24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10" name="Google Shape;210;p2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4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4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4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4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24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16" name="Google Shape;216;p24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4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4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4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2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21" name="Google Shape;221;p24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4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4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24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25" name="Google Shape;225;p24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4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4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4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4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" name="Google Shape;230;p2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31" name="Google Shape;231;p24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4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4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4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" name="Google Shape;235;p24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36" name="Google Shape;236;p24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4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4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4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" name="Google Shape;240;p2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41" name="Google Shape;241;p24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4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4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" name="Google Shape;244;p24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45" name="Google Shape;245;p24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4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4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24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24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50" name="Google Shape;250;p2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4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4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4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24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55" name="Google Shape;255;p24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4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4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4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4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2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61" name="Google Shape;261;p24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4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4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4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24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66" name="Google Shape;266;p24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4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4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9" name="Google Shape;269;p24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70" name="Google Shape;270;p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4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4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4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4" name="Google Shape;274;p24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75" name="Google Shape;275;p24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4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4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4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24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0" name="Google Shape;280;p2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81" name="Google Shape;281;p24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4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4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24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24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86" name="Google Shape;286;p24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4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4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24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90" name="Google Shape;290;p2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4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4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4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24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5" name="Google Shape;295;p24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96" name="Google Shape;296;p24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4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4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24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0" name="Google Shape;300;p2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01" name="Google Shape;301;p24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4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4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24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5" name="Google Shape;305;p24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06" name="Google Shape;306;p24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4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4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24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10" name="Google Shape;310;p2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4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4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4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4" name="Google Shape;314;p24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6" name="Google Shape;316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7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39.png"/><Relationship Id="rId9" Type="http://schemas.openxmlformats.org/officeDocument/2006/relationships/image" Target="../media/image23.png"/><Relationship Id="rId5" Type="http://schemas.openxmlformats.org/officeDocument/2006/relationships/image" Target="../media/image20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0.png"/><Relationship Id="rId5" Type="http://schemas.openxmlformats.org/officeDocument/2006/relationships/image" Target="../media/image26.png"/><Relationship Id="rId6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3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35.png"/><Relationship Id="rId5" Type="http://schemas.openxmlformats.org/officeDocument/2006/relationships/image" Target="../media/image33.png"/><Relationship Id="rId6" Type="http://schemas.openxmlformats.org/officeDocument/2006/relationships/image" Target="../media/image29.png"/><Relationship Id="rId7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41.png"/><Relationship Id="rId5" Type="http://schemas.openxmlformats.org/officeDocument/2006/relationships/image" Target="../media/image34.png"/><Relationship Id="rId6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37.png"/><Relationship Id="rId5" Type="http://schemas.openxmlformats.org/officeDocument/2006/relationships/image" Target="../media/image4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s://es.wikipedia.org/wiki/Lenguaje_de_programaci%C3%B3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7.png"/><Relationship Id="rId6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6"/>
          <p:cNvSpPr/>
          <p:nvPr/>
        </p:nvSpPr>
        <p:spPr>
          <a:xfrm>
            <a:off x="1596525" y="1691200"/>
            <a:ext cx="70125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LENGUAJES PHP Y PASCAL</a:t>
            </a:r>
            <a:endParaRPr b="1" sz="35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</a:t>
            </a:r>
            <a:endParaRPr b="1"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5" name="Google Shape;3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00" y="2427700"/>
            <a:ext cx="1646850" cy="12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9450" y="-703163"/>
            <a:ext cx="2739101" cy="27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3025" y="3313050"/>
            <a:ext cx="2704350" cy="89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6"/>
          <p:cNvSpPr/>
          <p:nvPr/>
        </p:nvSpPr>
        <p:spPr>
          <a:xfrm>
            <a:off x="3820425" y="2576550"/>
            <a:ext cx="22614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Grupo 3</a:t>
            </a:r>
            <a:endParaRPr b="1" sz="3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</a:t>
            </a:r>
            <a:endParaRPr b="1"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/>
          <p:nvPr/>
        </p:nvSpPr>
        <p:spPr>
          <a:xfrm>
            <a:off x="390397" y="529325"/>
            <a:ext cx="7012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Proceso de la Campaña</a:t>
            </a:r>
            <a:endParaRPr b="1"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33" name="Google Shape;4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2650" y="-636060"/>
            <a:ext cx="2151251" cy="215127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5"/>
          <p:cNvSpPr txBox="1"/>
          <p:nvPr>
            <p:ph idx="4294967295" type="ctrTitle"/>
          </p:nvPr>
        </p:nvSpPr>
        <p:spPr>
          <a:xfrm>
            <a:off x="204175" y="188775"/>
            <a:ext cx="68889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Burbuja</a:t>
            </a:r>
            <a:endParaRPr b="1" sz="2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35" name="Google Shape;435;p35"/>
          <p:cNvSpPr txBox="1"/>
          <p:nvPr/>
        </p:nvSpPr>
        <p:spPr>
          <a:xfrm>
            <a:off x="6569225" y="2655925"/>
            <a:ext cx="2524200" cy="18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No recomendable para grandes conjuntos de datos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6" name="Google Shape;43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175" y="921725"/>
            <a:ext cx="6143350" cy="40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8875" y="1621488"/>
            <a:ext cx="928150" cy="9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6"/>
          <p:cNvSpPr/>
          <p:nvPr/>
        </p:nvSpPr>
        <p:spPr>
          <a:xfrm>
            <a:off x="390397" y="529325"/>
            <a:ext cx="7012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Proceso de la Campaña</a:t>
            </a:r>
            <a:endParaRPr b="1"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44" name="Google Shape;4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750" y="-568985"/>
            <a:ext cx="2151251" cy="215127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6"/>
          <p:cNvSpPr txBox="1"/>
          <p:nvPr>
            <p:ph idx="4294967295" type="ctrTitle"/>
          </p:nvPr>
        </p:nvSpPr>
        <p:spPr>
          <a:xfrm>
            <a:off x="1638350" y="255825"/>
            <a:ext cx="54882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77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Rendimiento de los algoritmos</a:t>
            </a:r>
            <a:endParaRPr b="1" sz="277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46" name="Google Shape;446;p36"/>
          <p:cNvSpPr txBox="1"/>
          <p:nvPr>
            <p:ph idx="4294967295" type="subTitle"/>
          </p:nvPr>
        </p:nvSpPr>
        <p:spPr>
          <a:xfrm>
            <a:off x="563400" y="1295250"/>
            <a:ext cx="16650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81">
                <a:solidFill>
                  <a:srgbClr val="3C78D8"/>
                </a:solidFill>
              </a:rPr>
              <a:t>QuickSort</a:t>
            </a:r>
            <a:endParaRPr b="1" sz="8081">
              <a:solidFill>
                <a:srgbClr val="3C78D8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47" name="Google Shape;447;p36"/>
          <p:cNvSpPr txBox="1"/>
          <p:nvPr/>
        </p:nvSpPr>
        <p:spPr>
          <a:xfrm>
            <a:off x="484725" y="1905400"/>
            <a:ext cx="25242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/>
              <a:t>M</a:t>
            </a:r>
            <a:r>
              <a:rPr b="1" lang="es" sz="1300"/>
              <a:t>ás rápido 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/>
              <a:t>Array de 100.000 elementos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300"/>
              <a:t>6</a:t>
            </a:r>
            <a:r>
              <a:rPr b="1" lang="es" sz="1300"/>
              <a:t>9.5720 milisegundos</a:t>
            </a:r>
            <a:endParaRPr b="1" sz="1600"/>
          </a:p>
        </p:txBody>
      </p:sp>
      <p:pic>
        <p:nvPicPr>
          <p:cNvPr id="448" name="Google Shape;44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00" y="3486275"/>
            <a:ext cx="28323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6"/>
          <p:cNvSpPr txBox="1"/>
          <p:nvPr>
            <p:ph idx="4294967295" type="subTitle"/>
          </p:nvPr>
        </p:nvSpPr>
        <p:spPr>
          <a:xfrm>
            <a:off x="3639025" y="1295238"/>
            <a:ext cx="16650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81">
                <a:solidFill>
                  <a:srgbClr val="3C78D8"/>
                </a:solidFill>
              </a:rPr>
              <a:t>Merge</a:t>
            </a:r>
            <a:r>
              <a:rPr b="1" lang="es" sz="8081">
                <a:solidFill>
                  <a:srgbClr val="3C78D8"/>
                </a:solidFill>
              </a:rPr>
              <a:t>Sort</a:t>
            </a:r>
            <a:endParaRPr b="1" sz="8081">
              <a:solidFill>
                <a:srgbClr val="3C78D8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50" name="Google Shape;450;p36"/>
          <p:cNvSpPr txBox="1"/>
          <p:nvPr/>
        </p:nvSpPr>
        <p:spPr>
          <a:xfrm>
            <a:off x="3436825" y="1905400"/>
            <a:ext cx="25242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/>
              <a:t>Más lento que QuickSort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/>
              <a:t>Array de 100.000 elementos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300"/>
              <a:t>158.8380 milisegundos</a:t>
            </a:r>
            <a:endParaRPr b="1" sz="1300"/>
          </a:p>
        </p:txBody>
      </p:sp>
      <p:pic>
        <p:nvPicPr>
          <p:cNvPr id="451" name="Google Shape;45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6874" y="3486275"/>
            <a:ext cx="29685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36"/>
          <p:cNvSpPr txBox="1"/>
          <p:nvPr>
            <p:ph idx="4294967295" type="subTitle"/>
          </p:nvPr>
        </p:nvSpPr>
        <p:spPr>
          <a:xfrm>
            <a:off x="6944925" y="1295250"/>
            <a:ext cx="16650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81">
                <a:solidFill>
                  <a:srgbClr val="3C78D8"/>
                </a:solidFill>
              </a:rPr>
              <a:t>Burbuja</a:t>
            </a:r>
            <a:endParaRPr b="1" sz="8081">
              <a:solidFill>
                <a:srgbClr val="3C78D8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53" name="Google Shape;453;p36"/>
          <p:cNvSpPr txBox="1"/>
          <p:nvPr/>
        </p:nvSpPr>
        <p:spPr>
          <a:xfrm>
            <a:off x="6687500" y="1905400"/>
            <a:ext cx="27435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/>
              <a:t>Array de 100 elementos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/>
              <a:t>0.2952 milisegundos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300"/>
              <a:t>Array de 100.000 elementos</a:t>
            </a:r>
            <a:endParaRPr b="1" sz="1300"/>
          </a:p>
        </p:txBody>
      </p:sp>
      <p:pic>
        <p:nvPicPr>
          <p:cNvPr id="454" name="Google Shape;454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7650" y="3486275"/>
            <a:ext cx="28615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34025" y="2640937"/>
            <a:ext cx="417900" cy="41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176626" y="2610375"/>
            <a:ext cx="417900" cy="41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3076863" y="2589700"/>
            <a:ext cx="417900" cy="41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6334013" y="2272900"/>
            <a:ext cx="417900" cy="41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1525" y="2302275"/>
            <a:ext cx="308100" cy="3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31775" y="2302450"/>
            <a:ext cx="308100" cy="3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88925" y="1905375"/>
            <a:ext cx="308100" cy="3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flipH="1">
            <a:off x="272700" y="1997865"/>
            <a:ext cx="225750" cy="22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flipH="1">
            <a:off x="3172950" y="2008965"/>
            <a:ext cx="225750" cy="2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Lenguaje Pascal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69" name="Google Shape;469;p37"/>
          <p:cNvSpPr txBox="1"/>
          <p:nvPr>
            <p:ph idx="1" type="subTitle"/>
          </p:nvPr>
        </p:nvSpPr>
        <p:spPr>
          <a:xfrm>
            <a:off x="664300" y="3331300"/>
            <a:ext cx="4415100" cy="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Fue creado por Nikolaus Wirth, un informático suizo a finales de los años 60. Su objetivo era crear un lenguaje que fuera útil para enseñar programación, promover la organización del código y las buenas prácticas de programación.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70" name="Google Shape;47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325" y="717000"/>
            <a:ext cx="2704350" cy="89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9500" y="627550"/>
            <a:ext cx="3854275" cy="27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9046" y="3486725"/>
            <a:ext cx="1858775" cy="123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08700" y="3486725"/>
            <a:ext cx="914662" cy="12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1050" y="721075"/>
            <a:ext cx="2047875" cy="179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38"/>
          <p:cNvSpPr txBox="1"/>
          <p:nvPr>
            <p:ph type="ctrTitle"/>
          </p:nvPr>
        </p:nvSpPr>
        <p:spPr>
          <a:xfrm>
            <a:off x="824000" y="156750"/>
            <a:ext cx="41817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000000"/>
                </a:solidFill>
              </a:rPr>
              <a:t>Hitos clave de Pascal</a:t>
            </a:r>
            <a:endParaRPr sz="3300">
              <a:solidFill>
                <a:srgbClr val="000000"/>
              </a:solidFill>
            </a:endParaRPr>
          </a:p>
        </p:txBody>
      </p:sp>
      <p:sp>
        <p:nvSpPr>
          <p:cNvPr id="480" name="Google Shape;480;p38"/>
          <p:cNvSpPr txBox="1"/>
          <p:nvPr>
            <p:ph idx="1" type="subTitle"/>
          </p:nvPr>
        </p:nvSpPr>
        <p:spPr>
          <a:xfrm>
            <a:off x="824000" y="721075"/>
            <a:ext cx="75492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 sz="1300">
                <a:solidFill>
                  <a:srgbClr val="000000"/>
                </a:solidFill>
              </a:rPr>
              <a:t>Primera versión de Pascal en 1970, inspirada en el lenguaje Algol 60 pero con una sintaxis más sencilla y clara.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 sz="1300">
                <a:solidFill>
                  <a:srgbClr val="000000"/>
                </a:solidFill>
              </a:rPr>
              <a:t>Pascal fue popular en los años 80 debido a compiladores como Turbo Pascal de Borland, que ofrecían un entorno de desarrollo integrado (IDE) muy intuitivo y accesible.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 sz="1300">
                <a:solidFill>
                  <a:srgbClr val="000000"/>
                </a:solidFill>
              </a:rPr>
              <a:t>Pascal sirvió como base para el desarrollo de otros lenguajes como Modula-2 y Oberon también creados por Wirth. Además, sus principios de programación estructurada influyeron en lenguajes modernos como C y C++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 sz="1300">
                <a:solidFill>
                  <a:srgbClr val="000000"/>
                </a:solidFill>
              </a:rPr>
              <a:t>Se utilizaba en la enseñanza de la programación y en el desarrollo de software para sistemas embebidos. Ej:  controladores lógicos programables (PLC)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481" name="Google Shape;481;p38"/>
          <p:cNvSpPr txBox="1"/>
          <p:nvPr>
            <p:ph type="ctrTitle"/>
          </p:nvPr>
        </p:nvSpPr>
        <p:spPr>
          <a:xfrm>
            <a:off x="797400" y="2571750"/>
            <a:ext cx="75492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000000"/>
                </a:solidFill>
              </a:rPr>
              <a:t>¿Que tan importante fue?</a:t>
            </a:r>
            <a:endParaRPr sz="3300">
              <a:solidFill>
                <a:srgbClr val="000000"/>
              </a:solidFill>
            </a:endParaRPr>
          </a:p>
        </p:txBody>
      </p:sp>
      <p:sp>
        <p:nvSpPr>
          <p:cNvPr id="482" name="Google Shape;482;p38"/>
          <p:cNvSpPr txBox="1"/>
          <p:nvPr>
            <p:ph idx="1" type="subTitle"/>
          </p:nvPr>
        </p:nvSpPr>
        <p:spPr>
          <a:xfrm>
            <a:off x="797400" y="3376425"/>
            <a:ext cx="7549200" cy="15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 sz="1300">
                <a:solidFill>
                  <a:srgbClr val="000000"/>
                </a:solidFill>
              </a:rPr>
              <a:t>Enseñanza:  Sintaxis clara y estructurada.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 sz="1300">
                <a:solidFill>
                  <a:srgbClr val="000000"/>
                </a:solidFill>
              </a:rPr>
              <a:t>Programación estructurada: Fomenta el uso de procedimientos, funciones y bloques de código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 sz="1300">
                <a:solidFill>
                  <a:srgbClr val="000000"/>
                </a:solidFill>
              </a:rPr>
              <a:t>Base para otros lenguajes: Conceptos y principios influyentes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483" name="Google Shape;48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6350" y="156750"/>
            <a:ext cx="1512560" cy="5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9"/>
          <p:cNvSpPr txBox="1"/>
          <p:nvPr>
            <p:ph type="ctrTitle"/>
          </p:nvPr>
        </p:nvSpPr>
        <p:spPr>
          <a:xfrm>
            <a:off x="824000" y="156750"/>
            <a:ext cx="75492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000000"/>
                </a:solidFill>
              </a:rPr>
              <a:t>Orígenes y desarrollo</a:t>
            </a:r>
            <a:endParaRPr sz="3300">
              <a:solidFill>
                <a:srgbClr val="000000"/>
              </a:solidFill>
            </a:endParaRPr>
          </a:p>
        </p:txBody>
      </p:sp>
      <p:sp>
        <p:nvSpPr>
          <p:cNvPr id="489" name="Google Shape;489;p39"/>
          <p:cNvSpPr txBox="1"/>
          <p:nvPr>
            <p:ph idx="1" type="subTitle"/>
          </p:nvPr>
        </p:nvSpPr>
        <p:spPr>
          <a:xfrm>
            <a:off x="824000" y="721075"/>
            <a:ext cx="4746000" cy="18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 sz="1300">
                <a:solidFill>
                  <a:srgbClr val="000000"/>
                </a:solidFill>
              </a:rPr>
              <a:t>Niklaus Wirth desarrolla Pascal como una mejora sobre el lenguaje ALGOL, que ya promovía la programación estructurada pero era considerado complicado y poco accesible para los estudiantes. Wirth quería un lenguaje que fuera simple, eficiente y fácil de aprender, pero que también pudiera ser utilizado para desarrollar software real.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490" name="Google Shape;490;p39"/>
          <p:cNvSpPr txBox="1"/>
          <p:nvPr>
            <p:ph type="ctrTitle"/>
          </p:nvPr>
        </p:nvSpPr>
        <p:spPr>
          <a:xfrm>
            <a:off x="797400" y="2571750"/>
            <a:ext cx="75492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000000"/>
                </a:solidFill>
              </a:rPr>
              <a:t>¿Dónde se usa Pascal? </a:t>
            </a:r>
            <a:endParaRPr sz="3300">
              <a:solidFill>
                <a:srgbClr val="000000"/>
              </a:solidFill>
            </a:endParaRPr>
          </a:p>
        </p:txBody>
      </p:sp>
      <p:sp>
        <p:nvSpPr>
          <p:cNvPr id="491" name="Google Shape;491;p39"/>
          <p:cNvSpPr txBox="1"/>
          <p:nvPr>
            <p:ph idx="1" type="subTitle"/>
          </p:nvPr>
        </p:nvSpPr>
        <p:spPr>
          <a:xfrm>
            <a:off x="797400" y="3376425"/>
            <a:ext cx="7549200" cy="15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 sz="1300">
                <a:solidFill>
                  <a:srgbClr val="000000"/>
                </a:solidFill>
              </a:rPr>
              <a:t>Aplicaciones Educativas y Herramientas de Aprendizaje.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 sz="1300">
                <a:solidFill>
                  <a:srgbClr val="000000"/>
                </a:solidFill>
              </a:rPr>
              <a:t>Desarrollo de Software Antiguo. 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 sz="1300">
                <a:solidFill>
                  <a:srgbClr val="000000"/>
                </a:solidFill>
              </a:rPr>
              <a:t>Desarrollo de Compiladores.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 sz="1300">
                <a:solidFill>
                  <a:srgbClr val="000000"/>
                </a:solidFill>
              </a:rPr>
              <a:t>Delphi (Object Pascal).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 sz="1300">
                <a:solidFill>
                  <a:srgbClr val="000000"/>
                </a:solidFill>
              </a:rPr>
              <a:t>Robótica y Sistemas Embebidos. </a:t>
            </a:r>
            <a:endParaRPr sz="1300">
              <a:solidFill>
                <a:srgbClr val="000000"/>
              </a:solidFill>
            </a:endParaRPr>
          </a:p>
        </p:txBody>
      </p:sp>
      <p:pic>
        <p:nvPicPr>
          <p:cNvPr id="492" name="Google Shape;4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700" y="862575"/>
            <a:ext cx="282605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3800" y="156750"/>
            <a:ext cx="1512560" cy="5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1250" y="2785088"/>
            <a:ext cx="274320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0"/>
          <p:cNvSpPr txBox="1"/>
          <p:nvPr>
            <p:ph type="ctrTitle"/>
          </p:nvPr>
        </p:nvSpPr>
        <p:spPr>
          <a:xfrm>
            <a:off x="824000" y="156750"/>
            <a:ext cx="75492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000000"/>
                </a:solidFill>
              </a:rPr>
              <a:t>Ventajas</a:t>
            </a:r>
            <a:endParaRPr sz="3300">
              <a:solidFill>
                <a:srgbClr val="000000"/>
              </a:solidFill>
            </a:endParaRPr>
          </a:p>
        </p:txBody>
      </p:sp>
      <p:sp>
        <p:nvSpPr>
          <p:cNvPr id="500" name="Google Shape;500;p40"/>
          <p:cNvSpPr txBox="1"/>
          <p:nvPr>
            <p:ph idx="1" type="subTitle"/>
          </p:nvPr>
        </p:nvSpPr>
        <p:spPr>
          <a:xfrm>
            <a:off x="824000" y="721075"/>
            <a:ext cx="6146400" cy="15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 sz="1300">
                <a:solidFill>
                  <a:srgbClr val="000000"/>
                </a:solidFill>
              </a:rPr>
              <a:t>Fácil</a:t>
            </a:r>
            <a:r>
              <a:rPr lang="es" sz="1300">
                <a:solidFill>
                  <a:srgbClr val="000000"/>
                </a:solidFill>
              </a:rPr>
              <a:t> de aprender.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 sz="1300">
                <a:solidFill>
                  <a:srgbClr val="000000"/>
                </a:solidFill>
              </a:rPr>
              <a:t>Promueve Buenas Prácticas de Programación.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 sz="1300">
                <a:solidFill>
                  <a:srgbClr val="000000"/>
                </a:solidFill>
              </a:rPr>
              <a:t>Tipado Estricto.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 sz="1300">
                <a:solidFill>
                  <a:srgbClr val="000000"/>
                </a:solidFill>
              </a:rPr>
              <a:t>Eficiencia.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 sz="1300">
                <a:solidFill>
                  <a:srgbClr val="000000"/>
                </a:solidFill>
              </a:rPr>
              <a:t>Buena Documentación y Comunidad de Soporte.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 sz="1300">
                <a:solidFill>
                  <a:srgbClr val="000000"/>
                </a:solidFill>
              </a:rPr>
              <a:t>Entorno de Desarrollo Integrado (IDE).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501" name="Google Shape;501;p40"/>
          <p:cNvSpPr txBox="1"/>
          <p:nvPr>
            <p:ph type="ctrTitle"/>
          </p:nvPr>
        </p:nvSpPr>
        <p:spPr>
          <a:xfrm>
            <a:off x="797400" y="2448463"/>
            <a:ext cx="75492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000000"/>
                </a:solidFill>
              </a:rPr>
              <a:t>Desventajas</a:t>
            </a:r>
            <a:endParaRPr sz="3300">
              <a:solidFill>
                <a:srgbClr val="000000"/>
              </a:solidFill>
            </a:endParaRPr>
          </a:p>
        </p:txBody>
      </p:sp>
      <p:sp>
        <p:nvSpPr>
          <p:cNvPr id="502" name="Google Shape;502;p40"/>
          <p:cNvSpPr txBox="1"/>
          <p:nvPr>
            <p:ph idx="1" type="subTitle"/>
          </p:nvPr>
        </p:nvSpPr>
        <p:spPr>
          <a:xfrm>
            <a:off x="797400" y="3099450"/>
            <a:ext cx="6146400" cy="16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 sz="1300">
                <a:solidFill>
                  <a:srgbClr val="000000"/>
                </a:solidFill>
              </a:rPr>
              <a:t>Popularidad Decreciente.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 sz="1300">
                <a:solidFill>
                  <a:srgbClr val="000000"/>
                </a:solidFill>
              </a:rPr>
              <a:t>Limitaciones en Programación Orientada a Objetos (OOP).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 sz="1300">
                <a:solidFill>
                  <a:srgbClr val="000000"/>
                </a:solidFill>
              </a:rPr>
              <a:t>Menos Flexibilidad para Aplicaciones Comerciales.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 sz="1300">
                <a:solidFill>
                  <a:srgbClr val="000000"/>
                </a:solidFill>
              </a:rPr>
              <a:t>Ecosistema y Librerías Limitadas.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 sz="1300">
                <a:solidFill>
                  <a:srgbClr val="000000"/>
                </a:solidFill>
              </a:rPr>
              <a:t>Menor Soporte para Desarrollos Web y Móviles.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 sz="1300">
                <a:solidFill>
                  <a:srgbClr val="000000"/>
                </a:solidFill>
              </a:rPr>
              <a:t>Compatibilidad con Hardware y Sistemas Operativos Modernos</a:t>
            </a:r>
            <a:endParaRPr sz="1300">
              <a:solidFill>
                <a:srgbClr val="000000"/>
              </a:solidFill>
            </a:endParaRPr>
          </a:p>
        </p:txBody>
      </p:sp>
      <p:pic>
        <p:nvPicPr>
          <p:cNvPr id="503" name="Google Shape;50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6000" y="156750"/>
            <a:ext cx="1746775" cy="57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5693" y="820600"/>
            <a:ext cx="2238081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1"/>
          <p:cNvSpPr txBox="1"/>
          <p:nvPr>
            <p:ph type="ctrTitle"/>
          </p:nvPr>
        </p:nvSpPr>
        <p:spPr>
          <a:xfrm>
            <a:off x="824000" y="156750"/>
            <a:ext cx="75492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000000"/>
                </a:solidFill>
              </a:rPr>
              <a:t>M</a:t>
            </a:r>
            <a:r>
              <a:rPr lang="es" sz="325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é</a:t>
            </a:r>
            <a:r>
              <a:rPr lang="es" sz="3300">
                <a:solidFill>
                  <a:srgbClr val="000000"/>
                </a:solidFill>
              </a:rPr>
              <a:t>todos de Ordenamiento</a:t>
            </a:r>
            <a:endParaRPr sz="3300">
              <a:solidFill>
                <a:srgbClr val="000000"/>
              </a:solidFill>
            </a:endParaRPr>
          </a:p>
        </p:txBody>
      </p:sp>
      <p:sp>
        <p:nvSpPr>
          <p:cNvPr id="510" name="Google Shape;510;p41"/>
          <p:cNvSpPr txBox="1"/>
          <p:nvPr>
            <p:ph idx="1" type="subTitle"/>
          </p:nvPr>
        </p:nvSpPr>
        <p:spPr>
          <a:xfrm>
            <a:off x="385100" y="877825"/>
            <a:ext cx="12975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81">
                <a:solidFill>
                  <a:srgbClr val="000000"/>
                </a:solidFill>
              </a:rPr>
              <a:t>Burbuja</a:t>
            </a:r>
            <a:endParaRPr sz="808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511" name="Google Shape;51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6000" y="156750"/>
            <a:ext cx="1746775" cy="57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50" y="1458575"/>
            <a:ext cx="2801525" cy="24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1"/>
          <p:cNvSpPr txBox="1"/>
          <p:nvPr>
            <p:ph idx="1" type="subTitle"/>
          </p:nvPr>
        </p:nvSpPr>
        <p:spPr>
          <a:xfrm>
            <a:off x="3657600" y="877825"/>
            <a:ext cx="15423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81">
                <a:solidFill>
                  <a:srgbClr val="000000"/>
                </a:solidFill>
              </a:rPr>
              <a:t>MergeSort</a:t>
            </a:r>
            <a:endParaRPr sz="808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514" name="Google Shape;51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1538" y="1458575"/>
            <a:ext cx="2681325" cy="24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2850" y="815775"/>
            <a:ext cx="1648125" cy="160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13275" y="1498300"/>
            <a:ext cx="2852150" cy="24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41"/>
          <p:cNvSpPr txBox="1"/>
          <p:nvPr>
            <p:ph idx="1" type="subTitle"/>
          </p:nvPr>
        </p:nvSpPr>
        <p:spPr>
          <a:xfrm>
            <a:off x="6682975" y="908200"/>
            <a:ext cx="15423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81">
                <a:solidFill>
                  <a:srgbClr val="000000"/>
                </a:solidFill>
              </a:rPr>
              <a:t>QuickSort</a:t>
            </a:r>
            <a:endParaRPr sz="808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2"/>
          <p:cNvSpPr txBox="1"/>
          <p:nvPr>
            <p:ph type="ctrTitle"/>
          </p:nvPr>
        </p:nvSpPr>
        <p:spPr>
          <a:xfrm>
            <a:off x="152400" y="156750"/>
            <a:ext cx="6818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000000"/>
                </a:solidFill>
              </a:rPr>
              <a:t>Ejemplo rendimiento con QuickSort</a:t>
            </a:r>
            <a:endParaRPr sz="3300">
              <a:solidFill>
                <a:srgbClr val="000000"/>
              </a:solidFill>
            </a:endParaRPr>
          </a:p>
        </p:txBody>
      </p:sp>
      <p:pic>
        <p:nvPicPr>
          <p:cNvPr id="523" name="Google Shape;52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6000" y="156750"/>
            <a:ext cx="1746775" cy="57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36025"/>
            <a:ext cx="4781550" cy="349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378675"/>
            <a:ext cx="4752421" cy="6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42"/>
          <p:cNvSpPr txBox="1"/>
          <p:nvPr>
            <p:ph idx="1" type="subTitle"/>
          </p:nvPr>
        </p:nvSpPr>
        <p:spPr>
          <a:xfrm>
            <a:off x="5199865" y="3712825"/>
            <a:ext cx="3576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</a:rPr>
              <a:t>NativeInt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527" name="Google Shape;527;p42"/>
          <p:cNvSpPr txBox="1"/>
          <p:nvPr>
            <p:ph idx="1" type="subTitle"/>
          </p:nvPr>
        </p:nvSpPr>
        <p:spPr>
          <a:xfrm>
            <a:off x="5086350" y="4042799"/>
            <a:ext cx="3742800" cy="11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s">
                <a:solidFill>
                  <a:srgbClr val="000000"/>
                </a:solidFill>
              </a:rPr>
              <a:t>E</a:t>
            </a:r>
            <a:r>
              <a:rPr lang="es">
                <a:solidFill>
                  <a:srgbClr val="000000"/>
                </a:solidFill>
              </a:rPr>
              <a:t>ntero con signo de 64 bits, representa valores dentro del rango </a:t>
            </a:r>
            <a:r>
              <a:rPr lang="es">
                <a:solidFill>
                  <a:srgbClr val="000000"/>
                </a:solidFill>
              </a:rPr>
              <a:t>(-2^63..2^63-1)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8" name="Google Shape;528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9875" y="928787"/>
            <a:ext cx="3368147" cy="28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750" y="264550"/>
            <a:ext cx="3105150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3"/>
          <p:cNvSpPr txBox="1"/>
          <p:nvPr>
            <p:ph type="ctrTitle"/>
          </p:nvPr>
        </p:nvSpPr>
        <p:spPr>
          <a:xfrm>
            <a:off x="764875" y="-225775"/>
            <a:ext cx="7911000" cy="16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Comparación entre PHP y Pascal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35" name="Google Shape;535;p4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3"/>
          <p:cNvSpPr txBox="1"/>
          <p:nvPr>
            <p:ph type="ctrTitle"/>
          </p:nvPr>
        </p:nvSpPr>
        <p:spPr>
          <a:xfrm>
            <a:off x="680800" y="2321025"/>
            <a:ext cx="7911000" cy="16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40">
                <a:solidFill>
                  <a:srgbClr val="000000"/>
                </a:solidFill>
              </a:rPr>
              <a:t>-Simplicidad</a:t>
            </a:r>
            <a:endParaRPr sz="294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4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40">
                <a:solidFill>
                  <a:srgbClr val="000000"/>
                </a:solidFill>
              </a:rPr>
              <a:t>-Manipulación de Arrays</a:t>
            </a:r>
            <a:endParaRPr sz="254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4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740">
                <a:solidFill>
                  <a:srgbClr val="000000"/>
                </a:solidFill>
              </a:rPr>
              <a:t>-Manejo de Tiempos</a:t>
            </a:r>
            <a:endParaRPr sz="274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4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40">
                <a:solidFill>
                  <a:srgbClr val="000000"/>
                </a:solidFill>
              </a:rPr>
              <a:t>-Desempeño</a:t>
            </a:r>
            <a:endParaRPr sz="2940">
              <a:solidFill>
                <a:srgbClr val="000000"/>
              </a:solidFill>
            </a:endParaRPr>
          </a:p>
        </p:txBody>
      </p:sp>
      <p:sp>
        <p:nvSpPr>
          <p:cNvPr id="537" name="Google Shape;537;p43"/>
          <p:cNvSpPr/>
          <p:nvPr/>
        </p:nvSpPr>
        <p:spPr>
          <a:xfrm>
            <a:off x="4728675" y="2472175"/>
            <a:ext cx="827700" cy="47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8" name="Google Shape;538;p43"/>
          <p:cNvSpPr txBox="1"/>
          <p:nvPr>
            <p:ph type="ctrTitle"/>
          </p:nvPr>
        </p:nvSpPr>
        <p:spPr>
          <a:xfrm>
            <a:off x="5838525" y="1381925"/>
            <a:ext cx="3349800" cy="144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50">
                <a:solidFill>
                  <a:srgbClr val="000000"/>
                </a:solidFill>
              </a:rPr>
              <a:t>PHP: Sintaxis sencilla y directa</a:t>
            </a:r>
            <a:endParaRPr sz="16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50">
                <a:solidFill>
                  <a:srgbClr val="000000"/>
                </a:solidFill>
              </a:rPr>
              <a:t>Pascal: Estructura rígida y formal</a:t>
            </a:r>
            <a:endParaRPr sz="16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3842775" y="1614925"/>
            <a:ext cx="944100" cy="47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0" name="Google Shape;540;p43"/>
          <p:cNvSpPr/>
          <p:nvPr/>
        </p:nvSpPr>
        <p:spPr>
          <a:xfrm>
            <a:off x="4483000" y="3258838"/>
            <a:ext cx="827700" cy="47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1" name="Google Shape;541;p43"/>
          <p:cNvSpPr/>
          <p:nvPr/>
        </p:nvSpPr>
        <p:spPr>
          <a:xfrm>
            <a:off x="3900975" y="4192575"/>
            <a:ext cx="827700" cy="47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2" name="Google Shape;542;p43"/>
          <p:cNvSpPr txBox="1"/>
          <p:nvPr>
            <p:ph type="ctrTitle"/>
          </p:nvPr>
        </p:nvSpPr>
        <p:spPr>
          <a:xfrm>
            <a:off x="5914650" y="2603350"/>
            <a:ext cx="3349800" cy="8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27">
                <a:solidFill>
                  <a:srgbClr val="000000"/>
                </a:solidFill>
              </a:rPr>
              <a:t>PHP: Intuitiva, funciones integradas</a:t>
            </a:r>
            <a:endParaRPr sz="1427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27">
                <a:solidFill>
                  <a:srgbClr val="000000"/>
                </a:solidFill>
              </a:rPr>
              <a:t>Pascal: Precisión y procedimientos específicos</a:t>
            </a:r>
            <a:endParaRPr sz="1427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43" name="Google Shape;543;p43"/>
          <p:cNvSpPr txBox="1"/>
          <p:nvPr>
            <p:ph type="ctrTitle"/>
          </p:nvPr>
        </p:nvSpPr>
        <p:spPr>
          <a:xfrm>
            <a:off x="5914650" y="3547275"/>
            <a:ext cx="33498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PHP: Funciones nativas (</a:t>
            </a:r>
            <a:r>
              <a:rPr lang="es" sz="13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microtime()</a:t>
            </a:r>
            <a:r>
              <a:rPr lang="es" sz="13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3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Pascal: Requiere bibliotecas adicionales</a:t>
            </a:r>
            <a:endParaRPr sz="13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7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22">
              <a:solidFill>
                <a:srgbClr val="000000"/>
              </a:solidFill>
            </a:endParaRPr>
          </a:p>
        </p:txBody>
      </p:sp>
      <p:sp>
        <p:nvSpPr>
          <p:cNvPr id="544" name="Google Shape;544;p43"/>
          <p:cNvSpPr txBox="1"/>
          <p:nvPr>
            <p:ph type="ctrTitle"/>
          </p:nvPr>
        </p:nvSpPr>
        <p:spPr>
          <a:xfrm>
            <a:off x="4728675" y="4291700"/>
            <a:ext cx="4350000" cy="144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27">
                <a:solidFill>
                  <a:srgbClr val="000000"/>
                </a:solidFill>
              </a:rPr>
              <a:t>PHP: Ágil, menos eficiente en cálculos intensivos</a:t>
            </a:r>
            <a:endParaRPr sz="1427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27">
                <a:solidFill>
                  <a:srgbClr val="000000"/>
                </a:solidFill>
              </a:rPr>
              <a:t>Pascal: Compilado, mayor eficiencia en tareas intensivas</a:t>
            </a:r>
            <a:endParaRPr sz="1427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2200" y="152400"/>
            <a:ext cx="2831800" cy="227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44"/>
          <p:cNvSpPr txBox="1"/>
          <p:nvPr>
            <p:ph type="ctrTitle"/>
          </p:nvPr>
        </p:nvSpPr>
        <p:spPr>
          <a:xfrm>
            <a:off x="1914050" y="85600"/>
            <a:ext cx="6207900" cy="13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Preguntas…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1" name="Google Shape;551;p4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4"/>
          <p:cNvSpPr txBox="1"/>
          <p:nvPr>
            <p:ph type="ctrTitle"/>
          </p:nvPr>
        </p:nvSpPr>
        <p:spPr>
          <a:xfrm>
            <a:off x="64050" y="1274175"/>
            <a:ext cx="9015900" cy="3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</a:rPr>
              <a:t>-¿Cuál consideran que es más veloz al recibir una respuesta del servidor, Pascal o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</a:rPr>
              <a:t> PHP?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</a:rPr>
              <a:t>-¿Qué lenguaje consideran que tiene una curva de aprendizaje más amigable para el desarrollo web, Pascal o PHP?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</a:rPr>
              <a:t>-</a:t>
            </a:r>
            <a:r>
              <a:rPr lang="es" sz="1700">
                <a:solidFill>
                  <a:srgbClr val="000000"/>
                </a:solidFill>
              </a:rPr>
              <a:t>¿Cuál de los dos lenguajes creen que tiene una mejor compatibilidad con frameworks modernos para desarrollo web, Pascal o PHP?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</a:rPr>
              <a:t>-¿Alguno de ustedes ha tenido experiencia programando en Pascal o PHP? Si es así, ¿podrían compartir su experiencia y comentar algo sobre el uso de estos lenguajes?</a:t>
            </a:r>
            <a:endParaRPr sz="1700">
              <a:solidFill>
                <a:srgbClr val="000000"/>
              </a:solidFill>
            </a:endParaRPr>
          </a:p>
        </p:txBody>
      </p:sp>
      <p:pic>
        <p:nvPicPr>
          <p:cNvPr id="553" name="Google Shape;55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1000" y="0"/>
            <a:ext cx="1483000" cy="148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813700" cy="12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/>
          <p:nvPr/>
        </p:nvSpPr>
        <p:spPr>
          <a:xfrm>
            <a:off x="3720947" y="269125"/>
            <a:ext cx="1408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Historia</a:t>
            </a:r>
            <a:endParaRPr b="1" sz="23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</a:t>
            </a:r>
            <a:endParaRPr b="1"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35" name="Google Shape;335;p27"/>
          <p:cNvCxnSpPr/>
          <p:nvPr/>
        </p:nvCxnSpPr>
        <p:spPr>
          <a:xfrm flipH="1" rot="10800000">
            <a:off x="255203" y="916034"/>
            <a:ext cx="8735700" cy="5700"/>
          </a:xfrm>
          <a:prstGeom prst="straightConnector1">
            <a:avLst/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6" name="Google Shape;336;p27"/>
          <p:cNvSpPr/>
          <p:nvPr/>
        </p:nvSpPr>
        <p:spPr>
          <a:xfrm>
            <a:off x="1523062" y="2311070"/>
            <a:ext cx="76209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3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Identificar a los clientes prepago con potencial para migrar a pospago.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00" y="-239300"/>
            <a:ext cx="1646850" cy="12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0550" y="-904225"/>
            <a:ext cx="2739101" cy="273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7"/>
          <p:cNvSpPr txBox="1"/>
          <p:nvPr>
            <p:ph idx="4294967295" type="subTitle"/>
          </p:nvPr>
        </p:nvSpPr>
        <p:spPr>
          <a:xfrm>
            <a:off x="255200" y="916025"/>
            <a:ext cx="8276400" cy="3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"/>
              <a:buChar char="●"/>
            </a:pPr>
            <a:r>
              <a:rPr lang="es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PHP es un lenguaje de programación de código abierto, creado en </a:t>
            </a:r>
            <a:r>
              <a:rPr b="1" lang="es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1994 </a:t>
            </a:r>
            <a:endParaRPr b="1"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por Rasmus Lerdorf como un conjunto de scripts en C.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"/>
              <a:buChar char="●"/>
            </a:pPr>
            <a:r>
              <a:rPr lang="es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Evolucionó, permitiendo la interacción con bases de datos y el desarrollo de 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aplicaciones web dinámicas. 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"/>
              <a:buChar char="●"/>
            </a:pPr>
            <a:r>
              <a:rPr lang="es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En 1995, se publicó el código fuente y se renombró como FI 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("Forms Interpreter"), y luego como PHP/FI en 1996, integrando nuevas funcionalidades.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"/>
              <a:buChar char="●"/>
            </a:pPr>
            <a:r>
              <a:rPr lang="es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PHP 3.0 desarrollado en </a:t>
            </a:r>
            <a:r>
              <a:rPr b="1" lang="es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1997 </a:t>
            </a:r>
            <a:r>
              <a:rPr lang="es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marcó un hito, permitió la integración con múltiples bases de datos y protocolos importante al ser más extensible y potente. Tuvo una adopción masiva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"/>
              <a:buChar char="●"/>
            </a:pPr>
            <a:r>
              <a:rPr lang="es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PHP 4.0, lanzado en 2000, introdujo el motor Zend, mejorando el rendimiento. 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"/>
              <a:buChar char="●"/>
            </a:pPr>
            <a:r>
              <a:rPr lang="es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Finalmente, PHP 5.0, lanzado en 2004, añadió un nuevo modelo de objetos y muchas otras funcionalidades, consolidando a PHP como un lenguaje dominante en el desarrollo web.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0" name="Google Shape;34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6525" y="971850"/>
            <a:ext cx="1394375" cy="17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6" name="Google Shape;346;p28"/>
          <p:cNvCxnSpPr/>
          <p:nvPr/>
        </p:nvCxnSpPr>
        <p:spPr>
          <a:xfrm flipH="1" rot="10800000">
            <a:off x="255203" y="916034"/>
            <a:ext cx="8735700" cy="5700"/>
          </a:xfrm>
          <a:prstGeom prst="straightConnector1">
            <a:avLst/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7" name="Google Shape;347;p28"/>
          <p:cNvSpPr/>
          <p:nvPr/>
        </p:nvSpPr>
        <p:spPr>
          <a:xfrm>
            <a:off x="1523062" y="2311070"/>
            <a:ext cx="76209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3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Identificar a los clientes prepago con potencial para migrar a pospago.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00" y="-239300"/>
            <a:ext cx="1646850" cy="12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5925" y="-931700"/>
            <a:ext cx="2739101" cy="273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8"/>
          <p:cNvSpPr txBox="1"/>
          <p:nvPr>
            <p:ph idx="4294967295" type="subTitle"/>
          </p:nvPr>
        </p:nvSpPr>
        <p:spPr>
          <a:xfrm>
            <a:off x="194675" y="985850"/>
            <a:ext cx="8276400" cy="4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es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Fácil de aprender y usar para aquellos sin mucha experiencia. 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es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Sintaxis accesible con integración HTML  directa, lo que permitió crear sitios web dinámicos rápidamente, lo cual era crucial durante el auge de la web en los años 90 y 2000.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es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Desarrollo de Aplicaciones, Integración con Bases de Datos, Sistemas de Gestión, Webs dinámicas.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es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Al ser de código abierto y estar disponible en casi todos los servicios de hosting, PHP era una opción económica para desarrollar y alojar sitios web.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es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lo largo del tiempo, se desarrollaron numerosos frameworks y sistemas de gestión de contenido basados en PHP, lo que amplió sus capacidades y fomentó su uso.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es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Muchos sitios web populares, como Facebook y Wikipedia, fueron construidos originalmente con PHP, lo que contribuyó a su reputación y adopción masiva.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es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PHP es un </a:t>
            </a:r>
            <a:r>
              <a:rPr lang="es" sz="1200">
                <a:solidFill>
                  <a:srgbClr val="000000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lenguaje de programación</a:t>
            </a:r>
            <a:r>
              <a:rPr lang="es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interpretado​ del lado del servidor y de uso general.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1" name="Google Shape;351;p28"/>
          <p:cNvSpPr/>
          <p:nvPr/>
        </p:nvSpPr>
        <p:spPr>
          <a:xfrm>
            <a:off x="3438673" y="291775"/>
            <a:ext cx="2457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Causa del </a:t>
            </a:r>
            <a:r>
              <a:rPr b="1" lang="es" sz="2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Éxito</a:t>
            </a:r>
            <a:endParaRPr b="1" sz="23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Google Shape;357;p29"/>
          <p:cNvCxnSpPr/>
          <p:nvPr/>
        </p:nvCxnSpPr>
        <p:spPr>
          <a:xfrm flipH="1" rot="10800000">
            <a:off x="255203" y="916034"/>
            <a:ext cx="8735700" cy="5700"/>
          </a:xfrm>
          <a:prstGeom prst="straightConnector1">
            <a:avLst/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8" name="Google Shape;358;p29"/>
          <p:cNvSpPr/>
          <p:nvPr/>
        </p:nvSpPr>
        <p:spPr>
          <a:xfrm>
            <a:off x="1523062" y="2311070"/>
            <a:ext cx="76209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3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Identificar a los clientes prepago con potencial para migrar a pospago.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9" name="Google Shape;3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00" y="-239300"/>
            <a:ext cx="1646850" cy="12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6925" y="-908750"/>
            <a:ext cx="2739101" cy="273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9"/>
          <p:cNvSpPr txBox="1"/>
          <p:nvPr>
            <p:ph idx="4294967295" type="subTitle"/>
          </p:nvPr>
        </p:nvSpPr>
        <p:spPr>
          <a:xfrm>
            <a:off x="164600" y="916025"/>
            <a:ext cx="8276400" cy="3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es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Diseñado como herramienta para crear sitios web dinámicos, sin intención de ser un lenguaje de programación completo. Por lo que su evolución tuvo una sintaxis inconsistente, con funciones y convenciones  sin un patrón claro.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es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PHP tenía una configuración predeterminada que no fomentaba las mejores prácticas de seguridad, lo que llevó a muchos desarrolladores a crear aplicaciones vulnerables.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es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 manejaban bien los errores y excepciones, lo que hacía más difícil escribir código robusto y depurable. 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es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Debido a su crecimiento rápido y a su adopción masiva en los primeros días de la web, PHP ha mantenido compatibilidad con muchas prácticas y funciones antiguas. Por lo que arrastra problemas y decisiones de diseño obsoletas.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es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Históricamente, ha permitido que los desarrolladores mezclen código PHP con HTML sin mucha estructura, lo que ha llevado a prácticas de codificación desordenadas y difíciles de mantener.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es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pesar de estas críticas, PHP sigue siendo uno de los lenguajes más utilizados en el desarrollo web, especialmente gracias a su simplicidad, rapidez en el desarrollo y la enorme base de código existente. </a:t>
            </a:r>
            <a:endParaRPr sz="11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2" name="Google Shape;362;p29"/>
          <p:cNvSpPr/>
          <p:nvPr/>
        </p:nvSpPr>
        <p:spPr>
          <a:xfrm>
            <a:off x="3253547" y="241650"/>
            <a:ext cx="27390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Críticas hacia PHP</a:t>
            </a:r>
            <a:endParaRPr b="1" sz="23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dk1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"/>
          <p:cNvSpPr/>
          <p:nvPr/>
        </p:nvSpPr>
        <p:spPr>
          <a:xfrm>
            <a:off x="390397" y="529325"/>
            <a:ext cx="7012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Proceso de la Campaña</a:t>
            </a:r>
            <a:endParaRPr b="1"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69" name="Google Shape;369;p30"/>
          <p:cNvCxnSpPr/>
          <p:nvPr/>
        </p:nvCxnSpPr>
        <p:spPr>
          <a:xfrm flipH="1" rot="10800000">
            <a:off x="255203" y="916034"/>
            <a:ext cx="8735700" cy="5700"/>
          </a:xfrm>
          <a:prstGeom prst="straightConnector1">
            <a:avLst/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70" name="Google Shape;3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00" y="-239300"/>
            <a:ext cx="1646850" cy="12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8350" y="-904738"/>
            <a:ext cx="2739101" cy="27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200" y="1425775"/>
            <a:ext cx="340995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5200" y="3445075"/>
            <a:ext cx="3409950" cy="126546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0"/>
          <p:cNvSpPr txBox="1"/>
          <p:nvPr/>
        </p:nvSpPr>
        <p:spPr>
          <a:xfrm>
            <a:off x="-109850" y="916025"/>
            <a:ext cx="3555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Notamos como PHP es no hace </a:t>
            </a:r>
            <a:r>
              <a:rPr lang="es" sz="1200">
                <a:latin typeface="Nunito"/>
                <a:ea typeface="Nunito"/>
                <a:cs typeface="Nunito"/>
                <a:sym typeface="Nunito"/>
              </a:rPr>
              <a:t>distinción</a:t>
            </a:r>
            <a:r>
              <a:rPr lang="es" sz="1200">
                <a:latin typeface="Nunito"/>
                <a:ea typeface="Nunito"/>
                <a:cs typeface="Nunito"/>
                <a:sym typeface="Nunito"/>
              </a:rPr>
              <a:t> hacia los tipos de datos. </a:t>
            </a:r>
            <a:endParaRPr/>
          </a:p>
        </p:txBody>
      </p:sp>
      <p:pic>
        <p:nvPicPr>
          <p:cNvPr id="375" name="Google Shape;375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27150" y="1367877"/>
            <a:ext cx="4792675" cy="34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0"/>
          <p:cNvSpPr txBox="1"/>
          <p:nvPr/>
        </p:nvSpPr>
        <p:spPr>
          <a:xfrm>
            <a:off x="4227275" y="916025"/>
            <a:ext cx="456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Uso de funcion While ; If ; For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dk1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/>
          <p:nvPr/>
        </p:nvSpPr>
        <p:spPr>
          <a:xfrm>
            <a:off x="390397" y="529325"/>
            <a:ext cx="7012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Proceso de la Campaña</a:t>
            </a:r>
            <a:endParaRPr b="1"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83" name="Google Shape;383;p31"/>
          <p:cNvCxnSpPr/>
          <p:nvPr/>
        </p:nvCxnSpPr>
        <p:spPr>
          <a:xfrm flipH="1" rot="10800000">
            <a:off x="255203" y="916034"/>
            <a:ext cx="8735700" cy="5700"/>
          </a:xfrm>
          <a:prstGeom prst="straightConnector1">
            <a:avLst/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4" name="Google Shape;3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00" y="-239300"/>
            <a:ext cx="1646850" cy="12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8350" y="-904738"/>
            <a:ext cx="2739101" cy="273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1"/>
          <p:cNvSpPr txBox="1"/>
          <p:nvPr/>
        </p:nvSpPr>
        <p:spPr>
          <a:xfrm>
            <a:off x="69925" y="1046275"/>
            <a:ext cx="355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Uso del Switch</a:t>
            </a:r>
            <a:endParaRPr/>
          </a:p>
        </p:txBody>
      </p:sp>
      <p:sp>
        <p:nvSpPr>
          <p:cNvPr id="387" name="Google Shape;387;p31"/>
          <p:cNvSpPr txBox="1"/>
          <p:nvPr/>
        </p:nvSpPr>
        <p:spPr>
          <a:xfrm>
            <a:off x="4227275" y="1046275"/>
            <a:ext cx="456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Uso de Array</a:t>
            </a:r>
            <a:endParaRPr/>
          </a:p>
        </p:txBody>
      </p:sp>
      <p:pic>
        <p:nvPicPr>
          <p:cNvPr id="388" name="Google Shape;38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450" y="1415575"/>
            <a:ext cx="3836974" cy="334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0324" y="1415563"/>
            <a:ext cx="460057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90324" y="3139588"/>
            <a:ext cx="402907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"/>
          <p:cNvSpPr/>
          <p:nvPr/>
        </p:nvSpPr>
        <p:spPr>
          <a:xfrm>
            <a:off x="390397" y="529325"/>
            <a:ext cx="7012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Proceso de la Campaña</a:t>
            </a:r>
            <a:endParaRPr b="1"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7" name="Google Shape;397;p32"/>
          <p:cNvSpPr txBox="1"/>
          <p:nvPr>
            <p:ph idx="4294967295" type="ctrTitle"/>
          </p:nvPr>
        </p:nvSpPr>
        <p:spPr>
          <a:xfrm>
            <a:off x="1180588" y="1671863"/>
            <a:ext cx="68889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9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Algoritmos</a:t>
            </a:r>
            <a:r>
              <a:rPr b="1" lang="es" sz="29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de Ordenamiento en PHP</a:t>
            </a:r>
            <a:endParaRPr b="1" sz="29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98" name="Google Shape;398;p32"/>
          <p:cNvSpPr txBox="1"/>
          <p:nvPr>
            <p:ph idx="4294967295" type="ctrTitle"/>
          </p:nvPr>
        </p:nvSpPr>
        <p:spPr>
          <a:xfrm>
            <a:off x="694875" y="2628425"/>
            <a:ext cx="23379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400"/>
              <a:buFont typeface="Maven Pro"/>
              <a:buChar char="●"/>
            </a:pPr>
            <a:r>
              <a:rPr b="1" lang="es" sz="2400">
                <a:solidFill>
                  <a:srgbClr val="3C78D8"/>
                </a:solidFill>
                <a:latin typeface="Maven Pro"/>
                <a:ea typeface="Maven Pro"/>
                <a:cs typeface="Maven Pro"/>
                <a:sym typeface="Maven Pro"/>
              </a:rPr>
              <a:t>QuickSort</a:t>
            </a:r>
            <a:endParaRPr b="1" sz="2400">
              <a:solidFill>
                <a:srgbClr val="3C78D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99" name="Google Shape;3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00" y="-29494"/>
            <a:ext cx="1934400" cy="151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6725" y="2451500"/>
            <a:ext cx="3228799" cy="32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2"/>
          <p:cNvSpPr txBox="1"/>
          <p:nvPr>
            <p:ph idx="4294967295" type="ctrTitle"/>
          </p:nvPr>
        </p:nvSpPr>
        <p:spPr>
          <a:xfrm>
            <a:off x="3410650" y="2628425"/>
            <a:ext cx="28482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400"/>
              <a:buFont typeface="Maven Pro"/>
              <a:buChar char="●"/>
            </a:pPr>
            <a:r>
              <a:rPr b="1" lang="es" sz="2400">
                <a:solidFill>
                  <a:srgbClr val="3C78D8"/>
                </a:solidFill>
                <a:latin typeface="Maven Pro"/>
                <a:ea typeface="Maven Pro"/>
                <a:cs typeface="Maven Pro"/>
                <a:sym typeface="Maven Pro"/>
              </a:rPr>
              <a:t>MergeSort</a:t>
            </a:r>
            <a:endParaRPr b="1" sz="2400">
              <a:solidFill>
                <a:srgbClr val="3C78D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02" name="Google Shape;402;p32"/>
          <p:cNvSpPr txBox="1"/>
          <p:nvPr>
            <p:ph idx="4294967295" type="ctrTitle"/>
          </p:nvPr>
        </p:nvSpPr>
        <p:spPr>
          <a:xfrm>
            <a:off x="6258850" y="2628425"/>
            <a:ext cx="2448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400"/>
              <a:buFont typeface="Maven Pro"/>
              <a:buChar char="●"/>
            </a:pPr>
            <a:r>
              <a:rPr b="1" lang="es" sz="2400">
                <a:solidFill>
                  <a:srgbClr val="3C78D8"/>
                </a:solidFill>
                <a:latin typeface="Maven Pro"/>
                <a:ea typeface="Maven Pro"/>
                <a:cs typeface="Maven Pro"/>
                <a:sym typeface="Maven Pro"/>
              </a:rPr>
              <a:t>Burbuja</a:t>
            </a:r>
            <a:endParaRPr b="1" sz="2400">
              <a:solidFill>
                <a:srgbClr val="3C78D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"/>
          <p:cNvSpPr/>
          <p:nvPr/>
        </p:nvSpPr>
        <p:spPr>
          <a:xfrm>
            <a:off x="390397" y="529325"/>
            <a:ext cx="7012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Proceso de la Campaña</a:t>
            </a:r>
            <a:endParaRPr b="1"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9" name="Google Shape;4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2650" y="-636060"/>
            <a:ext cx="2151251" cy="2151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3"/>
          <p:cNvPicPr preferRelativeResize="0"/>
          <p:nvPr/>
        </p:nvPicPr>
        <p:blipFill rotWithShape="1">
          <a:blip r:embed="rId4">
            <a:alphaModFix/>
          </a:blip>
          <a:srcRect b="4370" l="0" r="0" t="0"/>
          <a:stretch/>
        </p:blipFill>
        <p:spPr>
          <a:xfrm>
            <a:off x="204175" y="669800"/>
            <a:ext cx="6118075" cy="4334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3"/>
          <p:cNvSpPr txBox="1"/>
          <p:nvPr>
            <p:ph idx="4294967295" type="ctrTitle"/>
          </p:nvPr>
        </p:nvSpPr>
        <p:spPr>
          <a:xfrm>
            <a:off x="204175" y="27725"/>
            <a:ext cx="68889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QuickSort</a:t>
            </a:r>
            <a:endParaRPr b="1" sz="2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12" name="Google Shape;412;p33"/>
          <p:cNvSpPr txBox="1"/>
          <p:nvPr/>
        </p:nvSpPr>
        <p:spPr>
          <a:xfrm>
            <a:off x="6439500" y="2571750"/>
            <a:ext cx="2704500" cy="16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Velocidad en la práctica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Bajo uso de memoria adicional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3" name="Google Shape;41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2901" y="1732686"/>
            <a:ext cx="621600" cy="6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4"/>
          <p:cNvSpPr/>
          <p:nvPr/>
        </p:nvSpPr>
        <p:spPr>
          <a:xfrm>
            <a:off x="390397" y="529325"/>
            <a:ext cx="7012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Proceso de la Campaña</a:t>
            </a:r>
            <a:endParaRPr b="1"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0" name="Google Shape;4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25175" y="-493710"/>
            <a:ext cx="2151250" cy="215127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4"/>
          <p:cNvSpPr txBox="1"/>
          <p:nvPr>
            <p:ph idx="4294967295" type="ctrTitle"/>
          </p:nvPr>
        </p:nvSpPr>
        <p:spPr>
          <a:xfrm>
            <a:off x="6975950" y="112950"/>
            <a:ext cx="18234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MergeSort</a:t>
            </a:r>
            <a:endParaRPr b="1" sz="2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22" name="Google Shape;422;p34"/>
          <p:cNvSpPr txBox="1"/>
          <p:nvPr/>
        </p:nvSpPr>
        <p:spPr>
          <a:xfrm>
            <a:off x="985525" y="3488125"/>
            <a:ext cx="21513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Puede requerir más memoria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3" name="Google Shape;42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3275" y="772050"/>
            <a:ext cx="6002851" cy="42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975" y="3488125"/>
            <a:ext cx="840550" cy="8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4"/>
          <p:cNvSpPr txBox="1"/>
          <p:nvPr/>
        </p:nvSpPr>
        <p:spPr>
          <a:xfrm>
            <a:off x="985525" y="1974675"/>
            <a:ext cx="21513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Eficiente como el QuickSort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975" y="1784650"/>
            <a:ext cx="840550" cy="8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