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71" r:id="rId9"/>
    <p:sldId id="272" r:id="rId10"/>
    <p:sldId id="282" r:id="rId11"/>
    <p:sldId id="276" r:id="rId12"/>
    <p:sldId id="277" r:id="rId13"/>
    <p:sldId id="273" r:id="rId14"/>
    <p:sldId id="274" r:id="rId15"/>
    <p:sldId id="275" r:id="rId16"/>
    <p:sldId id="279" r:id="rId17"/>
    <p:sldId id="280" r:id="rId18"/>
    <p:sldId id="281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13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09/12/2020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odejs.org/api/os.html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nodejs.org/api/o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odejs.org/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142984"/>
            <a:ext cx="6242757" cy="3824239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2) Módulos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662518" y="1556792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72376" y="3068961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843808" y="1340768"/>
            <a:ext cx="57862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Un módulo contiene funciones, objetos, variables donde indicamos cuales serán </a:t>
            </a:r>
            <a:r>
              <a:rPr lang="es-MX" sz="2800" u="sng" dirty="0"/>
              <a:t>exportados</a:t>
            </a:r>
            <a:r>
              <a:rPr lang="es-MX" sz="2800" dirty="0"/>
              <a:t> para ser utilizados por otros programas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08727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2) </a:t>
            </a:r>
            <a:r>
              <a:rPr lang="es-MX" sz="2400" b="1" dirty="0"/>
              <a:t>Módulo del núcleo de Node.js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7236296" y="1372709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6154" y="2884878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552" y="2254324"/>
            <a:ext cx="633670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os=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('os');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console.log('Sistema operativo:'+</a:t>
            </a:r>
            <a:r>
              <a:rPr lang="es-MX" dirty="0" err="1">
                <a:latin typeface="Consolas" panose="020B0609020204030204" pitchFamily="49" charset="0"/>
              </a:rPr>
              <a:t>os.</a:t>
            </a:r>
            <a:r>
              <a:rPr lang="es-MX" b="1" dirty="0" err="1">
                <a:latin typeface="Consolas" panose="020B0609020204030204" pitchFamily="49" charset="0"/>
              </a:rPr>
              <a:t>platform</a:t>
            </a:r>
            <a:r>
              <a:rPr lang="es-MX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console.log('Versión del sistema operativo:'+</a:t>
            </a:r>
            <a:r>
              <a:rPr lang="es-MX" dirty="0" err="1">
                <a:latin typeface="Consolas" panose="020B0609020204030204" pitchFamily="49" charset="0"/>
              </a:rPr>
              <a:t>os.</a:t>
            </a:r>
            <a:r>
              <a:rPr lang="es-MX" b="1" dirty="0" err="1">
                <a:latin typeface="Consolas" panose="020B0609020204030204" pitchFamily="49" charset="0"/>
              </a:rPr>
              <a:t>release</a:t>
            </a:r>
            <a:r>
              <a:rPr lang="es-MX" dirty="0"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2" name="5 CuadroTexto"/>
          <p:cNvSpPr txBox="1"/>
          <p:nvPr/>
        </p:nvSpPr>
        <p:spPr>
          <a:xfrm>
            <a:off x="459400" y="4580226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Reto: Usar las funciones </a:t>
            </a:r>
            <a:r>
              <a:rPr lang="es-AR" sz="2400" b="1" dirty="0" err="1"/>
              <a:t>totalmem</a:t>
            </a:r>
            <a:r>
              <a:rPr lang="es-AR" sz="2400" b="1" dirty="0"/>
              <a:t>() y </a:t>
            </a:r>
            <a:r>
              <a:rPr lang="es-AR" sz="2400" b="1" dirty="0" err="1"/>
              <a:t>freemem</a:t>
            </a:r>
            <a:r>
              <a:rPr lang="es-AR" sz="2400" b="1" dirty="0"/>
              <a:t>() para mostrar por consola: Memoria total, memoria libre y </a:t>
            </a:r>
            <a:r>
              <a:rPr lang="es-AR" sz="2400" b="1" u="sng" dirty="0"/>
              <a:t>memoria utilizada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642910" y="1081098"/>
            <a:ext cx="31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</a:t>
            </a:r>
            <a:r>
              <a:rPr lang="en-GB" dirty="0" err="1"/>
              <a:t>documentación</a:t>
            </a:r>
            <a:r>
              <a:rPr lang="en-GB" dirty="0"/>
              <a:t> de “OS”</a:t>
            </a:r>
          </a:p>
          <a:p>
            <a:r>
              <a:rPr lang="en-GB" dirty="0"/>
              <a:t> y de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)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347864" y="1372709"/>
            <a:ext cx="536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039355" y="1188043"/>
            <a:ext cx="313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5"/>
              </a:rPr>
              <a:t>https://nodejs.org/api/os.html</a:t>
            </a:r>
            <a:r>
              <a:rPr lang="es-MX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278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2) </a:t>
            </a:r>
            <a:r>
              <a:rPr lang="es-MX" sz="2400" b="1" dirty="0"/>
              <a:t>Módulo del núcleo de Node.js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2" name="CuadroTexto 1"/>
          <p:cNvSpPr txBox="1"/>
          <p:nvPr/>
        </p:nvSpPr>
        <p:spPr>
          <a:xfrm>
            <a:off x="642910" y="1081098"/>
            <a:ext cx="3137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(</a:t>
            </a:r>
            <a:r>
              <a:rPr lang="en-GB" dirty="0" err="1"/>
              <a:t>documentación</a:t>
            </a:r>
            <a:r>
              <a:rPr lang="en-GB" dirty="0"/>
              <a:t> de “OS”</a:t>
            </a:r>
          </a:p>
          <a:p>
            <a:r>
              <a:rPr lang="en-GB" dirty="0"/>
              <a:t> y de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módulos</a:t>
            </a:r>
            <a:r>
              <a:rPr lang="en-GB" dirty="0"/>
              <a:t>)</a:t>
            </a:r>
            <a:endParaRPr lang="es-MX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3347864" y="1372709"/>
            <a:ext cx="536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4039355" y="1188043"/>
            <a:ext cx="313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4"/>
              </a:rPr>
              <a:t>https://nodejs.org/api/os.html</a:t>
            </a:r>
            <a:r>
              <a:rPr lang="es-MX" dirty="0"/>
              <a:t>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81"/>
          <a:stretch/>
        </p:blipFill>
        <p:spPr>
          <a:xfrm>
            <a:off x="642910" y="1997901"/>
            <a:ext cx="561283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7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3) Módulos. Creamos usuario.js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6643702" y="2564904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853560" y="4077073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39552" y="1268759"/>
            <a:ext cx="631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getNombre</a:t>
            </a:r>
            <a:r>
              <a:rPr lang="es-MX" dirty="0">
                <a:latin typeface="Consolas" panose="020B0609020204030204" pitchFamily="49" charset="0"/>
              </a:rPr>
              <a:t> = () =&gt; {</a:t>
            </a:r>
            <a:r>
              <a:rPr lang="es-MX" dirty="0" err="1">
                <a:latin typeface="Consolas" panose="020B0609020204030204" pitchFamily="49" charset="0"/>
              </a:rPr>
              <a:t>return</a:t>
            </a:r>
            <a:r>
              <a:rPr lang="es-MX" dirty="0">
                <a:latin typeface="Consolas" panose="020B0609020204030204" pitchFamily="49" charset="0"/>
              </a:rPr>
              <a:t> ‘Pepe'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getLugar</a:t>
            </a:r>
            <a:r>
              <a:rPr lang="es-MX" dirty="0">
                <a:latin typeface="Consolas" panose="020B0609020204030204" pitchFamily="49" charset="0"/>
              </a:rPr>
              <a:t> = () =&gt; {</a:t>
            </a:r>
            <a:r>
              <a:rPr lang="es-MX" dirty="0" err="1">
                <a:latin typeface="Consolas" panose="020B0609020204030204" pitchFamily="49" charset="0"/>
              </a:rPr>
              <a:t>return</a:t>
            </a:r>
            <a:r>
              <a:rPr lang="es-MX" dirty="0">
                <a:latin typeface="Consolas" panose="020B0609020204030204" pitchFamily="49" charset="0"/>
              </a:rPr>
              <a:t> ‘Buenos Aires'}</a:t>
            </a:r>
            <a:r>
              <a:rPr lang="es-MX" sz="1400" dirty="0">
                <a:latin typeface="Consolas" panose="020B0609020204030204" pitchFamily="49" charset="0"/>
              </a:rPr>
              <a:t> </a:t>
            </a:r>
            <a:endParaRPr lang="es-MX" sz="4000" dirty="0">
              <a:latin typeface="Consolas" panose="020B060902020403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7940" y="2701369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getNombre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latin typeface="Consolas" panose="020B0609020204030204" pitchFamily="49" charset="0"/>
              </a:rPr>
              <a:t>return</a:t>
            </a:r>
            <a:r>
              <a:rPr lang="es-MX" dirty="0">
                <a:latin typeface="Consolas" panose="020B0609020204030204" pitchFamily="49" charset="0"/>
              </a:rPr>
              <a:t> ‘Pepe'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getLugar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()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	</a:t>
            </a:r>
            <a:r>
              <a:rPr lang="es-MX" dirty="0" err="1">
                <a:latin typeface="Consolas" panose="020B0609020204030204" pitchFamily="49" charset="0"/>
              </a:rPr>
              <a:t>return</a:t>
            </a:r>
            <a:r>
              <a:rPr lang="es-MX" dirty="0">
                <a:latin typeface="Consolas" panose="020B0609020204030204" pitchFamily="49" charset="0"/>
              </a:rPr>
              <a:t> ‘Buenos Aires‘ }</a:t>
            </a:r>
            <a:r>
              <a:rPr lang="es-MX" sz="1400" dirty="0">
                <a:latin typeface="Consolas" panose="020B0609020204030204" pitchFamily="49" charset="0"/>
              </a:rPr>
              <a:t> </a:t>
            </a:r>
            <a:endParaRPr lang="es-MX" sz="4000" dirty="0">
              <a:latin typeface="Consolas" panose="020B0609020204030204" pitchFamily="49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37940" y="515719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exports.getNombre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getNombre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exports.getLugar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getLugar</a:t>
            </a:r>
            <a:r>
              <a:rPr lang="es-MX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563168" y="2084656"/>
            <a:ext cx="64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525068" y="4354072"/>
            <a:ext cx="64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solidFill>
                  <a:srgbClr val="FF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96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- </a:t>
            </a:r>
            <a:r>
              <a:rPr lang="es-AR" sz="2400" b="1" dirty="0" err="1"/>
              <a:t>Arrow</a:t>
            </a:r>
            <a:r>
              <a:rPr lang="es-AR" sz="2400" b="1" dirty="0"/>
              <a:t> </a:t>
            </a:r>
            <a:r>
              <a:rPr lang="es-AR" sz="2400" b="1" dirty="0" err="1"/>
              <a:t>Functions</a:t>
            </a:r>
            <a:r>
              <a:rPr lang="es-AR" sz="2400" b="1" dirty="0"/>
              <a:t> - 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10" name="CuadroTexto 9"/>
          <p:cNvSpPr txBox="1"/>
          <p:nvPr/>
        </p:nvSpPr>
        <p:spPr>
          <a:xfrm>
            <a:off x="642910" y="3824921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 err="1">
                <a:latin typeface="Consolas" panose="020B0609020204030204" pitchFamily="49" charset="0"/>
              </a:rPr>
              <a:t>const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getNombre</a:t>
            </a:r>
            <a:r>
              <a:rPr lang="es-MX" sz="2000" dirty="0">
                <a:latin typeface="Consolas" panose="020B0609020204030204" pitchFamily="49" charset="0"/>
              </a:rPr>
              <a:t> = () =&gt; {</a:t>
            </a:r>
            <a:r>
              <a:rPr lang="es-MX" sz="2000" dirty="0" err="1">
                <a:latin typeface="Consolas" panose="020B0609020204030204" pitchFamily="49" charset="0"/>
              </a:rPr>
              <a:t>return</a:t>
            </a:r>
            <a:r>
              <a:rPr lang="es-MX" sz="2000" dirty="0">
                <a:latin typeface="Consolas" panose="020B0609020204030204" pitchFamily="49" charset="0"/>
              </a:rPr>
              <a:t> ‘Pepe'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 err="1">
                <a:latin typeface="Consolas" panose="020B0609020204030204" pitchFamily="49" charset="0"/>
              </a:rPr>
              <a:t>const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getLugar</a:t>
            </a:r>
            <a:r>
              <a:rPr lang="es-MX" sz="2000" dirty="0">
                <a:latin typeface="Consolas" panose="020B0609020204030204" pitchFamily="49" charset="0"/>
              </a:rPr>
              <a:t> = () =&gt; {</a:t>
            </a:r>
            <a:r>
              <a:rPr lang="es-MX" sz="2000" dirty="0" err="1">
                <a:latin typeface="Consolas" panose="020B0609020204030204" pitchFamily="49" charset="0"/>
              </a:rPr>
              <a:t>return</a:t>
            </a:r>
            <a:r>
              <a:rPr lang="es-MX" sz="2000" dirty="0">
                <a:latin typeface="Consolas" panose="020B0609020204030204" pitchFamily="49" charset="0"/>
              </a:rPr>
              <a:t> ‘Buenos Aires'} 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642910" y="1484784"/>
            <a:ext cx="7706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 err="1">
                <a:latin typeface="Consolas" panose="020B0609020204030204" pitchFamily="49" charset="0"/>
              </a:rPr>
              <a:t>const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getNombre</a:t>
            </a:r>
            <a:r>
              <a:rPr lang="es-MX" sz="2000" dirty="0">
                <a:latin typeface="Consolas" panose="020B0609020204030204" pitchFamily="49" charset="0"/>
              </a:rPr>
              <a:t> = </a:t>
            </a:r>
            <a:r>
              <a:rPr lang="es-MX" sz="2000" dirty="0" err="1">
                <a:latin typeface="Consolas" panose="020B0609020204030204" pitchFamily="49" charset="0"/>
              </a:rPr>
              <a:t>function</a:t>
            </a:r>
            <a:r>
              <a:rPr lang="es-MX" sz="2000" dirty="0">
                <a:latin typeface="Consolas" panose="020B0609020204030204" pitchFamily="49" charset="0"/>
              </a:rPr>
              <a:t>() { </a:t>
            </a:r>
            <a:r>
              <a:rPr lang="es-MX" sz="2000" dirty="0" err="1">
                <a:latin typeface="Consolas" panose="020B0609020204030204" pitchFamily="49" charset="0"/>
              </a:rPr>
              <a:t>return</a:t>
            </a:r>
            <a:r>
              <a:rPr lang="es-MX" sz="2000" dirty="0">
                <a:latin typeface="Consolas" panose="020B0609020204030204" pitchFamily="49" charset="0"/>
              </a:rPr>
              <a:t> ‘Pepe'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20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dirty="0" err="1">
                <a:latin typeface="Consolas" panose="020B0609020204030204" pitchFamily="49" charset="0"/>
              </a:rPr>
              <a:t>const</a:t>
            </a:r>
            <a:r>
              <a:rPr lang="es-MX" sz="2000" dirty="0">
                <a:latin typeface="Consolas" panose="020B0609020204030204" pitchFamily="49" charset="0"/>
              </a:rPr>
              <a:t> </a:t>
            </a:r>
            <a:r>
              <a:rPr lang="es-MX" sz="2000" dirty="0" err="1">
                <a:latin typeface="Consolas" panose="020B0609020204030204" pitchFamily="49" charset="0"/>
              </a:rPr>
              <a:t>getLugar</a:t>
            </a:r>
            <a:r>
              <a:rPr lang="es-MX" sz="2000" dirty="0">
                <a:latin typeface="Consolas" panose="020B0609020204030204" pitchFamily="49" charset="0"/>
              </a:rPr>
              <a:t> = </a:t>
            </a:r>
            <a:r>
              <a:rPr lang="es-MX" sz="2000" dirty="0" err="1">
                <a:latin typeface="Consolas" panose="020B0609020204030204" pitchFamily="49" charset="0"/>
              </a:rPr>
              <a:t>function</a:t>
            </a:r>
            <a:r>
              <a:rPr lang="es-MX" sz="2000" dirty="0">
                <a:latin typeface="Consolas" panose="020B0609020204030204" pitchFamily="49" charset="0"/>
              </a:rPr>
              <a:t>() { </a:t>
            </a:r>
            <a:r>
              <a:rPr lang="es-MX" sz="2000" dirty="0" err="1">
                <a:latin typeface="Consolas" panose="020B0609020204030204" pitchFamily="49" charset="0"/>
              </a:rPr>
              <a:t>return</a:t>
            </a:r>
            <a:r>
              <a:rPr lang="es-MX" sz="2000" dirty="0">
                <a:latin typeface="Consolas" panose="020B0609020204030204" pitchFamily="49" charset="0"/>
              </a:rPr>
              <a:t> ‘Buenos Aires‘ } </a:t>
            </a: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4100906" y="2852936"/>
            <a:ext cx="0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3) Módulos. Importamos el modulo en index.js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7236296" y="1372709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6154" y="2884878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552" y="1628800"/>
            <a:ext cx="66967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user</a:t>
            </a:r>
            <a:r>
              <a:rPr lang="es-MX" dirty="0">
                <a:latin typeface="Consolas" panose="020B0609020204030204" pitchFamily="49" charset="0"/>
              </a:rPr>
              <a:t> = 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('./usuario')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//Node.js es posible hacer referencia a otros archivos con la función </a:t>
            </a:r>
            <a:r>
              <a:rPr lang="es-MX" b="1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(), indicando el </a:t>
            </a:r>
            <a:r>
              <a:rPr lang="es-MX" dirty="0" err="1">
                <a:latin typeface="Consolas" panose="020B0609020204030204" pitchFamily="49" charset="0"/>
              </a:rPr>
              <a:t>path</a:t>
            </a:r>
            <a:r>
              <a:rPr lang="es-MX" dirty="0">
                <a:latin typeface="Consolas" panose="020B0609020204030204" pitchFamily="49" charset="0"/>
              </a:rPr>
              <a:t> donde se encuentra el mismo pero sin la </a:t>
            </a:r>
            <a:r>
              <a:rPr lang="es-MX" dirty="0" err="1">
                <a:latin typeface="Consolas" panose="020B0609020204030204" pitchFamily="49" charset="0"/>
              </a:rPr>
              <a:t>extension</a:t>
            </a: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console.log(`El usuario se llama ${</a:t>
            </a:r>
            <a:r>
              <a:rPr lang="es-MX" dirty="0" err="1">
                <a:latin typeface="Consolas" panose="020B0609020204030204" pitchFamily="49" charset="0"/>
              </a:rPr>
              <a:t>user.getNombre</a:t>
            </a:r>
            <a:r>
              <a:rPr lang="es-MX" dirty="0">
                <a:latin typeface="Consolas" panose="020B0609020204030204" pitchFamily="49" charset="0"/>
              </a:rPr>
              <a:t>()} y vive en ${</a:t>
            </a:r>
            <a:r>
              <a:rPr lang="es-MX" dirty="0" err="1">
                <a:latin typeface="Consolas" panose="020B0609020204030204" pitchFamily="49" charset="0"/>
              </a:rPr>
              <a:t>user.getLugar</a:t>
            </a:r>
            <a:r>
              <a:rPr lang="es-MX" dirty="0">
                <a:latin typeface="Consolas" panose="020B0609020204030204" pitchFamily="49" charset="0"/>
              </a:rPr>
              <a:t>()}.`)</a:t>
            </a:r>
          </a:p>
        </p:txBody>
      </p:sp>
      <p:sp>
        <p:nvSpPr>
          <p:cNvPr id="12" name="5 CuadroTexto"/>
          <p:cNvSpPr txBox="1"/>
          <p:nvPr/>
        </p:nvSpPr>
        <p:spPr>
          <a:xfrm>
            <a:off x="642910" y="4904878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Reto: Agregar apellido y edad al modulo, para luego exportarlos y mostrarlos por consola.</a:t>
            </a:r>
          </a:p>
        </p:txBody>
      </p:sp>
    </p:spTree>
    <p:extLst>
      <p:ext uri="{BB962C8B-B14F-4D97-AF65-F5344CB8AC3E}">
        <p14:creationId xmlns:p14="http://schemas.microsoft.com/office/powerpoint/2010/main" val="7699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4) Módulo para administrar el sistema de archivos. Creación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7236296" y="1372709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6154" y="2884878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552" y="3307291"/>
            <a:ext cx="6696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fs</a:t>
            </a:r>
            <a:r>
              <a:rPr lang="es-MX" dirty="0">
                <a:latin typeface="Consolas" panose="020B0609020204030204" pitchFamily="49" charset="0"/>
              </a:rPr>
              <a:t>=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('</a:t>
            </a:r>
            <a:r>
              <a:rPr lang="es-MX" dirty="0" err="1">
                <a:latin typeface="Consolas" panose="020B0609020204030204" pitchFamily="49" charset="0"/>
              </a:rPr>
              <a:t>fs</a:t>
            </a:r>
            <a:r>
              <a:rPr lang="es-MX" dirty="0">
                <a:latin typeface="Consolas" panose="020B0609020204030204" pitchFamily="49" charset="0"/>
              </a:rPr>
              <a:t>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fs.writeFile</a:t>
            </a:r>
            <a:r>
              <a:rPr lang="es-MX" dirty="0">
                <a:latin typeface="Consolas" panose="020B0609020204030204" pitchFamily="49" charset="0"/>
              </a:rPr>
              <a:t>('./archivo1.txt', 'línea 1\</a:t>
            </a:r>
            <a:r>
              <a:rPr lang="es-MX" dirty="0" err="1">
                <a:latin typeface="Consolas" panose="020B0609020204030204" pitchFamily="49" charset="0"/>
              </a:rPr>
              <a:t>nLínea</a:t>
            </a:r>
            <a:r>
              <a:rPr lang="es-MX" dirty="0">
                <a:latin typeface="Consolas" panose="020B0609020204030204" pitchFamily="49" charset="0"/>
              </a:rPr>
              <a:t> 2', error =&gt;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(error)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  console.log(error);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else</a:t>
            </a: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  console.log('El archivo fue creado');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});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console.log('última línea del programa');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42910" y="1372709"/>
            <a:ext cx="581611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400" dirty="0"/>
              <a:t>El módulo "</a:t>
            </a:r>
            <a:r>
              <a:rPr lang="es-MX" sz="2400" b="1" dirty="0" err="1"/>
              <a:t>fs</a:t>
            </a:r>
            <a:r>
              <a:rPr lang="es-MX" sz="2400" dirty="0"/>
              <a:t>" se utiliza para procesar  de forma </a:t>
            </a:r>
            <a:r>
              <a:rPr lang="es-MX" sz="2400" u="sng" dirty="0"/>
              <a:t>asincrónica</a:t>
            </a:r>
            <a:r>
              <a:rPr lang="es-MX" sz="2400" dirty="0"/>
              <a:t> creación, lectura, modificación, borrado etc. de archivos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37359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4) Módulo para administrar el sistema de archivos: </a:t>
            </a:r>
            <a:r>
              <a:rPr lang="es-AR" sz="2400" b="1" dirty="0" err="1"/>
              <a:t>fs</a:t>
            </a:r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7236296" y="1372709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6154" y="2884878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94" b="57150"/>
          <a:stretch/>
        </p:blipFill>
        <p:spPr>
          <a:xfrm>
            <a:off x="316229" y="2636912"/>
            <a:ext cx="6246828" cy="277624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16229" y="1231936"/>
            <a:ext cx="6632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…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else</a:t>
            </a:r>
            <a:r>
              <a:rPr lang="en-GB" dirty="0">
                <a:latin typeface="Consolas" panose="020B0609020204030204" pitchFamily="49" charset="0"/>
              </a:rPr>
              <a:t>{ </a:t>
            </a:r>
            <a:r>
              <a:rPr lang="es-MX" dirty="0">
                <a:latin typeface="Consolas" panose="020B0609020204030204" pitchFamily="49" charset="0"/>
              </a:rPr>
              <a:t>console.log('El archivo fue creado');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console.log('última línea del programa');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16229" y="5661248"/>
            <a:ext cx="632747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MX" sz="2000" dirty="0"/>
              <a:t>La programación asincrónica busca no detener la ejecución del programa en forma completa por actividades que requieren mucho tiempo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6471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9"/>
            <a:ext cx="4865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4) Módulo para administrar el sistema de archivos. Lectura</a:t>
            </a:r>
          </a:p>
          <a:p>
            <a:endParaRPr lang="es-AR" sz="2400" b="1" dirty="0"/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7236296" y="1372709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7446154" y="2884878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539552" y="1372709"/>
            <a:ext cx="66967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const</a:t>
            </a:r>
            <a:r>
              <a:rPr lang="es-MX" dirty="0">
                <a:latin typeface="Consolas" panose="020B0609020204030204" pitchFamily="49" charset="0"/>
              </a:rPr>
              <a:t> </a:t>
            </a:r>
            <a:r>
              <a:rPr lang="es-MX" dirty="0" err="1">
                <a:latin typeface="Consolas" panose="020B0609020204030204" pitchFamily="49" charset="0"/>
              </a:rPr>
              <a:t>fs</a:t>
            </a:r>
            <a:r>
              <a:rPr lang="es-MX" dirty="0">
                <a:latin typeface="Consolas" panose="020B0609020204030204" pitchFamily="49" charset="0"/>
              </a:rPr>
              <a:t>=</a:t>
            </a:r>
            <a:r>
              <a:rPr lang="es-MX" dirty="0" err="1">
                <a:latin typeface="Consolas" panose="020B0609020204030204" pitchFamily="49" charset="0"/>
              </a:rPr>
              <a:t>require</a:t>
            </a:r>
            <a:r>
              <a:rPr lang="es-MX" dirty="0">
                <a:latin typeface="Consolas" panose="020B0609020204030204" pitchFamily="49" charset="0"/>
              </a:rPr>
              <a:t>('</a:t>
            </a:r>
            <a:r>
              <a:rPr lang="es-MX" dirty="0" err="1">
                <a:latin typeface="Consolas" panose="020B0609020204030204" pitchFamily="49" charset="0"/>
              </a:rPr>
              <a:t>fs</a:t>
            </a:r>
            <a:r>
              <a:rPr lang="es-MX" dirty="0">
                <a:latin typeface="Consolas" panose="020B0609020204030204" pitchFamily="49" charset="0"/>
              </a:rPr>
              <a:t>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function</a:t>
            </a:r>
            <a:r>
              <a:rPr lang="es-MX" dirty="0">
                <a:latin typeface="Consolas" panose="020B0609020204030204" pitchFamily="49" charset="0"/>
              </a:rPr>
              <a:t> leer(</a:t>
            </a:r>
            <a:r>
              <a:rPr lang="es-MX" dirty="0" err="1">
                <a:latin typeface="Consolas" panose="020B0609020204030204" pitchFamily="49" charset="0"/>
              </a:rPr>
              <a:t>error,datos</a:t>
            </a:r>
            <a:r>
              <a:rPr lang="es-MX" dirty="0">
                <a:latin typeface="Consolas" panose="020B0609020204030204" pitchFamily="49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if</a:t>
            </a:r>
            <a:r>
              <a:rPr lang="es-MX" dirty="0">
                <a:latin typeface="Consolas" panose="020B0609020204030204" pitchFamily="49" charset="0"/>
              </a:rPr>
              <a:t> (error)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  console.log(error);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</a:t>
            </a:r>
            <a:r>
              <a:rPr lang="es-MX" dirty="0" err="1">
                <a:latin typeface="Consolas" panose="020B0609020204030204" pitchFamily="49" charset="0"/>
              </a:rPr>
              <a:t>else</a:t>
            </a: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    console.log(</a:t>
            </a:r>
            <a:r>
              <a:rPr lang="es-MX" dirty="0" err="1">
                <a:latin typeface="Consolas" panose="020B0609020204030204" pitchFamily="49" charset="0"/>
              </a:rPr>
              <a:t>datos.toString</a:t>
            </a:r>
            <a:r>
              <a:rPr lang="es-MX" dirty="0">
                <a:latin typeface="Consolas" panose="020B0609020204030204" pitchFamily="49" charset="0"/>
              </a:rPr>
              <a:t>());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 err="1">
                <a:latin typeface="Consolas" panose="020B0609020204030204" pitchFamily="49" charset="0"/>
              </a:rPr>
              <a:t>fs.readFile</a:t>
            </a:r>
            <a:r>
              <a:rPr lang="es-MX" dirty="0">
                <a:latin typeface="Consolas" panose="020B0609020204030204" pitchFamily="49" charset="0"/>
              </a:rPr>
              <a:t>('./archivo1.txt',leer);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dirty="0">
                <a:latin typeface="Consolas" panose="020B0609020204030204" pitchFamily="49" charset="0"/>
              </a:rPr>
              <a:t>console.log('última línea del programa');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295636" y="4964873"/>
            <a:ext cx="5724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mostrar el contenido del Buffer en formato texto llamamos al método </a:t>
            </a:r>
            <a:r>
              <a:rPr lang="es-MX" b="1" dirty="0" err="1"/>
              <a:t>toString</a:t>
            </a:r>
            <a:r>
              <a:rPr lang="es-MX" b="1" dirty="0"/>
              <a:t>(). </a:t>
            </a:r>
            <a:r>
              <a:rPr lang="es-MX" dirty="0"/>
              <a:t>Si no hacemos esto en pantalla mostrará los valores numéricos de los caracteres.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5529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4" name="3 CuadroTexto"/>
          <p:cNvSpPr txBox="1"/>
          <p:nvPr/>
        </p:nvSpPr>
        <p:spPr>
          <a:xfrm>
            <a:off x="928662" y="2357430"/>
            <a:ext cx="7000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hlinkClick r:id="rId4"/>
              </a:rPr>
              <a:t>https://nodejs.org/es/</a:t>
            </a:r>
            <a:r>
              <a:rPr lang="es-AR" sz="2800" dirty="0"/>
              <a:t> 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928662" y="3214686"/>
            <a:ext cx="70009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800" dirty="0"/>
              <a:t> Entorno de ejecución para JavaScript </a:t>
            </a:r>
          </a:p>
          <a:p>
            <a:pPr>
              <a:buFont typeface="Arial" pitchFamily="34" charset="0"/>
              <a:buChar char="•"/>
            </a:pPr>
            <a:r>
              <a:rPr lang="es-AR" sz="2800" dirty="0"/>
              <a:t> </a:t>
            </a:r>
            <a:r>
              <a:rPr lang="es-AR" sz="2800" dirty="0" err="1"/>
              <a:t>Constriudo</a:t>
            </a:r>
            <a:r>
              <a:rPr lang="es-AR" sz="2800" dirty="0"/>
              <a:t> con V8 de </a:t>
            </a:r>
            <a:r>
              <a:rPr lang="es-AR" sz="2800" dirty="0" err="1"/>
              <a:t>Chrome</a:t>
            </a:r>
            <a:r>
              <a:rPr lang="es-AR" sz="2800" dirty="0"/>
              <a:t> (JS </a:t>
            </a:r>
            <a:r>
              <a:rPr lang="es-AR" sz="2800" dirty="0" err="1"/>
              <a:t>Engine</a:t>
            </a:r>
            <a:r>
              <a:rPr lang="es-AR" sz="2800" dirty="0"/>
              <a:t>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642918"/>
            <a:ext cx="2214546" cy="1356605"/>
          </a:xfrm>
          <a:prstGeom prst="rect">
            <a:avLst/>
          </a:prstGeom>
          <a:noFill/>
        </p:spPr>
      </p:pic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571472" y="2428868"/>
            <a:ext cx="81439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Fue concebido como un entorno de ejecución de </a:t>
            </a:r>
            <a:r>
              <a:rPr lang="es-AR" sz="2800" dirty="0" err="1"/>
              <a:t>JavaScript</a:t>
            </a:r>
            <a:r>
              <a:rPr lang="es-AR" sz="2800" dirty="0"/>
              <a:t> orientado a eventos </a:t>
            </a:r>
            <a:r>
              <a:rPr lang="es-AR" sz="2800" b="1" dirty="0"/>
              <a:t>asíncronos y está diseñado para construir aplicaciones en red escalables.</a:t>
            </a:r>
          </a:p>
          <a:p>
            <a:r>
              <a:rPr lang="es-AR" sz="2800" b="1" dirty="0"/>
              <a:t> </a:t>
            </a:r>
          </a:p>
          <a:p>
            <a:r>
              <a:rPr lang="es-AR" sz="2800" dirty="0"/>
              <a:t>Permite la creación de sitios y aplicaciones web construidos enteramente usando </a:t>
            </a:r>
            <a:r>
              <a:rPr lang="es-AR" sz="2800" dirty="0" err="1"/>
              <a:t>JavaScript</a:t>
            </a:r>
            <a:r>
              <a:rPr lang="es-AR" sz="2800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6838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1428728" y="4214818"/>
            <a:ext cx="3143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LTS (Long </a:t>
            </a:r>
            <a:r>
              <a:rPr lang="es-AR" sz="2000" dirty="0" err="1"/>
              <a:t>Term</a:t>
            </a:r>
            <a:r>
              <a:rPr lang="es-AR" sz="2000" dirty="0"/>
              <a:t> </a:t>
            </a:r>
            <a:r>
              <a:rPr lang="es-AR" sz="2000" dirty="0" err="1"/>
              <a:t>Service</a:t>
            </a:r>
            <a:r>
              <a:rPr lang="es-AR" sz="2000" dirty="0"/>
              <a:t>) va a recibir actualizaciones y parches de seguridad durante mucho más tiempo.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214942" y="4203290"/>
            <a:ext cx="2643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“Actual” : es la que incluye las últimas modificaciones. 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rot="5400000" flipH="1" flipV="1">
            <a:off x="2357422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rot="5400000" flipH="1" flipV="1">
            <a:off x="5715008" y="378619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2" name="Rectángulo 1"/>
          <p:cNvSpPr/>
          <p:nvPr/>
        </p:nvSpPr>
        <p:spPr>
          <a:xfrm>
            <a:off x="2267744" y="2348880"/>
            <a:ext cx="864096" cy="288032"/>
          </a:xfrm>
          <a:prstGeom prst="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5278746" y="2348880"/>
            <a:ext cx="864096" cy="288032"/>
          </a:xfrm>
          <a:prstGeom prst="rect">
            <a:avLst/>
          </a:prstGeom>
          <a:solidFill>
            <a:srgbClr val="02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Instalación 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8363" y="1509713"/>
            <a:ext cx="48672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14348" y="128586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a)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(WIN)   /   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Terminal</a:t>
            </a:r>
            <a:r>
              <a:rPr lang="es-AR" sz="2000" dirty="0">
                <a:latin typeface="Courier New" pitchFamily="49" charset="0"/>
                <a:cs typeface="Courier New" pitchFamily="49" charset="0"/>
              </a:rPr>
              <a:t> (OSX/LINUX)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4348" y="200024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b)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NodeJS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es-AR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2000" b="1" dirty="0" err="1">
                <a:latin typeface="Courier New" pitchFamily="49" charset="0"/>
                <a:cs typeface="Courier New" pitchFamily="49" charset="0"/>
              </a:rPr>
              <a:t>Prompt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 l="27489" t="30469" r="35725" b="26562"/>
          <a:stretch>
            <a:fillRect/>
          </a:stretch>
        </p:blipFill>
        <p:spPr bwMode="auto">
          <a:xfrm>
            <a:off x="1000100" y="2571744"/>
            <a:ext cx="478634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369524"/>
            <a:ext cx="1700808" cy="1700808"/>
          </a:xfrm>
          <a:prstGeom prst="rect">
            <a:avLst/>
          </a:prstGeom>
        </p:spPr>
      </p:pic>
      <p:sp>
        <p:nvSpPr>
          <p:cNvPr id="11" name="9 CuadroTexto"/>
          <p:cNvSpPr txBox="1"/>
          <p:nvPr/>
        </p:nvSpPr>
        <p:spPr>
          <a:xfrm>
            <a:off x="6516216" y="2865731"/>
            <a:ext cx="203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>
                <a:latin typeface="Courier New" pitchFamily="49" charset="0"/>
                <a:cs typeface="Courier New" pitchFamily="49" charset="0"/>
              </a:rPr>
              <a:t>c) Terminal</a:t>
            </a:r>
            <a:endParaRPr lang="es-A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Ejecución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790858" y="1607606"/>
            <a:ext cx="7848036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directorio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 -&gt; directorio en columnas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	-&gt;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(ingresar a una carpeta)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cd.. 	-&gt; subir un nivel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 	-&gt; cambiar a otra unidad de disco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-&gt; limpiar la consola</a:t>
            </a: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crear un directorio</a:t>
            </a:r>
          </a:p>
          <a:p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 	-&gt; eliminar directorio</a:t>
            </a:r>
          </a:p>
          <a:p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s-MX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doc.js -&gt; para que lo ejecute </a:t>
            </a:r>
            <a:r>
              <a:rPr lang="es-MX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NodeJS</a:t>
            </a:r>
            <a:endParaRPr lang="es-MX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sz="2000" b="1" dirty="0">
              <a:solidFill>
                <a:schemeClr val="bg1"/>
              </a:solidFill>
              <a:latin typeface="Courier New" panose="02070309020205020404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1) Uso de documentos por consola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11" y="1144474"/>
            <a:ext cx="79438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 aspire\Desktop\Node\logo-utn.b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5945694"/>
            <a:ext cx="2500298" cy="912306"/>
          </a:xfrm>
          <a:prstGeom prst="rect">
            <a:avLst/>
          </a:prstGeom>
          <a:noFill/>
        </p:spPr>
      </p:pic>
      <p:sp>
        <p:nvSpPr>
          <p:cNvPr id="6" name="5 CuadroTexto"/>
          <p:cNvSpPr txBox="1"/>
          <p:nvPr/>
        </p:nvSpPr>
        <p:spPr>
          <a:xfrm>
            <a:off x="642910" y="285728"/>
            <a:ext cx="814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1) Uso de documentos por consola</a:t>
            </a:r>
          </a:p>
        </p:txBody>
      </p:sp>
      <p:pic>
        <p:nvPicPr>
          <p:cNvPr id="9" name="Picture 2" descr="C:\Users\acer aspire\Desktop\Node\nodejs-new-pantone-bl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6710" y="143570"/>
            <a:ext cx="1214414" cy="743936"/>
          </a:xfrm>
          <a:prstGeom prst="rect">
            <a:avLst/>
          </a:prstGeom>
          <a:noFill/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07" t="13440" r="17654" b="16000"/>
          <a:stretch/>
        </p:blipFill>
        <p:spPr>
          <a:xfrm>
            <a:off x="6643702" y="2564904"/>
            <a:ext cx="1368152" cy="151216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6853560" y="4077073"/>
            <a:ext cx="1158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>
                <a:latin typeface="Consolas" panose="020B0609020204030204" pitchFamily="49" charset="0"/>
              </a:rPr>
              <a:t>JS</a:t>
            </a:r>
            <a:endParaRPr lang="es-MX" sz="5400" b="1" dirty="0"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0"/>
          <a:stretch/>
        </p:blipFill>
        <p:spPr>
          <a:xfrm>
            <a:off x="395536" y="1062131"/>
            <a:ext cx="5544615" cy="5534024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2987824" y="2268907"/>
            <a:ext cx="2620027" cy="3680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8903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785</Words>
  <Application>Microsoft Office PowerPoint</Application>
  <PresentationFormat>Presentación en pantalla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Guido Varela Coletta</dc:creator>
  <cp:lastModifiedBy>Guido Santiago Varela Coletta</cp:lastModifiedBy>
  <cp:revision>23</cp:revision>
  <dcterms:created xsi:type="dcterms:W3CDTF">2018-08-06T17:23:24Z</dcterms:created>
  <dcterms:modified xsi:type="dcterms:W3CDTF">2020-12-09T14:24:35Z</dcterms:modified>
</cp:coreProperties>
</file>