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1" r:id="rId14"/>
    <p:sldId id="293" r:id="rId15"/>
    <p:sldId id="294" r:id="rId16"/>
    <p:sldId id="295" r:id="rId17"/>
    <p:sldId id="300" r:id="rId18"/>
    <p:sldId id="298" r:id="rId19"/>
    <p:sldId id="297" r:id="rId20"/>
    <p:sldId id="301" r:id="rId21"/>
    <p:sldId id="299" r:id="rId22"/>
    <p:sldId id="303" r:id="rId23"/>
    <p:sldId id="304" r:id="rId24"/>
    <p:sldId id="302" r:id="rId25"/>
    <p:sldId id="30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my/nodemon" TargetMode="External"/><Relationship Id="rId5" Type="http://schemas.openxmlformats.org/officeDocument/2006/relationships/hyperlink" Target="https://nodemon.io/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XF3cc8mkH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pressjs.com/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242757" cy="3824239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/sitio&gt;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smtClean="0"/>
              <a:t>En el directorio, creamos un archivo denominado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express1.js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s-A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res.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'Hola Mundo!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 });</a:t>
            </a:r>
          </a:p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app.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(3000,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() { </a:t>
            </a: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es-A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'Estamos leyendo desde el puerto 3000 del </a:t>
            </a:r>
            <a:r>
              <a:rPr lang="es-A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 });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8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aplicación inicia un servidor y escucha las conexiones en el puerto 3000. </a:t>
            </a:r>
          </a:p>
          <a:p>
            <a:r>
              <a:rPr lang="es-AR" sz="2000" dirty="0" smtClean="0"/>
              <a:t>La aplicación responde con “Hola Mundo!” para las solicitudes al URL raíz (/) o a la </a:t>
            </a:r>
            <a:r>
              <a:rPr lang="es-AR" sz="2000" i="1" dirty="0" smtClean="0"/>
              <a:t>ruta</a:t>
            </a:r>
            <a:r>
              <a:rPr lang="es-AR" sz="2000" dirty="0" smtClean="0"/>
              <a:t> raíz.</a:t>
            </a:r>
          </a:p>
          <a:p>
            <a:r>
              <a:rPr lang="es-AR" sz="2000" dirty="0" smtClean="0"/>
              <a:t>Para cada vía de acceso diferente, responderá con un error </a:t>
            </a:r>
            <a:r>
              <a:rPr lang="es-AR" sz="2000" b="1" dirty="0" smtClean="0"/>
              <a:t>404 </a:t>
            </a:r>
            <a:r>
              <a:rPr lang="es-AR" sz="2000" b="1" dirty="0" err="1" smtClean="0"/>
              <a:t>Not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Found</a:t>
            </a:r>
            <a:r>
              <a:rPr lang="es-AR" sz="2000" dirty="0" smtClean="0"/>
              <a:t>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0100" y="371475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Courier New" pitchFamily="49" charset="0"/>
                <a:cs typeface="Courier New" pitchFamily="49" charset="0"/>
                <a:hlinkClick r:id="rId4"/>
              </a:rPr>
              <a:t>http://localhost:3000/</a:t>
            </a:r>
            <a:r>
              <a:rPr lang="es-A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AR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8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27208"/>
            <a:ext cx="5616624" cy="5616624"/>
          </a:xfrm>
          <a:prstGeom prst="rect">
            <a:avLst/>
          </a:prstGeom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r>
              <a:rPr lang="es-AR" sz="2400" b="1" dirty="0" smtClean="0"/>
              <a:t> - MVC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97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r>
              <a:rPr lang="es-AR" sz="2400" b="1" dirty="0" smtClean="0"/>
              <a:t> – generar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El  proyecto tiene que tener un sistema de </a:t>
            </a:r>
            <a:r>
              <a:rPr lang="es-AR" sz="2000" u="sng" dirty="0" smtClean="0"/>
              <a:t>vistas</a:t>
            </a:r>
            <a:r>
              <a:rPr lang="es-AR" sz="2000" dirty="0" smtClean="0"/>
              <a:t>, para </a:t>
            </a:r>
            <a:r>
              <a:rPr lang="es-AR" sz="2000" dirty="0" err="1" smtClean="0"/>
              <a:t>renderizar</a:t>
            </a:r>
            <a:r>
              <a:rPr lang="es-AR" sz="2000" dirty="0" smtClean="0"/>
              <a:t> las peticiones e interacción en el navegador: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Template engine (o Sistema de vistas)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3333750" cy="1905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3054484"/>
            <a:ext cx="3408883" cy="15019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788892"/>
            <a:ext cx="1544960" cy="1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7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r>
              <a:rPr lang="es-AR" sz="2400" b="1" dirty="0" smtClean="0"/>
              <a:t> – generar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250117" y="3861048"/>
            <a:ext cx="71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install express-generator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–g</a:t>
            </a:r>
          </a:p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–v –-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hbs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hbs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proyecto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install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start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27613"/>
            <a:ext cx="4608512" cy="26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r>
              <a:rPr lang="es-AR" sz="2400" b="1" dirty="0" smtClean="0"/>
              <a:t> – generar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8" y="961835"/>
            <a:ext cx="1851665" cy="1058094"/>
          </a:xfrm>
          <a:prstGeom prst="rect">
            <a:avLst/>
          </a:prstGeom>
        </p:spPr>
      </p:pic>
      <p:sp>
        <p:nvSpPr>
          <p:cNvPr id="8" name="6 CuadroTexto"/>
          <p:cNvSpPr txBox="1"/>
          <p:nvPr/>
        </p:nvSpPr>
        <p:spPr>
          <a:xfrm>
            <a:off x="827584" y="2019929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create : public\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public\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javascripts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public\images\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public\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stylesheets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public\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stylesheets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\style.css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routes\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routes\index.js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routes\users.js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views\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views\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error.hbs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views\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index.hbs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views\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layout.hbs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app.js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package.json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bin\</a:t>
            </a: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   create : bin\www</a:t>
            </a:r>
            <a:endParaRPr lang="es-AR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24128" y="2289068"/>
            <a:ext cx="720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5724128" y="3225172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5724128" y="3947034"/>
            <a:ext cx="7200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5877644" y="2442750"/>
            <a:ext cx="177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assets</a:t>
            </a:r>
            <a:endParaRPr lang="es-AR" sz="3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7644" y="3272209"/>
            <a:ext cx="2438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/>
              <a:t>Rutas</a:t>
            </a:r>
            <a:r>
              <a:rPr lang="en-GB" sz="3000" b="1" dirty="0" smtClean="0"/>
              <a:t> / </a:t>
            </a:r>
            <a:r>
              <a:rPr lang="en-GB" sz="3000" b="1" dirty="0" err="1" smtClean="0"/>
              <a:t>logica</a:t>
            </a:r>
            <a:endParaRPr lang="es-AR" sz="3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877644" y="4101191"/>
            <a:ext cx="2909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/>
              <a:t>Archivos</a:t>
            </a:r>
            <a:r>
              <a:rPr lang="en-GB" sz="3000" b="1" dirty="0" smtClean="0"/>
              <a:t> de vista</a:t>
            </a:r>
            <a:endParaRPr lang="es-AR" sz="3000" b="1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189052" y="5623148"/>
            <a:ext cx="2637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877644" y="5212334"/>
            <a:ext cx="2909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/>
              <a:t>navegador</a:t>
            </a:r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17321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r>
              <a:rPr lang="es-AR" sz="2400" b="1" dirty="0" smtClean="0"/>
              <a:t> – generar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560619" y="4260013"/>
            <a:ext cx="336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nodemon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81894"/>
            <a:ext cx="3352381" cy="38095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60619" y="2366817"/>
            <a:ext cx="3528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hlinkClick r:id="rId5"/>
              </a:rPr>
              <a:t>https://nodemon.io</a:t>
            </a:r>
            <a:r>
              <a:rPr lang="es-AR" sz="3000" b="1" dirty="0" smtClean="0">
                <a:hlinkClick r:id="rId5"/>
              </a:rPr>
              <a:t>/</a:t>
            </a:r>
            <a:r>
              <a:rPr lang="es-AR" sz="3000" b="1" dirty="0" smtClean="0"/>
              <a:t> </a:t>
            </a:r>
            <a:endParaRPr lang="es-AR" sz="3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560618" y="3388804"/>
            <a:ext cx="411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hlinkClick r:id="rId6"/>
              </a:rPr>
              <a:t>https://</a:t>
            </a:r>
            <a:r>
              <a:rPr lang="es-AR" sz="2000" b="1" dirty="0" smtClean="0">
                <a:hlinkClick r:id="rId6"/>
              </a:rPr>
              <a:t>github.com/remy/nodemon</a:t>
            </a:r>
            <a:r>
              <a:rPr lang="es-AR" sz="2000" b="1" dirty="0" smtClean="0"/>
              <a:t> 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54886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043608" y="1628800"/>
            <a:ext cx="6955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 smtClean="0"/>
              <a:t>Las rutas determinan cómo </a:t>
            </a:r>
            <a:r>
              <a:rPr lang="es-MX" sz="2500" dirty="0"/>
              <a:t>una aplicación responde a una solicitud del </a:t>
            </a:r>
            <a:r>
              <a:rPr lang="es-MX" sz="2500" dirty="0" smtClean="0"/>
              <a:t>cliente.</a:t>
            </a:r>
          </a:p>
          <a:p>
            <a:r>
              <a:rPr lang="es-MX" sz="2500" dirty="0" smtClean="0"/>
              <a:t/>
            </a:r>
            <a:br>
              <a:rPr lang="es-MX" sz="2500" dirty="0" smtClean="0"/>
            </a:br>
            <a:r>
              <a:rPr lang="es-MX" sz="2500" dirty="0" smtClean="0"/>
              <a:t>Esta acción puede ser </a:t>
            </a:r>
            <a:r>
              <a:rPr lang="es-MX" sz="2500" dirty="0"/>
              <a:t>a un punto </a:t>
            </a:r>
            <a:r>
              <a:rPr lang="es-MX" sz="2500" dirty="0" smtClean="0"/>
              <a:t>particular</a:t>
            </a:r>
            <a:r>
              <a:rPr lang="es-MX" sz="2500" dirty="0"/>
              <a:t>, </a:t>
            </a:r>
            <a:r>
              <a:rPr lang="es-MX" sz="2500" dirty="0" smtClean="0"/>
              <a:t>o sea una </a:t>
            </a:r>
            <a:r>
              <a:rPr lang="es-MX" sz="2500" dirty="0"/>
              <a:t>URI (o ruta) y un método de solicitud HTTP </a:t>
            </a:r>
            <a:r>
              <a:rPr lang="es-MX" sz="2500" dirty="0" smtClean="0"/>
              <a:t>específico.</a:t>
            </a:r>
            <a:br>
              <a:rPr lang="es-MX" sz="2500" dirty="0" smtClean="0"/>
            </a:br>
            <a:r>
              <a:rPr lang="es-MX" sz="2500" dirty="0" smtClean="0"/>
              <a:t/>
            </a:r>
            <a:br>
              <a:rPr lang="es-MX" sz="2500" dirty="0" smtClean="0"/>
            </a:br>
            <a:r>
              <a:rPr lang="es-MX" sz="2500" dirty="0" smtClean="0"/>
              <a:t>Verbos http  --&gt;  (</a:t>
            </a:r>
            <a:r>
              <a:rPr lang="es-MX" sz="2500" dirty="0"/>
              <a:t>GET, POST, </a:t>
            </a:r>
            <a:r>
              <a:rPr lang="es-MX" sz="2500" dirty="0" smtClean="0"/>
              <a:t>PUT, DELETE)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172624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2910" y="2780928"/>
            <a:ext cx="7961538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459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Cada </a:t>
            </a:r>
            <a:r>
              <a:rPr lang="es-MX" sz="2000" dirty="0"/>
              <a:t>ruta puede tener una o más funciones de controlador, que se ejecutan cuando la ruta coincide.</a:t>
            </a:r>
          </a:p>
          <a:p>
            <a:endParaRPr lang="es-MX" sz="2000" dirty="0"/>
          </a:p>
          <a:p>
            <a:r>
              <a:rPr lang="es-MX" sz="2000" dirty="0"/>
              <a:t>La definición de ruta toma la siguiente estructura: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950747" y="3007653"/>
            <a:ext cx="745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router.method</a:t>
            </a:r>
            <a:r>
              <a:rPr lang="es-A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es-A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s-A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s-A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984995" y="3827941"/>
            <a:ext cx="7459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s-MX" sz="2000" dirty="0" smtClean="0"/>
              <a:t>		instancia de 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s-MX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sz="2000" dirty="0" smtClean="0"/>
              <a:t>	método de solicitud http -&gt; </a:t>
            </a:r>
            <a:r>
              <a:rPr lang="es-MX" sz="2000" b="1" dirty="0" smtClean="0"/>
              <a:t>verbo http</a:t>
            </a:r>
          </a:p>
          <a:p>
            <a:pPr>
              <a:lnSpc>
                <a:spcPct val="150000"/>
              </a:lnSpc>
            </a:pP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MX" sz="2000" dirty="0" smtClean="0"/>
              <a:t> 		ruta en el servidor.</a:t>
            </a:r>
          </a:p>
          <a:p>
            <a:pPr>
              <a:lnSpc>
                <a:spcPct val="150000"/>
              </a:lnSpc>
            </a:pP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s-MX" sz="2000" dirty="0" smtClean="0"/>
              <a:t> 	función a ejecutar, luego del ruteo (</a:t>
            </a:r>
            <a:r>
              <a:rPr lang="es-MX" sz="2000" dirty="0" err="1" smtClean="0"/>
              <a:t>callback</a:t>
            </a:r>
            <a:r>
              <a:rPr lang="es-MX" sz="2000" dirty="0" smtClean="0"/>
              <a:t>).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214466"/>
            <a:ext cx="1763688" cy="64353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7828" y="1310800"/>
            <a:ext cx="2275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/>
              <a:t>Verbos http </a:t>
            </a:r>
            <a:endParaRPr lang="es-MX" sz="3000" dirty="0"/>
          </a:p>
        </p:txBody>
      </p:sp>
      <p:sp>
        <p:nvSpPr>
          <p:cNvPr id="8" name="6 CuadroTexto"/>
          <p:cNvSpPr txBox="1"/>
          <p:nvPr/>
        </p:nvSpPr>
        <p:spPr>
          <a:xfrm>
            <a:off x="1003756" y="2235869"/>
            <a:ext cx="1236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MX" sz="2000" b="1" dirty="0" smtClean="0"/>
              <a:t>GET</a:t>
            </a:r>
          </a:p>
          <a:p>
            <a:pPr>
              <a:lnSpc>
                <a:spcPct val="300000"/>
              </a:lnSpc>
            </a:pPr>
            <a:r>
              <a:rPr lang="es-MX" sz="2000" b="1" dirty="0" smtClean="0"/>
              <a:t>POST</a:t>
            </a:r>
          </a:p>
          <a:p>
            <a:pPr>
              <a:lnSpc>
                <a:spcPct val="300000"/>
              </a:lnSpc>
            </a:pPr>
            <a:r>
              <a:rPr lang="es-MX" sz="2000" b="1" dirty="0" smtClean="0"/>
              <a:t>PUT</a:t>
            </a:r>
          </a:p>
          <a:p>
            <a:pPr>
              <a:lnSpc>
                <a:spcPct val="300000"/>
              </a:lnSpc>
            </a:pPr>
            <a:r>
              <a:rPr lang="es-MX" sz="2000" b="1" dirty="0" smtClean="0"/>
              <a:t>DELETE</a:t>
            </a:r>
            <a:endParaRPr lang="es-MX" sz="2000" b="1" dirty="0"/>
          </a:p>
        </p:txBody>
      </p:sp>
      <p:sp>
        <p:nvSpPr>
          <p:cNvPr id="11" name="6 CuadroTexto"/>
          <p:cNvSpPr txBox="1"/>
          <p:nvPr/>
        </p:nvSpPr>
        <p:spPr>
          <a:xfrm>
            <a:off x="3893746" y="1021981"/>
            <a:ext cx="4896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Los verbos HTTP le indican al servidor qué hacer con los datos identificados por la URL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2775248" y="167001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6 CuadroTexto"/>
          <p:cNvSpPr txBox="1"/>
          <p:nvPr/>
        </p:nvSpPr>
        <p:spPr>
          <a:xfrm>
            <a:off x="2615572" y="2508226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Indica </a:t>
            </a:r>
            <a:r>
              <a:rPr lang="es-MX" sz="2000" dirty="0"/>
              <a:t>al servidor que transmita los datos identificados por la URL al </a:t>
            </a:r>
            <a:r>
              <a:rPr lang="es-MX" sz="2000" dirty="0" smtClean="0"/>
              <a:t>cliente. Es de </a:t>
            </a:r>
            <a:r>
              <a:rPr lang="es-MX" sz="2000" u="sng" dirty="0" smtClean="0"/>
              <a:t>sólo lectura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4" name="Rectángulo 3"/>
          <p:cNvSpPr/>
          <p:nvPr/>
        </p:nvSpPr>
        <p:spPr>
          <a:xfrm>
            <a:off x="719988" y="2508226"/>
            <a:ext cx="7887250" cy="76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719988" y="3403277"/>
            <a:ext cx="7887250" cy="76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3"/>
          <p:cNvSpPr/>
          <p:nvPr/>
        </p:nvSpPr>
        <p:spPr>
          <a:xfrm>
            <a:off x="719988" y="4303854"/>
            <a:ext cx="7887250" cy="76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719988" y="5204431"/>
            <a:ext cx="7887250" cy="76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6 CuadroTexto"/>
          <p:cNvSpPr txBox="1"/>
          <p:nvPr/>
        </p:nvSpPr>
        <p:spPr>
          <a:xfrm>
            <a:off x="2615572" y="4308422"/>
            <a:ext cx="5844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crear </a:t>
            </a:r>
            <a:r>
              <a:rPr lang="es-MX" sz="2000" dirty="0"/>
              <a:t>o </a:t>
            </a:r>
            <a:r>
              <a:rPr lang="es-MX" sz="2000" u="sng" dirty="0"/>
              <a:t>actualizar</a:t>
            </a:r>
            <a:r>
              <a:rPr lang="es-MX" sz="2000" dirty="0"/>
              <a:t> el recurso identificado por la URL. contienen los datos </a:t>
            </a:r>
            <a:r>
              <a:rPr lang="es-MX" sz="2000" dirty="0" smtClean="0"/>
              <a:t>para </a:t>
            </a:r>
            <a:r>
              <a:rPr lang="es-MX" sz="2000" dirty="0"/>
              <a:t>actualizar o crear el recurso</a:t>
            </a:r>
          </a:p>
        </p:txBody>
      </p:sp>
      <p:sp>
        <p:nvSpPr>
          <p:cNvPr id="18" name="6 CuadroTexto"/>
          <p:cNvSpPr txBox="1"/>
          <p:nvPr/>
        </p:nvSpPr>
        <p:spPr>
          <a:xfrm>
            <a:off x="2615572" y="5198423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u="sng" dirty="0"/>
              <a:t>eliminar</a:t>
            </a:r>
            <a:r>
              <a:rPr lang="es-MX" sz="2000" dirty="0"/>
              <a:t> el recurso identificado por la URL de la solicitud</a:t>
            </a:r>
            <a:r>
              <a:rPr lang="es-MX" sz="2000" dirty="0" smtClean="0"/>
              <a:t>. 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92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Módulo HTTP</a:t>
            </a:r>
            <a:endParaRPr lang="es-AR" sz="2400" b="1" dirty="0"/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642910" y="1484784"/>
            <a:ext cx="75294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 smtClean="0"/>
              <a:t>HyperText</a:t>
            </a:r>
            <a:r>
              <a:rPr lang="es-MX" sz="2400" dirty="0" smtClean="0"/>
              <a:t> </a:t>
            </a:r>
            <a:r>
              <a:rPr lang="es-MX" sz="2400" dirty="0"/>
              <a:t>Transfer </a:t>
            </a:r>
            <a:r>
              <a:rPr lang="es-MX" sz="2400" dirty="0" err="1" smtClean="0"/>
              <a:t>Protocol</a:t>
            </a:r>
            <a:r>
              <a:rPr lang="es-MX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Permite </a:t>
            </a:r>
            <a:r>
              <a:rPr lang="es-MX" sz="2400" dirty="0"/>
              <a:t>la transferencia de datos entre un servidor web y </a:t>
            </a:r>
            <a:r>
              <a:rPr lang="es-MX" sz="2400" dirty="0" smtClean="0"/>
              <a:t>un </a:t>
            </a:r>
            <a:r>
              <a:rPr lang="es-MX" sz="2400" dirty="0"/>
              <a:t>navegador</a:t>
            </a:r>
            <a:r>
              <a:rPr lang="es-MX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El </a:t>
            </a:r>
            <a:r>
              <a:rPr lang="es-MX" sz="2400" dirty="0"/>
              <a:t>navegador </a:t>
            </a:r>
            <a:r>
              <a:rPr lang="es-MX" sz="2400" dirty="0" smtClean="0"/>
              <a:t>inicia la petición y </a:t>
            </a:r>
            <a:r>
              <a:rPr lang="es-MX" sz="2400" dirty="0"/>
              <a:t>el servidor tiene por objetivo </a:t>
            </a:r>
            <a:r>
              <a:rPr lang="es-MX" sz="2400" dirty="0" smtClean="0"/>
              <a:t>responderla.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Consolas" panose="020B0609020204030204" pitchFamily="49" charset="0"/>
              </a:rPr>
              <a:t>http</a:t>
            </a:r>
            <a:r>
              <a:rPr lang="es-MX" sz="2000" dirty="0">
                <a:latin typeface="Consolas" panose="020B0609020204030204" pitchFamily="49" charset="0"/>
              </a:rPr>
              <a:t>://host[:puerto][/ruta </a:t>
            </a:r>
            <a:r>
              <a:rPr lang="es-MX" sz="2000" dirty="0" smtClean="0">
                <a:latin typeface="Consolas" panose="020B0609020204030204" pitchFamily="49" charset="0"/>
              </a:rPr>
              <a:t>y archivo</a:t>
            </a:r>
            <a:r>
              <a:rPr lang="es-MX" sz="2000" dirty="0">
                <a:latin typeface="Consolas" panose="020B0609020204030204" pitchFamily="49" charset="0"/>
              </a:rPr>
              <a:t>][?parámetros]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5529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214466"/>
            <a:ext cx="1763688" cy="64353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0" y="2029842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Verbos http </a:t>
            </a:r>
            <a:endParaRPr lang="es-MX" sz="3000" dirty="0"/>
          </a:p>
        </p:txBody>
      </p:sp>
      <p:sp>
        <p:nvSpPr>
          <p:cNvPr id="8" name="6 CuadroTexto"/>
          <p:cNvSpPr txBox="1"/>
          <p:nvPr/>
        </p:nvSpPr>
        <p:spPr>
          <a:xfrm>
            <a:off x="0" y="25838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s-MX" sz="2000" b="1" dirty="0" smtClean="0"/>
              <a:t>GET	POST	PUT	DELETE</a:t>
            </a:r>
            <a:endParaRPr lang="es-MX" sz="2000" b="1" dirty="0"/>
          </a:p>
        </p:txBody>
      </p:sp>
      <p:sp>
        <p:nvSpPr>
          <p:cNvPr id="5" name="Botón de acción: Hacia delante o Siguiente 4">
            <a:hlinkClick r:id="rId4" highlightClick="1"/>
          </p:cNvPr>
          <p:cNvSpPr/>
          <p:nvPr/>
        </p:nvSpPr>
        <p:spPr>
          <a:xfrm>
            <a:off x="3304564" y="3906119"/>
            <a:ext cx="471900" cy="471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3779912" y="3968835"/>
            <a:ext cx="266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Victor Robles lo </a:t>
            </a:r>
            <a:r>
              <a:rPr lang="en-GB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explica</a:t>
            </a:r>
            <a:r>
              <a:rPr lang="en-GB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s-ES_tradnl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9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7154" y="1340768"/>
            <a:ext cx="7961538" cy="12423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8" name="6 CuadroTexto"/>
          <p:cNvSpPr txBox="1"/>
          <p:nvPr/>
        </p:nvSpPr>
        <p:spPr>
          <a:xfrm>
            <a:off x="984991" y="1567493"/>
            <a:ext cx="745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('/', function (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res.send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('Hello World!')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</a:t>
            </a:r>
            <a:endParaRPr lang="es-A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984991" y="2822588"/>
            <a:ext cx="745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la </a:t>
            </a:r>
            <a:r>
              <a:rPr lang="en-US" sz="2000" dirty="0" err="1"/>
              <a:t>ruta</a:t>
            </a:r>
            <a:r>
              <a:rPr lang="en-US" sz="2000" dirty="0"/>
              <a:t> </a:t>
            </a:r>
            <a:r>
              <a:rPr lang="en-US" sz="2000" dirty="0" err="1"/>
              <a:t>raiz</a:t>
            </a:r>
            <a:r>
              <a:rPr lang="en-US" sz="2000" dirty="0"/>
              <a:t>, le </a:t>
            </a:r>
            <a:r>
              <a:rPr lang="en-US" sz="2000" dirty="0" err="1"/>
              <a:t>enviamos</a:t>
            </a:r>
            <a:r>
              <a:rPr lang="en-US" sz="2000" dirty="0"/>
              <a:t> </a:t>
            </a:r>
            <a:r>
              <a:rPr lang="en-US" sz="2000" dirty="0" smtClean="0"/>
              <a:t>un </a:t>
            </a:r>
            <a:r>
              <a:rPr lang="en-US" sz="2000" dirty="0" err="1"/>
              <a:t>texto</a:t>
            </a:r>
            <a:r>
              <a:rPr lang="en-US" sz="2000" dirty="0"/>
              <a:t> (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/>
              <a:t>send).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4949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2910" y="1425959"/>
            <a:ext cx="7961538" cy="4091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Ruteos (</a:t>
            </a:r>
            <a:r>
              <a:rPr lang="es-AR" sz="2400" b="1" dirty="0" err="1" smtClean="0"/>
              <a:t>Route</a:t>
            </a:r>
            <a:r>
              <a:rPr lang="es-AR" sz="2400" b="1" dirty="0" smtClean="0"/>
              <a:t> Module)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8" name="6 CuadroTexto"/>
          <p:cNvSpPr txBox="1"/>
          <p:nvPr/>
        </p:nvSpPr>
        <p:spPr>
          <a:xfrm>
            <a:off x="984991" y="1567493"/>
            <a:ext cx="7459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s-MX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Parametro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</a:t>
            </a:r>
            <a:endParaRPr lang="es-MX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MX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Contiene 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toda la 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información 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 llega al servidor (</a:t>
            </a:r>
            <a:r>
              <a:rPr lang="es-MX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formulario, sesiones , </a:t>
            </a:r>
            <a:r>
              <a:rPr lang="es-MX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es-MX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s-MX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Parametro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res 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response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Contiene 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 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información 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 el servidor le </a:t>
            </a:r>
            <a:r>
              <a:rPr lang="es-MX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envia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al 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usuario</a:t>
            </a:r>
          </a:p>
          <a:p>
            <a:endParaRPr lang="es-MX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s-MX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: </a:t>
            </a:r>
            <a:r>
              <a:rPr lang="es-MX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función </a:t>
            </a:r>
            <a:r>
              <a:rPr lang="es-MX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cortar el flujo de datos y pasar a la ruta que sigue</a:t>
            </a:r>
            <a:endParaRPr lang="es-A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Partials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642910" y="1628800"/>
            <a:ext cx="71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err="1" smtClean="0"/>
              <a:t>Documentos</a:t>
            </a:r>
            <a:r>
              <a:rPr lang="en-GB" sz="3000" dirty="0" smtClean="0"/>
              <a:t> </a:t>
            </a:r>
            <a:r>
              <a:rPr lang="en-GB" sz="3000" dirty="0" err="1" smtClean="0"/>
              <a:t>parciales</a:t>
            </a:r>
            <a:r>
              <a:rPr lang="en-GB" sz="3000" dirty="0" smtClean="0"/>
              <a:t>, </a:t>
            </a:r>
            <a:r>
              <a:rPr lang="en-GB" sz="3000" dirty="0" err="1" smtClean="0"/>
              <a:t>que</a:t>
            </a:r>
            <a:r>
              <a:rPr lang="en-GB" sz="3000" dirty="0" smtClean="0"/>
              <a:t> se </a:t>
            </a:r>
            <a:r>
              <a:rPr lang="en-GB" sz="3000" dirty="0" err="1" smtClean="0"/>
              <a:t>insertan</a:t>
            </a:r>
            <a:r>
              <a:rPr lang="en-GB" sz="3000" dirty="0" smtClean="0"/>
              <a:t> en </a:t>
            </a:r>
            <a:r>
              <a:rPr lang="en-GB" sz="3000" dirty="0" err="1" smtClean="0"/>
              <a:t>otras</a:t>
            </a:r>
            <a:r>
              <a:rPr lang="en-GB" sz="3000" dirty="0" smtClean="0"/>
              <a:t> vistas.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/>
              <a:t>Son </a:t>
            </a:r>
            <a:r>
              <a:rPr lang="en-GB" sz="3000" dirty="0" err="1" smtClean="0"/>
              <a:t>aptas</a:t>
            </a:r>
            <a:r>
              <a:rPr lang="en-GB" sz="3000" dirty="0" smtClean="0"/>
              <a:t> para </a:t>
            </a:r>
            <a:r>
              <a:rPr lang="en-GB" sz="3000" dirty="0" err="1" smtClean="0"/>
              <a:t>partes</a:t>
            </a:r>
            <a:r>
              <a:rPr lang="en-GB" sz="3000" dirty="0" smtClean="0"/>
              <a:t> </a:t>
            </a:r>
            <a:r>
              <a:rPr lang="en-GB" sz="3000" dirty="0" err="1" smtClean="0"/>
              <a:t>que</a:t>
            </a:r>
            <a:r>
              <a:rPr lang="en-GB" sz="3000" dirty="0" smtClean="0"/>
              <a:t> se van a </a:t>
            </a:r>
            <a:r>
              <a:rPr lang="en-GB" sz="3000" dirty="0" err="1" smtClean="0"/>
              <a:t>repetir</a:t>
            </a:r>
            <a:r>
              <a:rPr lang="en-GB" sz="3000" dirty="0" smtClean="0"/>
              <a:t> a lo largo de la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/>
              <a:t>Son vistas y </a:t>
            </a:r>
            <a:r>
              <a:rPr lang="en-GB" sz="3000" dirty="0" err="1" smtClean="0"/>
              <a:t>es</a:t>
            </a:r>
            <a:r>
              <a:rPr lang="en-GB" sz="3000" dirty="0" smtClean="0"/>
              <a:t> recommendable </a:t>
            </a:r>
            <a:r>
              <a:rPr lang="en-GB" sz="3000" dirty="0" err="1" smtClean="0"/>
              <a:t>separarlas</a:t>
            </a:r>
            <a:r>
              <a:rPr lang="en-GB" sz="3000" dirty="0" smtClean="0"/>
              <a:t> de </a:t>
            </a:r>
            <a:r>
              <a:rPr lang="en-GB" sz="3000" dirty="0" err="1" smtClean="0"/>
              <a:t>las</a:t>
            </a:r>
            <a:r>
              <a:rPr lang="en-GB" sz="3000" dirty="0" smtClean="0"/>
              <a:t> </a:t>
            </a:r>
            <a:r>
              <a:rPr lang="en-GB" sz="3000" dirty="0" err="1" smtClean="0"/>
              <a:t>demás</a:t>
            </a:r>
            <a:r>
              <a:rPr lang="en-GB" sz="3000" dirty="0" smtClean="0"/>
              <a:t>, </a:t>
            </a:r>
            <a:r>
              <a:rPr lang="en-GB" sz="3000" dirty="0" err="1" smtClean="0"/>
              <a:t>como</a:t>
            </a:r>
            <a:r>
              <a:rPr lang="en-GB" sz="3000" dirty="0" smtClean="0"/>
              <a:t> </a:t>
            </a:r>
            <a:r>
              <a:rPr lang="en-GB" sz="3000" dirty="0" err="1" smtClean="0"/>
              <a:t>buena</a:t>
            </a:r>
            <a:r>
              <a:rPr lang="en-GB" sz="3000" dirty="0" smtClean="0"/>
              <a:t> </a:t>
            </a:r>
            <a:r>
              <a:rPr lang="en-GB" sz="3000" dirty="0" err="1" smtClean="0"/>
              <a:t>práctica</a:t>
            </a:r>
            <a:r>
              <a:rPr lang="en-GB" sz="3000" dirty="0" smtClean="0"/>
              <a:t>.</a:t>
            </a:r>
            <a:endParaRPr lang="es-ES_tradnl" sz="3000" dirty="0"/>
          </a:p>
        </p:txBody>
      </p:sp>
    </p:spTree>
    <p:extLst>
      <p:ext uri="{BB962C8B-B14F-4D97-AF65-F5344CB8AC3E}">
        <p14:creationId xmlns:p14="http://schemas.microsoft.com/office/powerpoint/2010/main" val="354198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7544" y="1412776"/>
            <a:ext cx="8319298" cy="1584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Partials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642910" y="162880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_tradnl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hbs.registerPartials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'/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partials</a:t>
            </a:r>
            <a:r>
              <a:rPr lang="es-ES_trad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42910" y="3522222"/>
            <a:ext cx="695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Los partials los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definimos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en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una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carpeta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dentro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las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vistas.</a:t>
            </a:r>
            <a:endParaRPr lang="es-ES_tradnl" sz="3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4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67944" y="1412776"/>
            <a:ext cx="4718898" cy="952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Partials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2627784" y="1628800"/>
            <a:ext cx="6159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{{&gt; </a:t>
            </a:r>
            <a:r>
              <a:rPr lang="es-ES_tradnl" sz="3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nombrePartial</a:t>
            </a:r>
            <a:r>
              <a:rPr lang="es-ES_tradnl" sz="3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s-ES_tradnl" sz="3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83968" y="3244617"/>
            <a:ext cx="4502874" cy="240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Dentro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de la vista principal (layout),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insertamos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cada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una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dentro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una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interpolación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con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sintaxis</a:t>
            </a:r>
            <a:r>
              <a:rPr lang="en-GB" sz="3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3000" dirty="0" err="1" smtClean="0">
                <a:latin typeface="+mj-lt"/>
                <a:cs typeface="Courier New" panose="02070309020205020404" pitchFamily="49" charset="0"/>
              </a:rPr>
              <a:t>específica</a:t>
            </a:r>
            <a:endParaRPr lang="es-ES_tradnl" sz="3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7" y="1412776"/>
            <a:ext cx="3675045" cy="42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Módulo HTTP</a:t>
            </a:r>
            <a:endParaRPr lang="es-AR" sz="2400" b="1" dirty="0"/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732"/>
            <a:ext cx="9144000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Módulo HTTP</a:t>
            </a:r>
            <a:endParaRPr lang="es-AR" sz="2400" b="1" dirty="0"/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6400800" cy="3810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47864" y="1428529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node pruebahttp.js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604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Package</a:t>
            </a:r>
            <a:r>
              <a:rPr lang="es-AR" sz="2400" b="1" dirty="0" smtClean="0"/>
              <a:t> Manager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5122" name="Picture 2" descr="C:\Users\acer aspire\Desktop\Node\np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357298"/>
            <a:ext cx="3429000" cy="13335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 l="27489" t="30469" r="35725" b="26562"/>
          <a:stretch>
            <a:fillRect/>
          </a:stretch>
        </p:blipFill>
        <p:spPr bwMode="auto">
          <a:xfrm>
            <a:off x="4357686" y="1357298"/>
            <a:ext cx="4429156" cy="29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286248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smtClean="0"/>
              <a:t>(para iniciar NPM)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31670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Datos del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142976" y="1857364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endParaRPr lang="es-AR" dirty="0" smtClean="0"/>
          </a:p>
          <a:p>
            <a:r>
              <a:rPr lang="es-AR" dirty="0" smtClean="0"/>
              <a:t>El script nos hará una serie de preguntas básicas sobre nuestros proyecto. Podemos contestar todas apretando la tecla ENTER o llenar los datos que creamos necesarios. </a:t>
            </a:r>
            <a:endParaRPr lang="es-AR" b="1" dirty="0"/>
          </a:p>
        </p:txBody>
      </p:sp>
      <p:pic>
        <p:nvPicPr>
          <p:cNvPr id="6146" name="Picture 2" descr="C:\Users\acer aspire\Desktop\Node\25_-_JSON_File_Outline-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714620"/>
            <a:ext cx="2060595" cy="2664204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>
            <a:off x="4500562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57818" y="221455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package.json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416202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Ejecución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2000240"/>
            <a:ext cx="371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Como en MS/DOS, debemos ubicar el directorio del sitio o aplicación para operar con NODE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/ 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..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dir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4643438" y="1928802"/>
            <a:ext cx="380732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07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Dependencias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78592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 c://directorio/sitio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8662" y="3000372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3714752"/>
            <a:ext cx="4867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-g (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nombrePackage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000" dirty="0" err="1"/>
              <a:t>Instalacion</a:t>
            </a:r>
            <a:r>
              <a:rPr lang="en-GB" sz="2000" dirty="0"/>
              <a:t> global (</a:t>
            </a:r>
            <a:r>
              <a:rPr lang="en-GB" sz="2000" dirty="0" err="1"/>
              <a:t>unica</a:t>
            </a:r>
            <a:r>
              <a:rPr lang="en-GB" sz="2000" dirty="0"/>
              <a:t> </a:t>
            </a:r>
            <a:r>
              <a:rPr lang="en-GB" sz="2000" dirty="0" err="1"/>
              <a:t>vez</a:t>
            </a:r>
            <a:r>
              <a:rPr lang="en-GB" sz="2000" dirty="0"/>
              <a:t>)</a:t>
            </a:r>
            <a:endParaRPr lang="es-AR" sz="2000" dirty="0"/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5796136" y="3929069"/>
            <a:ext cx="633252" cy="13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715140" y="378619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Jquery</a:t>
            </a:r>
            <a:r>
              <a:rPr lang="es-AR" dirty="0" smtClean="0"/>
              <a:t>, </a:t>
            </a:r>
            <a:r>
              <a:rPr lang="es-AR" dirty="0" err="1" smtClean="0"/>
              <a:t>bootstrap</a:t>
            </a:r>
            <a:r>
              <a:rPr lang="es-AR" dirty="0" smtClean="0"/>
              <a:t>, </a:t>
            </a:r>
            <a:r>
              <a:rPr lang="es-AR" dirty="0" err="1" smtClean="0"/>
              <a:t>gulp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928662" y="4714885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nombrePackage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2000" dirty="0" err="1" smtClean="0"/>
              <a:t>Instalacion</a:t>
            </a:r>
            <a:r>
              <a:rPr lang="es-AR" sz="2000" dirty="0" smtClean="0"/>
              <a:t> local (temporalmente)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390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4000504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–g</a:t>
            </a:r>
          </a:p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express-generator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g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2910" y="85723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928662" y="242886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+mj-lt"/>
                <a:cs typeface="Courier New" pitchFamily="49" charset="0"/>
                <a:hlinkClick r:id="rId4"/>
              </a:rPr>
              <a:t>http://expressjs.com/es/</a:t>
            </a:r>
            <a:r>
              <a:rPr lang="es-AR" sz="2400" b="1" dirty="0" smtClean="0">
                <a:latin typeface="+mj-lt"/>
                <a:cs typeface="Courier New" pitchFamily="49" charset="0"/>
              </a:rPr>
              <a:t> </a:t>
            </a:r>
            <a:endParaRPr lang="es-AR" sz="2400" b="1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52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788</Words>
  <Application>Microsoft Office PowerPoint</Application>
  <PresentationFormat>Presentación en pantalla 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Guido Varela Coletta</cp:lastModifiedBy>
  <cp:revision>52</cp:revision>
  <dcterms:created xsi:type="dcterms:W3CDTF">2018-08-06T17:23:24Z</dcterms:created>
  <dcterms:modified xsi:type="dcterms:W3CDTF">2020-07-23T03:09:27Z</dcterms:modified>
</cp:coreProperties>
</file>