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435" r:id="rId2"/>
    <p:sldId id="436" r:id="rId3"/>
    <p:sldId id="416" r:id="rId4"/>
    <p:sldId id="417" r:id="rId5"/>
    <p:sldId id="418" r:id="rId6"/>
    <p:sldId id="425" r:id="rId7"/>
    <p:sldId id="426" r:id="rId8"/>
    <p:sldId id="427" r:id="rId9"/>
    <p:sldId id="428" r:id="rId10"/>
    <p:sldId id="415" r:id="rId11"/>
    <p:sldId id="307" r:id="rId12"/>
    <p:sldId id="309" r:id="rId13"/>
    <p:sldId id="310" r:id="rId14"/>
    <p:sldId id="311" r:id="rId15"/>
    <p:sldId id="30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58" r:id="rId25"/>
    <p:sldId id="259" r:id="rId26"/>
    <p:sldId id="260" r:id="rId27"/>
    <p:sldId id="278" r:id="rId28"/>
    <p:sldId id="279" r:id="rId29"/>
    <p:sldId id="261" r:id="rId30"/>
    <p:sldId id="262" r:id="rId31"/>
    <p:sldId id="263" r:id="rId32"/>
    <p:sldId id="264" r:id="rId33"/>
    <p:sldId id="265" r:id="rId34"/>
    <p:sldId id="268" r:id="rId35"/>
    <p:sldId id="266" r:id="rId36"/>
    <p:sldId id="267" r:id="rId37"/>
    <p:sldId id="269" r:id="rId38"/>
    <p:sldId id="280" r:id="rId39"/>
    <p:sldId id="292" r:id="rId40"/>
    <p:sldId id="281" r:id="rId41"/>
    <p:sldId id="286" r:id="rId42"/>
    <p:sldId id="282" r:id="rId43"/>
    <p:sldId id="283" r:id="rId44"/>
    <p:sldId id="284" r:id="rId45"/>
    <p:sldId id="285" r:id="rId46"/>
    <p:sldId id="287" r:id="rId47"/>
    <p:sldId id="288" r:id="rId48"/>
    <p:sldId id="289" r:id="rId49"/>
    <p:sldId id="437" r:id="rId50"/>
    <p:sldId id="438" r:id="rId51"/>
    <p:sldId id="439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333" r:id="rId67"/>
    <p:sldId id="35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0" autoAdjust="0"/>
    <p:restoredTop sz="89570" autoAdjust="0"/>
  </p:normalViewPr>
  <p:slideViewPr>
    <p:cSldViewPr snapToGrid="0" snapToObjects="1">
      <p:cViewPr varScale="1">
        <p:scale>
          <a:sx n="96" d="100"/>
          <a:sy n="96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eif:Dropbox:IF-tutorial:sigir2015slides:worksheets:iprp_examp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eif:Dropbox:IF-tutorial:sigir2015slides:worksheets:iprp_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368110236220502E-2"/>
          <c:y val="6.0185185185185203E-2"/>
          <c:w val="0.86014829396325498"/>
          <c:h val="0.82246937882764704"/>
        </c:manualLayout>
      </c:layout>
      <c:scatterChart>
        <c:scatterStyle val="smoothMarker"/>
        <c:varyColors val="0"/>
        <c:ser>
          <c:idx val="0"/>
          <c:order val="0"/>
          <c:tx>
            <c:v>rho1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Sheet1!$C$7:$L$7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Sheet1!$C$4:$L$4</c:f>
              <c:numCache>
                <c:formatCode>General</c:formatCode>
                <c:ptCount val="10"/>
                <c:pt idx="0">
                  <c:v>1</c:v>
                </c:pt>
                <c:pt idx="1">
                  <c:v>0.70710678118654702</c:v>
                </c:pt>
                <c:pt idx="2">
                  <c:v>0.57735026918962595</c:v>
                </c:pt>
                <c:pt idx="3">
                  <c:v>0.5</c:v>
                </c:pt>
                <c:pt idx="4">
                  <c:v>0.44721359549995798</c:v>
                </c:pt>
                <c:pt idx="5">
                  <c:v>0.40824829046386302</c:v>
                </c:pt>
                <c:pt idx="6">
                  <c:v>0.37796447300922698</c:v>
                </c:pt>
                <c:pt idx="7">
                  <c:v>0.35355339059327401</c:v>
                </c:pt>
                <c:pt idx="8">
                  <c:v>0.33333333333333298</c:v>
                </c:pt>
                <c:pt idx="9">
                  <c:v>0.316227766016838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84-4E45-ABC4-807B883A8113}"/>
            </c:ext>
          </c:extLst>
        </c:ser>
        <c:ser>
          <c:idx val="1"/>
          <c:order val="1"/>
          <c:tx>
            <c:v>rho2</c:v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Sheet1!$C$7:$L$7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Sheet1!$C$5:$L$5</c:f>
              <c:numCache>
                <c:formatCode>General</c:formatCode>
                <c:ptCount val="10"/>
                <c:pt idx="0">
                  <c:v>1</c:v>
                </c:pt>
                <c:pt idx="1">
                  <c:v>0.61557220667245804</c:v>
                </c:pt>
                <c:pt idx="2">
                  <c:v>0.46346305677196997</c:v>
                </c:pt>
                <c:pt idx="3">
                  <c:v>0.378929141627599</c:v>
                </c:pt>
                <c:pt idx="4">
                  <c:v>0.32413131933855199</c:v>
                </c:pt>
                <c:pt idx="5">
                  <c:v>0.28529497656828401</c:v>
                </c:pt>
                <c:pt idx="6">
                  <c:v>0.25611285178871401</c:v>
                </c:pt>
                <c:pt idx="7">
                  <c:v>0.23325824788420199</c:v>
                </c:pt>
                <c:pt idx="8">
                  <c:v>0.214798004992418</c:v>
                </c:pt>
                <c:pt idx="9">
                  <c:v>0.199526231496888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C84-4E45-ABC4-807B883A8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3532440"/>
        <c:axId val="2103536360"/>
      </c:scatterChart>
      <c:valAx>
        <c:axId val="210353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3536360"/>
        <c:crosses val="autoZero"/>
        <c:crossBetween val="midCat"/>
      </c:valAx>
      <c:valAx>
        <c:axId val="2103536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35324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5748162729658797"/>
          <c:y val="8.7770851560221602E-2"/>
          <c:w val="0.12535452393604199"/>
          <c:h val="0.125518208661417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185557524866605E-2"/>
          <c:y val="3.9877300613496897E-2"/>
          <c:w val="0.88855623674346995"/>
          <c:h val="0.88237234916187601"/>
        </c:manualLayout>
      </c:layout>
      <c:scatterChart>
        <c:scatterStyle val="smoothMarker"/>
        <c:varyColors val="0"/>
        <c:ser>
          <c:idx val="0"/>
          <c:order val="0"/>
          <c:tx>
            <c:v>tq/td</c:v>
          </c:tx>
          <c:xVal>
            <c:numRef>
              <c:f>Sheet1!$C$7:$L$7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Sheet1!$C$11:$L$11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6E-4418-8141-AE1E58034A5B}"/>
            </c:ext>
          </c:extLst>
        </c:ser>
        <c:ser>
          <c:idx val="1"/>
          <c:order val="1"/>
          <c:tx>
            <c:v>rho1</c:v>
          </c:tx>
          <c:xVal>
            <c:numRef>
              <c:f>Sheet1!$C$7:$L$7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Sheet1!$C$15:$L$15</c:f>
              <c:numCache>
                <c:formatCode>General</c:formatCode>
                <c:ptCount val="10"/>
                <c:pt idx="0">
                  <c:v>0</c:v>
                </c:pt>
                <c:pt idx="1">
                  <c:v>0.52769582304182405</c:v>
                </c:pt>
                <c:pt idx="2">
                  <c:v>0.96034141927200201</c:v>
                </c:pt>
                <c:pt idx="3">
                  <c:v>1.31239288637676</c:v>
                </c:pt>
                <c:pt idx="4">
                  <c:v>1.6117167138371771</c:v>
                </c:pt>
                <c:pt idx="5">
                  <c:v>1.8745537748884979</c:v>
                </c:pt>
                <c:pt idx="6">
                  <c:v>2.1106635224939918</c:v>
                </c:pt>
                <c:pt idx="7">
                  <c:v>2.3262967262539411</c:v>
                </c:pt>
                <c:pt idx="8">
                  <c:v>2.5256867038707118</c:v>
                </c:pt>
                <c:pt idx="9">
                  <c:v>2.7118337740371969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6E-4418-8141-AE1E58034A5B}"/>
            </c:ext>
          </c:extLst>
        </c:ser>
        <c:ser>
          <c:idx val="2"/>
          <c:order val="2"/>
          <c:tx>
            <c:v>rho2</c:v>
          </c:tx>
          <c:xVal>
            <c:numRef>
              <c:f>Sheet1!$C$7:$L$7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Sheet1!$C$17:$L$17</c:f>
              <c:numCache>
                <c:formatCode>General</c:formatCode>
                <c:ptCount val="10"/>
                <c:pt idx="0">
                  <c:v>0</c:v>
                </c:pt>
                <c:pt idx="1">
                  <c:v>0.77345236899106795</c:v>
                </c:pt>
                <c:pt idx="2">
                  <c:v>1.4474750885243839</c:v>
                </c:pt>
                <c:pt idx="3">
                  <c:v>2.0270520577286799</c:v>
                </c:pt>
                <c:pt idx="4">
                  <c:v>2.5444592197078419</c:v>
                </c:pt>
                <c:pt idx="5">
                  <c:v>3.0185273080018571</c:v>
                </c:pt>
                <c:pt idx="6">
                  <c:v>3.4605134502199371</c:v>
                </c:pt>
                <c:pt idx="7">
                  <c:v>3.8776103831896931</c:v>
                </c:pt>
                <c:pt idx="8">
                  <c:v>4.2746920946884419</c:v>
                </c:pt>
                <c:pt idx="9">
                  <c:v>4.6552229018695881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B6E-4418-8141-AE1E58034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958664"/>
        <c:axId val="2120961656"/>
      </c:scatterChart>
      <c:valAx>
        <c:axId val="2120958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0961656"/>
        <c:crosses val="autoZero"/>
        <c:crossBetween val="midCat"/>
      </c:valAx>
      <c:valAx>
        <c:axId val="2120961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09586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5399753997539998"/>
          <c:y val="0.71753707550359902"/>
          <c:w val="0.13055176221053499"/>
          <c:h val="0.18481208637263899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8750-C81F-F04A-AA76-37D93C004B38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3443-1111-8F41-B7A2-ACD21D89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3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274B-DE0B-C043-9FCE-316C68FD489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5D1A-00D8-C24B-8D44-4048C183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NPV: net present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payoff is minus cost: but we assume cost is constant, regardless of action/decision, so we ignore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dirty="0" err="1"/>
              <a:t>C_r</a:t>
            </a:r>
            <a:r>
              <a:rPr lang="en-US" dirty="0"/>
              <a:t> &lt; </a:t>
            </a:r>
            <a:r>
              <a:rPr lang="en-US" dirty="0" err="1"/>
              <a:t>C_n</a:t>
            </a:r>
            <a:r>
              <a:rPr lang="en-US" dirty="0"/>
              <a:t> and thus (</a:t>
            </a:r>
            <a:r>
              <a:rPr lang="en-US" dirty="0" err="1"/>
              <a:t>C_r</a:t>
            </a:r>
            <a:r>
              <a:rPr lang="en-US" dirty="0"/>
              <a:t> – </a:t>
            </a:r>
            <a:r>
              <a:rPr lang="en-US" dirty="0" err="1"/>
              <a:t>C_n</a:t>
            </a:r>
            <a:r>
              <a:rPr lang="en-US" dirty="0"/>
              <a:t>)&lt;0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expansion terms to the query</a:t>
            </a:r>
          </a:p>
          <a:p>
            <a:r>
              <a:rPr lang="en-US" dirty="0"/>
              <a:t>Look at the first results list entry</a:t>
            </a:r>
          </a:p>
          <a:p>
            <a:r>
              <a:rPr lang="en-US" dirty="0"/>
              <a:t>Immediately</a:t>
            </a:r>
            <a:r>
              <a:rPr lang="en-US" baseline="0" dirty="0"/>
              <a:t> click on the first document</a:t>
            </a:r>
          </a:p>
          <a:p>
            <a:r>
              <a:rPr lang="en-US" baseline="0" dirty="0"/>
              <a:t>Look at the summary of top ranking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B8A-9E74-B04E-A11D-8E038C7FDA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B8A-9E74-B04E-A11D-8E038C7FDA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868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6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53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555"/>
            <a:ext cx="7772400" cy="3319896"/>
          </a:xfrm>
        </p:spPr>
        <p:txBody>
          <a:bodyPr>
            <a:normAutofit/>
          </a:bodyPr>
          <a:lstStyle/>
          <a:p>
            <a:r>
              <a:rPr lang="en-US" dirty="0"/>
              <a:t>Building Economic </a:t>
            </a:r>
            <a:br>
              <a:rPr lang="en-US" dirty="0"/>
            </a:br>
            <a:r>
              <a:rPr lang="en-US" dirty="0"/>
              <a:t>Models and Measures of Search</a:t>
            </a:r>
            <a:br>
              <a:rPr lang="en-US" dirty="0"/>
            </a:br>
            <a:r>
              <a:rPr lang="en-US" dirty="0"/>
              <a:t>ACM SIGIR BEMMS 2019</a:t>
            </a:r>
            <a:br>
              <a:rPr lang="en-US" dirty="0"/>
            </a:br>
            <a:br>
              <a:rPr lang="en-US" sz="2000" dirty="0"/>
            </a:br>
            <a:r>
              <a:rPr lang="en-US" sz="2000"/>
              <a:t>Session 1 </a:t>
            </a:r>
            <a:r>
              <a:rPr lang="en-US" sz="2000" dirty="0"/>
              <a:t>– Economics and Ranking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6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Leif Azzopardi, Alistair Moffat, Paul Thomas and </a:t>
            </a:r>
            <a:r>
              <a:rPr lang="en-US" b="1" dirty="0">
                <a:solidFill>
                  <a:schemeClr val="tx1"/>
                </a:solidFill>
              </a:rPr>
              <a:t>Guido </a:t>
            </a:r>
            <a:r>
              <a:rPr lang="en-US" b="1" dirty="0" err="1">
                <a:solidFill>
                  <a:schemeClr val="tx1"/>
                </a:solidFill>
              </a:rPr>
              <a:t>Zuccon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7" y="5434188"/>
            <a:ext cx="1812941" cy="46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F2D9C-4981-A44B-8817-D4AAA698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13517" r="10128" b="23369"/>
          <a:stretch/>
        </p:blipFill>
        <p:spPr>
          <a:xfrm>
            <a:off x="7054795" y="5435598"/>
            <a:ext cx="1600228" cy="4599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BCCD80-2685-4E49-A46E-B671DA294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56" b="33948"/>
          <a:stretch/>
        </p:blipFill>
        <p:spPr>
          <a:xfrm>
            <a:off x="2501925" y="5434188"/>
            <a:ext cx="2009764" cy="45720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FE6884E-90C7-4DB3-8CE1-60BF4F98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96" y="5448299"/>
            <a:ext cx="2096682" cy="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2134"/>
            <a:ext cx="7772400" cy="1500187"/>
          </a:xfrm>
        </p:spPr>
        <p:txBody>
          <a:bodyPr/>
          <a:lstStyle/>
          <a:p>
            <a:r>
              <a:rPr lang="en-US" dirty="0"/>
              <a:t>A super quick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695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2352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Extending the idea of CBA</a:t>
            </a:r>
          </a:p>
          <a:p>
            <a:r>
              <a:rPr lang="en-US" b="1" dirty="0"/>
              <a:t>Decision Theory </a:t>
            </a:r>
            <a:r>
              <a:rPr lang="en-US" dirty="0"/>
              <a:t>considers decision problems</a:t>
            </a:r>
          </a:p>
          <a:p>
            <a:pPr lvl="1"/>
            <a:r>
              <a:rPr lang="en-US" dirty="0"/>
              <a:t>where the goal is to select the best available/known alternative.</a:t>
            </a:r>
          </a:p>
          <a:p>
            <a:pPr lvl="1"/>
            <a:r>
              <a:rPr lang="en-US" dirty="0"/>
              <a:t>Often under uncertainty</a:t>
            </a:r>
          </a:p>
          <a:p>
            <a:r>
              <a:rPr lang="en-US" b="1" dirty="0"/>
              <a:t>Example:</a:t>
            </a:r>
            <a:r>
              <a:rPr lang="en-US" dirty="0"/>
              <a:t> You have been given the choice between using </a:t>
            </a:r>
            <a:r>
              <a:rPr lang="en-US" i="1" dirty="0"/>
              <a:t>Google</a:t>
            </a:r>
            <a:r>
              <a:rPr lang="en-US" dirty="0"/>
              <a:t> or </a:t>
            </a:r>
            <a:r>
              <a:rPr lang="en-US" i="1" dirty="0"/>
              <a:t>Yahoo!</a:t>
            </a:r>
          </a:p>
          <a:p>
            <a:pPr lvl="1"/>
            <a:r>
              <a:rPr lang="en-US" dirty="0"/>
              <a:t>Which one would you use to search the web?</a:t>
            </a:r>
          </a:p>
          <a:p>
            <a:pPr lvl="1"/>
            <a:r>
              <a:rPr lang="en-US" dirty="0"/>
              <a:t>Which one would you use to read the news?</a:t>
            </a:r>
          </a:p>
          <a:p>
            <a:pPr lvl="1"/>
            <a:r>
              <a:rPr lang="en-US" dirty="0"/>
              <a:t>Which one would you use for a joke?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9" y="0"/>
            <a:ext cx="9144000" cy="933908"/>
          </a:xfrm>
        </p:spPr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3" y="1257664"/>
            <a:ext cx="8766092" cy="4868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four basic elements:</a:t>
            </a:r>
          </a:p>
          <a:p>
            <a:pPr lvl="1"/>
            <a:r>
              <a:rPr lang="en-US" b="1" dirty="0"/>
              <a:t>Acts</a:t>
            </a:r>
            <a:r>
              <a:rPr lang="en-US" dirty="0"/>
              <a:t>: the choices/decisions considered by the user</a:t>
            </a:r>
          </a:p>
          <a:p>
            <a:pPr lvl="1"/>
            <a:r>
              <a:rPr lang="en-US" b="1" dirty="0"/>
              <a:t>Events: </a:t>
            </a:r>
            <a:r>
              <a:rPr lang="en-US" dirty="0"/>
              <a:t>occurrences taking place outside the control of the user</a:t>
            </a:r>
          </a:p>
          <a:p>
            <a:pPr lvl="1"/>
            <a:r>
              <a:rPr lang="en-US" b="1" dirty="0"/>
              <a:t>Outcomes: </a:t>
            </a:r>
            <a:r>
              <a:rPr lang="en-US" dirty="0"/>
              <a:t>the result of the occurrence of acts and events</a:t>
            </a:r>
          </a:p>
          <a:p>
            <a:pPr lvl="2"/>
            <a:r>
              <a:rPr lang="en-US" dirty="0"/>
              <a:t>Usually have some probability of occurring </a:t>
            </a:r>
          </a:p>
          <a:p>
            <a:pPr lvl="2"/>
            <a:r>
              <a:rPr lang="en-US" dirty="0"/>
              <a:t>i.e. Uncertainty in the outcome</a:t>
            </a:r>
          </a:p>
          <a:p>
            <a:pPr lvl="1"/>
            <a:r>
              <a:rPr lang="en-US" b="1" dirty="0"/>
              <a:t>Payoff</a:t>
            </a:r>
            <a:r>
              <a:rPr lang="en-US" dirty="0"/>
              <a:t>: the value the user places on the occurrences</a:t>
            </a:r>
          </a:p>
          <a:p>
            <a:pPr lvl="2"/>
            <a:r>
              <a:rPr lang="en-US" dirty="0"/>
              <a:t>Payoff = Benefit - Cost</a:t>
            </a:r>
          </a:p>
          <a:p>
            <a:r>
              <a:rPr lang="en-US" dirty="0"/>
              <a:t>It is often useful to represent the decision problem as a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Clusters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14" y="4958645"/>
            <a:ext cx="7582411" cy="17167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Actions</a:t>
            </a:r>
            <a:r>
              <a:rPr lang="en-US" dirty="0"/>
              <a:t>: User can select cluster A or B</a:t>
            </a:r>
          </a:p>
          <a:p>
            <a:r>
              <a:rPr lang="en-US" b="1" dirty="0"/>
              <a:t>Events</a:t>
            </a:r>
            <a:r>
              <a:rPr lang="en-US" dirty="0"/>
              <a:t>: System responds with documents</a:t>
            </a:r>
          </a:p>
          <a:p>
            <a:r>
              <a:rPr lang="en-US" b="1" dirty="0"/>
              <a:t>Outcomes</a:t>
            </a:r>
            <a:r>
              <a:rPr lang="en-US" dirty="0"/>
              <a:t>: With some probability different amounts of relevant items are returned</a:t>
            </a:r>
          </a:p>
          <a:p>
            <a:r>
              <a:rPr lang="en-US" b="1" dirty="0"/>
              <a:t>Payoffs</a:t>
            </a:r>
            <a:r>
              <a:rPr lang="en-US" dirty="0"/>
              <a:t>: The benefit minus the cost for each outcome.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chiir-decision-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38" y="1091412"/>
            <a:ext cx="5587172" cy="3769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777" y="2380951"/>
            <a:ext cx="942209" cy="1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2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Expected Value (or often expected utility) of an Event is: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b="1" i="1" dirty="0"/>
              <a:t>p</a:t>
            </a:r>
            <a:r>
              <a:rPr lang="en-US" dirty="0"/>
              <a:t> is the probability and </a:t>
            </a:r>
            <a:r>
              <a:rPr lang="en-US" b="1" i="1" dirty="0"/>
              <a:t>g</a:t>
            </a:r>
            <a:r>
              <a:rPr lang="en-US" dirty="0"/>
              <a:t> is the gain.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Decisions: </a:t>
            </a:r>
          </a:p>
          <a:p>
            <a:pPr lvl="1"/>
            <a:r>
              <a:rPr lang="en-US" dirty="0"/>
              <a:t>Select Cluster A: Expected Payoff is: 0.5 * 2 + 0.5 * 1 =1.5</a:t>
            </a:r>
          </a:p>
          <a:p>
            <a:pPr lvl="1"/>
            <a:r>
              <a:rPr lang="en-US" dirty="0"/>
              <a:t>Select Cluster B: Expected Payoff is: 0.25 * 3 + 0.0 = 0.75</a:t>
            </a:r>
          </a:p>
          <a:p>
            <a:r>
              <a:rPr lang="en-US" dirty="0"/>
              <a:t>Since the expected payoff of </a:t>
            </a:r>
            <a:r>
              <a:rPr lang="en-US" b="1" dirty="0"/>
              <a:t>A</a:t>
            </a:r>
            <a:r>
              <a:rPr lang="en-US" dirty="0"/>
              <a:t> is greater than </a:t>
            </a:r>
            <a:r>
              <a:rPr lang="en-US" b="1" dirty="0"/>
              <a:t>B</a:t>
            </a:r>
            <a:r>
              <a:rPr lang="en-US" dirty="0"/>
              <a:t>, then the user should select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latex_a7c83dfd8cd33a017d7927a5de2ceac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04" y="1942367"/>
            <a:ext cx="6488288" cy="6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1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Costs and Benefits in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61" y="1107617"/>
            <a:ext cx="8741619" cy="4767386"/>
          </a:xfrm>
        </p:spPr>
        <p:txBody>
          <a:bodyPr>
            <a:noAutofit/>
          </a:bodyPr>
          <a:lstStyle/>
          <a:p>
            <a:r>
              <a:rPr lang="en-US" sz="2800" dirty="0"/>
              <a:t>Lots of definitions/use of the terms:</a:t>
            </a:r>
            <a:r>
              <a:rPr lang="en-US" sz="2800" b="1" dirty="0"/>
              <a:t> costs</a:t>
            </a:r>
            <a:r>
              <a:rPr lang="en-US" sz="2800" dirty="0"/>
              <a:t> and </a:t>
            </a:r>
            <a:r>
              <a:rPr lang="en-US" sz="2800" b="1" dirty="0"/>
              <a:t>benefits</a:t>
            </a:r>
            <a:r>
              <a:rPr lang="en-US" sz="2800" dirty="0"/>
              <a:t> </a:t>
            </a:r>
          </a:p>
          <a:p>
            <a:r>
              <a:rPr lang="en-US" sz="2800" b="1" dirty="0"/>
              <a:t>Benefit</a:t>
            </a:r>
            <a:r>
              <a:rPr lang="en-US" sz="2800" dirty="0"/>
              <a:t>: happiness, enjoyment, satisfaction, gain, utility, expected utility, usefulness</a:t>
            </a:r>
            <a:endParaRPr lang="en-US" sz="2600" dirty="0"/>
          </a:p>
          <a:p>
            <a:r>
              <a:rPr lang="en-US" sz="2800" b="1" dirty="0"/>
              <a:t>Cost</a:t>
            </a:r>
            <a:r>
              <a:rPr lang="en-US" sz="2800" dirty="0"/>
              <a:t>: mental/cognitive, physical, financial, temporal</a:t>
            </a:r>
          </a:p>
          <a:p>
            <a:pPr lvl="1"/>
            <a:r>
              <a:rPr lang="en-US" sz="2400" dirty="0"/>
              <a:t>But often time is used as a proxy for cost</a:t>
            </a:r>
          </a:p>
          <a:p>
            <a:r>
              <a:rPr lang="en-US" sz="2800" dirty="0"/>
              <a:t>Generally the costs and benefits are considered to be </a:t>
            </a:r>
            <a:r>
              <a:rPr lang="en-US" sz="2800" b="1" dirty="0"/>
              <a:t>common but abstracted unit</a:t>
            </a:r>
          </a:p>
          <a:p>
            <a:pPr lvl="1"/>
            <a:r>
              <a:rPr lang="en-US" sz="2400" dirty="0"/>
              <a:t>But not always.</a:t>
            </a:r>
          </a:p>
          <a:p>
            <a:r>
              <a:rPr lang="en-US" sz="3000" b="1" dirty="0"/>
              <a:t>Estimating costs and benefits is a major challenge.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5003"/>
            <a:ext cx="9144000" cy="148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Ranking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inciples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235369"/>
            <a:ext cx="7772400" cy="39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Probability We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Provides a </a:t>
            </a:r>
            <a:r>
              <a:rPr lang="en-US" b="1" dirty="0"/>
              <a:t>theoretical</a:t>
            </a:r>
            <a:r>
              <a:rPr lang="en-US" dirty="0"/>
              <a:t> </a:t>
            </a:r>
            <a:r>
              <a:rPr lang="en-US" b="1" dirty="0"/>
              <a:t>justification</a:t>
            </a:r>
            <a:r>
              <a:rPr lang="en-US" dirty="0"/>
              <a:t> for </a:t>
            </a:r>
            <a:r>
              <a:rPr lang="en-US" b="1" dirty="0"/>
              <a:t>why</a:t>
            </a:r>
            <a:r>
              <a:rPr lang="en-US" dirty="0"/>
              <a:t> </a:t>
            </a:r>
            <a:r>
              <a:rPr lang="en-US" b="1" dirty="0"/>
              <a:t>documents</a:t>
            </a:r>
            <a:r>
              <a:rPr lang="en-US" dirty="0"/>
              <a:t> </a:t>
            </a:r>
            <a:r>
              <a:rPr lang="en-US" b="1" dirty="0"/>
              <a:t>should</a:t>
            </a:r>
            <a:r>
              <a:rPr lang="en-US" dirty="0"/>
              <a:t> be </a:t>
            </a:r>
            <a:r>
              <a:rPr lang="en-US" b="1" dirty="0"/>
              <a:t>ranked</a:t>
            </a:r>
            <a:r>
              <a:rPr lang="en-US" dirty="0"/>
              <a:t> by the </a:t>
            </a:r>
            <a:r>
              <a:rPr lang="en-US" b="1" dirty="0"/>
              <a:t>probability</a:t>
            </a:r>
            <a:r>
              <a:rPr lang="en-US" dirty="0"/>
              <a:t> of </a:t>
            </a:r>
            <a:r>
              <a:rPr lang="en-US" b="1" dirty="0"/>
              <a:t>relevance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PRP </a:t>
            </a:r>
            <a:r>
              <a:rPr lang="en-US" dirty="0"/>
              <a:t>ensures that </a:t>
            </a:r>
            <a:r>
              <a:rPr lang="en-US" b="1" dirty="0"/>
              <a:t>retrieval</a:t>
            </a:r>
            <a:r>
              <a:rPr lang="en-US" dirty="0"/>
              <a:t> is </a:t>
            </a:r>
            <a:r>
              <a:rPr lang="en-US" b="1" dirty="0"/>
              <a:t>optimum</a:t>
            </a:r>
            <a:r>
              <a:rPr lang="en-US" dirty="0"/>
              <a:t> and that </a:t>
            </a:r>
            <a:r>
              <a:rPr lang="en-US" b="1" dirty="0"/>
              <a:t>retrieval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 are </a:t>
            </a:r>
            <a:r>
              <a:rPr lang="en-US" b="1" dirty="0"/>
              <a:t>minimized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77058" y="6190500"/>
            <a:ext cx="2166942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Robertson, (1977)</a:t>
            </a:r>
          </a:p>
        </p:txBody>
      </p:sp>
    </p:spTree>
    <p:extLst>
      <p:ext uri="{BB962C8B-B14F-4D97-AF65-F5344CB8AC3E}">
        <p14:creationId xmlns:p14="http://schemas.microsoft.com/office/powerpoint/2010/main" val="256123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Justification of the PRP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531"/>
            <a:ext cx="8229600" cy="5502469"/>
          </a:xfrm>
        </p:spPr>
        <p:txBody>
          <a:bodyPr>
            <a:normAutofit/>
          </a:bodyPr>
          <a:lstStyle/>
          <a:p>
            <a:r>
              <a:rPr lang="en-US" dirty="0"/>
              <a:t>Expected cost of retrieving a document </a:t>
            </a:r>
            <a:r>
              <a:rPr lang="en-US" b="1" i="1" dirty="0"/>
              <a:t>d</a:t>
            </a:r>
            <a:r>
              <a:rPr lang="en-US" b="1" i="1" baseline="-25000" dirty="0"/>
              <a:t>i</a:t>
            </a:r>
            <a:r>
              <a:rPr lang="en-US" dirty="0"/>
              <a:t> is: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Where: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i="1" dirty="0"/>
              <a:t>C</a:t>
            </a:r>
            <a:r>
              <a:rPr lang="en-US" b="1" i="1" baseline="-25000" dirty="0"/>
              <a:t>r</a:t>
            </a:r>
            <a:r>
              <a:rPr lang="en-US" baseline="-25000" dirty="0"/>
              <a:t>  </a:t>
            </a:r>
            <a:r>
              <a:rPr lang="en-US" dirty="0"/>
              <a:t>: cost of retrieving a relevant document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b="1" i="1" dirty="0" err="1"/>
              <a:t>C</a:t>
            </a:r>
            <a:r>
              <a:rPr lang="en-US" b="1" i="1" baseline="-25000" dirty="0" err="1"/>
              <a:t>n</a:t>
            </a:r>
            <a:r>
              <a:rPr lang="en-US" dirty="0"/>
              <a:t> : cost of retrieving a non-relevant document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b="1" i="1" dirty="0"/>
              <a:t>C</a:t>
            </a:r>
            <a:r>
              <a:rPr lang="en-US" b="1" i="1" baseline="-25000" dirty="0"/>
              <a:t>r</a:t>
            </a:r>
            <a:r>
              <a:rPr lang="en-US" b="1" i="1" dirty="0"/>
              <a:t> &lt; C</a:t>
            </a:r>
            <a:r>
              <a:rPr lang="en-US" b="1" i="1" baseline="-25000" dirty="0"/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098" y="6282294"/>
            <a:ext cx="2063902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Robertson (1977)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1" y="2423093"/>
            <a:ext cx="8455475" cy="4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Justification of the PRP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531"/>
            <a:ext cx="8229600" cy="5502469"/>
          </a:xfrm>
        </p:spPr>
        <p:txBody>
          <a:bodyPr>
            <a:normAutofit/>
          </a:bodyPr>
          <a:lstStyle/>
          <a:p>
            <a:r>
              <a:rPr lang="en-US" dirty="0"/>
              <a:t>Then the </a:t>
            </a:r>
            <a:r>
              <a:rPr lang="en-US" b="1" dirty="0"/>
              <a:t>Total Cost for Retrieval</a:t>
            </a:r>
            <a:r>
              <a:rPr lang="en-US" dirty="0"/>
              <a:t> is: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Assuming the user examines </a:t>
            </a:r>
            <a:r>
              <a:rPr lang="en-US" b="1" dirty="0"/>
              <a:t>k</a:t>
            </a:r>
            <a:r>
              <a:rPr lang="en-US" dirty="0"/>
              <a:t> documents, and </a:t>
            </a:r>
            <a:r>
              <a:rPr lang="en-US" b="1" dirty="0"/>
              <a:t>k</a:t>
            </a:r>
            <a:r>
              <a:rPr lang="en-US" dirty="0"/>
              <a:t> is not known in advance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098" y="6282294"/>
            <a:ext cx="2063902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Robertson (1977)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59" y="2102305"/>
            <a:ext cx="3886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CB33-FDA9-4844-9E19-F9A5D40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395-C45D-4DF6-ABC5-756253E1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 Benefit Analysis</a:t>
            </a:r>
          </a:p>
          <a:p>
            <a:r>
              <a:rPr lang="en-GB" dirty="0"/>
              <a:t>Decision Theory &amp; Expected Value</a:t>
            </a:r>
          </a:p>
          <a:p>
            <a:r>
              <a:rPr lang="en-GB" dirty="0"/>
              <a:t>Ranking Principles</a:t>
            </a:r>
          </a:p>
          <a:p>
            <a:pPr lvl="1"/>
            <a:r>
              <a:rPr lang="en-GB" dirty="0"/>
              <a:t>Probability Ranking Principle</a:t>
            </a:r>
          </a:p>
          <a:p>
            <a:pPr lvl="1"/>
            <a:r>
              <a:rPr lang="en-GB" dirty="0"/>
              <a:t>Interactive Probability Ranking Principle</a:t>
            </a:r>
          </a:p>
          <a:p>
            <a:pPr lvl="1"/>
            <a:r>
              <a:rPr lang="en-US" dirty="0"/>
              <a:t>Generalized Interactive Probability Ranking Principle	aka Card Model</a:t>
            </a:r>
          </a:p>
        </p:txBody>
      </p:sp>
    </p:spTree>
    <p:extLst>
      <p:ext uri="{BB962C8B-B14F-4D97-AF65-F5344CB8AC3E}">
        <p14:creationId xmlns:p14="http://schemas.microsoft.com/office/powerpoint/2010/main" val="265761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Expected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634"/>
            <a:ext cx="8229600" cy="5700156"/>
          </a:xfrm>
        </p:spPr>
        <p:txBody>
          <a:bodyPr>
            <a:normAutofit/>
          </a:bodyPr>
          <a:lstStyle/>
          <a:p>
            <a:r>
              <a:rPr lang="en-US" dirty="0"/>
              <a:t>The ranking function should minimize the total cost of retrieval by ordering documents by ascending expected cost.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0098" y="5790390"/>
            <a:ext cx="2063902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Robertson (1977)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52" y="3738530"/>
            <a:ext cx="4165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9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Expected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634"/>
            <a:ext cx="8229600" cy="57001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This holds true if:</a:t>
            </a:r>
          </a:p>
          <a:p>
            <a:pPr marL="457200" lvl="1" indent="0">
              <a:buNone/>
            </a:pPr>
            <a:endParaRPr lang="en-US" sz="4000" dirty="0"/>
          </a:p>
          <a:p>
            <a:r>
              <a:rPr lang="en-US" dirty="0"/>
              <a:t>Can be generalized to levels of relevance.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098" y="4799030"/>
            <a:ext cx="2063902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Robertson (1977)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22" y="1296825"/>
            <a:ext cx="41656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09" y="2234581"/>
            <a:ext cx="7088165" cy="103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69" y="5274020"/>
            <a:ext cx="50038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3" y="3680662"/>
            <a:ext cx="8454473" cy="4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the PRP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073"/>
          </a:xfrm>
        </p:spPr>
        <p:txBody>
          <a:bodyPr>
            <a:normAutofit/>
          </a:bodyPr>
          <a:lstStyle/>
          <a:p>
            <a:r>
              <a:rPr lang="en-US" dirty="0"/>
              <a:t>Rank documents according to their </a:t>
            </a:r>
            <a:r>
              <a:rPr lang="en-US" b="1" dirty="0"/>
              <a:t>decreasing</a:t>
            </a:r>
            <a:r>
              <a:rPr lang="en-US" dirty="0"/>
              <a:t> </a:t>
            </a:r>
            <a:r>
              <a:rPr lang="en-US" b="1" dirty="0"/>
              <a:t>probability</a:t>
            </a:r>
            <a:r>
              <a:rPr lang="en-US" dirty="0"/>
              <a:t> of </a:t>
            </a:r>
            <a:r>
              <a:rPr lang="en-US" b="1" dirty="0"/>
              <a:t>relevance</a:t>
            </a:r>
            <a:r>
              <a:rPr lang="en-US" dirty="0"/>
              <a:t>.</a:t>
            </a:r>
          </a:p>
          <a:p>
            <a:r>
              <a:rPr lang="en-US" dirty="0"/>
              <a:t>Probabilistic retrieval is “</a:t>
            </a:r>
            <a:r>
              <a:rPr lang="en-US" b="1" dirty="0"/>
              <a:t>guaranteed</a:t>
            </a:r>
            <a:r>
              <a:rPr lang="en-US" dirty="0"/>
              <a:t>” to provide an optimal ranking </a:t>
            </a:r>
          </a:p>
          <a:p>
            <a:pPr lvl="1"/>
            <a:r>
              <a:rPr lang="en-US" dirty="0"/>
              <a:t>Given the information the decision is based upon!</a:t>
            </a:r>
          </a:p>
          <a:p>
            <a:r>
              <a:rPr lang="en-US" dirty="0"/>
              <a:t>The </a:t>
            </a:r>
            <a:r>
              <a:rPr lang="en-US" b="1" dirty="0"/>
              <a:t>PRP</a:t>
            </a:r>
            <a:r>
              <a:rPr lang="en-US" dirty="0"/>
              <a:t> is central to the development of many retrieval models.</a:t>
            </a:r>
          </a:p>
        </p:txBody>
      </p:sp>
    </p:spTree>
    <p:extLst>
      <p:ext uri="{BB962C8B-B14F-4D97-AF65-F5344CB8AC3E}">
        <p14:creationId xmlns:p14="http://schemas.microsoft.com/office/powerpoint/2010/main" val="311102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PRP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03" y="1403483"/>
            <a:ext cx="8335497" cy="5336486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Similar justifications for optimality are put forward in:</a:t>
            </a:r>
          </a:p>
          <a:p>
            <a:pPr marL="742950" lvl="2" indent="-342900"/>
            <a:r>
              <a:rPr lang="en-US" b="1" dirty="0"/>
              <a:t>Quantum Probability Ranking Principle</a:t>
            </a:r>
          </a:p>
          <a:p>
            <a:pPr marL="1200150" lvl="3" indent="-342900"/>
            <a:r>
              <a:rPr lang="en-US" dirty="0"/>
              <a:t>Accounts for lack of dependence  </a:t>
            </a:r>
          </a:p>
          <a:p>
            <a:pPr marL="742950" lvl="2" indent="-342900"/>
            <a:r>
              <a:rPr lang="en-US" b="1" dirty="0"/>
              <a:t>Interactive Probability Ranking Principle</a:t>
            </a:r>
          </a:p>
          <a:p>
            <a:pPr marL="1200150" lvl="3" indent="-342900"/>
            <a:r>
              <a:rPr lang="en-US" dirty="0"/>
              <a:t>Accounts for lack of interaction</a:t>
            </a:r>
          </a:p>
          <a:p>
            <a:pPr marL="1200150" lvl="3" indent="-342900"/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The PRP assumes costs are fixed - new measures are starting to include document specific costs:</a:t>
            </a:r>
          </a:p>
          <a:p>
            <a:pPr marL="742950" lvl="2" indent="-342900"/>
            <a:r>
              <a:rPr lang="en-US" dirty="0"/>
              <a:t>Time Biased Gain</a:t>
            </a:r>
          </a:p>
          <a:p>
            <a:pPr marL="742950" lvl="2" indent="-342900"/>
            <a:r>
              <a:rPr lang="en-US" dirty="0"/>
              <a:t>U-Measure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4609" y="3054211"/>
            <a:ext cx="1496414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Fuhr</a:t>
            </a:r>
            <a:r>
              <a:rPr lang="en-US" sz="2000" b="1" dirty="0">
                <a:solidFill>
                  <a:srgbClr val="FFFFFF"/>
                </a:solidFill>
              </a:rPr>
              <a:t> (2008)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3609" y="2148085"/>
            <a:ext cx="2050391" cy="7078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Zuccon</a:t>
            </a:r>
            <a:r>
              <a:rPr lang="en-US" sz="2000" b="1" dirty="0">
                <a:solidFill>
                  <a:srgbClr val="FFFFFF"/>
                </a:solidFill>
              </a:rPr>
              <a:t> &amp; Azzopardi (2010)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6697" y="5087991"/>
            <a:ext cx="2797303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Smucker</a:t>
            </a:r>
            <a:r>
              <a:rPr lang="en-US" sz="2000" b="1" dirty="0">
                <a:solidFill>
                  <a:srgbClr val="FFFFFF"/>
                </a:solidFill>
              </a:rPr>
              <a:t> &amp; Clarke (2012)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7586" y="5631530"/>
            <a:ext cx="1496414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Sakai (2013)</a:t>
            </a:r>
          </a:p>
        </p:txBody>
      </p:sp>
    </p:spTree>
    <p:extLst>
      <p:ext uri="{BB962C8B-B14F-4D97-AF65-F5344CB8AC3E}">
        <p14:creationId xmlns:p14="http://schemas.microsoft.com/office/powerpoint/2010/main" val="38528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Probability Ranking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K-main-im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310730"/>
            <a:ext cx="7772400" cy="37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7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Probability Ranking Principle </a:t>
            </a:r>
            <a:r>
              <a:rPr lang="en-US" dirty="0"/>
              <a:t>assumes:</a:t>
            </a:r>
          </a:p>
          <a:p>
            <a:pPr lvl="1"/>
            <a:r>
              <a:rPr lang="en-US" dirty="0"/>
              <a:t>A fixed information need, fixed costs</a:t>
            </a:r>
          </a:p>
          <a:p>
            <a:pPr lvl="1"/>
            <a:r>
              <a:rPr lang="en-US" dirty="0"/>
              <a:t>Independence between documents</a:t>
            </a:r>
          </a:p>
          <a:p>
            <a:pPr lvl="1"/>
            <a:r>
              <a:rPr lang="en-US" dirty="0"/>
              <a:t>Limited/linear interaction</a:t>
            </a:r>
          </a:p>
          <a:p>
            <a:r>
              <a:rPr lang="en-US" dirty="0"/>
              <a:t>The </a:t>
            </a:r>
            <a:r>
              <a:rPr lang="en-US" b="1" dirty="0"/>
              <a:t>Interactive PRP </a:t>
            </a:r>
            <a:r>
              <a:rPr lang="en-US" dirty="0"/>
              <a:t>aims to:</a:t>
            </a:r>
          </a:p>
          <a:p>
            <a:pPr lvl="1"/>
            <a:r>
              <a:rPr lang="en-US" dirty="0"/>
              <a:t>Consider the complete interaction process</a:t>
            </a:r>
          </a:p>
          <a:p>
            <a:pPr lvl="1"/>
            <a:r>
              <a:rPr lang="en-US" dirty="0"/>
              <a:t>Allow for different costs and benefits of different activities</a:t>
            </a:r>
          </a:p>
          <a:p>
            <a:pPr lvl="1"/>
            <a:r>
              <a:rPr lang="en-US" dirty="0"/>
              <a:t>Allow for changes in the information need</a:t>
            </a:r>
          </a:p>
        </p:txBody>
      </p:sp>
    </p:spTree>
    <p:extLst>
      <p:ext uri="{BB962C8B-B14F-4D97-AF65-F5344CB8AC3E}">
        <p14:creationId xmlns:p14="http://schemas.microsoft.com/office/powerpoint/2010/main" val="146078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iPRP</a:t>
            </a:r>
            <a:r>
              <a:rPr lang="en-US" dirty="0"/>
              <a:t>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Focuses on the </a:t>
            </a:r>
            <a:r>
              <a:rPr lang="en-US" b="1" dirty="0"/>
              <a:t>choice level</a:t>
            </a:r>
            <a:r>
              <a:rPr lang="en-US" dirty="0"/>
              <a:t> of </a:t>
            </a:r>
            <a:r>
              <a:rPr lang="en-US" b="1" dirty="0"/>
              <a:t>interaction</a:t>
            </a:r>
          </a:p>
          <a:p>
            <a:pPr lvl="1"/>
            <a:r>
              <a:rPr lang="en-US" dirty="0"/>
              <a:t>Not usability</a:t>
            </a:r>
          </a:p>
          <a:p>
            <a:r>
              <a:rPr lang="en-US" dirty="0"/>
              <a:t>The </a:t>
            </a:r>
            <a:r>
              <a:rPr lang="en-US" b="1" dirty="0"/>
              <a:t>system</a:t>
            </a:r>
            <a:r>
              <a:rPr lang="en-US" dirty="0"/>
              <a:t> presents a </a:t>
            </a:r>
            <a:r>
              <a:rPr lang="en-US" b="1" dirty="0"/>
              <a:t>list</a:t>
            </a:r>
            <a:r>
              <a:rPr lang="en-US" dirty="0"/>
              <a:t> of </a:t>
            </a:r>
            <a:r>
              <a:rPr lang="en-US" b="1" dirty="0"/>
              <a:t>choices</a:t>
            </a:r>
            <a:r>
              <a:rPr lang="en-US" dirty="0"/>
              <a:t> to the </a:t>
            </a:r>
            <a:r>
              <a:rPr lang="en-US" b="1" dirty="0"/>
              <a:t>user</a:t>
            </a:r>
          </a:p>
          <a:p>
            <a:pPr lvl="1"/>
            <a:r>
              <a:rPr lang="en-US" dirty="0"/>
              <a:t>i.e. set of results and interaction possibilities</a:t>
            </a:r>
          </a:p>
          <a:p>
            <a:r>
              <a:rPr lang="en-US" b="1" dirty="0"/>
              <a:t>Users</a:t>
            </a:r>
            <a:r>
              <a:rPr lang="en-US" dirty="0"/>
              <a:t> </a:t>
            </a:r>
            <a:r>
              <a:rPr lang="en-US" b="1" dirty="0"/>
              <a:t>evaluate</a:t>
            </a:r>
            <a:r>
              <a:rPr lang="en-US" dirty="0"/>
              <a:t> </a:t>
            </a:r>
            <a:r>
              <a:rPr lang="en-US" b="1" dirty="0"/>
              <a:t>choices</a:t>
            </a:r>
            <a:r>
              <a:rPr lang="en-US" dirty="0"/>
              <a:t> in a linear order</a:t>
            </a:r>
          </a:p>
          <a:p>
            <a:r>
              <a:rPr lang="en-US" dirty="0"/>
              <a:t>Only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b="1" dirty="0"/>
              <a:t>decisions</a:t>
            </a:r>
            <a:r>
              <a:rPr lang="en-US" dirty="0"/>
              <a:t>/choices are of </a:t>
            </a:r>
            <a:r>
              <a:rPr lang="en-US" b="1" dirty="0"/>
              <a:t>benefit</a:t>
            </a:r>
            <a:r>
              <a:rPr lang="en-US" dirty="0"/>
              <a:t> to a user</a:t>
            </a:r>
          </a:p>
          <a:p>
            <a:pPr lvl="1"/>
            <a:r>
              <a:rPr lang="en-US" dirty="0"/>
              <a:t>i.e. no benefit from non-relevant documents</a:t>
            </a:r>
          </a:p>
          <a:p>
            <a:r>
              <a:rPr lang="en-US" b="1" dirty="0"/>
              <a:t>Benefits</a:t>
            </a:r>
            <a:r>
              <a:rPr lang="en-US" dirty="0"/>
              <a:t> and </a:t>
            </a:r>
            <a:r>
              <a:rPr lang="en-US" b="1" dirty="0"/>
              <a:t>costs</a:t>
            </a:r>
            <a:r>
              <a:rPr lang="en-US" dirty="0"/>
              <a:t> are in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currency</a:t>
            </a:r>
            <a:r>
              <a:rPr lang="en-US" dirty="0"/>
              <a:t> (usually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79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6" y="933908"/>
            <a:ext cx="8229600" cy="355324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4873" y="4487152"/>
            <a:ext cx="8368996" cy="2060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moves</a:t>
            </a:r>
            <a:r>
              <a:rPr lang="en-US" dirty="0"/>
              <a:t> from </a:t>
            </a:r>
            <a:r>
              <a:rPr lang="en-US" b="1" dirty="0"/>
              <a:t>situation</a:t>
            </a:r>
            <a:r>
              <a:rPr lang="en-US" dirty="0"/>
              <a:t> to </a:t>
            </a:r>
            <a:r>
              <a:rPr lang="en-US" b="1" dirty="0"/>
              <a:t>situation</a:t>
            </a:r>
          </a:p>
          <a:p>
            <a:pPr lvl="1"/>
            <a:r>
              <a:rPr lang="en-US" dirty="0"/>
              <a:t>Discrete model of interaction</a:t>
            </a:r>
          </a:p>
          <a:p>
            <a:r>
              <a:rPr lang="en-US" dirty="0"/>
              <a:t>In each situation </a:t>
            </a:r>
            <a:r>
              <a:rPr lang="en-US" b="1" i="1" dirty="0"/>
              <a:t>s</a:t>
            </a:r>
            <a:r>
              <a:rPr lang="en-US" dirty="0"/>
              <a:t> the user is presented with a </a:t>
            </a:r>
            <a:r>
              <a:rPr lang="en-US" b="1" dirty="0"/>
              <a:t>list of </a:t>
            </a:r>
            <a:r>
              <a:rPr lang="en-US" b="1" i="1" dirty="0"/>
              <a:t>choices</a:t>
            </a:r>
            <a:r>
              <a:rPr lang="en-US" b="1" dirty="0"/>
              <a:t> </a:t>
            </a:r>
            <a:r>
              <a:rPr lang="en-US" dirty="0"/>
              <a:t>(e.g. a list of ranked documents)</a:t>
            </a:r>
          </a:p>
        </p:txBody>
      </p:sp>
    </p:spTree>
    <p:extLst>
      <p:ext uri="{BB962C8B-B14F-4D97-AF65-F5344CB8AC3E}">
        <p14:creationId xmlns:p14="http://schemas.microsoft.com/office/powerpoint/2010/main" val="349007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83" y="1312823"/>
            <a:ext cx="4573003" cy="431705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2326" y="1312823"/>
            <a:ext cx="4631049" cy="4844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user decides whether to examine a document (or not) in a </a:t>
            </a:r>
            <a:r>
              <a:rPr lang="en-US" b="1" dirty="0"/>
              <a:t>sequential</a:t>
            </a:r>
            <a:r>
              <a:rPr lang="en-US" dirty="0"/>
              <a:t> fashion</a:t>
            </a:r>
          </a:p>
          <a:p>
            <a:r>
              <a:rPr lang="en-US" dirty="0"/>
              <a:t>The first positive move puts the user in a </a:t>
            </a:r>
            <a:r>
              <a:rPr lang="en-US" b="1" dirty="0"/>
              <a:t>new situation </a:t>
            </a:r>
            <a:r>
              <a:rPr lang="en-US" i="1" dirty="0"/>
              <a:t>s’</a:t>
            </a:r>
          </a:p>
          <a:p>
            <a:r>
              <a:rPr lang="en-US" dirty="0"/>
              <a:t>When a </a:t>
            </a:r>
            <a:r>
              <a:rPr lang="en-US" b="1" dirty="0"/>
              <a:t>negative move </a:t>
            </a:r>
            <a:r>
              <a:rPr lang="en-US" dirty="0"/>
              <a:t>is made, the user backtracks (and incurs a cost)</a:t>
            </a:r>
          </a:p>
        </p:txBody>
      </p:sp>
    </p:spTree>
    <p:extLst>
      <p:ext uri="{BB962C8B-B14F-4D97-AF65-F5344CB8AC3E}">
        <p14:creationId xmlns:p14="http://schemas.microsoft.com/office/powerpoint/2010/main" val="126321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moves</a:t>
            </a:r>
            <a:r>
              <a:rPr lang="en-US" dirty="0"/>
              <a:t> from </a:t>
            </a:r>
            <a:r>
              <a:rPr lang="en-US" b="1" dirty="0"/>
              <a:t>situation</a:t>
            </a:r>
            <a:r>
              <a:rPr lang="en-US" dirty="0"/>
              <a:t> to </a:t>
            </a:r>
            <a:r>
              <a:rPr lang="en-US" b="1" dirty="0"/>
              <a:t>situation</a:t>
            </a:r>
          </a:p>
          <a:p>
            <a:pPr lvl="1"/>
            <a:r>
              <a:rPr lang="en-US" dirty="0"/>
              <a:t>Discrete model of interaction</a:t>
            </a:r>
          </a:p>
          <a:p>
            <a:r>
              <a:rPr lang="en-US" dirty="0"/>
              <a:t>In each situation </a:t>
            </a:r>
            <a:r>
              <a:rPr lang="en-US" i="1" dirty="0"/>
              <a:t>s</a:t>
            </a:r>
            <a:r>
              <a:rPr lang="en-US" dirty="0"/>
              <a:t> the user is presented with a list of </a:t>
            </a:r>
            <a:r>
              <a:rPr lang="en-US" i="1" dirty="0"/>
              <a:t>choices</a:t>
            </a:r>
            <a:r>
              <a:rPr lang="en-US" dirty="0"/>
              <a:t> (i.e. a list of ranked documents)</a:t>
            </a:r>
          </a:p>
          <a:p>
            <a:r>
              <a:rPr lang="en-US" dirty="0"/>
              <a:t>The user decides whether to examine a document or not in a sequential fashion</a:t>
            </a:r>
          </a:p>
          <a:p>
            <a:r>
              <a:rPr lang="en-US" dirty="0"/>
              <a:t>The first positive move puts the user in a new situation </a:t>
            </a:r>
            <a:r>
              <a:rPr lang="en-US" i="1" dirty="0"/>
              <a:t>s’</a:t>
            </a:r>
          </a:p>
          <a:p>
            <a:r>
              <a:rPr lang="en-US" dirty="0"/>
              <a:t>When a negative move is made, the user backtracks (and incurs a cost)</a:t>
            </a:r>
          </a:p>
        </p:txBody>
      </p:sp>
    </p:spTree>
    <p:extLst>
      <p:ext uri="{BB962C8B-B14F-4D97-AF65-F5344CB8AC3E}">
        <p14:creationId xmlns:p14="http://schemas.microsoft.com/office/powerpoint/2010/main" val="315390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601"/>
            <a:ext cx="7772400" cy="1500187"/>
          </a:xfrm>
        </p:spPr>
        <p:txBody>
          <a:bodyPr/>
          <a:lstStyle/>
          <a:p>
            <a:r>
              <a:rPr lang="en-US" dirty="0"/>
              <a:t>A super efficient overview</a:t>
            </a:r>
          </a:p>
        </p:txBody>
      </p:sp>
    </p:spTree>
    <p:extLst>
      <p:ext uri="{BB962C8B-B14F-4D97-AF65-F5344CB8AC3E}">
        <p14:creationId xmlns:p14="http://schemas.microsoft.com/office/powerpoint/2010/main" val="3347548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Situations, Choices,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48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situation</a:t>
            </a:r>
            <a:r>
              <a:rPr lang="en-US" dirty="0"/>
              <a:t> is a </a:t>
            </a:r>
            <a:r>
              <a:rPr lang="en-US" b="1" dirty="0"/>
              <a:t>number of choices</a:t>
            </a:r>
          </a:p>
          <a:p>
            <a:r>
              <a:rPr lang="en-US" dirty="0"/>
              <a:t>Choices could be:</a:t>
            </a:r>
          </a:p>
          <a:p>
            <a:pPr lvl="1"/>
            <a:r>
              <a:rPr lang="en-US" dirty="0"/>
              <a:t> Examine document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Add expansion terms to the query</a:t>
            </a:r>
          </a:p>
          <a:p>
            <a:pPr lvl="1"/>
            <a:r>
              <a:rPr lang="en-US" dirty="0"/>
              <a:t>Take a query suggestion</a:t>
            </a:r>
          </a:p>
          <a:p>
            <a:pPr lvl="1"/>
            <a:r>
              <a:rPr lang="en-US" dirty="0"/>
              <a:t> View cluster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After a user performs an interaction they move to a </a:t>
            </a:r>
            <a:r>
              <a:rPr lang="en-US" b="1" dirty="0"/>
              <a:t>new situation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06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 of a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9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Cost and Probabilities of Interactions:</a:t>
            </a:r>
          </a:p>
          <a:p>
            <a:pPr lvl="1">
              <a:buFont typeface="Arial"/>
              <a:buChar char="•"/>
            </a:pPr>
            <a:r>
              <a:rPr lang="en-US" b="1" i="1" dirty="0" err="1"/>
              <a:t>pj</a:t>
            </a:r>
            <a:r>
              <a:rPr lang="en-US" dirty="0"/>
              <a:t> : probability that the user will accept choice </a:t>
            </a:r>
            <a:r>
              <a:rPr lang="en-US" i="1" dirty="0" err="1"/>
              <a:t>cj</a:t>
            </a:r>
            <a:endParaRPr lang="en-US" i="1" dirty="0"/>
          </a:p>
          <a:p>
            <a:pPr lvl="1">
              <a:buFont typeface="Arial"/>
              <a:buChar char="•"/>
            </a:pPr>
            <a:r>
              <a:rPr lang="en-US" b="1" i="1" dirty="0" err="1"/>
              <a:t>qj</a:t>
            </a:r>
            <a:r>
              <a:rPr lang="en-US" dirty="0"/>
              <a:t> : probability that the decision was positive</a:t>
            </a:r>
          </a:p>
          <a:p>
            <a:pPr lvl="1">
              <a:buFont typeface="Arial"/>
              <a:buChar char="•"/>
            </a:pPr>
            <a:r>
              <a:rPr lang="en-US" b="1" i="1" dirty="0" err="1"/>
              <a:t>ej</a:t>
            </a:r>
            <a:r>
              <a:rPr lang="en-US" dirty="0"/>
              <a:t> &lt; 0 : effort for evaluating the choice </a:t>
            </a:r>
            <a:r>
              <a:rPr lang="en-US" i="1" dirty="0" err="1"/>
              <a:t>cj</a:t>
            </a:r>
            <a:endParaRPr lang="en-US" i="1" dirty="0"/>
          </a:p>
          <a:p>
            <a:pPr lvl="1">
              <a:buFont typeface="Arial"/>
              <a:buChar char="•"/>
            </a:pPr>
            <a:r>
              <a:rPr lang="en-US" b="1" i="1" dirty="0" err="1"/>
              <a:t>bj</a:t>
            </a:r>
            <a:r>
              <a:rPr lang="en-US" dirty="0"/>
              <a:t> &gt; 0 : benefit from a positive decision</a:t>
            </a:r>
          </a:p>
          <a:p>
            <a:pPr lvl="1">
              <a:buFont typeface="Arial"/>
              <a:buChar char="•"/>
            </a:pPr>
            <a:r>
              <a:rPr lang="en-US" b="1" i="1" dirty="0" err="1"/>
              <a:t>gj</a:t>
            </a:r>
            <a:r>
              <a:rPr lang="en-US" dirty="0"/>
              <a:t> &lt;= 0 : cost of correcting for a negative decision</a:t>
            </a:r>
          </a:p>
          <a:p>
            <a:endParaRPr lang="en-US" dirty="0"/>
          </a:p>
          <a:p>
            <a:r>
              <a:rPr lang="en-US" dirty="0"/>
              <a:t>Expected Benefit of choice </a:t>
            </a:r>
            <a:r>
              <a:rPr lang="en-US" i="1" dirty="0" err="1"/>
              <a:t>cj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56" y="5727560"/>
            <a:ext cx="6934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13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Benefit of List of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Let: </a:t>
            </a:r>
          </a:p>
          <a:p>
            <a:r>
              <a:rPr lang="en-US" dirty="0"/>
              <a:t>The expected value of a list of choices: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92" y="1643224"/>
            <a:ext cx="4521200" cy="48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933630"/>
            <a:ext cx="6781800" cy="3517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19999" y="5547895"/>
            <a:ext cx="383005" cy="427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8767" y="5494436"/>
            <a:ext cx="406400" cy="48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55342" y="5390908"/>
            <a:ext cx="309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4185" y="5392260"/>
            <a:ext cx="309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03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of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228"/>
            <a:ext cx="8229600" cy="54301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considering two subsequent choices </a:t>
            </a:r>
            <a:r>
              <a:rPr lang="en-US" i="1" dirty="0" err="1"/>
              <a:t>cj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cj+1</a:t>
            </a:r>
            <a:r>
              <a:rPr lang="en-US" dirty="0"/>
              <a:t>, it is possible to determine the </a:t>
            </a:r>
            <a:r>
              <a:rPr lang="en-US" b="1" dirty="0"/>
              <a:t>condition</a:t>
            </a:r>
            <a:r>
              <a:rPr lang="en-US" dirty="0"/>
              <a:t> for the </a:t>
            </a:r>
            <a:r>
              <a:rPr lang="en-US" b="1" dirty="0"/>
              <a:t>ranking</a:t>
            </a:r>
            <a:r>
              <a:rPr lang="en-US" dirty="0"/>
              <a:t> to be </a:t>
            </a:r>
            <a:r>
              <a:rPr lang="en-US" b="1" dirty="0"/>
              <a:t>optimal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ranking criteria</a:t>
            </a:r>
            <a:r>
              <a:rPr lang="en-US" dirty="0"/>
              <a:t>: order </a:t>
            </a:r>
            <a:r>
              <a:rPr lang="en-US" i="1" dirty="0" err="1"/>
              <a:t>cj</a:t>
            </a:r>
            <a:r>
              <a:rPr lang="en-US" dirty="0"/>
              <a:t> according to: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Note that this is different from ranking according to expected benefit of each individual choice</a:t>
            </a:r>
          </a:p>
          <a:p>
            <a:pPr lvl="1"/>
            <a:r>
              <a:rPr lang="en-US" dirty="0"/>
              <a:t>In fact, we are interested in the </a:t>
            </a:r>
            <a:r>
              <a:rPr lang="en-US" b="1" dirty="0"/>
              <a:t>expected benefit </a:t>
            </a:r>
            <a:r>
              <a:rPr lang="en-US" dirty="0"/>
              <a:t>of the </a:t>
            </a:r>
            <a:r>
              <a:rPr lang="en-US" b="1" dirty="0"/>
              <a:t>list of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2450181"/>
            <a:ext cx="4508500" cy="97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85" y="4182506"/>
            <a:ext cx="1248737" cy="8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75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b/w PRP and </a:t>
            </a:r>
            <a:r>
              <a:rPr lang="en-US" dirty="0" err="1"/>
              <a:t>iPRP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PRP assumes that:</a:t>
            </a:r>
          </a:p>
          <a:p>
            <a:pPr lvl="1"/>
            <a:r>
              <a:rPr lang="en-US" b="1" dirty="0"/>
              <a:t>Effort</a:t>
            </a:r>
            <a:r>
              <a:rPr lang="en-US" dirty="0"/>
              <a:t> to examine documents is </a:t>
            </a:r>
            <a:r>
              <a:rPr lang="en-US" b="1" dirty="0"/>
              <a:t>equal</a:t>
            </a:r>
          </a:p>
          <a:p>
            <a:pPr lvl="2"/>
            <a:r>
              <a:rPr lang="en-US" dirty="0"/>
              <a:t>i.e. 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 from each relevant document is </a:t>
            </a:r>
            <a:r>
              <a:rPr lang="en-US" b="1" dirty="0"/>
              <a:t>equal</a:t>
            </a:r>
          </a:p>
          <a:p>
            <a:pPr lvl="2"/>
            <a:r>
              <a:rPr lang="en-US" dirty="0"/>
              <a:t>i.e. </a:t>
            </a:r>
          </a:p>
          <a:p>
            <a:r>
              <a:rPr lang="en-US" dirty="0"/>
              <a:t>Plugging this into the </a:t>
            </a:r>
            <a:r>
              <a:rPr lang="en-US" dirty="0" err="1"/>
              <a:t>iPRP</a:t>
            </a:r>
            <a:r>
              <a:rPr lang="en-US" dirty="0"/>
              <a:t> ranking criteria: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57" y="4759417"/>
            <a:ext cx="3924300" cy="107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17" y="6126163"/>
            <a:ext cx="18796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817" y="2387364"/>
            <a:ext cx="17018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817" y="3380840"/>
            <a:ext cx="137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9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of Choices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8678"/>
              </p:ext>
            </p:extLst>
          </p:nvPr>
        </p:nvGraphicFramePr>
        <p:xfrm>
          <a:off x="457200" y="3994028"/>
          <a:ext cx="8417689" cy="265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4774">
                <a:tc>
                  <a:txBody>
                    <a:bodyPr/>
                    <a:lstStyle/>
                    <a:p>
                      <a:r>
                        <a:rPr lang="en-US" sz="2400" b="1" dirty="0"/>
                        <a:t>Order w 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w </a:t>
                      </a:r>
                      <a:r>
                        <a:rPr lang="en-US" sz="2400" dirty="0" err="1"/>
                        <a:t>iPRP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Pj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Aj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Ej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EV(</a:t>
                      </a:r>
                      <a:r>
                        <a:rPr lang="en-US" sz="2400" dirty="0" err="1"/>
                        <a:t>cj</a:t>
                      </a:r>
                      <a:r>
                        <a:rPr lang="en-US" sz="2400" dirty="0"/>
                        <a:t>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RC(</a:t>
                      </a:r>
                      <a:r>
                        <a:rPr lang="en-US" sz="2400" dirty="0" err="1"/>
                        <a:t>cj</a:t>
                      </a:r>
                      <a:r>
                        <a:rPr lang="en-US" sz="2400" dirty="0"/>
                        <a:t>)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233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644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 the Expected Value (</a:t>
            </a:r>
            <a:r>
              <a:rPr lang="en-US" b="1" i="1" dirty="0"/>
              <a:t>EV</a:t>
            </a:r>
            <a:r>
              <a:rPr lang="en-US" dirty="0"/>
              <a:t>) and Ranking Criteria (</a:t>
            </a:r>
            <a:r>
              <a:rPr lang="en-US" b="1" i="1" dirty="0"/>
              <a:t>RC</a:t>
            </a:r>
            <a:r>
              <a:rPr lang="en-US" i="1" dirty="0"/>
              <a:t>)</a:t>
            </a:r>
            <a:r>
              <a:rPr lang="en-US" dirty="0"/>
              <a:t> for each choice: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94" y="2283474"/>
            <a:ext cx="3937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of Choices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233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493846"/>
            <a:ext cx="8229600" cy="1700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a </a:t>
            </a:r>
            <a:r>
              <a:rPr lang="en-US" b="1" dirty="0"/>
              <a:t>risker option </a:t>
            </a:r>
            <a:r>
              <a:rPr lang="en-US" dirty="0"/>
              <a:t>can be ranked </a:t>
            </a:r>
            <a:r>
              <a:rPr lang="en-US" b="1" dirty="0"/>
              <a:t>before</a:t>
            </a:r>
            <a:r>
              <a:rPr lang="en-US" dirty="0"/>
              <a:t> a less risker option</a:t>
            </a:r>
          </a:p>
          <a:p>
            <a:pPr marL="0" indent="0">
              <a:buNone/>
            </a:pPr>
            <a:r>
              <a:rPr lang="en-US" sz="2600" dirty="0"/>
              <a:t>(This is similar to what the </a:t>
            </a:r>
            <a:r>
              <a:rPr lang="en-US" sz="2600" b="1" dirty="0"/>
              <a:t>Optimal</a:t>
            </a:r>
            <a:r>
              <a:rPr lang="en-US" sz="2600" dirty="0"/>
              <a:t> </a:t>
            </a:r>
            <a:r>
              <a:rPr lang="en-US" sz="2600" b="1" dirty="0"/>
              <a:t>Search</a:t>
            </a:r>
            <a:r>
              <a:rPr lang="en-US" sz="2600" dirty="0"/>
              <a:t> </a:t>
            </a:r>
            <a:r>
              <a:rPr lang="en-US" sz="2600" b="1" dirty="0"/>
              <a:t>Theory</a:t>
            </a:r>
            <a:r>
              <a:rPr lang="en-US" sz="2600" dirty="0"/>
              <a:t> will suggest)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697737"/>
              </p:ext>
            </p:extLst>
          </p:nvPr>
        </p:nvGraphicFramePr>
        <p:xfrm>
          <a:off x="457200" y="1453659"/>
          <a:ext cx="8417689" cy="265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2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4774">
                <a:tc>
                  <a:txBody>
                    <a:bodyPr/>
                    <a:lstStyle/>
                    <a:p>
                      <a:r>
                        <a:rPr lang="en-US" sz="2400" b="1" dirty="0"/>
                        <a:t>Order w PRP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w </a:t>
                      </a:r>
                      <a:r>
                        <a:rPr lang="en-US" sz="2400" dirty="0" err="1"/>
                        <a:t>iPRP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Pj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Aj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Ej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EV(</a:t>
                      </a:r>
                      <a:r>
                        <a:rPr lang="en-US" sz="2400" dirty="0" err="1"/>
                        <a:t>cj</a:t>
                      </a:r>
                      <a:r>
                        <a:rPr lang="en-US" sz="2400" dirty="0"/>
                        <a:t>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RC(</a:t>
                      </a:r>
                      <a:r>
                        <a:rPr lang="en-US" sz="2400" dirty="0" err="1"/>
                        <a:t>cj</a:t>
                      </a:r>
                      <a:r>
                        <a:rPr lang="en-US" sz="2400" dirty="0"/>
                        <a:t>)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7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the </a:t>
            </a:r>
            <a:r>
              <a:rPr lang="en-US" dirty="0" err="1"/>
              <a:t>iPRP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Extends the PRP to </a:t>
            </a:r>
            <a:r>
              <a:rPr lang="en-US" b="1" dirty="0"/>
              <a:t>interactive</a:t>
            </a:r>
            <a:r>
              <a:rPr lang="en-US" dirty="0"/>
              <a:t> settings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parameters</a:t>
            </a:r>
            <a:r>
              <a:rPr lang="en-US" dirty="0"/>
              <a:t> to be estimated</a:t>
            </a:r>
          </a:p>
          <a:p>
            <a:pPr lvl="1"/>
            <a:r>
              <a:rPr lang="en-US" dirty="0"/>
              <a:t>Can be </a:t>
            </a:r>
            <a:r>
              <a:rPr lang="en-US" b="1" dirty="0"/>
              <a:t>used to rank documents </a:t>
            </a:r>
            <a:r>
              <a:rPr lang="en-US" dirty="0"/>
              <a:t>and </a:t>
            </a:r>
            <a:r>
              <a:rPr lang="en-US" b="1" dirty="0"/>
              <a:t>other</a:t>
            </a:r>
            <a:r>
              <a:rPr lang="en-US" dirty="0"/>
              <a:t> options</a:t>
            </a:r>
          </a:p>
          <a:p>
            <a:endParaRPr lang="en-US" dirty="0"/>
          </a:p>
          <a:p>
            <a:r>
              <a:rPr lang="en-US" dirty="0"/>
              <a:t>Rank choice by </a:t>
            </a:r>
            <a:r>
              <a:rPr lang="en-US" b="1" dirty="0"/>
              <a:t>average benefit</a:t>
            </a:r>
            <a:r>
              <a:rPr lang="en-US" dirty="0"/>
              <a:t>, </a:t>
            </a:r>
            <a:r>
              <a:rPr lang="en-US" b="1" dirty="0"/>
              <a:t>cost</a:t>
            </a:r>
            <a:r>
              <a:rPr lang="en-US" dirty="0"/>
              <a:t> and </a:t>
            </a:r>
            <a:r>
              <a:rPr lang="en-US" b="1" dirty="0"/>
              <a:t>probability of relevance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is a </a:t>
            </a:r>
            <a:r>
              <a:rPr lang="en-US" b="1" dirty="0"/>
              <a:t>trade-off </a:t>
            </a:r>
            <a:r>
              <a:rPr lang="en-US" dirty="0"/>
              <a:t>between effort and benefit.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98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using </a:t>
            </a:r>
            <a:r>
              <a:rPr lang="en-US" dirty="0" err="1"/>
              <a:t>iPRP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Difficult to operationalize </a:t>
            </a:r>
            <a:r>
              <a:rPr lang="en-US" dirty="0"/>
              <a:t>because of the many </a:t>
            </a:r>
            <a:r>
              <a:rPr lang="en-US" b="1" dirty="0"/>
              <a:t>parameters</a:t>
            </a:r>
          </a:p>
          <a:p>
            <a:r>
              <a:rPr lang="en-US" dirty="0"/>
              <a:t>How to </a:t>
            </a:r>
            <a:r>
              <a:rPr lang="en-US" b="1" dirty="0"/>
              <a:t>estimate</a:t>
            </a:r>
            <a:r>
              <a:rPr lang="en-US" dirty="0"/>
              <a:t> efforts and benefits of choices?</a:t>
            </a:r>
          </a:p>
          <a:p>
            <a:r>
              <a:rPr lang="en-US" dirty="0" err="1"/>
              <a:t>iPRP</a:t>
            </a:r>
            <a:r>
              <a:rPr lang="en-US" dirty="0"/>
              <a:t> models </a:t>
            </a:r>
            <a:r>
              <a:rPr lang="en-US" b="1" dirty="0"/>
              <a:t>users as stochastic agents</a:t>
            </a:r>
            <a:r>
              <a:rPr lang="en-US" dirty="0"/>
              <a:t>: probability of accepting choices</a:t>
            </a:r>
          </a:p>
          <a:p>
            <a:r>
              <a:rPr lang="en-US" dirty="0"/>
              <a:t>What models to use to </a:t>
            </a:r>
            <a:r>
              <a:rPr lang="en-US" b="1" dirty="0"/>
              <a:t>determine</a:t>
            </a:r>
            <a:r>
              <a:rPr lang="en-US" dirty="0"/>
              <a:t> these probabilities?</a:t>
            </a:r>
          </a:p>
          <a:p>
            <a:r>
              <a:rPr lang="en-US" dirty="0"/>
              <a:t>How do we apply it to inform how the user </a:t>
            </a:r>
            <a:r>
              <a:rPr lang="en-US" b="1" dirty="0"/>
              <a:t>behaves</a:t>
            </a:r>
            <a:r>
              <a:rPr lang="en-US" dirty="0"/>
              <a:t> in a particular situation?</a:t>
            </a:r>
          </a:p>
        </p:txBody>
      </p:sp>
    </p:spTree>
    <p:extLst>
      <p:ext uri="{BB962C8B-B14F-4D97-AF65-F5344CB8AC3E}">
        <p14:creationId xmlns:p14="http://schemas.microsoft.com/office/powerpoint/2010/main" val="3027175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iprp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Cost Benefit Analysis (CBA)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to </a:t>
            </a:r>
            <a:r>
              <a:rPr lang="en-US" b="1" dirty="0"/>
              <a:t>estimate</a:t>
            </a:r>
            <a:r>
              <a:rPr lang="en-US" dirty="0"/>
              <a:t> </a:t>
            </a:r>
            <a:r>
              <a:rPr lang="en-US" b="1" dirty="0"/>
              <a:t>and total up</a:t>
            </a:r>
            <a:r>
              <a:rPr lang="en-US" dirty="0"/>
              <a:t> the </a:t>
            </a:r>
            <a:r>
              <a:rPr lang="en-US" b="1" dirty="0"/>
              <a:t>value</a:t>
            </a:r>
            <a:r>
              <a:rPr lang="en-US" dirty="0"/>
              <a:t> of the </a:t>
            </a:r>
            <a:r>
              <a:rPr lang="en-US" b="1" dirty="0"/>
              <a:t>benefits</a:t>
            </a:r>
            <a:r>
              <a:rPr lang="en-US" dirty="0"/>
              <a:t> and the </a:t>
            </a:r>
            <a:r>
              <a:rPr lang="en-US" b="1" dirty="0"/>
              <a:t>costs</a:t>
            </a:r>
            <a:r>
              <a:rPr lang="en-US" dirty="0"/>
              <a:t> associated with a particular </a:t>
            </a:r>
            <a:r>
              <a:rPr lang="en-US" b="1" dirty="0"/>
              <a:t>decision/choice</a:t>
            </a:r>
            <a:r>
              <a:rPr lang="en-US" dirty="0"/>
              <a:t>.</a:t>
            </a:r>
          </a:p>
          <a:p>
            <a:r>
              <a:rPr lang="en-US" dirty="0"/>
              <a:t>Provides the </a:t>
            </a:r>
            <a:r>
              <a:rPr lang="en-US" b="1" dirty="0"/>
              <a:t>basis</a:t>
            </a:r>
            <a:r>
              <a:rPr lang="en-US" dirty="0"/>
              <a:t> for the </a:t>
            </a:r>
            <a:r>
              <a:rPr lang="en-US" b="1" dirty="0"/>
              <a:t>comparison</a:t>
            </a:r>
            <a:r>
              <a:rPr lang="en-US" dirty="0"/>
              <a:t> of </a:t>
            </a:r>
            <a:r>
              <a:rPr lang="en-US" b="1" dirty="0"/>
              <a:t>decision/choices</a:t>
            </a:r>
            <a:r>
              <a:rPr lang="en-US" dirty="0"/>
              <a:t>.</a:t>
            </a:r>
          </a:p>
          <a:p>
            <a:r>
              <a:rPr lang="en-US" b="1" dirty="0"/>
              <a:t>Assumption</a:t>
            </a:r>
            <a:r>
              <a:rPr lang="en-US" dirty="0"/>
              <a:t>: benefits and costs must be formulated in the same unit of measurement</a:t>
            </a:r>
          </a:p>
          <a:p>
            <a:pPr lvl="1"/>
            <a:r>
              <a:rPr lang="en-US" dirty="0"/>
              <a:t>However, we can perform a cost-effectiveness analysis if costs and benefits are in different measurements.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6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Topic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consider the case when a user is searching for information about a topic</a:t>
            </a:r>
          </a:p>
          <a:p>
            <a:pPr lvl="1"/>
            <a:r>
              <a:rPr lang="en-US" dirty="0"/>
              <a:t>Where they issue a number of queries</a:t>
            </a:r>
          </a:p>
          <a:p>
            <a:pPr lvl="1"/>
            <a:r>
              <a:rPr lang="en-US" dirty="0"/>
              <a:t>And assess a number of documents per query</a:t>
            </a:r>
          </a:p>
          <a:p>
            <a:r>
              <a:rPr lang="en-US" dirty="0"/>
              <a:t>To simplify the application of the </a:t>
            </a:r>
            <a:r>
              <a:rPr lang="en-US" dirty="0" err="1"/>
              <a:t>iPRP</a:t>
            </a:r>
            <a:r>
              <a:rPr lang="en-US" dirty="0"/>
              <a:t>, we consider situations where the user has </a:t>
            </a:r>
            <a:r>
              <a:rPr lang="en-US" b="1" dirty="0"/>
              <a:t>two choices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Assess</a:t>
            </a:r>
            <a:r>
              <a:rPr lang="en-US" dirty="0"/>
              <a:t> the next </a:t>
            </a:r>
            <a:r>
              <a:rPr lang="en-US" b="1" dirty="0"/>
              <a:t>document</a:t>
            </a:r>
            <a:r>
              <a:rPr lang="en-US" dirty="0"/>
              <a:t> (with probability </a:t>
            </a:r>
            <a:r>
              <a:rPr lang="en-US" b="1" i="1" dirty="0" err="1"/>
              <a:t>p</a:t>
            </a:r>
            <a:r>
              <a:rPr lang="en-US" b="1" i="1" baseline="-25000" dirty="0" err="1"/>
              <a:t>d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Issue</a:t>
            </a:r>
            <a:r>
              <a:rPr lang="en-US" dirty="0"/>
              <a:t> a new </a:t>
            </a:r>
            <a:r>
              <a:rPr lang="en-US" b="1" dirty="0"/>
              <a:t>query</a:t>
            </a:r>
            <a:r>
              <a:rPr lang="en-US" dirty="0"/>
              <a:t> and visit the first document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/>
              <a:t>1-p</a:t>
            </a:r>
            <a:r>
              <a:rPr lang="en-US" b="1" i="1" baseline="-25000" dirty="0"/>
              <a:t>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61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of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effort of querying </a:t>
            </a:r>
            <a:r>
              <a:rPr lang="en-US" b="1" i="1" dirty="0" err="1"/>
              <a:t>e</a:t>
            </a:r>
            <a:r>
              <a:rPr lang="en-US" b="1" i="1" baseline="-25000" dirty="0" err="1"/>
              <a:t>q</a:t>
            </a:r>
            <a:r>
              <a:rPr lang="en-US" dirty="0"/>
              <a:t> is the time to query (</a:t>
            </a:r>
            <a:r>
              <a:rPr lang="en-US" b="1" i="1" dirty="0" err="1"/>
              <a:t>t</a:t>
            </a:r>
            <a:r>
              <a:rPr lang="en-US" b="1" i="1" baseline="-25000" dirty="0" err="1"/>
              <a:t>q</a:t>
            </a:r>
            <a:r>
              <a:rPr lang="en-US" dirty="0"/>
              <a:t>) plus the time to assess the first document,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e</a:t>
            </a:r>
            <a:r>
              <a:rPr lang="en-US" b="1" baseline="-25000" dirty="0" err="1"/>
              <a:t>q</a:t>
            </a:r>
            <a:r>
              <a:rPr lang="en-US" b="1" dirty="0"/>
              <a:t> = -(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 + t</a:t>
            </a:r>
            <a:r>
              <a:rPr lang="en-US" b="1" baseline="-25000" dirty="0"/>
              <a:t>d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effort of assessing </a:t>
            </a:r>
            <a:r>
              <a:rPr lang="en-US" dirty="0"/>
              <a:t>the next document </a:t>
            </a:r>
            <a:r>
              <a:rPr lang="en-US" b="1" i="1" dirty="0" err="1"/>
              <a:t>e</a:t>
            </a:r>
            <a:r>
              <a:rPr lang="en-US" b="1" i="1" baseline="-25000" dirty="0" err="1"/>
              <a:t>d</a:t>
            </a:r>
            <a:r>
              <a:rPr lang="en-US" dirty="0"/>
              <a:t> is :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e</a:t>
            </a:r>
            <a:r>
              <a:rPr lang="en-US" b="1" baseline="-25000" dirty="0" err="1"/>
              <a:t>d</a:t>
            </a:r>
            <a:r>
              <a:rPr lang="en-US" b="1" dirty="0"/>
              <a:t> = -t</a:t>
            </a:r>
            <a:r>
              <a:rPr lang="en-US" b="1" baseline="-25000" dirty="0"/>
              <a:t>d</a:t>
            </a:r>
          </a:p>
          <a:p>
            <a:r>
              <a:rPr lang="en-US" dirty="0"/>
              <a:t>where </a:t>
            </a:r>
            <a:r>
              <a:rPr lang="en-US" b="1" i="1" dirty="0"/>
              <a:t>t</a:t>
            </a:r>
            <a:r>
              <a:rPr lang="en-US" b="1" i="1" baseline="-25000" dirty="0"/>
              <a:t>d</a:t>
            </a:r>
            <a:r>
              <a:rPr lang="en-US" dirty="0"/>
              <a:t> is the time to assess a document.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25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the </a:t>
            </a:r>
            <a:r>
              <a:rPr lang="en-US" b="1" dirty="0"/>
              <a:t>gain at rank </a:t>
            </a:r>
            <a:r>
              <a:rPr lang="en-US" b="1" i="1" dirty="0"/>
              <a:t>r</a:t>
            </a:r>
            <a:r>
              <a:rPr lang="en-US" dirty="0"/>
              <a:t> is determined by: </a:t>
            </a:r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 err="1"/>
              <a:t>g@r</a:t>
            </a:r>
            <a:r>
              <a:rPr lang="en-US" b="1" dirty="0"/>
              <a:t> = </a:t>
            </a:r>
            <a:r>
              <a:rPr lang="en-US" b="1" dirty="0" err="1"/>
              <a:t>k.r</a:t>
            </a:r>
            <a:r>
              <a:rPr lang="en-US" b="1" dirty="0"/>
              <a:t>^-beta</a:t>
            </a:r>
          </a:p>
          <a:p>
            <a:pPr lvl="1"/>
            <a:r>
              <a:rPr lang="en-US" dirty="0"/>
              <a:t>Where essentially at each rank the user receives less and less gain</a:t>
            </a:r>
          </a:p>
          <a:p>
            <a:pPr lvl="1"/>
            <a:r>
              <a:rPr lang="en-US" dirty="0"/>
              <a:t>Note this is similar to DCG</a:t>
            </a:r>
          </a:p>
          <a:p>
            <a:r>
              <a:rPr lang="en-US" dirty="0"/>
              <a:t>The </a:t>
            </a:r>
            <a:r>
              <a:rPr lang="en-US" b="1" dirty="0"/>
              <a:t>gain from issuing a query </a:t>
            </a:r>
            <a:r>
              <a:rPr lang="en-US" dirty="0"/>
              <a:t>and visiting the first document then is equal to: </a:t>
            </a:r>
            <a:r>
              <a:rPr lang="en-US" b="1" dirty="0"/>
              <a:t>g@1</a:t>
            </a:r>
          </a:p>
          <a:p>
            <a:pPr lvl="1">
              <a:buFont typeface="Arial"/>
              <a:buChar char="•"/>
            </a:pPr>
            <a:r>
              <a:rPr lang="en-US" b="1" dirty="0"/>
              <a:t>g@1 = k</a:t>
            </a:r>
          </a:p>
        </p:txBody>
      </p:sp>
    </p:spTree>
    <p:extLst>
      <p:ext uri="{BB962C8B-B14F-4D97-AF65-F5344CB8AC3E}">
        <p14:creationId xmlns:p14="http://schemas.microsoft.com/office/powerpoint/2010/main" val="2953222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664"/>
            <a:ext cx="8447753" cy="4868500"/>
          </a:xfrm>
        </p:spPr>
        <p:txBody>
          <a:bodyPr/>
          <a:lstStyle/>
          <a:p>
            <a:r>
              <a:rPr lang="en-US" dirty="0"/>
              <a:t>Since </a:t>
            </a:r>
            <a:r>
              <a:rPr lang="en-US" dirty="0" err="1"/>
              <a:t>iPRP</a:t>
            </a:r>
            <a:r>
              <a:rPr lang="en-US" dirty="0"/>
              <a:t> requires the benefit and effort to be in the same units, 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convert the gain to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i.e. how much </a:t>
            </a:r>
            <a:r>
              <a:rPr lang="en-US" b="1" dirty="0"/>
              <a:t>time we save </a:t>
            </a:r>
            <a:r>
              <a:rPr lang="en-US" dirty="0"/>
              <a:t>from the gain received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t =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 + </a:t>
            </a:r>
            <a:r>
              <a:rPr lang="en-US" b="1" dirty="0" err="1"/>
              <a:t>i.t</a:t>
            </a:r>
            <a:r>
              <a:rPr lang="en-US" b="1" baseline="-25000" dirty="0" err="1"/>
              <a:t>d</a:t>
            </a:r>
            <a:r>
              <a:rPr lang="en-US" b="1" dirty="0"/>
              <a:t>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 err="1"/>
              <a:t>i</a:t>
            </a:r>
            <a:r>
              <a:rPr lang="en-US" b="1" dirty="0"/>
              <a:t> = (t-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)/t</a:t>
            </a:r>
            <a:r>
              <a:rPr lang="en-US" b="1" baseline="-25000" dirty="0"/>
              <a:t>d</a:t>
            </a:r>
          </a:p>
          <a:p>
            <a:r>
              <a:rPr lang="en-US" dirty="0"/>
              <a:t>Given </a:t>
            </a:r>
            <a:r>
              <a:rPr lang="en-US" b="1" dirty="0" err="1"/>
              <a:t>g@i</a:t>
            </a:r>
            <a:r>
              <a:rPr lang="en-US" b="1" dirty="0"/>
              <a:t> = k. ((t-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)/t</a:t>
            </a:r>
            <a:r>
              <a:rPr lang="en-US" b="1" baseline="-25000" dirty="0"/>
              <a:t>d</a:t>
            </a:r>
            <a:r>
              <a:rPr lang="en-US" b="1" dirty="0"/>
              <a:t> ) ^-beta</a:t>
            </a:r>
          </a:p>
          <a:p>
            <a:r>
              <a:rPr lang="en-US" dirty="0"/>
              <a:t>Then re-arranging for t: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t = ( [</a:t>
            </a:r>
            <a:r>
              <a:rPr lang="en-US" b="1" dirty="0" err="1"/>
              <a:t>g@i</a:t>
            </a:r>
            <a:r>
              <a:rPr lang="en-US" b="1" dirty="0"/>
              <a:t>/k]^beta).t</a:t>
            </a:r>
            <a:r>
              <a:rPr lang="en-US" b="1" baseline="-25000" dirty="0"/>
              <a:t>d</a:t>
            </a:r>
            <a:r>
              <a:rPr lang="en-US" b="1" dirty="0"/>
              <a:t> +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endParaRPr lang="en-US" b="1" baseline="-25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6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117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By substituting in the g@1 and the </a:t>
            </a:r>
            <a:r>
              <a:rPr lang="en-US" dirty="0" err="1"/>
              <a:t>g@i</a:t>
            </a:r>
            <a:r>
              <a:rPr lang="en-US" dirty="0"/>
              <a:t> into the previous equation, we can arrive at the amount of time saved (i.e. benefit) for each choice.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Benefit of querying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a</a:t>
            </a:r>
            <a:r>
              <a:rPr lang="en-US" b="1" baseline="-25000" dirty="0" err="1"/>
              <a:t>q</a:t>
            </a:r>
            <a:r>
              <a:rPr lang="en-US" b="1" dirty="0"/>
              <a:t> =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 + t</a:t>
            </a:r>
            <a:r>
              <a:rPr lang="en-US" b="1" baseline="-25000" dirty="0"/>
              <a:t>d</a:t>
            </a:r>
          </a:p>
          <a:p>
            <a:r>
              <a:rPr lang="en-US" b="1" dirty="0"/>
              <a:t>Benefit of assessing </a:t>
            </a:r>
            <a:r>
              <a:rPr lang="en-US" b="1" dirty="0" err="1"/>
              <a:t>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		a</a:t>
            </a:r>
            <a:r>
              <a:rPr lang="en-US" b="1" baseline="-25000" dirty="0"/>
              <a:t>d</a:t>
            </a:r>
            <a:r>
              <a:rPr lang="en-US" b="1" dirty="0"/>
              <a:t> =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 + </a:t>
            </a:r>
            <a:r>
              <a:rPr lang="en-US" b="1" dirty="0" err="1"/>
              <a:t>t</a:t>
            </a:r>
            <a:r>
              <a:rPr lang="en-US" b="1" baseline="-25000" dirty="0" err="1"/>
              <a:t>d</a:t>
            </a:r>
            <a:r>
              <a:rPr lang="en-US" b="1" dirty="0" err="1"/>
              <a:t>.i</a:t>
            </a:r>
            <a:r>
              <a:rPr lang="en-US" b="1" dirty="0"/>
              <a:t>^(-beta^2)</a:t>
            </a:r>
          </a:p>
          <a:p>
            <a:pPr marL="0" lvl="1" indent="0">
              <a:buNone/>
            </a:pPr>
            <a:r>
              <a:rPr lang="en-US" dirty="0"/>
              <a:t>	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2628" y="2900861"/>
            <a:ext cx="3459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g@i</a:t>
            </a:r>
            <a:r>
              <a:rPr lang="en-US" sz="2400" b="1" dirty="0"/>
              <a:t> = k. ((t- </a:t>
            </a:r>
            <a:r>
              <a:rPr lang="en-US" sz="2400" b="1" dirty="0" err="1"/>
              <a:t>t</a:t>
            </a:r>
            <a:r>
              <a:rPr lang="en-US" sz="2400" b="1" baseline="-25000" dirty="0" err="1"/>
              <a:t>q</a:t>
            </a:r>
            <a:r>
              <a:rPr lang="en-US" sz="2400" b="1" dirty="0"/>
              <a:t>)/t</a:t>
            </a:r>
            <a:r>
              <a:rPr lang="en-US" sz="2400" b="1" baseline="-25000" dirty="0"/>
              <a:t>d</a:t>
            </a:r>
            <a:r>
              <a:rPr lang="en-US" sz="2400" b="1" dirty="0"/>
              <a:t> ) ^-beta</a:t>
            </a:r>
          </a:p>
        </p:txBody>
      </p:sp>
    </p:spTree>
    <p:extLst>
      <p:ext uri="{BB962C8B-B14F-4D97-AF65-F5344CB8AC3E}">
        <p14:creationId xmlns:p14="http://schemas.microsoft.com/office/powerpoint/2010/main" val="2089071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the equality holds:</a:t>
            </a:r>
          </a:p>
          <a:p>
            <a:pPr lvl="1">
              <a:buFont typeface="Arial"/>
              <a:buChar char="•"/>
            </a:pPr>
            <a:r>
              <a:rPr lang="en-US" sz="3200" b="1" dirty="0" err="1"/>
              <a:t>a</a:t>
            </a:r>
            <a:r>
              <a:rPr lang="en-US" sz="3200" b="1" baseline="-25000" dirty="0" err="1"/>
              <a:t>q</a:t>
            </a:r>
            <a:r>
              <a:rPr lang="en-US" sz="3200" b="1" dirty="0"/>
              <a:t> + </a:t>
            </a:r>
            <a:r>
              <a:rPr lang="en-US" sz="3200" b="1" dirty="0" err="1"/>
              <a:t>e</a:t>
            </a:r>
            <a:r>
              <a:rPr lang="en-US" sz="3200" b="1" baseline="-25000" dirty="0" err="1"/>
              <a:t>q</a:t>
            </a:r>
            <a:r>
              <a:rPr lang="en-US" sz="3200" b="1" dirty="0"/>
              <a:t>/</a:t>
            </a:r>
            <a:r>
              <a:rPr lang="en-US" sz="3200" b="1" dirty="0" err="1"/>
              <a:t>p</a:t>
            </a:r>
            <a:r>
              <a:rPr lang="en-US" sz="3200" b="1" baseline="-25000" dirty="0" err="1"/>
              <a:t>q</a:t>
            </a:r>
            <a:r>
              <a:rPr lang="en-US" sz="3200" b="1" dirty="0"/>
              <a:t> &gt; a</a:t>
            </a:r>
            <a:r>
              <a:rPr lang="en-US" sz="3200" b="1" baseline="-25000" dirty="0"/>
              <a:t>d</a:t>
            </a:r>
            <a:r>
              <a:rPr lang="en-US" sz="3200" b="1" dirty="0"/>
              <a:t> + </a:t>
            </a:r>
            <a:r>
              <a:rPr lang="en-US" sz="3200" b="1" dirty="0" err="1"/>
              <a:t>e</a:t>
            </a:r>
            <a:r>
              <a:rPr lang="en-US" sz="3200" b="1" baseline="-25000" dirty="0" err="1"/>
              <a:t>d</a:t>
            </a:r>
            <a:r>
              <a:rPr lang="en-US" sz="3200" b="1" dirty="0"/>
              <a:t>/</a:t>
            </a:r>
            <a:r>
              <a:rPr lang="en-US" sz="3200" b="1" dirty="0" err="1"/>
              <a:t>p</a:t>
            </a:r>
            <a:r>
              <a:rPr lang="en-US" sz="3200" b="1" baseline="-25000" dirty="0" err="1"/>
              <a:t>d</a:t>
            </a:r>
            <a:endParaRPr lang="en-US" sz="3200" b="1" baseline="-25000" dirty="0"/>
          </a:p>
          <a:p>
            <a:r>
              <a:rPr lang="en-US" dirty="0"/>
              <a:t>Then the principle predicts that </a:t>
            </a:r>
            <a:r>
              <a:rPr lang="en-US" b="1" dirty="0"/>
              <a:t>the user will query next</a:t>
            </a:r>
            <a:r>
              <a:rPr lang="en-US" dirty="0"/>
              <a:t>, if it doesn’t they will assess the next document</a:t>
            </a:r>
          </a:p>
          <a:p>
            <a:r>
              <a:rPr lang="en-US" dirty="0"/>
              <a:t>Substituting in an re-arranging terms we arrive at:</a:t>
            </a:r>
          </a:p>
          <a:p>
            <a:r>
              <a:rPr lang="en-US" b="1" dirty="0"/>
              <a:t>((p</a:t>
            </a:r>
            <a:r>
              <a:rPr lang="en-US" b="1" baseline="-25000" dirty="0"/>
              <a:t>d</a:t>
            </a:r>
            <a:r>
              <a:rPr lang="en-US" b="1" dirty="0"/>
              <a:t>-1)(f-(p</a:t>
            </a:r>
            <a:r>
              <a:rPr lang="en-US" b="1" baseline="-25000" dirty="0"/>
              <a:t>d</a:t>
            </a:r>
            <a:r>
              <a:rPr lang="en-US" b="1" dirty="0"/>
              <a:t>+1)/</a:t>
            </a:r>
            <a:r>
              <a:rPr lang="en-US" b="1" dirty="0" err="1"/>
              <a:t>p</a:t>
            </a:r>
            <a:r>
              <a:rPr lang="en-US" b="1" baseline="-25000" dirty="0" err="1"/>
              <a:t>d</a:t>
            </a:r>
            <a:r>
              <a:rPr lang="en-US" b="1" dirty="0"/>
              <a:t>)&gt;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/t</a:t>
            </a:r>
            <a:r>
              <a:rPr lang="en-US" b="1" baseline="-25000" dirty="0"/>
              <a:t>d</a:t>
            </a:r>
          </a:p>
          <a:p>
            <a:pPr lvl="1"/>
            <a:r>
              <a:rPr lang="en-US" dirty="0"/>
              <a:t>Where f = </a:t>
            </a:r>
            <a:r>
              <a:rPr lang="en-US" dirty="0" err="1"/>
              <a:t>i</a:t>
            </a:r>
            <a:r>
              <a:rPr lang="en-US" dirty="0"/>
              <a:t>^(-beta^2)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1734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Accepting a Choice (</a:t>
            </a:r>
            <a:r>
              <a:rPr lang="en-US" dirty="0" err="1"/>
              <a:t>pd</a:t>
            </a:r>
            <a:r>
              <a:rPr lang="en-US" dirty="0"/>
              <a:t>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44500" y="1397000"/>
          <a:ext cx="517525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19750" y="1257664"/>
            <a:ext cx="3067050" cy="4868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Rho1</a:t>
            </a:r>
            <a:r>
              <a:rPr lang="en-US" dirty="0"/>
              <a:t> describes a </a:t>
            </a:r>
            <a:r>
              <a:rPr lang="en-US" b="1" dirty="0"/>
              <a:t>more patient user</a:t>
            </a:r>
            <a:r>
              <a:rPr lang="en-US" dirty="0"/>
              <a:t>, who is more willing to examine documents at lower depth.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1270100" y="321069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Probability of accepting a choice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304" y="5276334"/>
            <a:ext cx="149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Rank Position</a:t>
            </a:r>
          </a:p>
        </p:txBody>
      </p:sp>
    </p:spTree>
    <p:extLst>
      <p:ext uri="{BB962C8B-B14F-4D97-AF65-F5344CB8AC3E}">
        <p14:creationId xmlns:p14="http://schemas.microsoft.com/office/powerpoint/2010/main" val="2459633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Inequality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0" y="1257664"/>
            <a:ext cx="3067050" cy="4868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Query</a:t>
            </a:r>
            <a:r>
              <a:rPr lang="en-US" dirty="0"/>
              <a:t> when </a:t>
            </a:r>
            <a:r>
              <a:rPr lang="en-US" b="1" dirty="0"/>
              <a:t>LHS</a:t>
            </a:r>
            <a:r>
              <a:rPr lang="en-US" dirty="0"/>
              <a:t> is </a:t>
            </a:r>
            <a:r>
              <a:rPr lang="en-US" b="1" dirty="0"/>
              <a:t>greater</a:t>
            </a:r>
            <a:r>
              <a:rPr lang="en-US" dirty="0"/>
              <a:t> than </a:t>
            </a:r>
            <a:r>
              <a:rPr lang="en-US" b="1" dirty="0"/>
              <a:t>RHS</a:t>
            </a:r>
            <a:r>
              <a:rPr lang="en-US" dirty="0"/>
              <a:t> (</a:t>
            </a:r>
            <a:r>
              <a:rPr lang="en-US" dirty="0" err="1"/>
              <a:t>tq</a:t>
            </a:r>
            <a:r>
              <a:rPr lang="en-US" dirty="0"/>
              <a:t>/td).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decrease</a:t>
            </a:r>
            <a:r>
              <a:rPr lang="en-US" dirty="0"/>
              <a:t> in </a:t>
            </a:r>
            <a:r>
              <a:rPr lang="en-US" b="1" dirty="0"/>
              <a:t>rho</a:t>
            </a:r>
            <a:r>
              <a:rPr lang="en-US" dirty="0"/>
              <a:t> suggests users will </a:t>
            </a:r>
            <a:r>
              <a:rPr lang="en-US" b="1" dirty="0"/>
              <a:t>query sooner</a:t>
            </a:r>
            <a:r>
              <a:rPr lang="en-US" dirty="0"/>
              <a:t>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57200" y="1257664"/>
          <a:ext cx="5162550" cy="41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3304" y="5276334"/>
            <a:ext cx="149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Rank Position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6478" y="3175408"/>
            <a:ext cx="122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LHS </a:t>
            </a:r>
            <a:r>
              <a:rPr lang="en-US" b="1" dirty="0" err="1"/>
              <a:t>vs</a:t>
            </a:r>
            <a:r>
              <a:rPr lang="en-US" b="1" dirty="0"/>
              <a:t> RHS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46085" y="1411293"/>
            <a:ext cx="0" cy="36870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6110" y="1391042"/>
            <a:ext cx="230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/>
              <a:t> Assess     Query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FC509-F235-F541-AC59-B803C9C2C136}"/>
              </a:ext>
            </a:extLst>
          </p:cNvPr>
          <p:cNvSpPr/>
          <p:nvPr/>
        </p:nvSpPr>
        <p:spPr>
          <a:xfrm>
            <a:off x="1424782" y="5756832"/>
            <a:ext cx="255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((p</a:t>
            </a:r>
            <a:r>
              <a:rPr lang="en-US" b="1" baseline="-25000" dirty="0"/>
              <a:t>d</a:t>
            </a:r>
            <a:r>
              <a:rPr lang="en-US" b="1" dirty="0"/>
              <a:t>-1)(f-(p</a:t>
            </a:r>
            <a:r>
              <a:rPr lang="en-US" b="1" baseline="-25000" dirty="0"/>
              <a:t>d</a:t>
            </a:r>
            <a:r>
              <a:rPr lang="en-US" b="1" dirty="0"/>
              <a:t>+1)/</a:t>
            </a:r>
            <a:r>
              <a:rPr lang="en-US" b="1" dirty="0" err="1"/>
              <a:t>p</a:t>
            </a:r>
            <a:r>
              <a:rPr lang="en-US" b="1" baseline="-25000" dirty="0" err="1"/>
              <a:t>d</a:t>
            </a:r>
            <a:r>
              <a:rPr lang="en-US" b="1" dirty="0"/>
              <a:t>)&gt;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dirty="0"/>
              <a:t>/t</a:t>
            </a:r>
            <a:r>
              <a:rPr lang="en-US" b="1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39032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iPRP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235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b="1" dirty="0"/>
              <a:t>manipulating</a:t>
            </a:r>
            <a:r>
              <a:rPr lang="en-US" dirty="0"/>
              <a:t> the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variables</a:t>
            </a:r>
            <a:r>
              <a:rPr lang="en-US" dirty="0"/>
              <a:t> it is possible to </a:t>
            </a:r>
            <a:r>
              <a:rPr lang="en-US" b="1" dirty="0"/>
              <a:t>see</a:t>
            </a:r>
            <a:r>
              <a:rPr lang="en-US" dirty="0"/>
              <a:t> how the </a:t>
            </a:r>
            <a:r>
              <a:rPr lang="en-US" b="1" dirty="0"/>
              <a:t>behavior</a:t>
            </a:r>
            <a:r>
              <a:rPr lang="en-US" dirty="0"/>
              <a:t> will </a:t>
            </a:r>
            <a:r>
              <a:rPr lang="en-US" b="1" dirty="0"/>
              <a:t>change</a:t>
            </a:r>
            <a:r>
              <a:rPr lang="en-US" dirty="0"/>
              <a:t>.</a:t>
            </a:r>
          </a:p>
          <a:p>
            <a:r>
              <a:rPr lang="en-US" dirty="0"/>
              <a:t>It is possible to </a:t>
            </a:r>
            <a:r>
              <a:rPr lang="en-US" b="1" dirty="0"/>
              <a:t>frame</a:t>
            </a:r>
            <a:r>
              <a:rPr lang="en-US" dirty="0"/>
              <a:t> other </a:t>
            </a:r>
            <a:r>
              <a:rPr lang="en-US" b="1" dirty="0"/>
              <a:t>scenarios</a:t>
            </a:r>
            <a:r>
              <a:rPr lang="en-US" dirty="0"/>
              <a:t> to evaluate what options a user “should” take according to the </a:t>
            </a:r>
            <a:r>
              <a:rPr lang="en-US" dirty="0" err="1"/>
              <a:t>iPRP</a:t>
            </a:r>
            <a:r>
              <a:rPr lang="en-US" dirty="0"/>
              <a:t> decisions criteria.</a:t>
            </a:r>
          </a:p>
          <a:p>
            <a:r>
              <a:rPr lang="en-US" b="1" dirty="0"/>
              <a:t>Requires</a:t>
            </a:r>
            <a:r>
              <a:rPr lang="en-US" dirty="0"/>
              <a:t> </a:t>
            </a:r>
            <a:r>
              <a:rPr lang="en-US" b="1" dirty="0"/>
              <a:t>estimates</a:t>
            </a:r>
            <a:r>
              <a:rPr lang="en-US" dirty="0"/>
              <a:t> of </a:t>
            </a:r>
            <a:r>
              <a:rPr lang="en-US" b="1" dirty="0"/>
              <a:t>effort</a:t>
            </a:r>
            <a:r>
              <a:rPr lang="en-US" dirty="0"/>
              <a:t> and </a:t>
            </a:r>
            <a:r>
              <a:rPr lang="en-US" b="1" dirty="0"/>
              <a:t>benefit</a:t>
            </a:r>
            <a:r>
              <a:rPr lang="en-US" dirty="0"/>
              <a:t> in the same units along with the </a:t>
            </a:r>
            <a:r>
              <a:rPr lang="en-US" b="1" dirty="0"/>
              <a:t>probability</a:t>
            </a:r>
            <a:r>
              <a:rPr lang="en-US" dirty="0"/>
              <a:t> of taking a </a:t>
            </a:r>
            <a:r>
              <a:rPr lang="en-US" b="1" dirty="0"/>
              <a:t>choice</a:t>
            </a:r>
          </a:p>
          <a:p>
            <a:pPr lvl="1"/>
            <a:r>
              <a:rPr lang="en-US" dirty="0"/>
              <a:t>This probability may be dependent on the user-system interactions and the position/placement of the choice!</a:t>
            </a:r>
          </a:p>
        </p:txBody>
      </p:sp>
    </p:spTree>
    <p:extLst>
      <p:ext uri="{BB962C8B-B14F-4D97-AF65-F5344CB8AC3E}">
        <p14:creationId xmlns:p14="http://schemas.microsoft.com/office/powerpoint/2010/main" val="3865914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70" y="493090"/>
            <a:ext cx="5848038" cy="38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CBA in CHI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the alternative decisions/choices</a:t>
            </a:r>
          </a:p>
          <a:p>
            <a:r>
              <a:rPr lang="en-US" dirty="0"/>
              <a:t>List the stakeholders</a:t>
            </a:r>
          </a:p>
          <a:p>
            <a:pPr lvl="1"/>
            <a:r>
              <a:rPr lang="en-US" dirty="0"/>
              <a:t>For simplicity we will consider only one stakeholder e.g. the user</a:t>
            </a:r>
          </a:p>
          <a:p>
            <a:pPr lvl="1"/>
            <a:r>
              <a:rPr lang="en-US" dirty="0"/>
              <a:t>But we could consider other users/collaborators, advertisers, vendors, etc. too.</a:t>
            </a:r>
          </a:p>
          <a:p>
            <a:r>
              <a:rPr lang="en-US" dirty="0"/>
              <a:t>Select a measurement and measure all the cost/benefit elements</a:t>
            </a:r>
          </a:p>
          <a:p>
            <a:r>
              <a:rPr lang="en-US" dirty="0"/>
              <a:t>Apply discount rate (if appropriate)</a:t>
            </a:r>
          </a:p>
          <a:p>
            <a:r>
              <a:rPr lang="en-US" dirty="0"/>
              <a:t>Calculate the net present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6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process as a </a:t>
            </a:r>
            <a:r>
              <a:rPr lang="en-US" b="1" dirty="0"/>
              <a:t>collaborative game</a:t>
            </a:r>
          </a:p>
          <a:p>
            <a:endParaRPr lang="en-US" dirty="0"/>
          </a:p>
          <a:p>
            <a:r>
              <a:rPr lang="en-US" dirty="0"/>
              <a:t>Player 1: the </a:t>
            </a:r>
            <a:r>
              <a:rPr lang="en-US" b="1" dirty="0"/>
              <a:t>user</a:t>
            </a:r>
          </a:p>
          <a:p>
            <a:r>
              <a:rPr lang="en-US" dirty="0"/>
              <a:t>Player 2: the </a:t>
            </a:r>
            <a:r>
              <a:rPr lang="en-US" b="1" dirty="0"/>
              <a:t>system</a:t>
            </a:r>
          </a:p>
          <a:p>
            <a:endParaRPr lang="en-US" b="1" dirty="0"/>
          </a:p>
          <a:p>
            <a:r>
              <a:rPr lang="en-US" b="1" dirty="0"/>
              <a:t>Goal</a:t>
            </a:r>
            <a:r>
              <a:rPr lang="en-US" dirty="0"/>
              <a:t> of the game: </a:t>
            </a:r>
            <a:r>
              <a:rPr lang="en-US" b="1" dirty="0" err="1"/>
              <a:t>maximise</a:t>
            </a:r>
            <a:r>
              <a:rPr lang="en-US" b="1" dirty="0"/>
              <a:t> the expected gain </a:t>
            </a:r>
            <a:r>
              <a:rPr lang="en-US" dirty="0"/>
              <a:t>for the user while </a:t>
            </a:r>
            <a:r>
              <a:rPr lang="en-US" b="1" dirty="0" err="1"/>
              <a:t>minimising</a:t>
            </a:r>
            <a:r>
              <a:rPr lang="en-US" b="1" dirty="0"/>
              <a:t> the effort of the user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6250" y="5772221"/>
            <a:ext cx="231775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Zhang&amp;Zhai</a:t>
            </a:r>
            <a:r>
              <a:rPr lang="en-US" sz="2000" b="1" dirty="0">
                <a:solidFill>
                  <a:srgbClr val="FFFFFF"/>
                </a:solidFill>
              </a:rPr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00767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principle for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039"/>
            <a:ext cx="8229600" cy="4868500"/>
          </a:xfrm>
        </p:spPr>
        <p:txBody>
          <a:bodyPr/>
          <a:lstStyle/>
          <a:p>
            <a:r>
              <a:rPr lang="en-US" dirty="0"/>
              <a:t>The card model aims to go beyond ranking documents</a:t>
            </a:r>
          </a:p>
          <a:p>
            <a:r>
              <a:rPr lang="en-US" dirty="0"/>
              <a:t>It considers how interfaces should be designed </a:t>
            </a:r>
            <a:r>
              <a:rPr lang="en-US" dirty="0" err="1"/>
              <a:t>wrt</a:t>
            </a:r>
            <a:r>
              <a:rPr lang="en-US" dirty="0"/>
              <a:t> user efforts, gains, costs,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Models of Information Seeking, Searching &amp; Retrieval by @leifos &amp; @guidozuc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3" y="3320446"/>
            <a:ext cx="3150213" cy="1537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3" y="4857750"/>
            <a:ext cx="3150213" cy="1537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4" y="3566016"/>
            <a:ext cx="3979040" cy="25834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30375" y="3794125"/>
            <a:ext cx="317500" cy="122237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3875" y="3883055"/>
            <a:ext cx="648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7972" y="4657695"/>
            <a:ext cx="5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90429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9315" y="244054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3842" y="2919056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identify optimal interface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9315" y="364069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3842" y="4262051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identify optimal 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4878" y="2838709"/>
            <a:ext cx="169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enters a query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4878" y="4040803"/>
            <a:ext cx="192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clicks on a result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3331" y="3240583"/>
            <a:ext cx="231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retrieves results and </a:t>
            </a:r>
          </a:p>
          <a:p>
            <a:pPr algn="ctr"/>
            <a:r>
              <a:rPr lang="en-US" sz="2000" dirty="0"/>
              <a:t>presents snippets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07737" y="4662161"/>
            <a:ext cx="2398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shows related results</a:t>
            </a:r>
          </a:p>
        </p:txBody>
      </p:sp>
    </p:spTree>
    <p:extLst>
      <p:ext uri="{BB962C8B-B14F-4D97-AF65-F5344CB8AC3E}">
        <p14:creationId xmlns:p14="http://schemas.microsoft.com/office/powerpoint/2010/main" val="779692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9315" y="244054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3842" y="2919056"/>
            <a:ext cx="2956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Produce optimal interface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9315" y="364069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3842" y="4262051"/>
            <a:ext cx="2956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Produce optimal 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4878" y="2838709"/>
            <a:ext cx="169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enters a query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4878" y="4040803"/>
            <a:ext cx="192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clicks on a result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3331" y="3240583"/>
            <a:ext cx="231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retrieves results and </a:t>
            </a:r>
          </a:p>
          <a:p>
            <a:pPr algn="ctr"/>
            <a:r>
              <a:rPr lang="en-US" sz="2000" dirty="0"/>
              <a:t>presents snippets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07737" y="4536163"/>
            <a:ext cx="2398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shows related results</a:t>
            </a:r>
          </a:p>
        </p:txBody>
      </p:sp>
      <p:sp>
        <p:nvSpPr>
          <p:cNvPr id="21" name="TextBox 20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23" name="TextBox 22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195" y="5572122"/>
            <a:ext cx="7019609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Lap [t]:</a:t>
            </a:r>
            <a:r>
              <a:rPr lang="en-US" sz="2000" dirty="0"/>
              <a:t> interaction unit between user and system in which user issues action and system reacts by producing </a:t>
            </a:r>
            <a:r>
              <a:rPr lang="en-US" sz="2000" dirty="0" err="1"/>
              <a:t>optimised</a:t>
            </a:r>
            <a:r>
              <a:rPr lang="en-US" sz="200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601322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  <a:r>
              <a:rPr lang="en-US" dirty="0" err="1"/>
              <a:t>leifos</a:t>
            </a:r>
            <a:r>
              <a:rPr lang="en-US" dirty="0"/>
              <a:t> &amp; @</a:t>
            </a:r>
            <a:r>
              <a:rPr lang="en-US" dirty="0" err="1"/>
              <a:t>guidozuc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9315" y="244054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3842" y="2919056"/>
            <a:ext cx="2956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Produce optimal interface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9315" y="364069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3842" y="4262051"/>
            <a:ext cx="2956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Produce optimal 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4878" y="2838709"/>
            <a:ext cx="169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enters a query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4878" y="4040803"/>
            <a:ext cx="192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clicks on a result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3331" y="3240583"/>
            <a:ext cx="231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retrieves results and </a:t>
            </a:r>
          </a:p>
          <a:p>
            <a:pPr algn="ctr"/>
            <a:r>
              <a:rPr lang="en-US" sz="2000" dirty="0"/>
              <a:t>presents snippets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07737" y="4536163"/>
            <a:ext cx="2398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shows related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195" y="5169436"/>
            <a:ext cx="7019609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Card [</a:t>
            </a:r>
            <a:r>
              <a:rPr lang="en-US" sz="2000" b="1" dirty="0" err="1"/>
              <a:t>q</a:t>
            </a:r>
            <a:r>
              <a:rPr lang="en-US" sz="2000" b="1" baseline="30000" dirty="0" err="1"/>
              <a:t>t</a:t>
            </a:r>
            <a:r>
              <a:rPr lang="en-US" sz="2000" b="1" dirty="0"/>
              <a:t>]:</a:t>
            </a:r>
            <a:r>
              <a:rPr lang="en-US" sz="2000" dirty="0"/>
              <a:t> interface instance generated by the system in reaction to the user action in the lap – it is a </a:t>
            </a:r>
            <a:r>
              <a:rPr lang="en-US" sz="2000" dirty="0" err="1"/>
              <a:t>generalisation</a:t>
            </a:r>
            <a:r>
              <a:rPr lang="en-US" sz="2000" dirty="0"/>
              <a:t> for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page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screen,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9677" y="2554545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6050" y="3943611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32" name="TextBox 31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084019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  <a:r>
              <a:rPr lang="en-US" dirty="0" err="1"/>
              <a:t>leifos</a:t>
            </a:r>
            <a:r>
              <a:rPr lang="en-US" dirty="0"/>
              <a:t> &amp; @</a:t>
            </a:r>
            <a:r>
              <a:rPr lang="en-US" dirty="0" err="1"/>
              <a:t>guidozuc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9315" y="244054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9315" y="364069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4878" y="2838709"/>
            <a:ext cx="169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enters a query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4878" y="4040803"/>
            <a:ext cx="192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clicks on a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195" y="5275868"/>
            <a:ext cx="7019609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Context [</a:t>
            </a:r>
            <a:r>
              <a:rPr lang="en-US" sz="2000" b="1" dirty="0" err="1"/>
              <a:t>c</a:t>
            </a:r>
            <a:r>
              <a:rPr lang="en-US" sz="2000" b="1" baseline="30000" dirty="0" err="1"/>
              <a:t>t</a:t>
            </a:r>
            <a:r>
              <a:rPr lang="en-US" sz="2000" b="1" dirty="0"/>
              <a:t>]:</a:t>
            </a:r>
            <a:r>
              <a:rPr lang="en-US" sz="2000" dirty="0"/>
              <a:t> information the system has collected till the lap about the user to estimate next user’s choice. Includes prior info about user, interaction in </a:t>
            </a:r>
            <a:r>
              <a:rPr lang="en-US" sz="2000" dirty="0" err="1"/>
              <a:t>prev</a:t>
            </a:r>
            <a:r>
              <a:rPr lang="en-US" sz="2000" dirty="0"/>
              <a:t> laps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0340" y="2974737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90340" y="4240858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214381" y="3225476"/>
            <a:ext cx="471496" cy="29874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76082" y="327497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context c</a:t>
            </a:r>
            <a:r>
              <a:rPr lang="en-US" sz="2000" b="1" baseline="30000" dirty="0"/>
              <a:t>1</a:t>
            </a:r>
            <a:endParaRPr lang="en-US" sz="2000" baseline="30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216758" y="4033481"/>
            <a:ext cx="471496" cy="3076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72078" y="3757319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context c</a:t>
            </a:r>
            <a:r>
              <a:rPr lang="en-US" sz="2000" b="1" baseline="30000" dirty="0"/>
              <a:t>2</a:t>
            </a:r>
            <a:endParaRPr lang="en-US" sz="2000" baseline="30000" dirty="0"/>
          </a:p>
        </p:txBody>
      </p:sp>
      <p:sp>
        <p:nvSpPr>
          <p:cNvPr id="25" name="TextBox 24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29" name="TextBox 28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82467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9315" y="244054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9315" y="364069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4878" y="2838709"/>
            <a:ext cx="169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enters a query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4878" y="4040803"/>
            <a:ext cx="192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clicks on a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195" y="5899686"/>
            <a:ext cx="701960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Constrain [</a:t>
            </a:r>
            <a:r>
              <a:rPr lang="en-US" sz="2000" b="1" dirty="0" err="1"/>
              <a:t>f</a:t>
            </a:r>
            <a:r>
              <a:rPr lang="en-US" sz="2000" b="1" baseline="30000" dirty="0" err="1"/>
              <a:t>t</a:t>
            </a:r>
            <a:r>
              <a:rPr lang="en-US" sz="2000" b="1" baseline="-25000" dirty="0" err="1"/>
              <a:t>c</a:t>
            </a:r>
            <a:r>
              <a:rPr lang="en-US" sz="2000" b="1" dirty="0"/>
              <a:t>(</a:t>
            </a:r>
            <a:r>
              <a:rPr lang="en-US" sz="2000" b="1" dirty="0" err="1"/>
              <a:t>q</a:t>
            </a:r>
            <a:r>
              <a:rPr lang="en-US" sz="2000" b="1" baseline="30000" dirty="0" err="1"/>
              <a:t>t</a:t>
            </a:r>
            <a:r>
              <a:rPr lang="en-US" sz="2000" b="1" dirty="0"/>
              <a:t>)]:</a:t>
            </a:r>
            <a:r>
              <a:rPr lang="en-US" sz="2000" dirty="0"/>
              <a:t> set of restrictions a card needs to satisfy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0340" y="2974737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90340" y="4240858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0129" y="5117584"/>
            <a:ext cx="1309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30000" dirty="0"/>
              <a:t>2</a:t>
            </a:r>
            <a:r>
              <a:rPr lang="en-US" sz="2000" b="1" baseline="-25000" dirty="0"/>
              <a:t>c</a:t>
            </a:r>
            <a:r>
              <a:rPr lang="en-US" sz="2000" b="1" dirty="0"/>
              <a:t>(q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  <a:r>
              <a:rPr lang="en-US" sz="2000" dirty="0"/>
              <a:t> &lt;=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450129" y="4640968"/>
            <a:ext cx="471496" cy="4766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9719" y="2071211"/>
            <a:ext cx="1309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30000" dirty="0"/>
              <a:t>1</a:t>
            </a:r>
            <a:r>
              <a:rPr lang="en-US" sz="2000" b="1" baseline="-25000" dirty="0"/>
              <a:t>c</a:t>
            </a:r>
            <a:r>
              <a:rPr lang="en-US" sz="2000" b="1" dirty="0"/>
              <a:t>(q</a:t>
            </a:r>
            <a:r>
              <a:rPr lang="en-US" sz="2000" b="1" baseline="30000" dirty="0"/>
              <a:t>1</a:t>
            </a:r>
            <a:r>
              <a:rPr lang="en-US" sz="2000" b="1" dirty="0"/>
              <a:t>)</a:t>
            </a:r>
            <a:r>
              <a:rPr lang="en-US" sz="2000" dirty="0"/>
              <a:t> &lt;= 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373971" y="2495015"/>
            <a:ext cx="471496" cy="505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214381" y="3225476"/>
            <a:ext cx="471496" cy="29874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76082" y="327497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context c</a:t>
            </a:r>
            <a:r>
              <a:rPr lang="en-US" sz="2000" b="1" baseline="30000" dirty="0"/>
              <a:t>1</a:t>
            </a:r>
            <a:endParaRPr lang="en-US" sz="2000" baseline="30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216758" y="4033481"/>
            <a:ext cx="471496" cy="3076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72078" y="3757319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context c</a:t>
            </a:r>
            <a:r>
              <a:rPr lang="en-US" sz="2000" b="1" baseline="30000" dirty="0"/>
              <a:t>2</a:t>
            </a:r>
            <a:endParaRPr lang="en-US" sz="2000" baseline="30000" dirty="0"/>
          </a:p>
        </p:txBody>
      </p:sp>
      <p:sp>
        <p:nvSpPr>
          <p:cNvPr id="29" name="TextBox 28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33" name="TextBox 32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515493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9315" y="244054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9315" y="3640693"/>
            <a:ext cx="844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4878" y="2838709"/>
            <a:ext cx="169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enters a query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4878" y="4040803"/>
            <a:ext cx="192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clicks on a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195" y="5747425"/>
            <a:ext cx="7019609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Action [a</a:t>
            </a:r>
            <a:r>
              <a:rPr lang="en-US" sz="2000" b="1" baseline="30000" dirty="0"/>
              <a:t>t+1 </a:t>
            </a:r>
            <a:r>
              <a:rPr lang="en-US" sz="2000" b="1" dirty="0"/>
              <a:t>€</a:t>
            </a:r>
            <a:r>
              <a:rPr lang="en-US" sz="2000" b="1" i="1" dirty="0"/>
              <a:t> A</a:t>
            </a:r>
            <a:r>
              <a:rPr lang="en-US" sz="2000" b="1" dirty="0"/>
              <a:t>(</a:t>
            </a:r>
            <a:r>
              <a:rPr lang="en-US" sz="2000" b="1" dirty="0" err="1"/>
              <a:t>q</a:t>
            </a:r>
            <a:r>
              <a:rPr lang="en-US" sz="2000" b="1" baseline="30000" dirty="0" err="1"/>
              <a:t>t</a:t>
            </a:r>
            <a:r>
              <a:rPr lang="en-US" sz="2000" b="1" dirty="0"/>
              <a:t>)]:</a:t>
            </a:r>
            <a:r>
              <a:rPr lang="en-US" sz="2000" dirty="0"/>
              <a:t> move the user chooses to take next from a set of possible moves which may depend on the current card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0340" y="2974737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90340" y="4240858"/>
            <a:ext cx="929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card q</a:t>
            </a:r>
            <a:r>
              <a:rPr lang="en-US" sz="2000" b="1" baseline="30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0129" y="5117584"/>
            <a:ext cx="1309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30000" dirty="0"/>
              <a:t>2</a:t>
            </a:r>
            <a:r>
              <a:rPr lang="en-US" sz="2000" b="1" baseline="-25000" dirty="0"/>
              <a:t>c</a:t>
            </a:r>
            <a:r>
              <a:rPr lang="en-US" sz="2000" b="1" dirty="0"/>
              <a:t>(q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  <a:r>
              <a:rPr lang="en-US" sz="2000" dirty="0"/>
              <a:t> &lt;=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450129" y="4640968"/>
            <a:ext cx="471496" cy="4766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9719" y="2071211"/>
            <a:ext cx="1309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30000" dirty="0"/>
              <a:t>1</a:t>
            </a:r>
            <a:r>
              <a:rPr lang="en-US" sz="2000" b="1" baseline="-25000" dirty="0"/>
              <a:t>c</a:t>
            </a:r>
            <a:r>
              <a:rPr lang="en-US" sz="2000" b="1" dirty="0"/>
              <a:t>(q</a:t>
            </a:r>
            <a:r>
              <a:rPr lang="en-US" sz="2000" b="1" baseline="30000" dirty="0"/>
              <a:t>1</a:t>
            </a:r>
            <a:r>
              <a:rPr lang="en-US" sz="2000" b="1" dirty="0"/>
              <a:t>)</a:t>
            </a:r>
            <a:r>
              <a:rPr lang="en-US" sz="2000" dirty="0"/>
              <a:t> &lt;= 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373971" y="2495015"/>
            <a:ext cx="471496" cy="505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67546" y="2075180"/>
            <a:ext cx="112082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action a</a:t>
            </a:r>
            <a:r>
              <a:rPr lang="en-US" sz="2000" b="1" baseline="300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67546" y="3295732"/>
            <a:ext cx="112082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action a</a:t>
            </a:r>
            <a:r>
              <a:rPr lang="en-US" sz="2000" b="1" baseline="30000" dirty="0"/>
              <a:t>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214381" y="3225476"/>
            <a:ext cx="471496" cy="29874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76082" y="327497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context c</a:t>
            </a:r>
            <a:r>
              <a:rPr lang="en-US" sz="2000" b="1" baseline="30000" dirty="0"/>
              <a:t>1</a:t>
            </a:r>
            <a:endParaRPr lang="en-US" sz="2000" baseline="30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216758" y="4033481"/>
            <a:ext cx="471496" cy="3076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72078" y="3757319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context c</a:t>
            </a:r>
            <a:r>
              <a:rPr lang="en-US" sz="2000" b="1" baseline="30000" dirty="0"/>
              <a:t>2</a:t>
            </a:r>
            <a:endParaRPr lang="en-US" sz="2000" baseline="30000" dirty="0"/>
          </a:p>
        </p:txBody>
      </p:sp>
      <p:sp>
        <p:nvSpPr>
          <p:cNvPr id="36" name="TextBox 35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37" name="TextBox 36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325743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6050" y="2436338"/>
            <a:ext cx="59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1</a:t>
            </a:r>
          </a:p>
          <a:p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6050" y="3640693"/>
            <a:ext cx="48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07737" y="2960093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1</a:t>
            </a:r>
            <a:r>
              <a:rPr lang="en-US" sz="2800" b="1" dirty="0"/>
              <a:t>, c</a:t>
            </a:r>
            <a:r>
              <a:rPr lang="en-US" sz="2800" b="1" baseline="30000" dirty="0"/>
              <a:t>1</a:t>
            </a:r>
            <a:r>
              <a:rPr lang="en-US" sz="2800" b="1" dirty="0"/>
              <a:t>, f</a:t>
            </a:r>
            <a:r>
              <a:rPr lang="en-US" sz="2800" b="1" baseline="30000" dirty="0"/>
              <a:t>1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1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907737" y="4152701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2</a:t>
            </a:r>
            <a:r>
              <a:rPr lang="en-US" sz="2800" b="1" dirty="0"/>
              <a:t>, c</a:t>
            </a:r>
            <a:r>
              <a:rPr lang="en-US" sz="2800" b="1" baseline="30000" dirty="0"/>
              <a:t>2</a:t>
            </a:r>
            <a:r>
              <a:rPr lang="en-US" sz="2800" b="1" dirty="0"/>
              <a:t>, f</a:t>
            </a:r>
            <a:r>
              <a:rPr lang="en-US" sz="2800" b="1" baseline="30000" dirty="0"/>
              <a:t>2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24" name="TextBox 23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61274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59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6050" y="2436338"/>
            <a:ext cx="59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1</a:t>
            </a:r>
          </a:p>
          <a:p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6050" y="3640693"/>
            <a:ext cx="48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07737" y="2960093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1</a:t>
            </a:r>
            <a:r>
              <a:rPr lang="en-US" sz="2800" b="1" dirty="0"/>
              <a:t>, c</a:t>
            </a:r>
            <a:r>
              <a:rPr lang="en-US" sz="2800" b="1" baseline="30000" dirty="0"/>
              <a:t>1</a:t>
            </a:r>
            <a:r>
              <a:rPr lang="en-US" sz="2800" b="1" dirty="0"/>
              <a:t>, f</a:t>
            </a:r>
            <a:r>
              <a:rPr lang="en-US" sz="2800" b="1" baseline="30000" dirty="0"/>
              <a:t>1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1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907737" y="4152701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2</a:t>
            </a:r>
            <a:r>
              <a:rPr lang="en-US" sz="2800" b="1" dirty="0"/>
              <a:t>, c</a:t>
            </a:r>
            <a:r>
              <a:rPr lang="en-US" sz="2800" b="1" baseline="30000" dirty="0"/>
              <a:t>2</a:t>
            </a:r>
            <a:r>
              <a:rPr lang="en-US" sz="2800" b="1" dirty="0"/>
              <a:t>, f</a:t>
            </a:r>
            <a:r>
              <a:rPr lang="en-US" sz="2800" b="1" baseline="30000" dirty="0"/>
              <a:t>2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6735" y="3515063"/>
            <a:ext cx="1399065" cy="40011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6260" y="4691796"/>
            <a:ext cx="1399065" cy="400110"/>
          </a:xfrm>
          <a:prstGeom prst="rect">
            <a:avLst/>
          </a:prstGeom>
          <a:ln>
            <a:solidFill>
              <a:srgbClr val="B3A2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195" y="5572800"/>
            <a:ext cx="7019609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Action Model [p(a</a:t>
            </a:r>
            <a:r>
              <a:rPr lang="en-US" sz="2000" b="1" baseline="30000" dirty="0"/>
              <a:t>t+1</a:t>
            </a:r>
            <a:r>
              <a:rPr lang="en-US" sz="2000" b="1" dirty="0"/>
              <a:t> | </a:t>
            </a:r>
            <a:r>
              <a:rPr lang="en-US" sz="2000" b="1" dirty="0" err="1"/>
              <a:t>c</a:t>
            </a:r>
            <a:r>
              <a:rPr lang="en-US" sz="2000" b="1" baseline="30000" dirty="0" err="1"/>
              <a:t>t</a:t>
            </a:r>
            <a:r>
              <a:rPr lang="en-US" sz="2000" b="1" dirty="0" err="1"/>
              <a:t>,q</a:t>
            </a:r>
            <a:r>
              <a:rPr lang="en-US" sz="2000" b="1" baseline="30000" dirty="0" err="1"/>
              <a:t>t</a:t>
            </a:r>
            <a:r>
              <a:rPr lang="en-US" sz="2000" b="1" dirty="0"/>
              <a:t>)]:</a:t>
            </a:r>
            <a:r>
              <a:rPr lang="en-US" sz="2000" dirty="0"/>
              <a:t> the system predicts the probabilities over the next actions available to the user</a:t>
            </a:r>
          </a:p>
        </p:txBody>
      </p:sp>
      <p:sp>
        <p:nvSpPr>
          <p:cNvPr id="26" name="TextBox 25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27" name="TextBox 26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4086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5C46-7832-7E4B-AE92-BE62ED43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or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E23-FD36-C340-80D1-AED825B1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Alternatives: </a:t>
            </a:r>
          </a:p>
          <a:p>
            <a:pPr lvl="1"/>
            <a:r>
              <a:rPr lang="en-US" dirty="0"/>
              <a:t>(a) ask Siri, </a:t>
            </a:r>
          </a:p>
          <a:p>
            <a:pPr lvl="1"/>
            <a:r>
              <a:rPr lang="en-US" dirty="0"/>
              <a:t>(b) type in the question yourself</a:t>
            </a:r>
          </a:p>
          <a:p>
            <a:r>
              <a:rPr lang="en-US" dirty="0"/>
              <a:t>Unit of Measurement</a:t>
            </a:r>
          </a:p>
          <a:p>
            <a:pPr lvl="1"/>
            <a:r>
              <a:rPr lang="en-US" dirty="0"/>
              <a:t>Time Spent</a:t>
            </a:r>
          </a:p>
          <a:p>
            <a:pPr lvl="1"/>
            <a:r>
              <a:rPr lang="en-US" dirty="0"/>
              <a:t>Quality of Response (given the input)</a:t>
            </a:r>
          </a:p>
          <a:p>
            <a:r>
              <a:rPr lang="en-US" dirty="0"/>
              <a:t>Discount Rate:</a:t>
            </a:r>
          </a:p>
          <a:p>
            <a:pPr lvl="1"/>
            <a:r>
              <a:rPr lang="en-US" dirty="0"/>
              <a:t>Users prefer to receive a good response sooner (so each additional interaction means the benefit is discounted, by say 1/#interactions)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CCB7-DEA7-DD43-B3C5-D58F5B76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8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  <a:r>
              <a:rPr lang="en-US" dirty="0" err="1"/>
              <a:t>leifos</a:t>
            </a:r>
            <a:r>
              <a:rPr lang="en-US" dirty="0"/>
              <a:t> &amp; @</a:t>
            </a:r>
            <a:r>
              <a:rPr lang="en-US" dirty="0" err="1"/>
              <a:t>guidozuc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60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6050" y="2436338"/>
            <a:ext cx="59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1</a:t>
            </a:r>
          </a:p>
          <a:p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6050" y="3640693"/>
            <a:ext cx="48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07737" y="2960093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1</a:t>
            </a:r>
            <a:r>
              <a:rPr lang="en-US" sz="2800" b="1" dirty="0"/>
              <a:t>, c</a:t>
            </a:r>
            <a:r>
              <a:rPr lang="en-US" sz="2800" b="1" baseline="30000" dirty="0"/>
              <a:t>1</a:t>
            </a:r>
            <a:r>
              <a:rPr lang="en-US" sz="2800" b="1" dirty="0"/>
              <a:t>, f</a:t>
            </a:r>
            <a:r>
              <a:rPr lang="en-US" sz="2800" b="1" baseline="30000" dirty="0"/>
              <a:t>1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1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907737" y="4152701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2</a:t>
            </a:r>
            <a:r>
              <a:rPr lang="en-US" sz="2800" b="1" dirty="0"/>
              <a:t>, c</a:t>
            </a:r>
            <a:r>
              <a:rPr lang="en-US" sz="2800" b="1" baseline="30000" dirty="0"/>
              <a:t>2</a:t>
            </a:r>
            <a:r>
              <a:rPr lang="en-US" sz="2800" b="1" dirty="0"/>
              <a:t>, f</a:t>
            </a:r>
            <a:r>
              <a:rPr lang="en-US" sz="2800" b="1" baseline="30000" dirty="0"/>
              <a:t>2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6735" y="3515063"/>
            <a:ext cx="1399065" cy="400110"/>
          </a:xfrm>
          <a:prstGeom prst="rect">
            <a:avLst/>
          </a:prstGeom>
          <a:ln>
            <a:solidFill>
              <a:srgbClr val="B3A2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6260" y="4691796"/>
            <a:ext cx="1399065" cy="400110"/>
          </a:xfrm>
          <a:prstGeom prst="rect">
            <a:avLst/>
          </a:prstGeom>
          <a:ln>
            <a:solidFill>
              <a:srgbClr val="B3A2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195" y="5652175"/>
            <a:ext cx="7019609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Reward [r(a</a:t>
            </a:r>
            <a:r>
              <a:rPr lang="en-US" sz="2000" b="1" baseline="30000" dirty="0"/>
              <a:t>t+1</a:t>
            </a:r>
            <a:r>
              <a:rPr lang="en-US" sz="2000" b="1" dirty="0"/>
              <a:t> | </a:t>
            </a:r>
            <a:r>
              <a:rPr lang="en-US" sz="2000" b="1" dirty="0" err="1"/>
              <a:t>c</a:t>
            </a:r>
            <a:r>
              <a:rPr lang="en-US" sz="2000" b="1" baseline="30000" dirty="0" err="1"/>
              <a:t>t</a:t>
            </a:r>
            <a:r>
              <a:rPr lang="en-US" sz="2000" b="1" dirty="0" err="1"/>
              <a:t>,q</a:t>
            </a:r>
            <a:r>
              <a:rPr lang="en-US" sz="2000" b="1" baseline="30000" dirty="0" err="1"/>
              <a:t>t</a:t>
            </a:r>
            <a:r>
              <a:rPr lang="en-US" sz="2000" b="1" dirty="0"/>
              <a:t>)]:</a:t>
            </a:r>
            <a:r>
              <a:rPr lang="en-US" sz="2000" dirty="0"/>
              <a:t> the system estimates benefit of the next actions available to the user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98811" y="3523477"/>
            <a:ext cx="1399065" cy="40011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98811" y="4691796"/>
            <a:ext cx="1399065" cy="40011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30" name="TextBox 29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4924432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  <a:r>
              <a:rPr lang="en-US" dirty="0" err="1"/>
              <a:t>leifos</a:t>
            </a:r>
            <a:r>
              <a:rPr lang="en-US" dirty="0"/>
              <a:t> &amp; @</a:t>
            </a:r>
            <a:r>
              <a:rPr lang="en-US" dirty="0" err="1"/>
              <a:t>guidozuc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61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6050" y="2436338"/>
            <a:ext cx="59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1</a:t>
            </a:r>
          </a:p>
          <a:p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6050" y="3640693"/>
            <a:ext cx="48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07737" y="2960093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1</a:t>
            </a:r>
            <a:r>
              <a:rPr lang="en-US" sz="2800" b="1" dirty="0"/>
              <a:t>, c</a:t>
            </a:r>
            <a:r>
              <a:rPr lang="en-US" sz="2800" b="1" baseline="30000" dirty="0"/>
              <a:t>1</a:t>
            </a:r>
            <a:r>
              <a:rPr lang="en-US" sz="2800" b="1" dirty="0"/>
              <a:t>, f</a:t>
            </a:r>
            <a:r>
              <a:rPr lang="en-US" sz="2800" b="1" baseline="30000" dirty="0"/>
              <a:t>1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1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907737" y="4152701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2</a:t>
            </a:r>
            <a:r>
              <a:rPr lang="en-US" sz="2800" b="1" dirty="0"/>
              <a:t>, c</a:t>
            </a:r>
            <a:r>
              <a:rPr lang="en-US" sz="2800" b="1" baseline="30000" dirty="0"/>
              <a:t>2</a:t>
            </a:r>
            <a:r>
              <a:rPr lang="en-US" sz="2800" b="1" dirty="0"/>
              <a:t>, f</a:t>
            </a:r>
            <a:r>
              <a:rPr lang="en-US" sz="2800" b="1" baseline="30000" dirty="0"/>
              <a:t>2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6735" y="3515063"/>
            <a:ext cx="1399065" cy="400110"/>
          </a:xfrm>
          <a:prstGeom prst="rect">
            <a:avLst/>
          </a:prstGeom>
          <a:ln>
            <a:solidFill>
              <a:srgbClr val="B3A2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6260" y="4691796"/>
            <a:ext cx="1399065" cy="400110"/>
          </a:xfrm>
          <a:prstGeom prst="rect">
            <a:avLst/>
          </a:prstGeom>
          <a:ln>
            <a:solidFill>
              <a:srgbClr val="B3A2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195" y="5715675"/>
            <a:ext cx="7019609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Cost [s(a</a:t>
            </a:r>
            <a:r>
              <a:rPr lang="en-US" sz="2000" b="1" baseline="30000" dirty="0"/>
              <a:t>t+1</a:t>
            </a:r>
            <a:r>
              <a:rPr lang="en-US" sz="2000" b="1" dirty="0"/>
              <a:t> | </a:t>
            </a:r>
            <a:r>
              <a:rPr lang="en-US" sz="2000" b="1" dirty="0" err="1"/>
              <a:t>c</a:t>
            </a:r>
            <a:r>
              <a:rPr lang="en-US" sz="2000" b="1" baseline="30000" dirty="0" err="1"/>
              <a:t>t</a:t>
            </a:r>
            <a:r>
              <a:rPr lang="en-US" sz="2000" b="1" dirty="0" err="1"/>
              <a:t>,q</a:t>
            </a:r>
            <a:r>
              <a:rPr lang="en-US" sz="2000" b="1" baseline="30000" dirty="0" err="1"/>
              <a:t>t</a:t>
            </a:r>
            <a:r>
              <a:rPr lang="en-US" sz="2000" b="1" dirty="0"/>
              <a:t>)]:</a:t>
            </a:r>
            <a:r>
              <a:rPr lang="en-US" sz="2000" dirty="0"/>
              <a:t> the system estimates expected effort required to user to pursue the next action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98811" y="3523477"/>
            <a:ext cx="1399065" cy="40011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98811" y="4691796"/>
            <a:ext cx="1399065" cy="40011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3022" y="2574627"/>
            <a:ext cx="1399065" cy="4001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s(a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8087" y="5171281"/>
            <a:ext cx="1364626" cy="4001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s(a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32" name="TextBox 31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939394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62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216618"/>
            <a:ext cx="0" cy="527625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0565" y="1216618"/>
            <a:ext cx="96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0340" y="1216618"/>
            <a:ext cx="14193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6050" y="2436338"/>
            <a:ext cx="59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1</a:t>
            </a:r>
          </a:p>
          <a:p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26050" y="3640693"/>
            <a:ext cx="48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3750" y="27285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33750" y="3985856"/>
            <a:ext cx="2238375" cy="3810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33750" y="3319167"/>
            <a:ext cx="2238375" cy="443208"/>
          </a:xfrm>
          <a:prstGeom prst="straightConnector1">
            <a:avLst/>
          </a:prstGeom>
          <a:ln w="381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07737" y="2960093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1</a:t>
            </a:r>
            <a:r>
              <a:rPr lang="en-US" sz="2800" b="1" dirty="0"/>
              <a:t>, c</a:t>
            </a:r>
            <a:r>
              <a:rPr lang="en-US" sz="2800" b="1" baseline="30000" dirty="0"/>
              <a:t>1</a:t>
            </a:r>
            <a:r>
              <a:rPr lang="en-US" sz="2800" b="1" dirty="0"/>
              <a:t>, f</a:t>
            </a:r>
            <a:r>
              <a:rPr lang="en-US" sz="2800" b="1" baseline="30000" dirty="0"/>
              <a:t>1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1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907737" y="4152701"/>
            <a:ext cx="199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b="1" baseline="30000" dirty="0"/>
              <a:t>2</a:t>
            </a:r>
            <a:r>
              <a:rPr lang="en-US" sz="2800" b="1" dirty="0"/>
              <a:t>, c</a:t>
            </a:r>
            <a:r>
              <a:rPr lang="en-US" sz="2800" b="1" baseline="30000" dirty="0"/>
              <a:t>2</a:t>
            </a:r>
            <a:r>
              <a:rPr lang="en-US" sz="2800" b="1" dirty="0"/>
              <a:t>, f</a:t>
            </a:r>
            <a:r>
              <a:rPr lang="en-US" sz="2800" b="1" baseline="30000" dirty="0"/>
              <a:t>2</a:t>
            </a:r>
            <a:r>
              <a:rPr lang="en-US" sz="2800" b="1" baseline="-25000" dirty="0"/>
              <a:t>c</a:t>
            </a:r>
            <a:r>
              <a:rPr lang="en-US" sz="2800" b="1" dirty="0"/>
              <a:t>(q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6735" y="3515063"/>
            <a:ext cx="1399065" cy="400110"/>
          </a:xfrm>
          <a:prstGeom prst="rect">
            <a:avLst/>
          </a:prstGeom>
          <a:ln>
            <a:solidFill>
              <a:srgbClr val="B3A2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6260" y="4691796"/>
            <a:ext cx="1399065" cy="400110"/>
          </a:xfrm>
          <a:prstGeom prst="rect">
            <a:avLst/>
          </a:prstGeom>
          <a:ln>
            <a:solidFill>
              <a:srgbClr val="B3A2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195" y="5715675"/>
            <a:ext cx="7019609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Surplus [u(a</a:t>
            </a:r>
            <a:r>
              <a:rPr lang="en-US" sz="2000" b="1" baseline="30000" dirty="0"/>
              <a:t>t+1</a:t>
            </a:r>
            <a:r>
              <a:rPr lang="en-US" sz="2000" b="1" dirty="0"/>
              <a:t> | </a:t>
            </a:r>
            <a:r>
              <a:rPr lang="en-US" sz="2000" b="1" dirty="0" err="1"/>
              <a:t>c</a:t>
            </a:r>
            <a:r>
              <a:rPr lang="en-US" sz="2000" b="1" baseline="30000" dirty="0" err="1"/>
              <a:t>t</a:t>
            </a:r>
            <a:r>
              <a:rPr lang="en-US" sz="2000" b="1" dirty="0" err="1"/>
              <a:t>,q</a:t>
            </a:r>
            <a:r>
              <a:rPr lang="en-US" sz="2000" b="1" baseline="30000" dirty="0" err="1"/>
              <a:t>t</a:t>
            </a:r>
            <a:r>
              <a:rPr lang="en-US" sz="2000" b="1" dirty="0"/>
              <a:t>)]:</a:t>
            </a:r>
            <a:r>
              <a:rPr lang="en-US" sz="2000" dirty="0"/>
              <a:t> difference b/w reward and cost</a:t>
            </a:r>
          </a:p>
          <a:p>
            <a:r>
              <a:rPr lang="en-US" sz="2000" dirty="0"/>
              <a:t>Surplus is the same as payoff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98811" y="3523477"/>
            <a:ext cx="1399065" cy="40011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98811" y="4691796"/>
            <a:ext cx="1399065" cy="40011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3022" y="2574627"/>
            <a:ext cx="1399065" cy="4001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s(a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8087" y="5171281"/>
            <a:ext cx="1364626" cy="4001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s(a</a:t>
            </a:r>
            <a:r>
              <a:rPr lang="en-US" sz="2000" baseline="30000" dirty="0"/>
              <a:t>3</a:t>
            </a:r>
            <a:r>
              <a:rPr lang="en-US" sz="2000" dirty="0"/>
              <a:t> | c</a:t>
            </a:r>
            <a:r>
              <a:rPr lang="en-US" sz="2000" baseline="30000" dirty="0"/>
              <a:t>2</a:t>
            </a:r>
            <a:r>
              <a:rPr lang="en-US" sz="2000" dirty="0"/>
              <a:t>,q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662" y="3723532"/>
            <a:ext cx="1399065" cy="40011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u(a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1636" y="6397626"/>
            <a:ext cx="422072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u(a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 = r(a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 - s(a</a:t>
            </a:r>
            <a:r>
              <a:rPr lang="en-US" sz="2000" baseline="30000" dirty="0"/>
              <a:t>2</a:t>
            </a:r>
            <a:r>
              <a:rPr lang="en-US" sz="2000" dirty="0"/>
              <a:t> | c</a:t>
            </a:r>
            <a:r>
              <a:rPr lang="en-US" sz="2000" baseline="30000" dirty="0"/>
              <a:t>1</a:t>
            </a:r>
            <a:r>
              <a:rPr lang="en-US" sz="2000" dirty="0"/>
              <a:t>,q</a:t>
            </a:r>
            <a:r>
              <a:rPr lang="en-US" sz="2000" baseline="30000" dirty="0"/>
              <a:t>1</a:t>
            </a:r>
            <a:r>
              <a:rPr lang="en-US" sz="2000" dirty="0"/>
              <a:t>)  </a:t>
            </a:r>
          </a:p>
        </p:txBody>
      </p:sp>
      <p:sp>
        <p:nvSpPr>
          <p:cNvPr id="32" name="TextBox 31"/>
          <p:cNvSpPr txBox="1"/>
          <p:nvPr/>
        </p:nvSpPr>
        <p:spPr>
          <a:xfrm rot="550592">
            <a:off x="3866593" y="298848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=1</a:t>
            </a:r>
          </a:p>
        </p:txBody>
      </p:sp>
      <p:sp>
        <p:nvSpPr>
          <p:cNvPr id="34" name="TextBox 33"/>
          <p:cNvSpPr txBox="1"/>
          <p:nvPr/>
        </p:nvSpPr>
        <p:spPr>
          <a:xfrm rot="550592">
            <a:off x="3931374" y="4288459"/>
            <a:ext cx="90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lap </a:t>
            </a:r>
            <a:r>
              <a:rPr lang="en-US" sz="2000" b="1" dirty="0"/>
              <a:t>t</a:t>
            </a:r>
            <a:r>
              <a:rPr lang="en-US" sz="20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920219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Card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Models of Information Seeking, Searching &amp; Retrieval by @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868500"/>
          </a:xfrm>
        </p:spPr>
        <p:txBody>
          <a:bodyPr/>
          <a:lstStyle/>
          <a:p>
            <a:r>
              <a:rPr lang="en-US" dirty="0"/>
              <a:t>In each </a:t>
            </a:r>
            <a:r>
              <a:rPr lang="en-US" b="1" dirty="0"/>
              <a:t>lap t</a:t>
            </a:r>
            <a:r>
              <a:rPr lang="en-US" dirty="0"/>
              <a:t>, system should </a:t>
            </a:r>
            <a:r>
              <a:rPr lang="en-US" b="1" dirty="0"/>
              <a:t>play card </a:t>
            </a:r>
            <a:r>
              <a:rPr lang="en-US" b="1" dirty="0" err="1"/>
              <a:t>q</a:t>
            </a:r>
            <a:r>
              <a:rPr lang="en-US" b="1" baseline="30000" dirty="0" err="1"/>
              <a:t>t</a:t>
            </a:r>
            <a:r>
              <a:rPr lang="en-US" dirty="0"/>
              <a:t> that </a:t>
            </a:r>
            <a:r>
              <a:rPr lang="en-US" b="1" dirty="0" err="1"/>
              <a:t>maximises</a:t>
            </a:r>
            <a:r>
              <a:rPr lang="en-US" b="1" dirty="0"/>
              <a:t> expected surplus </a:t>
            </a:r>
            <a:r>
              <a:rPr lang="en-US" b="1" dirty="0" err="1"/>
              <a:t>u</a:t>
            </a:r>
            <a:r>
              <a:rPr lang="en-US" b="1" baseline="30000" dirty="0" err="1"/>
              <a:t>t</a:t>
            </a:r>
            <a:r>
              <a:rPr lang="en-US" b="1" dirty="0"/>
              <a:t> </a:t>
            </a:r>
            <a:r>
              <a:rPr lang="en-US" dirty="0"/>
              <a:t>(given current context &amp; constraints)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268" y="3186836"/>
            <a:ext cx="3144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max</a:t>
            </a:r>
            <a:r>
              <a:rPr lang="en-US" sz="3200" b="1" baseline="-25000" dirty="0" err="1"/>
              <a:t>qt</a:t>
            </a:r>
            <a:r>
              <a:rPr lang="en-US" sz="3200" b="1" baseline="-25000" dirty="0"/>
              <a:t> </a:t>
            </a:r>
            <a:r>
              <a:rPr lang="en-US" sz="3200" b="1" dirty="0"/>
              <a:t> E(</a:t>
            </a:r>
            <a:r>
              <a:rPr lang="en-US" sz="3200" b="1" dirty="0" err="1"/>
              <a:t>u</a:t>
            </a:r>
            <a:r>
              <a:rPr lang="en-US" sz="3200" b="1" baseline="30000" dirty="0" err="1"/>
              <a:t>t</a:t>
            </a:r>
            <a:r>
              <a:rPr lang="en-US" sz="3200" b="1" dirty="0"/>
              <a:t> | </a:t>
            </a:r>
            <a:r>
              <a:rPr lang="en-US" sz="3200" b="1" dirty="0" err="1"/>
              <a:t>c</a:t>
            </a:r>
            <a:r>
              <a:rPr lang="en-US" sz="3200" b="1" baseline="30000" dirty="0" err="1"/>
              <a:t>t</a:t>
            </a:r>
            <a:r>
              <a:rPr lang="en-US" sz="3200" b="1" dirty="0" err="1"/>
              <a:t>,q</a:t>
            </a:r>
            <a:r>
              <a:rPr lang="en-US" sz="3200" b="1" baseline="30000" dirty="0" err="1"/>
              <a:t>t</a:t>
            </a:r>
            <a:r>
              <a:rPr lang="en-US" sz="3200" b="1" dirty="0"/>
              <a:t>)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137518" y="4033043"/>
            <a:ext cx="5711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=   </a:t>
            </a:r>
            <a:r>
              <a:rPr lang="en-US" sz="4800" dirty="0" err="1"/>
              <a:t>Σ</a:t>
            </a:r>
            <a:r>
              <a:rPr lang="en-US" sz="3200" b="1" baseline="-25000" dirty="0"/>
              <a:t> </a:t>
            </a:r>
            <a:r>
              <a:rPr lang="en-US" sz="3200" b="1" dirty="0"/>
              <a:t>   p(a</a:t>
            </a:r>
            <a:r>
              <a:rPr lang="en-US" sz="3200" b="1" baseline="30000" dirty="0"/>
              <a:t>t+1 </a:t>
            </a:r>
            <a:r>
              <a:rPr lang="en-US" sz="3200" b="1" dirty="0"/>
              <a:t>| </a:t>
            </a:r>
            <a:r>
              <a:rPr lang="en-US" sz="3200" b="1" dirty="0" err="1"/>
              <a:t>c</a:t>
            </a:r>
            <a:r>
              <a:rPr lang="en-US" sz="3200" b="1" baseline="30000" dirty="0" err="1"/>
              <a:t>t</a:t>
            </a:r>
            <a:r>
              <a:rPr lang="en-US" sz="3200" b="1" dirty="0" err="1"/>
              <a:t>,q</a:t>
            </a:r>
            <a:r>
              <a:rPr lang="en-US" sz="3200" b="1" baseline="30000" dirty="0" err="1"/>
              <a:t>t</a:t>
            </a:r>
            <a:r>
              <a:rPr lang="en-US" sz="3200" b="1" dirty="0"/>
              <a:t>) u(a</a:t>
            </a:r>
            <a:r>
              <a:rPr lang="en-US" sz="3200" b="1" baseline="30000" dirty="0"/>
              <a:t>t+1</a:t>
            </a:r>
            <a:r>
              <a:rPr lang="en-US" sz="3200" b="1" dirty="0"/>
              <a:t> | </a:t>
            </a:r>
            <a:r>
              <a:rPr lang="en-US" sz="3200" b="1" dirty="0" err="1"/>
              <a:t>c</a:t>
            </a:r>
            <a:r>
              <a:rPr lang="en-US" sz="3200" b="1" baseline="30000" dirty="0" err="1"/>
              <a:t>t</a:t>
            </a:r>
            <a:r>
              <a:rPr lang="en-US" sz="3200" b="1" dirty="0" err="1"/>
              <a:t>,q</a:t>
            </a:r>
            <a:r>
              <a:rPr lang="en-US" sz="3200" b="1" baseline="30000" dirty="0" err="1"/>
              <a:t>t</a:t>
            </a:r>
            <a:r>
              <a:rPr lang="en-US" sz="3200" b="1" dirty="0"/>
              <a:t>)</a:t>
            </a:r>
            <a:endParaRPr lang="en-US" sz="3200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026268" y="5309542"/>
            <a:ext cx="2761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subject to </a:t>
            </a:r>
            <a:r>
              <a:rPr lang="en-US" sz="2400" dirty="0" err="1"/>
              <a:t>f</a:t>
            </a:r>
            <a:r>
              <a:rPr lang="en-US" sz="2400" baseline="-25000" dirty="0" err="1"/>
              <a:t>c</a:t>
            </a:r>
            <a:r>
              <a:rPr lang="en-US" sz="2400" baseline="30000" dirty="0" err="1"/>
              <a:t>t</a:t>
            </a:r>
            <a:r>
              <a:rPr lang="en-US" sz="2400" dirty="0"/>
              <a:t>(</a:t>
            </a:r>
            <a:r>
              <a:rPr lang="en-US" sz="2400" dirty="0" err="1"/>
              <a:t>q</a:t>
            </a:r>
            <a:r>
              <a:rPr lang="en-US" sz="2400" baseline="30000" dirty="0" err="1"/>
              <a:t>t</a:t>
            </a:r>
            <a:r>
              <a:rPr lang="en-US" sz="2400" dirty="0"/>
              <a:t>) &lt;=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5375" y="4679374"/>
            <a:ext cx="118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="1" baseline="30000" dirty="0"/>
              <a:t>t+1</a:t>
            </a:r>
            <a:r>
              <a:rPr lang="en-US" b="1" dirty="0"/>
              <a:t> € </a:t>
            </a:r>
            <a:r>
              <a:rPr lang="en-US" b="1" i="1" dirty="0"/>
              <a:t>A</a:t>
            </a:r>
            <a:r>
              <a:rPr lang="en-US" b="1" dirty="0"/>
              <a:t>(</a:t>
            </a:r>
            <a:r>
              <a:rPr lang="en-US" b="1" dirty="0" err="1"/>
              <a:t>q</a:t>
            </a:r>
            <a:r>
              <a:rPr lang="en-US" b="1" baseline="30000" dirty="0" err="1"/>
              <a:t>t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564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Model ~= </a:t>
            </a:r>
            <a:r>
              <a:rPr lang="en-US" dirty="0" err="1"/>
              <a:t>iPRP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350755"/>
          </a:xfrm>
        </p:spPr>
        <p:txBody>
          <a:bodyPr/>
          <a:lstStyle/>
          <a:p>
            <a:r>
              <a:rPr lang="en-US" dirty="0"/>
              <a:t>Card model is a </a:t>
            </a:r>
            <a:r>
              <a:rPr lang="en-US" dirty="0" err="1"/>
              <a:t>generalisation</a:t>
            </a:r>
            <a:r>
              <a:rPr lang="en-US" dirty="0"/>
              <a:t> of </a:t>
            </a:r>
            <a:r>
              <a:rPr lang="en-US" dirty="0" err="1"/>
              <a:t>iPRP</a:t>
            </a:r>
            <a:endParaRPr lang="en-US" dirty="0"/>
          </a:p>
          <a:p>
            <a:r>
              <a:rPr lang="en-US" dirty="0"/>
              <a:t>To get to </a:t>
            </a:r>
            <a:r>
              <a:rPr lang="en-US" dirty="0" err="1"/>
              <a:t>iPRP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Plain card</a:t>
            </a:r>
            <a:r>
              <a:rPr lang="en-US" dirty="0"/>
              <a:t>: each card is a </a:t>
            </a:r>
            <a:r>
              <a:rPr lang="en-US" b="1" dirty="0"/>
              <a:t>choice e</a:t>
            </a:r>
            <a:r>
              <a:rPr lang="en-US" b="1" baseline="30000" dirty="0"/>
              <a:t>t</a:t>
            </a:r>
            <a:r>
              <a:rPr lang="en-US" b="1" dirty="0"/>
              <a:t> </a:t>
            </a:r>
            <a:r>
              <a:rPr lang="en-US" dirty="0"/>
              <a:t>in a ranked list </a:t>
            </a:r>
          </a:p>
          <a:p>
            <a:pPr lvl="1"/>
            <a:r>
              <a:rPr lang="en-US" b="1" dirty="0"/>
              <a:t>Binary actions</a:t>
            </a:r>
            <a:r>
              <a:rPr lang="en-US" dirty="0"/>
              <a:t>: only two actions allowed, </a:t>
            </a:r>
            <a:r>
              <a:rPr lang="en-US" b="1" dirty="0"/>
              <a:t>accept e</a:t>
            </a:r>
            <a:r>
              <a:rPr lang="en-US" b="1" baseline="30000" dirty="0"/>
              <a:t>t</a:t>
            </a:r>
            <a:r>
              <a:rPr lang="en-US" dirty="0"/>
              <a:t> or </a:t>
            </a:r>
            <a:r>
              <a:rPr lang="en-US" b="1" dirty="0"/>
              <a:t>reject e</a:t>
            </a:r>
            <a:r>
              <a:rPr lang="en-US" b="1" baseline="30000" dirty="0"/>
              <a:t>t</a:t>
            </a:r>
          </a:p>
          <a:p>
            <a:pPr lvl="1"/>
            <a:r>
              <a:rPr lang="en-US" dirty="0"/>
              <a:t>Set rewards for rejecting and costs for accept and reject </a:t>
            </a:r>
            <a:r>
              <a:rPr lang="en-US" dirty="0" err="1"/>
              <a:t>wrt</a:t>
            </a:r>
            <a:r>
              <a:rPr lang="en-US" dirty="0"/>
              <a:t> e</a:t>
            </a:r>
            <a:r>
              <a:rPr lang="en-US" baseline="30000" dirty="0"/>
              <a:t>t</a:t>
            </a:r>
            <a:endParaRPr lang="en-US" dirty="0"/>
          </a:p>
          <a:p>
            <a:pPr lvl="1"/>
            <a:r>
              <a:rPr lang="en-US" dirty="0"/>
              <a:t>Rank according to </a:t>
            </a:r>
            <a:r>
              <a:rPr lang="en-US" b="1" dirty="0"/>
              <a:t>E(</a:t>
            </a:r>
            <a:r>
              <a:rPr lang="en-US" b="1" dirty="0" err="1"/>
              <a:t>u</a:t>
            </a:r>
            <a:r>
              <a:rPr lang="en-US" b="1" baseline="30000" dirty="0" err="1"/>
              <a:t>t</a:t>
            </a:r>
            <a:r>
              <a:rPr lang="en-US" b="1" dirty="0" err="1"/>
              <a:t>|e</a:t>
            </a:r>
            <a:r>
              <a:rPr lang="en-US" b="1" baseline="30000" dirty="0" err="1"/>
              <a:t>t</a:t>
            </a:r>
            <a:r>
              <a:rPr lang="en-US" b="1" dirty="0"/>
              <a:t>)</a:t>
            </a:r>
            <a:r>
              <a:rPr lang="en-US" dirty="0"/>
              <a:t>, which becomes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Models of Information Seeking, Searching &amp; Retrieval by @leifos &amp; @guidozuc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E2C09-DF95-334A-90EF-66184EECCD4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5625" y="5641415"/>
            <a:ext cx="1711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r(e</a:t>
            </a:r>
            <a:r>
              <a:rPr lang="en-US" sz="2400" b="1" baseline="30000" dirty="0"/>
              <a:t>t</a:t>
            </a:r>
            <a:r>
              <a:rPr lang="en-US" sz="2400" b="1" dirty="0"/>
              <a:t>) - _____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8551" y="5585335"/>
            <a:ext cx="725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s(e</a:t>
            </a:r>
            <a:r>
              <a:rPr lang="en-US" sz="2400" b="1" baseline="30000" dirty="0"/>
              <a:t>t</a:t>
            </a:r>
            <a:r>
              <a:rPr lang="en-US" sz="2400" b="1" dirty="0"/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6172" y="5941709"/>
            <a:ext cx="76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p(e</a:t>
            </a:r>
            <a:r>
              <a:rPr lang="en-US" sz="2400" b="1" baseline="30000" dirty="0"/>
              <a:t>t</a:t>
            </a:r>
            <a:r>
              <a:rPr lang="en-US" sz="24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04025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using Card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Difficult to operationalize </a:t>
            </a:r>
            <a:r>
              <a:rPr lang="en-US" dirty="0"/>
              <a:t>because of the many </a:t>
            </a:r>
            <a:r>
              <a:rPr lang="en-US" b="1" dirty="0"/>
              <a:t>parameters</a:t>
            </a:r>
          </a:p>
          <a:p>
            <a:r>
              <a:rPr lang="en-US" dirty="0"/>
              <a:t>Similar challenges as </a:t>
            </a:r>
            <a:r>
              <a:rPr lang="en-US" dirty="0" err="1"/>
              <a:t>iPRP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estimate</a:t>
            </a:r>
            <a:r>
              <a:rPr lang="en-US" dirty="0"/>
              <a:t> rewards and costs of actions?</a:t>
            </a:r>
          </a:p>
          <a:p>
            <a:pPr lvl="1"/>
            <a:r>
              <a:rPr lang="en-US" dirty="0"/>
              <a:t>How to infer probability of actions? E.g. need log data</a:t>
            </a:r>
          </a:p>
          <a:p>
            <a:pPr lvl="1"/>
            <a:r>
              <a:rPr lang="en-US" dirty="0"/>
              <a:t>Alternatively, what models to use to </a:t>
            </a:r>
            <a:r>
              <a:rPr lang="en-US" b="1" dirty="0"/>
              <a:t>determine</a:t>
            </a:r>
            <a:r>
              <a:rPr lang="en-US" dirty="0"/>
              <a:t> these probabilities?</a:t>
            </a:r>
          </a:p>
          <a:p>
            <a:r>
              <a:rPr lang="en-US" dirty="0"/>
              <a:t>No extensive experimentation/validation</a:t>
            </a:r>
          </a:p>
        </p:txBody>
      </p:sp>
    </p:spTree>
    <p:extLst>
      <p:ext uri="{BB962C8B-B14F-4D97-AF65-F5344CB8AC3E}">
        <p14:creationId xmlns:p14="http://schemas.microsoft.com/office/powerpoint/2010/main" val="618221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572"/>
            <a:ext cx="8229600" cy="602946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In theory, theory and practice are the same. In practice, they are not.</a:t>
            </a: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Albert Einstein</a:t>
            </a:r>
          </a:p>
        </p:txBody>
      </p:sp>
      <p:pic>
        <p:nvPicPr>
          <p:cNvPr id="4" name="Picture 3" descr="einstein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r="21313"/>
          <a:stretch/>
        </p:blipFill>
        <p:spPr>
          <a:xfrm>
            <a:off x="3717986" y="2882322"/>
            <a:ext cx="5426014" cy="39756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462B4-984A-3A4A-B396-4B04342EF7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1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Session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06727" y="1053885"/>
            <a:ext cx="8937273" cy="5072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sequence of interactions: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 that the user receives some payoff for each document (payoff = benefit - cost)</a:t>
            </a:r>
          </a:p>
          <a:p>
            <a:pPr lvl="1"/>
            <a:r>
              <a:rPr lang="en-US" dirty="0"/>
              <a:t>Let’s say: Payoff(type) = -20, Payoff(Ans) =100</a:t>
            </a:r>
          </a:p>
          <a:p>
            <a:endParaRPr lang="en-US" dirty="0"/>
          </a:p>
          <a:p>
            <a:r>
              <a:rPr lang="en-US" dirty="0"/>
              <a:t>Discount the value</a:t>
            </a:r>
          </a:p>
          <a:p>
            <a:endParaRPr lang="en-US" dirty="0"/>
          </a:p>
          <a:p>
            <a:r>
              <a:rPr lang="en-US" dirty="0"/>
              <a:t>Compute NPV </a:t>
            </a:r>
          </a:p>
          <a:p>
            <a:pPr lvl="1"/>
            <a:r>
              <a:rPr lang="en-US" dirty="0"/>
              <a:t>(-20*1 +100*0.5) </a:t>
            </a:r>
            <a:r>
              <a:rPr lang="en-US" i="1" dirty="0"/>
              <a:t>= 30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Type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2525" y="1720587"/>
          <a:ext cx="149629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12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2525" y="3636518"/>
          <a:ext cx="14962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752525" y="4517500"/>
          <a:ext cx="14962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65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06727" y="1053885"/>
            <a:ext cx="8937273" cy="5656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sequence of interactions when speaking: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 that the user receives some payoff for each document (payoff = benefit - cost)</a:t>
            </a:r>
          </a:p>
          <a:p>
            <a:pPr lvl="1"/>
            <a:r>
              <a:rPr lang="en-US" dirty="0"/>
              <a:t>Let’s say: Payoff(Ask) = -10, Payoff(Error)=-5, Payout(Ans)=100</a:t>
            </a:r>
          </a:p>
          <a:p>
            <a:endParaRPr lang="en-US" dirty="0"/>
          </a:p>
          <a:p>
            <a:r>
              <a:rPr lang="en-US" dirty="0"/>
              <a:t>Discount the value</a:t>
            </a:r>
          </a:p>
          <a:p>
            <a:endParaRPr lang="en-US" dirty="0"/>
          </a:p>
          <a:p>
            <a:r>
              <a:rPr lang="en-US" dirty="0"/>
              <a:t>Compute NPV </a:t>
            </a:r>
          </a:p>
          <a:p>
            <a:pPr marL="457200" lvl="1" indent="0">
              <a:buNone/>
            </a:pPr>
            <a:r>
              <a:rPr lang="en-US" dirty="0"/>
              <a:t>(-10*1 -5*0.5 -10*.33 + 100*.25) </a:t>
            </a:r>
            <a:r>
              <a:rPr lang="en-US" i="1" dirty="0"/>
              <a:t>= 9.17</a:t>
            </a:r>
          </a:p>
          <a:p>
            <a:r>
              <a:rPr lang="en-US" i="1" dirty="0"/>
              <a:t>But if there is no error then the the NPV(speak) = 40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Speak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2525" y="1720587"/>
          <a:ext cx="29925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012">
                <a:tc>
                  <a:txBody>
                    <a:bodyPr/>
                    <a:lstStyle/>
                    <a:p>
                      <a:r>
                        <a:rPr lang="en-US" b="1" dirty="0"/>
                        <a:t>Ask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228836"/>
              </p:ext>
            </p:extLst>
          </p:nvPr>
        </p:nvGraphicFramePr>
        <p:xfrm>
          <a:off x="752525" y="3944317"/>
          <a:ext cx="30843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854151"/>
              </p:ext>
            </p:extLst>
          </p:nvPr>
        </p:nvGraphicFramePr>
        <p:xfrm>
          <a:off x="752525" y="4914787"/>
          <a:ext cx="29925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4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1E4F-3206-FA46-9BF5-EAADAA3A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8B3-A9A0-AD4D-B5A5-8B338796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NPV of different methods to determine which alternative is preferable</a:t>
            </a:r>
          </a:p>
          <a:p>
            <a:r>
              <a:rPr lang="en-US" dirty="0"/>
              <a:t>But, there is no notion of uncertainty </a:t>
            </a:r>
          </a:p>
          <a:p>
            <a:pPr lvl="1"/>
            <a:r>
              <a:rPr lang="en-US" dirty="0"/>
              <a:t>What if there is some probability of an error</a:t>
            </a:r>
          </a:p>
          <a:p>
            <a:pPr lvl="1"/>
            <a:r>
              <a:rPr lang="en-US" dirty="0"/>
              <a:t>How good does the system need to be, before you would always speak to the agent?</a:t>
            </a:r>
          </a:p>
          <a:p>
            <a:r>
              <a:rPr lang="en-US" dirty="0"/>
              <a:t>We need to consider the uncertainty associated with payoffs.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7556-6950-804A-BB04-E6A9A728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3636</Words>
  <Application>Microsoft Macintosh PowerPoint</Application>
  <PresentationFormat>On-screen Show (4:3)</PresentationFormat>
  <Paragraphs>671</Paragraphs>
  <Slides>67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Wingdings</vt:lpstr>
      <vt:lpstr>Office Theme</vt:lpstr>
      <vt:lpstr>Building Economic  Models and Measures of Search ACM SIGIR BEMMS 2019  Session 1 – Economics and Ranking Principles</vt:lpstr>
      <vt:lpstr>Outline</vt:lpstr>
      <vt:lpstr>COST BENEFIT ANALYSIS</vt:lpstr>
      <vt:lpstr>Cost Benefit Analysis (CBA)</vt:lpstr>
      <vt:lpstr>Applying CBA in CHI</vt:lpstr>
      <vt:lpstr>Speak or Type</vt:lpstr>
      <vt:lpstr>Type</vt:lpstr>
      <vt:lpstr>Speak</vt:lpstr>
      <vt:lpstr>Cost Benefit Analysis</vt:lpstr>
      <vt:lpstr>DECISION THEORY</vt:lpstr>
      <vt:lpstr>Decision Theory</vt:lpstr>
      <vt:lpstr>Decision Theory</vt:lpstr>
      <vt:lpstr>Browsing Clusters Example</vt:lpstr>
      <vt:lpstr>Expected Value</vt:lpstr>
      <vt:lpstr>A Note on Costs and Benefits in IR</vt:lpstr>
      <vt:lpstr>Probability Ranking Principle</vt:lpstr>
      <vt:lpstr>In Probability We Trust</vt:lpstr>
      <vt:lpstr>Justification of the PRP</vt:lpstr>
      <vt:lpstr>Justification of the PRP</vt:lpstr>
      <vt:lpstr>Minimizing Expected Costs</vt:lpstr>
      <vt:lpstr>Minimizing Expected Costs</vt:lpstr>
      <vt:lpstr>Insights from the PRP</vt:lpstr>
      <vt:lpstr>Beyond the PRP</vt:lpstr>
      <vt:lpstr>Interactive Probability Ranking Principle</vt:lpstr>
      <vt:lpstr>Problematic Assumptions</vt:lpstr>
      <vt:lpstr>iPRP Assumptions</vt:lpstr>
      <vt:lpstr>Intuition</vt:lpstr>
      <vt:lpstr>Intuition</vt:lpstr>
      <vt:lpstr>Intuition</vt:lpstr>
      <vt:lpstr>Situations, Choices, Interactions</vt:lpstr>
      <vt:lpstr>Expected Benefit of a Choice</vt:lpstr>
      <vt:lpstr>Expect Benefit of List of Choices</vt:lpstr>
      <vt:lpstr>Ranking of Choices</vt:lpstr>
      <vt:lpstr>Relationship b/w PRP and iPRP</vt:lpstr>
      <vt:lpstr>Ranking of Choices</vt:lpstr>
      <vt:lpstr>Ranking of Choices</vt:lpstr>
      <vt:lpstr>Insights from the iPRP</vt:lpstr>
      <vt:lpstr>Challenges of using iPRP</vt:lpstr>
      <vt:lpstr>Using the iprp</vt:lpstr>
      <vt:lpstr>Applied to Topic Retrieval</vt:lpstr>
      <vt:lpstr>Effort of Choice</vt:lpstr>
      <vt:lpstr>Approximating the Benefit</vt:lpstr>
      <vt:lpstr>Approximating the Benefit</vt:lpstr>
      <vt:lpstr>Benefit</vt:lpstr>
      <vt:lpstr>Decision Criteria</vt:lpstr>
      <vt:lpstr>Probability of Accepting a Choice (pd)</vt:lpstr>
      <vt:lpstr>Inequality Plot</vt:lpstr>
      <vt:lpstr>Using the iPRP</vt:lpstr>
      <vt:lpstr>Card Model</vt:lpstr>
      <vt:lpstr>Overview</vt:lpstr>
      <vt:lpstr>A principle for interactions</vt:lpstr>
      <vt:lpstr>The Search Process</vt:lpstr>
      <vt:lpstr>Laps</vt:lpstr>
      <vt:lpstr>Cards</vt:lpstr>
      <vt:lpstr>Context</vt:lpstr>
      <vt:lpstr>Constrains</vt:lpstr>
      <vt:lpstr>Actions</vt:lpstr>
      <vt:lpstr>The Search Process</vt:lpstr>
      <vt:lpstr>Action Model</vt:lpstr>
      <vt:lpstr>Rewards</vt:lpstr>
      <vt:lpstr>Costs</vt:lpstr>
      <vt:lpstr>Surplus</vt:lpstr>
      <vt:lpstr>Interface Card Optimization</vt:lpstr>
      <vt:lpstr>Card Model ~= iPRP</vt:lpstr>
      <vt:lpstr>Challenges of using Card Model</vt:lpstr>
      <vt:lpstr>PowerPoint Presentation</vt:lpstr>
      <vt:lpstr>End of Session One</vt:lpstr>
    </vt:vector>
  </TitlesOfParts>
  <Company>University of Glasgow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Models of  Interactive Information Retrieval</dc:title>
  <dc:creator>Leif Azzopardi</dc:creator>
  <cp:lastModifiedBy>Guido Zuccon</cp:lastModifiedBy>
  <cp:revision>94</cp:revision>
  <dcterms:created xsi:type="dcterms:W3CDTF">2013-08-23T12:39:59Z</dcterms:created>
  <dcterms:modified xsi:type="dcterms:W3CDTF">2019-07-21T04:46:57Z</dcterms:modified>
</cp:coreProperties>
</file>