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3.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2"/>
  </p:notesMasterIdLst>
  <p:handoutMasterIdLst>
    <p:handoutMasterId r:id="rId93"/>
  </p:handoutMasterIdLst>
  <p:sldIdLst>
    <p:sldId id="435" r:id="rId2"/>
    <p:sldId id="450" r:id="rId3"/>
    <p:sldId id="449" r:id="rId4"/>
    <p:sldId id="454" r:id="rId5"/>
    <p:sldId id="269" r:id="rId6"/>
    <p:sldId id="271" r:id="rId7"/>
    <p:sldId id="270" r:id="rId8"/>
    <p:sldId id="298" r:id="rId9"/>
    <p:sldId id="438" r:id="rId10"/>
    <p:sldId id="439" r:id="rId11"/>
    <p:sldId id="440" r:id="rId12"/>
    <p:sldId id="441" r:id="rId13"/>
    <p:sldId id="442" r:id="rId14"/>
    <p:sldId id="458" r:id="rId15"/>
    <p:sldId id="268" r:id="rId16"/>
    <p:sldId id="436" r:id="rId17"/>
    <p:sldId id="384" r:id="rId18"/>
    <p:sldId id="437" r:id="rId19"/>
    <p:sldId id="273" r:id="rId20"/>
    <p:sldId id="274" r:id="rId21"/>
    <p:sldId id="275" r:id="rId22"/>
    <p:sldId id="311" r:id="rId23"/>
    <p:sldId id="302" r:id="rId24"/>
    <p:sldId id="301" r:id="rId25"/>
    <p:sldId id="277" r:id="rId26"/>
    <p:sldId id="279" r:id="rId27"/>
    <p:sldId id="307" r:id="rId28"/>
    <p:sldId id="281" r:id="rId29"/>
    <p:sldId id="304" r:id="rId30"/>
    <p:sldId id="305" r:id="rId31"/>
    <p:sldId id="306" r:id="rId32"/>
    <p:sldId id="443" r:id="rId33"/>
    <p:sldId id="303" r:id="rId34"/>
    <p:sldId id="308" r:id="rId35"/>
    <p:sldId id="300" r:id="rId36"/>
    <p:sldId id="309" r:id="rId37"/>
    <p:sldId id="444" r:id="rId38"/>
    <p:sldId id="446" r:id="rId39"/>
    <p:sldId id="297" r:id="rId40"/>
    <p:sldId id="310" r:id="rId41"/>
    <p:sldId id="351" r:id="rId42"/>
    <p:sldId id="352" r:id="rId43"/>
    <p:sldId id="353" r:id="rId44"/>
    <p:sldId id="447" r:id="rId45"/>
    <p:sldId id="355" r:id="rId46"/>
    <p:sldId id="285" r:id="rId47"/>
    <p:sldId id="312" r:id="rId48"/>
    <p:sldId id="313" r:id="rId49"/>
    <p:sldId id="314" r:id="rId50"/>
    <p:sldId id="315" r:id="rId51"/>
    <p:sldId id="448" r:id="rId52"/>
    <p:sldId id="318" r:id="rId53"/>
    <p:sldId id="319" r:id="rId54"/>
    <p:sldId id="320" r:id="rId55"/>
    <p:sldId id="321" r:id="rId56"/>
    <p:sldId id="344" r:id="rId57"/>
    <p:sldId id="451" r:id="rId58"/>
    <p:sldId id="452" r:id="rId59"/>
    <p:sldId id="345" r:id="rId60"/>
    <p:sldId id="346" r:id="rId61"/>
    <p:sldId id="453" r:id="rId62"/>
    <p:sldId id="418" r:id="rId63"/>
    <p:sldId id="287" r:id="rId64"/>
    <p:sldId id="286" r:id="rId65"/>
    <p:sldId id="422" r:id="rId66"/>
    <p:sldId id="423" r:id="rId67"/>
    <p:sldId id="424" r:id="rId68"/>
    <p:sldId id="425" r:id="rId69"/>
    <p:sldId id="426" r:id="rId70"/>
    <p:sldId id="428" r:id="rId71"/>
    <p:sldId id="429" r:id="rId72"/>
    <p:sldId id="430" r:id="rId73"/>
    <p:sldId id="431" r:id="rId74"/>
    <p:sldId id="432" r:id="rId75"/>
    <p:sldId id="322" r:id="rId76"/>
    <p:sldId id="421" r:id="rId77"/>
    <p:sldId id="459" r:id="rId78"/>
    <p:sldId id="331" r:id="rId79"/>
    <p:sldId id="417" r:id="rId80"/>
    <p:sldId id="357" r:id="rId81"/>
    <p:sldId id="455" r:id="rId82"/>
    <p:sldId id="334" r:id="rId83"/>
    <p:sldId id="327" r:id="rId84"/>
    <p:sldId id="326" r:id="rId85"/>
    <p:sldId id="328" r:id="rId86"/>
    <p:sldId id="329" r:id="rId87"/>
    <p:sldId id="330" r:id="rId88"/>
    <p:sldId id="456" r:id="rId89"/>
    <p:sldId id="457" r:id="rId90"/>
    <p:sldId id="332" r:id="rId9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2" autoAdjust="0"/>
    <p:restoredTop sz="81891" autoAdjust="0"/>
  </p:normalViewPr>
  <p:slideViewPr>
    <p:cSldViewPr snapToGrid="0" snapToObjects="1">
      <p:cViewPr varScale="1">
        <p:scale>
          <a:sx n="74" d="100"/>
          <a:sy n="74" d="100"/>
        </p:scale>
        <p:origin x="114" y="39"/>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8" d="100"/>
          <a:sy n="58" d="100"/>
        </p:scale>
        <p:origin x="204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Sheet1!$Q$7</c:f>
              <c:strCache>
                <c:ptCount val="1"/>
                <c:pt idx="0">
                  <c:v>Q1</c:v>
                </c:pt>
              </c:strCache>
            </c:strRef>
          </c:tx>
          <c:spPr>
            <a:ln w="50800"/>
          </c:spPr>
          <c:marker>
            <c:symbol val="none"/>
          </c:marker>
          <c:xVal>
            <c:numRef>
              <c:f>Sheet1!$P$8:$P$17</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Sheet1!$Q$8:$Q$17</c:f>
              <c:numCache>
                <c:formatCode>General</c:formatCode>
                <c:ptCount val="10"/>
                <c:pt idx="0">
                  <c:v>30</c:v>
                </c:pt>
                <c:pt idx="1">
                  <c:v>18</c:v>
                </c:pt>
                <c:pt idx="2">
                  <c:v>9</c:v>
                </c:pt>
                <c:pt idx="3">
                  <c:v>6</c:v>
                </c:pt>
                <c:pt idx="4">
                  <c:v>5</c:v>
                </c:pt>
                <c:pt idx="5">
                  <c:v>4.5</c:v>
                </c:pt>
                <c:pt idx="6">
                  <c:v>4</c:v>
                </c:pt>
                <c:pt idx="7">
                  <c:v>3.5</c:v>
                </c:pt>
                <c:pt idx="8">
                  <c:v>3</c:v>
                </c:pt>
                <c:pt idx="9">
                  <c:v>3</c:v>
                </c:pt>
              </c:numCache>
            </c:numRef>
          </c:yVal>
          <c:smooth val="1"/>
          <c:extLst>
            <c:ext xmlns:c16="http://schemas.microsoft.com/office/drawing/2014/chart" uri="{C3380CC4-5D6E-409C-BE32-E72D297353CC}">
              <c16:uniqueId val="{00000000-82BB-6E42-8083-8058A6EEA3D2}"/>
            </c:ext>
          </c:extLst>
        </c:ser>
        <c:ser>
          <c:idx val="1"/>
          <c:order val="1"/>
          <c:tx>
            <c:strRef>
              <c:f>Sheet1!$R$7</c:f>
              <c:strCache>
                <c:ptCount val="1"/>
                <c:pt idx="0">
                  <c:v>Q2</c:v>
                </c:pt>
              </c:strCache>
            </c:strRef>
          </c:tx>
          <c:spPr>
            <a:ln w="50800"/>
          </c:spPr>
          <c:marker>
            <c:symbol val="none"/>
          </c:marker>
          <c:xVal>
            <c:numRef>
              <c:f>Sheet1!$P$8:$P$17</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Sheet1!$R$8:$R$17</c:f>
              <c:numCache>
                <c:formatCode>General</c:formatCode>
                <c:ptCount val="10"/>
                <c:pt idx="1">
                  <c:v>30</c:v>
                </c:pt>
                <c:pt idx="2">
                  <c:v>20</c:v>
                </c:pt>
                <c:pt idx="3">
                  <c:v>13</c:v>
                </c:pt>
                <c:pt idx="4">
                  <c:v>8</c:v>
                </c:pt>
                <c:pt idx="5">
                  <c:v>7</c:v>
                </c:pt>
                <c:pt idx="6">
                  <c:v>6.5</c:v>
                </c:pt>
                <c:pt idx="7">
                  <c:v>6</c:v>
                </c:pt>
                <c:pt idx="8">
                  <c:v>5.5</c:v>
                </c:pt>
                <c:pt idx="9">
                  <c:v>5</c:v>
                </c:pt>
              </c:numCache>
            </c:numRef>
          </c:yVal>
          <c:smooth val="1"/>
          <c:extLst>
            <c:ext xmlns:c16="http://schemas.microsoft.com/office/drawing/2014/chart" uri="{C3380CC4-5D6E-409C-BE32-E72D297353CC}">
              <c16:uniqueId val="{00000001-82BB-6E42-8083-8058A6EEA3D2}"/>
            </c:ext>
          </c:extLst>
        </c:ser>
        <c:ser>
          <c:idx val="2"/>
          <c:order val="2"/>
          <c:tx>
            <c:strRef>
              <c:f>Sheet1!$S$7</c:f>
              <c:strCache>
                <c:ptCount val="1"/>
                <c:pt idx="0">
                  <c:v>Q3</c:v>
                </c:pt>
              </c:strCache>
            </c:strRef>
          </c:tx>
          <c:spPr>
            <a:ln w="50800"/>
          </c:spPr>
          <c:marker>
            <c:symbol val="none"/>
          </c:marker>
          <c:xVal>
            <c:numRef>
              <c:f>Sheet1!$P$8:$P$17</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Sheet1!$S$8:$S$17</c:f>
              <c:numCache>
                <c:formatCode>General</c:formatCode>
                <c:ptCount val="10"/>
                <c:pt idx="2">
                  <c:v>30</c:v>
                </c:pt>
                <c:pt idx="3">
                  <c:v>21</c:v>
                </c:pt>
                <c:pt idx="4">
                  <c:v>16</c:v>
                </c:pt>
                <c:pt idx="5">
                  <c:v>13</c:v>
                </c:pt>
                <c:pt idx="6">
                  <c:v>11</c:v>
                </c:pt>
                <c:pt idx="7">
                  <c:v>10.5</c:v>
                </c:pt>
                <c:pt idx="8">
                  <c:v>10</c:v>
                </c:pt>
                <c:pt idx="9">
                  <c:v>9.5</c:v>
                </c:pt>
              </c:numCache>
            </c:numRef>
          </c:yVal>
          <c:smooth val="1"/>
          <c:extLst>
            <c:ext xmlns:c16="http://schemas.microsoft.com/office/drawing/2014/chart" uri="{C3380CC4-5D6E-409C-BE32-E72D297353CC}">
              <c16:uniqueId val="{00000002-82BB-6E42-8083-8058A6EEA3D2}"/>
            </c:ext>
          </c:extLst>
        </c:ser>
        <c:dLbls>
          <c:showLegendKey val="0"/>
          <c:showVal val="0"/>
          <c:showCatName val="0"/>
          <c:showSerName val="0"/>
          <c:showPercent val="0"/>
          <c:showBubbleSize val="0"/>
        </c:dLbls>
        <c:axId val="2070561672"/>
        <c:axId val="2144993784"/>
      </c:scatterChart>
      <c:valAx>
        <c:axId val="2070561672"/>
        <c:scaling>
          <c:orientation val="minMax"/>
          <c:max val="10.5"/>
          <c:min val="0"/>
        </c:scaling>
        <c:delete val="1"/>
        <c:axPos val="b"/>
        <c:numFmt formatCode="General" sourceLinked="1"/>
        <c:majorTickMark val="out"/>
        <c:minorTickMark val="none"/>
        <c:tickLblPos val="nextTo"/>
        <c:crossAx val="2144993784"/>
        <c:crosses val="autoZero"/>
        <c:crossBetween val="midCat"/>
      </c:valAx>
      <c:valAx>
        <c:axId val="2144993784"/>
        <c:scaling>
          <c:orientation val="minMax"/>
          <c:max val="31"/>
          <c:min val="0"/>
        </c:scaling>
        <c:delete val="1"/>
        <c:axPos val="l"/>
        <c:majorGridlines/>
        <c:numFmt formatCode="General" sourceLinked="1"/>
        <c:majorTickMark val="out"/>
        <c:minorTickMark val="none"/>
        <c:tickLblPos val="nextTo"/>
        <c:crossAx val="2070561672"/>
        <c:crosses val="autoZero"/>
        <c:crossBetween val="midCat"/>
      </c:valAx>
      <c:spPr>
        <a:ln w="31750">
          <a:solidFill>
            <a:schemeClr val="tx1"/>
          </a:solid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Sheet1!$Q$7</c:f>
              <c:strCache>
                <c:ptCount val="1"/>
                <c:pt idx="0">
                  <c:v>Q1</c:v>
                </c:pt>
              </c:strCache>
            </c:strRef>
          </c:tx>
          <c:spPr>
            <a:ln w="50800"/>
          </c:spPr>
          <c:marker>
            <c:symbol val="none"/>
          </c:marker>
          <c:xVal>
            <c:numRef>
              <c:f>Sheet1!$P$8:$P$17</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Sheet1!$Q$8:$Q$17</c:f>
              <c:numCache>
                <c:formatCode>General</c:formatCode>
                <c:ptCount val="10"/>
                <c:pt idx="0">
                  <c:v>30</c:v>
                </c:pt>
                <c:pt idx="1">
                  <c:v>18</c:v>
                </c:pt>
                <c:pt idx="2">
                  <c:v>9</c:v>
                </c:pt>
                <c:pt idx="3">
                  <c:v>6</c:v>
                </c:pt>
                <c:pt idx="4">
                  <c:v>5</c:v>
                </c:pt>
                <c:pt idx="5">
                  <c:v>4.5</c:v>
                </c:pt>
                <c:pt idx="6">
                  <c:v>4</c:v>
                </c:pt>
                <c:pt idx="7">
                  <c:v>3.5</c:v>
                </c:pt>
                <c:pt idx="8">
                  <c:v>3</c:v>
                </c:pt>
                <c:pt idx="9">
                  <c:v>3</c:v>
                </c:pt>
              </c:numCache>
            </c:numRef>
          </c:yVal>
          <c:smooth val="1"/>
          <c:extLst>
            <c:ext xmlns:c16="http://schemas.microsoft.com/office/drawing/2014/chart" uri="{C3380CC4-5D6E-409C-BE32-E72D297353CC}">
              <c16:uniqueId val="{00000000-BB06-504D-A941-1CF8017426AB}"/>
            </c:ext>
          </c:extLst>
        </c:ser>
        <c:ser>
          <c:idx val="1"/>
          <c:order val="1"/>
          <c:tx>
            <c:strRef>
              <c:f>Sheet1!$R$7</c:f>
              <c:strCache>
                <c:ptCount val="1"/>
                <c:pt idx="0">
                  <c:v>Q2</c:v>
                </c:pt>
              </c:strCache>
            </c:strRef>
          </c:tx>
          <c:spPr>
            <a:ln w="50800"/>
          </c:spPr>
          <c:marker>
            <c:symbol val="none"/>
          </c:marker>
          <c:xVal>
            <c:numRef>
              <c:f>Sheet1!$P$8:$P$17</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Sheet1!$R$8:$R$17</c:f>
              <c:numCache>
                <c:formatCode>General</c:formatCode>
                <c:ptCount val="10"/>
                <c:pt idx="1">
                  <c:v>30</c:v>
                </c:pt>
                <c:pt idx="2">
                  <c:v>20</c:v>
                </c:pt>
                <c:pt idx="3">
                  <c:v>13</c:v>
                </c:pt>
                <c:pt idx="4">
                  <c:v>8</c:v>
                </c:pt>
                <c:pt idx="5">
                  <c:v>7</c:v>
                </c:pt>
                <c:pt idx="6">
                  <c:v>6.5</c:v>
                </c:pt>
                <c:pt idx="7">
                  <c:v>6</c:v>
                </c:pt>
                <c:pt idx="8">
                  <c:v>5.5</c:v>
                </c:pt>
                <c:pt idx="9">
                  <c:v>5</c:v>
                </c:pt>
              </c:numCache>
            </c:numRef>
          </c:yVal>
          <c:smooth val="1"/>
          <c:extLst>
            <c:ext xmlns:c16="http://schemas.microsoft.com/office/drawing/2014/chart" uri="{C3380CC4-5D6E-409C-BE32-E72D297353CC}">
              <c16:uniqueId val="{00000001-BB06-504D-A941-1CF8017426AB}"/>
            </c:ext>
          </c:extLst>
        </c:ser>
        <c:ser>
          <c:idx val="2"/>
          <c:order val="2"/>
          <c:tx>
            <c:strRef>
              <c:f>Sheet1!$S$7</c:f>
              <c:strCache>
                <c:ptCount val="1"/>
                <c:pt idx="0">
                  <c:v>Q3</c:v>
                </c:pt>
              </c:strCache>
            </c:strRef>
          </c:tx>
          <c:spPr>
            <a:ln w="50800"/>
          </c:spPr>
          <c:marker>
            <c:symbol val="none"/>
          </c:marker>
          <c:xVal>
            <c:numRef>
              <c:f>Sheet1!$P$8:$P$17</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Sheet1!$S$8:$S$17</c:f>
              <c:numCache>
                <c:formatCode>General</c:formatCode>
                <c:ptCount val="10"/>
                <c:pt idx="2">
                  <c:v>30</c:v>
                </c:pt>
                <c:pt idx="3">
                  <c:v>21</c:v>
                </c:pt>
                <c:pt idx="4">
                  <c:v>16</c:v>
                </c:pt>
                <c:pt idx="5">
                  <c:v>13</c:v>
                </c:pt>
                <c:pt idx="6">
                  <c:v>11</c:v>
                </c:pt>
                <c:pt idx="7">
                  <c:v>10.5</c:v>
                </c:pt>
                <c:pt idx="8">
                  <c:v>10</c:v>
                </c:pt>
                <c:pt idx="9">
                  <c:v>9.5</c:v>
                </c:pt>
              </c:numCache>
            </c:numRef>
          </c:yVal>
          <c:smooth val="1"/>
          <c:extLst>
            <c:ext xmlns:c16="http://schemas.microsoft.com/office/drawing/2014/chart" uri="{C3380CC4-5D6E-409C-BE32-E72D297353CC}">
              <c16:uniqueId val="{00000002-BB06-504D-A941-1CF8017426AB}"/>
            </c:ext>
          </c:extLst>
        </c:ser>
        <c:dLbls>
          <c:showLegendKey val="0"/>
          <c:showVal val="0"/>
          <c:showCatName val="0"/>
          <c:showSerName val="0"/>
          <c:showPercent val="0"/>
          <c:showBubbleSize val="0"/>
        </c:dLbls>
        <c:axId val="2143701608"/>
        <c:axId val="2063883016"/>
      </c:scatterChart>
      <c:valAx>
        <c:axId val="2143701608"/>
        <c:scaling>
          <c:orientation val="minMax"/>
          <c:max val="10.5"/>
          <c:min val="0"/>
        </c:scaling>
        <c:delete val="1"/>
        <c:axPos val="b"/>
        <c:numFmt formatCode="General" sourceLinked="1"/>
        <c:majorTickMark val="out"/>
        <c:minorTickMark val="none"/>
        <c:tickLblPos val="nextTo"/>
        <c:crossAx val="2063883016"/>
        <c:crosses val="autoZero"/>
        <c:crossBetween val="midCat"/>
      </c:valAx>
      <c:valAx>
        <c:axId val="2063883016"/>
        <c:scaling>
          <c:orientation val="minMax"/>
          <c:max val="31"/>
          <c:min val="0"/>
        </c:scaling>
        <c:delete val="1"/>
        <c:axPos val="l"/>
        <c:majorGridlines/>
        <c:numFmt formatCode="General" sourceLinked="1"/>
        <c:majorTickMark val="out"/>
        <c:minorTickMark val="none"/>
        <c:tickLblPos val="nextTo"/>
        <c:crossAx val="2143701608"/>
        <c:crosses val="autoZero"/>
        <c:crossBetween val="midCat"/>
      </c:valAx>
      <c:spPr>
        <a:ln w="31750">
          <a:solidFill>
            <a:schemeClr val="tx1"/>
          </a:solid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Sheet1!$Q$7</c:f>
              <c:strCache>
                <c:ptCount val="1"/>
                <c:pt idx="0">
                  <c:v>Q1</c:v>
                </c:pt>
              </c:strCache>
            </c:strRef>
          </c:tx>
          <c:spPr>
            <a:ln w="50800"/>
          </c:spPr>
          <c:marker>
            <c:symbol val="none"/>
          </c:marker>
          <c:xVal>
            <c:numRef>
              <c:f>Sheet1!$P$8:$P$17</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Sheet1!$Q$8:$Q$17</c:f>
              <c:numCache>
                <c:formatCode>General</c:formatCode>
                <c:ptCount val="10"/>
                <c:pt idx="0">
                  <c:v>30</c:v>
                </c:pt>
                <c:pt idx="1">
                  <c:v>18</c:v>
                </c:pt>
                <c:pt idx="2">
                  <c:v>9</c:v>
                </c:pt>
                <c:pt idx="3">
                  <c:v>6</c:v>
                </c:pt>
                <c:pt idx="4">
                  <c:v>5</c:v>
                </c:pt>
                <c:pt idx="5">
                  <c:v>4.5</c:v>
                </c:pt>
                <c:pt idx="6">
                  <c:v>4</c:v>
                </c:pt>
                <c:pt idx="7">
                  <c:v>3.5</c:v>
                </c:pt>
                <c:pt idx="8">
                  <c:v>3</c:v>
                </c:pt>
                <c:pt idx="9">
                  <c:v>3</c:v>
                </c:pt>
              </c:numCache>
            </c:numRef>
          </c:yVal>
          <c:smooth val="1"/>
          <c:extLst>
            <c:ext xmlns:c16="http://schemas.microsoft.com/office/drawing/2014/chart" uri="{C3380CC4-5D6E-409C-BE32-E72D297353CC}">
              <c16:uniqueId val="{00000000-F18A-224E-9638-D6298A1E69A8}"/>
            </c:ext>
          </c:extLst>
        </c:ser>
        <c:ser>
          <c:idx val="1"/>
          <c:order val="1"/>
          <c:tx>
            <c:strRef>
              <c:f>Sheet1!$R$7</c:f>
              <c:strCache>
                <c:ptCount val="1"/>
                <c:pt idx="0">
                  <c:v>Q2</c:v>
                </c:pt>
              </c:strCache>
            </c:strRef>
          </c:tx>
          <c:spPr>
            <a:ln w="50800"/>
          </c:spPr>
          <c:marker>
            <c:symbol val="none"/>
          </c:marker>
          <c:xVal>
            <c:numRef>
              <c:f>Sheet1!$P$8:$P$17</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Sheet1!$R$8:$R$17</c:f>
              <c:numCache>
                <c:formatCode>General</c:formatCode>
                <c:ptCount val="10"/>
                <c:pt idx="1">
                  <c:v>30</c:v>
                </c:pt>
                <c:pt idx="2">
                  <c:v>20</c:v>
                </c:pt>
                <c:pt idx="3">
                  <c:v>13</c:v>
                </c:pt>
                <c:pt idx="4">
                  <c:v>8</c:v>
                </c:pt>
                <c:pt idx="5">
                  <c:v>7</c:v>
                </c:pt>
                <c:pt idx="6">
                  <c:v>6.5</c:v>
                </c:pt>
                <c:pt idx="7">
                  <c:v>6</c:v>
                </c:pt>
                <c:pt idx="8">
                  <c:v>5.5</c:v>
                </c:pt>
                <c:pt idx="9">
                  <c:v>5</c:v>
                </c:pt>
              </c:numCache>
            </c:numRef>
          </c:yVal>
          <c:smooth val="1"/>
          <c:extLst>
            <c:ext xmlns:c16="http://schemas.microsoft.com/office/drawing/2014/chart" uri="{C3380CC4-5D6E-409C-BE32-E72D297353CC}">
              <c16:uniqueId val="{00000001-F18A-224E-9638-D6298A1E69A8}"/>
            </c:ext>
          </c:extLst>
        </c:ser>
        <c:ser>
          <c:idx val="2"/>
          <c:order val="2"/>
          <c:tx>
            <c:strRef>
              <c:f>Sheet1!$S$7</c:f>
              <c:strCache>
                <c:ptCount val="1"/>
                <c:pt idx="0">
                  <c:v>Q3</c:v>
                </c:pt>
              </c:strCache>
            </c:strRef>
          </c:tx>
          <c:spPr>
            <a:ln w="50800"/>
          </c:spPr>
          <c:marker>
            <c:symbol val="none"/>
          </c:marker>
          <c:xVal>
            <c:numRef>
              <c:f>Sheet1!$P$8:$P$17</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Sheet1!$S$8:$S$17</c:f>
              <c:numCache>
                <c:formatCode>General</c:formatCode>
                <c:ptCount val="10"/>
                <c:pt idx="2">
                  <c:v>30</c:v>
                </c:pt>
                <c:pt idx="3">
                  <c:v>21</c:v>
                </c:pt>
                <c:pt idx="4">
                  <c:v>16</c:v>
                </c:pt>
                <c:pt idx="5">
                  <c:v>13</c:v>
                </c:pt>
                <c:pt idx="6">
                  <c:v>11</c:v>
                </c:pt>
                <c:pt idx="7">
                  <c:v>10.5</c:v>
                </c:pt>
                <c:pt idx="8">
                  <c:v>10</c:v>
                </c:pt>
                <c:pt idx="9">
                  <c:v>9.5</c:v>
                </c:pt>
              </c:numCache>
            </c:numRef>
          </c:yVal>
          <c:smooth val="1"/>
          <c:extLst>
            <c:ext xmlns:c16="http://schemas.microsoft.com/office/drawing/2014/chart" uri="{C3380CC4-5D6E-409C-BE32-E72D297353CC}">
              <c16:uniqueId val="{00000002-F18A-224E-9638-D6298A1E69A8}"/>
            </c:ext>
          </c:extLst>
        </c:ser>
        <c:dLbls>
          <c:showLegendKey val="0"/>
          <c:showVal val="0"/>
          <c:showCatName val="0"/>
          <c:showSerName val="0"/>
          <c:showPercent val="0"/>
          <c:showBubbleSize val="0"/>
        </c:dLbls>
        <c:axId val="2145220024"/>
        <c:axId val="2145195480"/>
      </c:scatterChart>
      <c:valAx>
        <c:axId val="2145220024"/>
        <c:scaling>
          <c:orientation val="minMax"/>
          <c:max val="10.5"/>
          <c:min val="0"/>
        </c:scaling>
        <c:delete val="1"/>
        <c:axPos val="b"/>
        <c:numFmt formatCode="General" sourceLinked="1"/>
        <c:majorTickMark val="out"/>
        <c:minorTickMark val="none"/>
        <c:tickLblPos val="nextTo"/>
        <c:crossAx val="2145195480"/>
        <c:crosses val="autoZero"/>
        <c:crossBetween val="midCat"/>
      </c:valAx>
      <c:valAx>
        <c:axId val="2145195480"/>
        <c:scaling>
          <c:orientation val="minMax"/>
          <c:max val="31"/>
          <c:min val="0"/>
        </c:scaling>
        <c:delete val="1"/>
        <c:axPos val="l"/>
        <c:majorGridlines/>
        <c:numFmt formatCode="General" sourceLinked="1"/>
        <c:majorTickMark val="out"/>
        <c:minorTickMark val="none"/>
        <c:tickLblPos val="nextTo"/>
        <c:crossAx val="2145220024"/>
        <c:crosses val="autoZero"/>
        <c:crossBetween val="midCat"/>
      </c:valAx>
      <c:spPr>
        <a:ln w="31750">
          <a:solidFill>
            <a:schemeClr val="tx1"/>
          </a:solidFill>
        </a:ln>
      </c:spPr>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98750-C81F-F04A-AA76-37D93C004B38}" type="datetimeFigureOut">
              <a:rPr lang="en-US" smtClean="0"/>
              <a:t>7/19/2019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AD3443-1111-8F41-B7A2-ACD21D89FCD0}" type="slidenum">
              <a:rPr lang="en-US" smtClean="0"/>
              <a:t>‹#›</a:t>
            </a:fld>
            <a:endParaRPr lang="en-US"/>
          </a:p>
        </p:txBody>
      </p:sp>
    </p:spTree>
    <p:extLst>
      <p:ext uri="{BB962C8B-B14F-4D97-AF65-F5344CB8AC3E}">
        <p14:creationId xmlns:p14="http://schemas.microsoft.com/office/powerpoint/2010/main" val="2578383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E274B-DE0B-C043-9FCE-316C68FD4893}" type="datetimeFigureOut">
              <a:rPr lang="en-US" smtClean="0"/>
              <a:t>7/19/2019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E55D1A-00D8-C24B-8D44-4048C183B222}" type="slidenum">
              <a:rPr lang="en-US" smtClean="0"/>
              <a:t>‹#›</a:t>
            </a:fld>
            <a:endParaRPr lang="en-US"/>
          </a:p>
        </p:txBody>
      </p:sp>
    </p:spTree>
    <p:extLst>
      <p:ext uri="{BB962C8B-B14F-4D97-AF65-F5344CB8AC3E}">
        <p14:creationId xmlns:p14="http://schemas.microsoft.com/office/powerpoint/2010/main" val="217674122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britannica.com/topic/economics"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www.britannica.com/topic/business-organization"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55D1A-00D8-C24B-8D44-4048C183B222}" type="slidenum">
              <a:rPr lang="en-US" smtClean="0"/>
              <a:t>1</a:t>
            </a:fld>
            <a:endParaRPr lang="en-US"/>
          </a:p>
        </p:txBody>
      </p:sp>
    </p:spTree>
    <p:extLst>
      <p:ext uri="{BB962C8B-B14F-4D97-AF65-F5344CB8AC3E}">
        <p14:creationId xmlns:p14="http://schemas.microsoft.com/office/powerpoint/2010/main" val="637055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Times New Roman" charset="0"/>
              <a:buAutoNum type="arabicPeriod"/>
            </a:pPr>
            <a:r>
              <a:rPr lang="en-GB" dirty="0">
                <a:ea typeface="宋体" charset="-122"/>
                <a:cs typeface="宋体" charset="-122"/>
              </a:rPr>
              <a:t>The information patch model describes when foragers look for information within the same patch or between different patches.</a:t>
            </a:r>
          </a:p>
          <a:p>
            <a:r>
              <a:rPr lang="en-US" dirty="0"/>
              <a:t>This is important when information is distributed</a:t>
            </a:r>
            <a:r>
              <a:rPr lang="en-US" baseline="0" dirty="0"/>
              <a:t> in a number of patches. For example there might be a number of information items in my office, some on my computer, some on my desk, some on  my shelf, etc.</a:t>
            </a:r>
          </a:p>
          <a:p>
            <a:endParaRPr lang="en-US" baseline="0" dirty="0"/>
          </a:p>
          <a:p>
            <a:r>
              <a:rPr lang="en-US" sz="1200" b="0" i="0" u="none" strike="noStrike" kern="1200" baseline="0" dirty="0">
                <a:solidFill>
                  <a:schemeClr val="tx1"/>
                </a:solidFill>
                <a:latin typeface="+mn-lt"/>
                <a:ea typeface="+mn-ea"/>
                <a:cs typeface="+mn-cs"/>
              </a:rPr>
              <a:t>The aim of the information patch model is to predict the</a:t>
            </a:r>
          </a:p>
          <a:p>
            <a:r>
              <a:rPr lang="en-US" sz="1200" b="0" i="0" u="none" strike="noStrike" kern="1200" baseline="0" dirty="0">
                <a:solidFill>
                  <a:schemeClr val="tx1"/>
                </a:solidFill>
                <a:latin typeface="+mn-lt"/>
                <a:ea typeface="+mn-ea"/>
                <a:cs typeface="+mn-cs"/>
              </a:rPr>
              <a:t>amount of time a forager would spend within an information</a:t>
            </a:r>
          </a:p>
          <a:p>
            <a:r>
              <a:rPr lang="en-US" sz="1200" b="0" i="0" u="none" strike="noStrike" kern="1200" baseline="0" dirty="0">
                <a:solidFill>
                  <a:schemeClr val="tx1"/>
                </a:solidFill>
                <a:latin typeface="+mn-lt"/>
                <a:ea typeface="+mn-ea"/>
                <a:cs typeface="+mn-cs"/>
              </a:rPr>
              <a:t>patch before searching for new patches. This is important</a:t>
            </a:r>
          </a:p>
          <a:p>
            <a:r>
              <a:rPr lang="en-US" sz="1200" b="0" i="0" u="none" strike="noStrike" kern="1200" baseline="0" dirty="0">
                <a:solidFill>
                  <a:schemeClr val="tx1"/>
                </a:solidFill>
                <a:latin typeface="+mn-lt"/>
                <a:ea typeface="+mn-ea"/>
                <a:cs typeface="+mn-cs"/>
              </a:rPr>
              <a:t>when information is distributed in number of patches. For</a:t>
            </a:r>
          </a:p>
          <a:p>
            <a:r>
              <a:rPr lang="en-US" sz="1200" b="0" i="0" u="none" strike="noStrike" kern="1200" baseline="0" dirty="0">
                <a:solidFill>
                  <a:schemeClr val="tx1"/>
                </a:solidFill>
                <a:latin typeface="+mn-lt"/>
                <a:ea typeface="+mn-ea"/>
                <a:cs typeface="+mn-cs"/>
              </a:rPr>
              <a:t>instance, there are a variety of information items in my of-</a:t>
            </a: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ce</a:t>
            </a:r>
            <a:r>
              <a:rPr lang="en-US" sz="1200" b="0" i="0" u="none" strike="noStrike" kern="1200" baseline="0" dirty="0">
                <a:solidFill>
                  <a:schemeClr val="tx1"/>
                </a:solidFill>
                <a:latin typeface="+mn-lt"/>
                <a:ea typeface="+mn-ea"/>
                <a:cs typeface="+mn-cs"/>
              </a:rPr>
              <a:t>, such as books, printed papers, notes, electronic ¯les in</a:t>
            </a:r>
          </a:p>
          <a:p>
            <a:r>
              <a:rPr lang="en-US" sz="1200" b="0" i="0" u="none" strike="noStrike" kern="1200" baseline="0" dirty="0">
                <a:solidFill>
                  <a:schemeClr val="tx1"/>
                </a:solidFill>
                <a:latin typeface="+mn-lt"/>
                <a:ea typeface="+mn-ea"/>
                <a:cs typeface="+mn-cs"/>
              </a:rPr>
              <a:t>my computer and an internet connection. Some of these</a:t>
            </a:r>
          </a:p>
          <a:p>
            <a:r>
              <a:rPr lang="en-US" sz="1200" b="0" i="0" u="none" strike="noStrike" kern="1200" baseline="0" dirty="0">
                <a:solidFill>
                  <a:schemeClr val="tx1"/>
                </a:solidFill>
                <a:latin typeface="+mn-lt"/>
                <a:ea typeface="+mn-ea"/>
                <a:cs typeface="+mn-cs"/>
              </a:rPr>
              <a:t>items are located within arms reach of my desk, and some</a:t>
            </a:r>
          </a:p>
          <a:p>
            <a:r>
              <a:rPr lang="en-US" sz="1200" b="0" i="0" u="none" strike="noStrike" kern="1200" baseline="0" dirty="0">
                <a:solidFill>
                  <a:schemeClr val="tx1"/>
                </a:solidFill>
                <a:latin typeface="+mn-lt"/>
                <a:ea typeface="+mn-ea"/>
                <a:cs typeface="+mn-cs"/>
              </a:rPr>
              <a:t>items are stored on the bookcase or in the ¯ling cabinet. The</a:t>
            </a:r>
          </a:p>
          <a:p>
            <a:r>
              <a:rPr lang="en-US" sz="1200" b="0" i="0" u="none" strike="noStrike" kern="1200" baseline="0" dirty="0">
                <a:solidFill>
                  <a:schemeClr val="tx1"/>
                </a:solidFill>
                <a:latin typeface="+mn-lt"/>
                <a:ea typeface="+mn-ea"/>
                <a:cs typeface="+mn-cs"/>
              </a:rPr>
              <a:t>relevant information to my current task can be found on the</a:t>
            </a:r>
          </a:p>
          <a:p>
            <a:r>
              <a:rPr lang="en-US" sz="1200" b="0" i="0" u="none" strike="noStrike" kern="1200" baseline="0" dirty="0">
                <a:solidFill>
                  <a:schemeClr val="tx1"/>
                </a:solidFill>
                <a:latin typeface="+mn-lt"/>
                <a:ea typeface="+mn-ea"/>
                <a:cs typeface="+mn-cs"/>
              </a:rPr>
              <a:t>desk and on the bookcase. If I identify the arms reachable</a:t>
            </a:r>
          </a:p>
          <a:p>
            <a:r>
              <a:rPr lang="en-US" sz="1200" b="0" i="0" u="none" strike="noStrike" kern="1200" baseline="0" dirty="0">
                <a:solidFill>
                  <a:schemeClr val="tx1"/>
                </a:solidFill>
                <a:latin typeface="+mn-lt"/>
                <a:ea typeface="+mn-ea"/>
                <a:cs typeface="+mn-cs"/>
              </a:rPr>
              <a:t>area as one patch and the bookcase as another patch, my</a:t>
            </a:r>
          </a:p>
          <a:p>
            <a:r>
              <a:rPr lang="en-US" sz="1200" b="0" i="0" u="none" strike="noStrike" kern="1200" baseline="0" dirty="0">
                <a:solidFill>
                  <a:schemeClr val="tx1"/>
                </a:solidFill>
                <a:latin typeface="+mn-lt"/>
                <a:ea typeface="+mn-ea"/>
                <a:cs typeface="+mn-cs"/>
              </a:rPr>
              <a:t>information foraging process will comprise within-patch and</a:t>
            </a:r>
          </a:p>
          <a:p>
            <a:r>
              <a:rPr lang="en-US" sz="1200" b="0" i="0" u="none" strike="noStrike" kern="1200" baseline="0" dirty="0">
                <a:solidFill>
                  <a:schemeClr val="tx1"/>
                </a:solidFill>
                <a:latin typeface="+mn-lt"/>
                <a:ea typeface="+mn-ea"/>
                <a:cs typeface="+mn-cs"/>
              </a:rPr>
              <a:t>between-patch activities. I will need to decide whether I</a:t>
            </a:r>
          </a:p>
          <a:p>
            <a:r>
              <a:rPr lang="en-US" sz="1200" b="0" i="0" u="none" strike="noStrike" kern="1200" baseline="0" dirty="0">
                <a:solidFill>
                  <a:schemeClr val="tx1"/>
                </a:solidFill>
                <a:latin typeface="+mn-lt"/>
                <a:ea typeface="+mn-ea"/>
                <a:cs typeface="+mn-cs"/>
              </a:rPr>
              <a:t>search longer on the desk or I should go to search the </a:t>
            </a:r>
            <a:r>
              <a:rPr lang="en-US" sz="1200" b="0" i="0" u="none" strike="noStrike" kern="1200" baseline="0" dirty="0" err="1">
                <a:solidFill>
                  <a:schemeClr val="tx1"/>
                </a:solidFill>
                <a:latin typeface="+mn-lt"/>
                <a:ea typeface="+mn-ea"/>
                <a:cs typeface="+mn-cs"/>
              </a:rPr>
              <a:t>rel</a:t>
            </a:r>
            <a:r>
              <a:rPr lang="en-US" sz="1200" b="0" i="0" u="none" strike="noStrike" kern="1200" baseline="0" dirty="0">
                <a:solidFill>
                  <a:schemeClr val="tx1"/>
                </a:solidFill>
                <a:latin typeface="+mn-lt"/>
                <a:ea typeface="+mn-ea"/>
                <a:cs typeface="+mn-cs"/>
              </a:rPr>
              <a:t>-</a:t>
            </a:r>
          </a:p>
          <a:p>
            <a:r>
              <a:rPr lang="en-US" sz="1200" b="0" i="0" u="none" strike="noStrike" kern="1200" baseline="0" dirty="0" err="1">
                <a:solidFill>
                  <a:schemeClr val="tx1"/>
                </a:solidFill>
                <a:latin typeface="+mn-lt"/>
                <a:ea typeface="+mn-ea"/>
                <a:cs typeface="+mn-cs"/>
              </a:rPr>
              <a:t>evant</a:t>
            </a:r>
            <a:r>
              <a:rPr lang="en-US" sz="1200" b="0" i="0" u="none" strike="noStrike" kern="1200" baseline="0" dirty="0">
                <a:solidFill>
                  <a:schemeClr val="tx1"/>
                </a:solidFill>
                <a:latin typeface="+mn-lt"/>
                <a:ea typeface="+mn-ea"/>
                <a:cs typeface="+mn-cs"/>
              </a:rPr>
              <a:t> information on the bookcase. The decision will be</a:t>
            </a:r>
          </a:p>
          <a:p>
            <a:r>
              <a:rPr lang="en-US" sz="1200" b="0" i="0" u="none" strike="noStrike" kern="1200" baseline="0" dirty="0">
                <a:solidFill>
                  <a:schemeClr val="tx1"/>
                </a:solidFill>
                <a:latin typeface="+mn-lt"/>
                <a:ea typeface="+mn-ea"/>
                <a:cs typeface="+mn-cs"/>
              </a:rPr>
              <a:t>made depending on the prevalence and </a:t>
            </a:r>
            <a:r>
              <a:rPr lang="en-US" sz="1200" b="0" i="0" u="none" strike="noStrike" kern="1200" baseline="0" dirty="0" err="1">
                <a:solidFill>
                  <a:schemeClr val="tx1"/>
                </a:solidFill>
                <a:latin typeface="+mn-lt"/>
                <a:ea typeface="+mn-ea"/>
                <a:cs typeface="+mn-cs"/>
              </a:rPr>
              <a:t>pro¯tability</a:t>
            </a:r>
            <a:r>
              <a:rPr lang="en-US" sz="1200" b="0" i="0" u="none" strike="noStrike" kern="1200" baseline="0" dirty="0">
                <a:solidFill>
                  <a:schemeClr val="tx1"/>
                </a:solidFill>
                <a:latin typeface="+mn-lt"/>
                <a:ea typeface="+mn-ea"/>
                <a:cs typeface="+mn-cs"/>
              </a:rPr>
              <a:t> of the</a:t>
            </a:r>
          </a:p>
          <a:p>
            <a:r>
              <a:rPr lang="en-US" sz="1200" b="0" i="0" u="none" strike="noStrike" kern="1200" baseline="0" dirty="0">
                <a:solidFill>
                  <a:schemeClr val="tx1"/>
                </a:solidFill>
                <a:latin typeface="+mn-lt"/>
                <a:ea typeface="+mn-ea"/>
                <a:cs typeface="+mn-cs"/>
              </a:rPr>
              <a:t>patches. A higher prevalence of patches may contain many</a:t>
            </a:r>
          </a:p>
          <a:p>
            <a:r>
              <a:rPr lang="en-US" sz="1200" b="0" i="0" u="none" strike="noStrike" kern="1200" baseline="0" dirty="0">
                <a:solidFill>
                  <a:schemeClr val="tx1"/>
                </a:solidFill>
                <a:latin typeface="+mn-lt"/>
                <a:ea typeface="+mn-ea"/>
                <a:cs typeface="+mn-cs"/>
              </a:rPr>
              <a:t>relevant items to the task, and a more </a:t>
            </a:r>
            <a:r>
              <a:rPr lang="en-US" sz="1200" b="0" i="0" u="none" strike="noStrike" kern="1200" baseline="0" dirty="0" err="1">
                <a:solidFill>
                  <a:schemeClr val="tx1"/>
                </a:solidFill>
                <a:latin typeface="+mn-lt"/>
                <a:ea typeface="+mn-ea"/>
                <a:cs typeface="+mn-cs"/>
              </a:rPr>
              <a:t>pro¯table</a:t>
            </a:r>
            <a:r>
              <a:rPr lang="en-US" sz="1200" b="0" i="0" u="none" strike="noStrike" kern="1200" baseline="0" dirty="0">
                <a:solidFill>
                  <a:schemeClr val="tx1"/>
                </a:solidFill>
                <a:latin typeface="+mn-lt"/>
                <a:ea typeface="+mn-ea"/>
                <a:cs typeface="+mn-cs"/>
              </a:rPr>
              <a:t> patch may</a:t>
            </a:r>
          </a:p>
          <a:p>
            <a:r>
              <a:rPr lang="en-US" sz="1200" b="0" i="0" u="none" strike="noStrike" kern="1200" baseline="0" dirty="0">
                <a:solidFill>
                  <a:schemeClr val="tx1"/>
                </a:solidFill>
                <a:latin typeface="+mn-lt"/>
                <a:ea typeface="+mn-ea"/>
                <a:cs typeface="+mn-cs"/>
              </a:rPr>
              <a:t>contain the most relevant information to the task. All in all,</a:t>
            </a:r>
          </a:p>
          <a:p>
            <a:r>
              <a:rPr lang="en-US" sz="1200" b="0" i="0" u="none" strike="noStrike" kern="1200" baseline="0" dirty="0">
                <a:solidFill>
                  <a:schemeClr val="tx1"/>
                </a:solidFill>
                <a:latin typeface="+mn-lt"/>
                <a:ea typeface="+mn-ea"/>
                <a:cs typeface="+mn-cs"/>
              </a:rPr>
              <a:t>the decision on when to do within-patch and between-patch</a:t>
            </a:r>
          </a:p>
          <a:p>
            <a:r>
              <a:rPr lang="en-US" sz="1200" b="0" i="0" u="none" strike="noStrike" kern="1200" baseline="0" dirty="0">
                <a:solidFill>
                  <a:schemeClr val="tx1"/>
                </a:solidFill>
                <a:latin typeface="+mn-lt"/>
                <a:ea typeface="+mn-ea"/>
                <a:cs typeface="+mn-cs"/>
              </a:rPr>
              <a:t>activity will depend on the user's </a:t>
            </a:r>
            <a:r>
              <a:rPr lang="en-US" sz="1200" b="0" i="0" u="none" strike="noStrike" kern="1200" baseline="0" dirty="0" err="1">
                <a:solidFill>
                  <a:schemeClr val="tx1"/>
                </a:solidFill>
                <a:latin typeface="+mn-lt"/>
                <a:ea typeface="+mn-ea"/>
                <a:cs typeface="+mn-cs"/>
              </a:rPr>
              <a:t>judgement</a:t>
            </a:r>
            <a:r>
              <a:rPr lang="en-US" sz="1200" b="0" i="0" u="none" strike="noStrike" kern="1200" baseline="0" dirty="0">
                <a:solidFill>
                  <a:schemeClr val="tx1"/>
                </a:solidFill>
                <a:latin typeface="+mn-lt"/>
                <a:ea typeface="+mn-ea"/>
                <a:cs typeface="+mn-cs"/>
              </a:rPr>
              <a:t> as to which</a:t>
            </a:r>
          </a:p>
          <a:p>
            <a:r>
              <a:rPr lang="en-US" sz="1200" b="0" i="0" u="none" strike="noStrike" kern="1200" baseline="0" dirty="0">
                <a:solidFill>
                  <a:schemeClr val="tx1"/>
                </a:solidFill>
                <a:latin typeface="+mn-lt"/>
                <a:ea typeface="+mn-ea"/>
                <a:cs typeface="+mn-cs"/>
              </a:rPr>
              <a:t>approach will complete the task in the shortest time.</a:t>
            </a:r>
          </a:p>
          <a:p>
            <a:endParaRPr lang="en-US" dirty="0"/>
          </a:p>
          <a:p>
            <a:endParaRPr lang="en-US" dirty="0"/>
          </a:p>
        </p:txBody>
      </p:sp>
      <p:sp>
        <p:nvSpPr>
          <p:cNvPr id="4" name="Slide Number Placeholder 3"/>
          <p:cNvSpPr>
            <a:spLocks noGrp="1"/>
          </p:cNvSpPr>
          <p:nvPr>
            <p:ph type="sldNum" sz="quarter" idx="10"/>
          </p:nvPr>
        </p:nvSpPr>
        <p:spPr/>
        <p:txBody>
          <a:bodyPr/>
          <a:lstStyle/>
          <a:p>
            <a:fld id="{243FBA5D-825A-854A-A712-310EDF8B1022}" type="slidenum">
              <a:rPr lang="en-US" smtClean="0"/>
              <a:t>21</a:t>
            </a:fld>
            <a:endParaRPr lang="en-US"/>
          </a:p>
        </p:txBody>
      </p:sp>
    </p:spTree>
    <p:extLst>
      <p:ext uri="{BB962C8B-B14F-4D97-AF65-F5344CB8AC3E}">
        <p14:creationId xmlns:p14="http://schemas.microsoft.com/office/powerpoint/2010/main" val="3373977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55D1A-00D8-C24B-8D44-4048C183B222}" type="slidenum">
              <a:rPr lang="en-US" smtClean="0"/>
              <a:t>24</a:t>
            </a:fld>
            <a:endParaRPr lang="en-US"/>
          </a:p>
        </p:txBody>
      </p:sp>
    </p:spTree>
    <p:extLst>
      <p:ext uri="{BB962C8B-B14F-4D97-AF65-F5344CB8AC3E}">
        <p14:creationId xmlns:p14="http://schemas.microsoft.com/office/powerpoint/2010/main" val="3891734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ECONOMICS is not about finance, stock markets, </a:t>
            </a:r>
            <a:r>
              <a:rPr lang="en-US" dirty="0" err="1"/>
              <a:t>etc</a:t>
            </a:r>
            <a:endParaRPr lang="en-US" dirty="0"/>
          </a:p>
          <a:p>
            <a:endParaRPr lang="en-US" dirty="0"/>
          </a:p>
          <a:p>
            <a:r>
              <a:rPr lang="en-US" dirty="0"/>
              <a:t>It is about understanding how people behave.</a:t>
            </a:r>
          </a:p>
        </p:txBody>
      </p:sp>
      <p:sp>
        <p:nvSpPr>
          <p:cNvPr id="4" name="Slide Number Placeholder 3"/>
          <p:cNvSpPr>
            <a:spLocks noGrp="1"/>
          </p:cNvSpPr>
          <p:nvPr>
            <p:ph type="sldNum" sz="quarter" idx="5"/>
          </p:nvPr>
        </p:nvSpPr>
        <p:spPr/>
        <p:txBody>
          <a:bodyPr/>
          <a:lstStyle/>
          <a:p>
            <a:fld id="{69E55D1A-00D8-C24B-8D44-4048C183B222}" type="slidenum">
              <a:rPr lang="en-US" smtClean="0"/>
              <a:t>41</a:t>
            </a:fld>
            <a:endParaRPr lang="en-US"/>
          </a:p>
        </p:txBody>
      </p:sp>
    </p:spTree>
    <p:extLst>
      <p:ext uri="{BB962C8B-B14F-4D97-AF65-F5344CB8AC3E}">
        <p14:creationId xmlns:p14="http://schemas.microsoft.com/office/powerpoint/2010/main" val="372465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It affects individuals, nations, and the entire population</a:t>
            </a:r>
          </a:p>
          <a:p>
            <a:endParaRPr lang="en-GB" dirty="0"/>
          </a:p>
          <a:p>
            <a:endParaRPr lang="en-GB" dirty="0"/>
          </a:p>
          <a:p>
            <a:r>
              <a:rPr lang="en-GB" dirty="0"/>
              <a:t>If you understand how people behave in the face of scarcity—and learn to think like an economist—economics can be an amazingly powerful tool. You can predict the </a:t>
            </a:r>
            <a:r>
              <a:rPr lang="en-GB" dirty="0" err="1"/>
              <a:t>behavior</a:t>
            </a:r>
            <a:r>
              <a:rPr lang="en-GB" dirty="0"/>
              <a:t> of individual economic agents, such as consumers or businesses—what economists call the micro level. You can predict the </a:t>
            </a:r>
            <a:r>
              <a:rPr lang="en-GB" dirty="0" err="1"/>
              <a:t>behavior</a:t>
            </a:r>
            <a:r>
              <a:rPr lang="en-GB" dirty="0"/>
              <a:t> of an economy (or economies) as a whole—what economists call the macro level. You can have a better understanding of the choices—and consequences—in your own life.</a:t>
            </a:r>
            <a:endParaRPr lang="en-US" dirty="0"/>
          </a:p>
        </p:txBody>
      </p:sp>
      <p:sp>
        <p:nvSpPr>
          <p:cNvPr id="4" name="Slide Number Placeholder 3"/>
          <p:cNvSpPr>
            <a:spLocks noGrp="1"/>
          </p:cNvSpPr>
          <p:nvPr>
            <p:ph type="sldNum" sz="quarter" idx="5"/>
          </p:nvPr>
        </p:nvSpPr>
        <p:spPr/>
        <p:txBody>
          <a:bodyPr/>
          <a:lstStyle/>
          <a:p>
            <a:fld id="{69E55D1A-00D8-C24B-8D44-4048C183B222}" type="slidenum">
              <a:rPr lang="en-US" smtClean="0"/>
              <a:t>42</a:t>
            </a:fld>
            <a:endParaRPr lang="en-US"/>
          </a:p>
        </p:txBody>
      </p:sp>
    </p:spTree>
    <p:extLst>
      <p:ext uri="{BB962C8B-B14F-4D97-AF65-F5344CB8AC3E}">
        <p14:creationId xmlns:p14="http://schemas.microsoft.com/office/powerpoint/2010/main" val="2453066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55D1A-00D8-C24B-8D44-4048C183B222}" type="slidenum">
              <a:rPr lang="en-US" smtClean="0"/>
              <a:t>43</a:t>
            </a:fld>
            <a:endParaRPr lang="en-US"/>
          </a:p>
        </p:txBody>
      </p:sp>
    </p:spTree>
    <p:extLst>
      <p:ext uri="{BB962C8B-B14F-4D97-AF65-F5344CB8AC3E}">
        <p14:creationId xmlns:p14="http://schemas.microsoft.com/office/powerpoint/2010/main" val="1556284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fundamental principle of economics is that every choice has an opportunity cost.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If you use </a:t>
            </a:r>
            <a:r>
              <a:rPr lang="en-US" dirty="0" err="1"/>
              <a:t>duckduckgo</a:t>
            </a:r>
            <a:r>
              <a:rPr lang="en-US" dirty="0"/>
              <a:t> , the opportunity cost is the extra effort required to find the most relevant items you would of got with google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If you build attack items, the opportunity cost is having weaker defenses.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The idea behind opportunity cost is that the cost of one item is the lost opportunity to do or consume something else; in short, opportunity cost is the value of the next best alternative.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Example.</a:t>
            </a:r>
            <a:endParaRPr lang="en-US" dirty="0"/>
          </a:p>
        </p:txBody>
      </p:sp>
      <p:sp>
        <p:nvSpPr>
          <p:cNvPr id="4" name="Slide Number Placeholder 3"/>
          <p:cNvSpPr>
            <a:spLocks noGrp="1"/>
          </p:cNvSpPr>
          <p:nvPr>
            <p:ph type="sldNum" sz="quarter" idx="5"/>
          </p:nvPr>
        </p:nvSpPr>
        <p:spPr/>
        <p:txBody>
          <a:bodyPr/>
          <a:lstStyle/>
          <a:p>
            <a:fld id="{69E55D1A-00D8-C24B-8D44-4048C183B222}" type="slidenum">
              <a:rPr lang="en-US" smtClean="0"/>
              <a:t>45</a:t>
            </a:fld>
            <a:endParaRPr lang="en-US"/>
          </a:p>
        </p:txBody>
      </p:sp>
    </p:spTree>
    <p:extLst>
      <p:ext uri="{BB962C8B-B14F-4D97-AF65-F5344CB8AC3E}">
        <p14:creationId xmlns:p14="http://schemas.microsoft.com/office/powerpoint/2010/main" val="3532080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19th century England, Thomas Malthus argued</a:t>
            </a:r>
          </a:p>
          <a:p>
            <a:r>
              <a:rPr lang="en-US" sz="1200" b="0" i="0" u="none" strike="noStrike" kern="1200" baseline="0" dirty="0">
                <a:solidFill>
                  <a:schemeClr val="tx1"/>
                </a:solidFill>
                <a:latin typeface="+mn-lt"/>
                <a:ea typeface="+mn-ea"/>
                <a:cs typeface="+mn-cs"/>
              </a:rPr>
              <a:t>that a law of diminishing returns applied to the production</a:t>
            </a:r>
          </a:p>
          <a:p>
            <a:r>
              <a:rPr lang="en-US" sz="1200" b="0" i="0" u="none" strike="noStrike" kern="1200" baseline="0" dirty="0">
                <a:solidFill>
                  <a:schemeClr val="tx1"/>
                </a:solidFill>
                <a:latin typeface="+mn-lt"/>
                <a:ea typeface="+mn-ea"/>
                <a:cs typeface="+mn-cs"/>
              </a:rPr>
              <a:t>of food, and he predicted that famine was</a:t>
            </a:r>
          </a:p>
          <a:p>
            <a:r>
              <a:rPr lang="en-US" sz="1200" b="0" i="0" u="none" strike="noStrike" kern="1200" baseline="0" dirty="0">
                <a:solidFill>
                  <a:schemeClr val="tx1"/>
                </a:solidFill>
                <a:latin typeface="+mn-lt"/>
                <a:ea typeface="+mn-ea"/>
                <a:cs typeface="+mn-cs"/>
              </a:rPr>
              <a:t>the inevitable consequence for the human race.16</a:t>
            </a:r>
          </a:p>
          <a:p>
            <a:r>
              <a:rPr lang="en-US" sz="1200" b="0" i="0" u="none" strike="noStrike" kern="1200" baseline="0" dirty="0">
                <a:solidFill>
                  <a:schemeClr val="tx1"/>
                </a:solidFill>
                <a:latin typeface="+mn-lt"/>
                <a:ea typeface="+mn-ea"/>
                <a:cs typeface="+mn-cs"/>
              </a:rPr>
              <a:t>The problem was that while the amount of agricultural</a:t>
            </a:r>
          </a:p>
          <a:p>
            <a:r>
              <a:rPr lang="en-US" sz="1200" b="0" i="0" u="none" strike="noStrike" kern="1200" baseline="0" dirty="0">
                <a:solidFill>
                  <a:schemeClr val="tx1"/>
                </a:solidFill>
                <a:latin typeface="+mn-lt"/>
                <a:ea typeface="+mn-ea"/>
                <a:cs typeface="+mn-cs"/>
              </a:rPr>
              <a:t>land was fixed, the human population continued</a:t>
            </a:r>
          </a:p>
          <a:p>
            <a:r>
              <a:rPr lang="en-US" sz="1200" b="0" i="0" u="none" strike="noStrike" kern="1200" baseline="0" dirty="0">
                <a:solidFill>
                  <a:schemeClr val="tx1"/>
                </a:solidFill>
                <a:latin typeface="+mn-lt"/>
                <a:ea typeface="+mn-ea"/>
                <a:cs typeface="+mn-cs"/>
              </a:rPr>
              <a:t>to grow. Even with improved agriculture, beyond</a:t>
            </a:r>
          </a:p>
          <a:p>
            <a:r>
              <a:rPr lang="en-US" sz="1200" b="0" i="0" u="none" strike="noStrike" kern="1200" baseline="0" dirty="0">
                <a:solidFill>
                  <a:schemeClr val="tx1"/>
                </a:solidFill>
                <a:latin typeface="+mn-lt"/>
                <a:ea typeface="+mn-ea"/>
                <a:cs typeface="+mn-cs"/>
              </a:rPr>
              <a:t>some point the increased yield in food</a:t>
            </a:r>
          </a:p>
          <a:p>
            <a:r>
              <a:rPr lang="en-US" sz="1200" b="0" i="0" u="none" strike="noStrike" kern="1200" baseline="0" dirty="0">
                <a:solidFill>
                  <a:schemeClr val="tx1"/>
                </a:solidFill>
                <a:latin typeface="+mn-lt"/>
                <a:ea typeface="+mn-ea"/>
                <a:cs typeface="+mn-cs"/>
              </a:rPr>
              <a:t>production per unit of land becomes ever smaller.</a:t>
            </a:r>
          </a:p>
          <a:p>
            <a:r>
              <a:rPr lang="en-US" sz="1200" b="0" i="0" u="none" strike="noStrike" kern="1200" baseline="0" dirty="0">
                <a:solidFill>
                  <a:schemeClr val="tx1"/>
                </a:solidFill>
                <a:latin typeface="+mn-lt"/>
                <a:ea typeface="+mn-ea"/>
                <a:cs typeface="+mn-cs"/>
              </a:rPr>
              <a:t>Malthus’ logic was impeccable, but the human race</a:t>
            </a:r>
          </a:p>
          <a:p>
            <a:r>
              <a:rPr lang="en-US" sz="1200" b="0" i="0" u="none" strike="noStrike" kern="1200" baseline="0" dirty="0">
                <a:solidFill>
                  <a:schemeClr val="tx1"/>
                </a:solidFill>
                <a:latin typeface="+mn-lt"/>
                <a:ea typeface="+mn-ea"/>
                <a:cs typeface="+mn-cs"/>
              </a:rPr>
              <a:t>has survived through the 20th century and into the</a:t>
            </a:r>
          </a:p>
          <a:p>
            <a:r>
              <a:rPr lang="en-US" sz="1200" b="0" i="0" u="none" strike="noStrike" kern="1200" baseline="0" dirty="0">
                <a:solidFill>
                  <a:schemeClr val="tx1"/>
                </a:solidFill>
                <a:latin typeface="+mn-lt"/>
                <a:ea typeface="+mn-ea"/>
                <a:cs typeface="+mn-cs"/>
              </a:rPr>
              <a:t>21st. What Malthus did not foresee was that agricultural</a:t>
            </a:r>
          </a:p>
          <a:p>
            <a:r>
              <a:rPr lang="en-US" sz="1200" b="0" i="0" u="none" strike="noStrike" kern="1200" baseline="0" dirty="0">
                <a:solidFill>
                  <a:schemeClr val="tx1"/>
                </a:solidFill>
                <a:latin typeface="+mn-lt"/>
                <a:ea typeface="+mn-ea"/>
                <a:cs typeface="+mn-cs"/>
              </a:rPr>
              <a:t>technology would increase food yields at</a:t>
            </a:r>
          </a:p>
          <a:p>
            <a:r>
              <a:rPr lang="en-US" sz="1200" b="0" i="0" u="none" strike="noStrike" kern="1200" baseline="0" dirty="0">
                <a:solidFill>
                  <a:schemeClr val="tx1"/>
                </a:solidFill>
                <a:latin typeface="+mn-lt"/>
                <a:ea typeface="+mn-ea"/>
                <a:cs typeface="+mn-cs"/>
              </a:rPr>
              <a:t>the rate it did. Food production per capita in 1985</a:t>
            </a:r>
          </a:p>
          <a:p>
            <a:r>
              <a:rPr lang="en-US" sz="1200" b="0" i="0" u="none" strike="noStrike" kern="1200" baseline="0" dirty="0">
                <a:solidFill>
                  <a:schemeClr val="tx1"/>
                </a:solidFill>
                <a:latin typeface="+mn-lt"/>
                <a:ea typeface="+mn-ea"/>
                <a:cs typeface="+mn-cs"/>
              </a:rPr>
              <a:t>was 20 times greater than it was a century earlier</a:t>
            </a:r>
          </a:p>
          <a:p>
            <a:r>
              <a:rPr lang="en-US" sz="1200" b="0" i="0" u="none" strike="noStrike" kern="1200" baseline="0" dirty="0">
                <a:solidFill>
                  <a:schemeClr val="tx1"/>
                </a:solidFill>
                <a:latin typeface="+mn-lt"/>
                <a:ea typeface="+mn-ea"/>
                <a:cs typeface="+mn-cs"/>
              </a:rPr>
              <a:t>and outstripped the effects of a fixed supply in land</a:t>
            </a:r>
          </a:p>
          <a:p>
            <a:r>
              <a:rPr lang="en-US" sz="1200" b="0" i="0" u="none" strike="noStrike" kern="1200" baseline="0" dirty="0">
                <a:solidFill>
                  <a:schemeClr val="tx1"/>
                </a:solidFill>
                <a:latin typeface="+mn-lt"/>
                <a:ea typeface="+mn-ea"/>
                <a:cs typeface="+mn-cs"/>
              </a:rPr>
              <a:t>and a growing population.</a:t>
            </a:r>
          </a:p>
          <a:p>
            <a:r>
              <a:rPr lang="en-US" sz="1200" b="0" i="0" u="none" strike="noStrike" kern="1200" baseline="0" dirty="0">
                <a:solidFill>
                  <a:schemeClr val="tx1"/>
                </a:solidFill>
                <a:latin typeface="+mn-lt"/>
                <a:ea typeface="+mn-ea"/>
                <a:cs typeface="+mn-cs"/>
              </a:rPr>
              <a:t>Some will argue that Malthus misunderstood the capacity</a:t>
            </a:r>
          </a:p>
          <a:p>
            <a:r>
              <a:rPr lang="en-US" sz="1200" b="0" i="0" u="none" strike="noStrike" kern="1200" baseline="0" dirty="0">
                <a:solidFill>
                  <a:schemeClr val="tx1"/>
                </a:solidFill>
                <a:latin typeface="+mn-lt"/>
                <a:ea typeface="+mn-ea"/>
                <a:cs typeface="+mn-cs"/>
              </a:rPr>
              <a:t>for technology to improve food production</a:t>
            </a:r>
          </a:p>
          <a:p>
            <a:r>
              <a:rPr lang="en-US" sz="1200" b="0" i="0" u="none" strike="noStrike" kern="1200" baseline="0" dirty="0">
                <a:solidFill>
                  <a:schemeClr val="tx1"/>
                </a:solidFill>
                <a:latin typeface="+mn-lt"/>
                <a:ea typeface="+mn-ea"/>
                <a:cs typeface="+mn-cs"/>
              </a:rPr>
              <a:t>and that as long as we develop new technologies,</a:t>
            </a:r>
          </a:p>
          <a:p>
            <a:r>
              <a:rPr lang="en-US" sz="1200" b="0" i="0" u="none" strike="noStrike" kern="1200" baseline="0" dirty="0">
                <a:solidFill>
                  <a:schemeClr val="tx1"/>
                </a:solidFill>
                <a:latin typeface="+mn-lt"/>
                <a:ea typeface="+mn-ea"/>
                <a:cs typeface="+mn-cs"/>
              </a:rPr>
              <a:t>we will always be able to feed ourselves. Yet Malthus’</a:t>
            </a:r>
          </a:p>
          <a:p>
            <a:r>
              <a:rPr lang="en-US" sz="1200" b="0" i="0" u="none" strike="noStrike" kern="1200" baseline="0" dirty="0">
                <a:solidFill>
                  <a:schemeClr val="tx1"/>
                </a:solidFill>
                <a:latin typeface="+mn-lt"/>
                <a:ea typeface="+mn-ea"/>
                <a:cs typeface="+mn-cs"/>
              </a:rPr>
              <a:t>logic remains valid, and if the global population</a:t>
            </a:r>
          </a:p>
          <a:p>
            <a:r>
              <a:rPr lang="en-US" sz="1200" b="0" i="0" u="none" strike="noStrike" kern="1200" baseline="0" dirty="0">
                <a:solidFill>
                  <a:schemeClr val="tx1"/>
                </a:solidFill>
                <a:latin typeface="+mn-lt"/>
                <a:ea typeface="+mn-ea"/>
                <a:cs typeface="+mn-cs"/>
              </a:rPr>
              <a:t>continues to grow, a time will come (perhaps long</a:t>
            </a:r>
          </a:p>
          <a:p>
            <a:r>
              <a:rPr lang="en-US" sz="1200" b="0" i="0" u="none" strike="noStrike" kern="1200" baseline="0" dirty="0">
                <a:solidFill>
                  <a:schemeClr val="tx1"/>
                </a:solidFill>
                <a:latin typeface="+mn-lt"/>
                <a:ea typeface="+mn-ea"/>
                <a:cs typeface="+mn-cs"/>
              </a:rPr>
              <a:t>into the future) when the land cannot keep up with</a:t>
            </a:r>
          </a:p>
          <a:p>
            <a:r>
              <a:rPr lang="en-US" sz="1200" b="0" i="0" u="none" strike="noStrike" kern="1200" baseline="0" dirty="0">
                <a:solidFill>
                  <a:schemeClr val="tx1"/>
                </a:solidFill>
                <a:latin typeface="+mn-lt"/>
                <a:ea typeface="+mn-ea"/>
                <a:cs typeface="+mn-cs"/>
              </a:rPr>
              <a:t>what is demanded of it. We only evade the law if</a:t>
            </a:r>
          </a:p>
          <a:p>
            <a:r>
              <a:rPr lang="en-US" sz="1200" b="0" i="0" u="none" strike="noStrike" kern="1200" baseline="0" dirty="0">
                <a:solidFill>
                  <a:schemeClr val="tx1"/>
                </a:solidFill>
                <a:latin typeface="+mn-lt"/>
                <a:ea typeface="+mn-ea"/>
                <a:cs typeface="+mn-cs"/>
              </a:rPr>
              <a:t>we evade the rate-limiting step—that is, the supply</a:t>
            </a:r>
          </a:p>
          <a:p>
            <a:r>
              <a:rPr lang="en-US" sz="1200" b="0" i="0" u="none" strike="noStrike" kern="1200" baseline="0" dirty="0">
                <a:solidFill>
                  <a:schemeClr val="tx1"/>
                </a:solidFill>
                <a:latin typeface="+mn-lt"/>
                <a:ea typeface="+mn-ea"/>
                <a:cs typeface="+mn-cs"/>
              </a:rPr>
              <a:t>of land on the earth and our dependence on it.</a:t>
            </a:r>
            <a:endParaRPr lang="en-US" dirty="0"/>
          </a:p>
        </p:txBody>
      </p:sp>
      <p:sp>
        <p:nvSpPr>
          <p:cNvPr id="4" name="Slide Number Placeholder 3"/>
          <p:cNvSpPr>
            <a:spLocks noGrp="1"/>
          </p:cNvSpPr>
          <p:nvPr>
            <p:ph type="sldNum" sz="quarter" idx="10"/>
          </p:nvPr>
        </p:nvSpPr>
        <p:spPr/>
        <p:txBody>
          <a:bodyPr/>
          <a:lstStyle/>
          <a:p>
            <a:fld id="{0DA14B8A-9E74-B04E-A11D-8E038C7FDAF8}" type="slidenum">
              <a:rPr lang="en-US" smtClean="0"/>
              <a:t>46</a:t>
            </a:fld>
            <a:endParaRPr lang="en-US"/>
          </a:p>
        </p:txBody>
      </p:sp>
    </p:spTree>
    <p:extLst>
      <p:ext uri="{BB962C8B-B14F-4D97-AF65-F5344CB8AC3E}">
        <p14:creationId xmlns:p14="http://schemas.microsoft.com/office/powerpoint/2010/main" val="329726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t>A firm produces </a:t>
            </a:r>
            <a:r>
              <a:rPr lang="en-US" b="1" dirty="0"/>
              <a:t>output</a:t>
            </a:r>
            <a:r>
              <a:rPr lang="en-US" dirty="0"/>
              <a:t> (such as goods or services) </a:t>
            </a:r>
          </a:p>
          <a:p>
            <a:pPr>
              <a:buNone/>
            </a:pPr>
            <a:r>
              <a:rPr lang="en-US" dirty="0"/>
              <a:t>A firm requires </a:t>
            </a:r>
            <a:r>
              <a:rPr lang="en-US" b="1" dirty="0"/>
              <a:t>inputs</a:t>
            </a:r>
            <a:r>
              <a:rPr lang="en-US" dirty="0"/>
              <a:t> (such as capital and labor)</a:t>
            </a:r>
          </a:p>
          <a:p>
            <a:pPr>
              <a:buNone/>
            </a:pPr>
            <a:r>
              <a:rPr lang="en-US" dirty="0"/>
              <a:t>A firm utilizes some form of </a:t>
            </a:r>
            <a:r>
              <a:rPr lang="en-US" b="1" dirty="0"/>
              <a:t>technology</a:t>
            </a:r>
            <a:r>
              <a:rPr lang="en-US" dirty="0"/>
              <a:t> to then transform the inputs into outputs.</a:t>
            </a:r>
          </a:p>
          <a:p>
            <a:pPr>
              <a:buNone/>
            </a:pPr>
            <a:endParaRPr lang="en-US" dirty="0"/>
          </a:p>
          <a:p>
            <a:pPr>
              <a:buNone/>
            </a:pPr>
            <a:r>
              <a:rPr lang="en-US" sz="1200" b="1" i="0" u="none" strike="noStrike" kern="1200" dirty="0">
                <a:solidFill>
                  <a:schemeClr val="tx1"/>
                </a:solidFill>
                <a:effectLst/>
                <a:latin typeface="+mn-lt"/>
                <a:ea typeface="+mn-ea"/>
                <a:cs typeface="+mn-cs"/>
              </a:rPr>
              <a:t>Theory of production</a:t>
            </a:r>
            <a:r>
              <a:rPr lang="en-US" sz="1200" b="0" i="0" u="none" strike="noStrike" kern="1200" dirty="0">
                <a:solidFill>
                  <a:schemeClr val="tx1"/>
                </a:solidFill>
                <a:effectLst/>
                <a:latin typeface="+mn-lt"/>
                <a:ea typeface="+mn-ea"/>
                <a:cs typeface="+mn-cs"/>
              </a:rPr>
              <a:t>, in </a:t>
            </a:r>
            <a:r>
              <a:rPr lang="en-US" sz="1200" b="0" i="0" u="sng" kern="1200" dirty="0">
                <a:solidFill>
                  <a:schemeClr val="tx1"/>
                </a:solidFill>
                <a:effectLst/>
                <a:latin typeface="+mn-lt"/>
                <a:ea typeface="+mn-ea"/>
                <a:cs typeface="+mn-cs"/>
                <a:hlinkClick r:id="rId3"/>
              </a:rPr>
              <a:t>economics</a:t>
            </a:r>
            <a:r>
              <a:rPr lang="en-US" sz="1200" b="0" i="0" u="none" strike="noStrike" kern="1200" dirty="0">
                <a:solidFill>
                  <a:schemeClr val="tx1"/>
                </a:solidFill>
                <a:effectLst/>
                <a:latin typeface="+mn-lt"/>
                <a:ea typeface="+mn-ea"/>
                <a:cs typeface="+mn-cs"/>
              </a:rPr>
              <a:t>, an effort to explain the principles by which a </a:t>
            </a:r>
            <a:r>
              <a:rPr lang="en-US" sz="1200" b="0" i="0" u="sng" kern="1200" dirty="0">
                <a:solidFill>
                  <a:schemeClr val="tx1"/>
                </a:solidFill>
                <a:effectLst/>
                <a:latin typeface="+mn-lt"/>
                <a:ea typeface="+mn-ea"/>
                <a:cs typeface="+mn-cs"/>
                <a:hlinkClick r:id="rId4"/>
              </a:rPr>
              <a:t>business firm</a:t>
            </a:r>
            <a:r>
              <a:rPr lang="en-US" sz="1200" b="0" i="0" u="none" strike="noStrike" kern="1200" dirty="0">
                <a:solidFill>
                  <a:schemeClr val="tx1"/>
                </a:solidFill>
                <a:effectLst/>
                <a:latin typeface="+mn-lt"/>
                <a:ea typeface="+mn-ea"/>
                <a:cs typeface="+mn-cs"/>
              </a:rPr>
              <a:t> decides how much of each commodity that it sells (its “outputs” or “products”) it will produce, and how much of each kind of </a:t>
            </a:r>
            <a:r>
              <a:rPr lang="en-US" sz="1200" b="0" i="0" u="none" strike="noStrike" kern="1200" dirty="0" err="1">
                <a:solidFill>
                  <a:schemeClr val="tx1"/>
                </a:solidFill>
                <a:effectLst/>
                <a:latin typeface="+mn-lt"/>
                <a:ea typeface="+mn-ea"/>
                <a:cs typeface="+mn-cs"/>
              </a:rPr>
              <a:t>labour</a:t>
            </a:r>
            <a:r>
              <a:rPr lang="en-US" sz="1200" b="0" i="0" u="none" strike="noStrike" kern="1200" dirty="0">
                <a:solidFill>
                  <a:schemeClr val="tx1"/>
                </a:solidFill>
                <a:effectLst/>
                <a:latin typeface="+mn-lt"/>
                <a:ea typeface="+mn-ea"/>
                <a:cs typeface="+mn-cs"/>
              </a:rPr>
              <a:t>, raw material, fixed capital good, etc., that it employs (its “inputs” or “factors of production”) it will use</a:t>
            </a:r>
            <a:endParaRPr lang="en-US" dirty="0"/>
          </a:p>
          <a:p>
            <a:endParaRPr lang="en-US" dirty="0"/>
          </a:p>
        </p:txBody>
      </p:sp>
      <p:sp>
        <p:nvSpPr>
          <p:cNvPr id="4" name="Slide Number Placeholder 3"/>
          <p:cNvSpPr>
            <a:spLocks noGrp="1"/>
          </p:cNvSpPr>
          <p:nvPr>
            <p:ph type="sldNum" sz="quarter" idx="10"/>
          </p:nvPr>
        </p:nvSpPr>
        <p:spPr/>
        <p:txBody>
          <a:bodyPr/>
          <a:lstStyle/>
          <a:p>
            <a:fld id="{6A8524E6-8E1F-1D4B-9859-EC342DD3EB42}" type="slidenum">
              <a:rPr lang="en-US" smtClean="0"/>
              <a:pPr/>
              <a:t>48</a:t>
            </a:fld>
            <a:endParaRPr lang="en-US"/>
          </a:p>
        </p:txBody>
      </p:sp>
    </p:spTree>
    <p:extLst>
      <p:ext uri="{BB962C8B-B14F-4D97-AF65-F5344CB8AC3E}">
        <p14:creationId xmlns:p14="http://schemas.microsoft.com/office/powerpoint/2010/main" val="2371163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Technological Constraints </a:t>
            </a:r>
            <a:r>
              <a:rPr lang="en-US" dirty="0"/>
              <a:t>– the constraints  imposed by the technology, i.e. its efficiency or ability to produce the output</a:t>
            </a:r>
          </a:p>
          <a:p>
            <a:r>
              <a:rPr lang="en-US" b="1" dirty="0"/>
              <a:t>Production Set </a:t>
            </a:r>
            <a:r>
              <a:rPr lang="en-US" dirty="0"/>
              <a:t>– the set of all possible combinations of inputs that yield the desired output</a:t>
            </a:r>
          </a:p>
          <a:p>
            <a:r>
              <a:rPr lang="en-US" b="1" dirty="0"/>
              <a:t>Production Function </a:t>
            </a:r>
            <a:r>
              <a:rPr lang="en-US" dirty="0"/>
              <a:t>– a set of points where the desired output is obtained for </a:t>
            </a:r>
            <a:r>
              <a:rPr lang="en-US" b="1" dirty="0"/>
              <a:t>the minimum combination of inputs</a:t>
            </a:r>
          </a:p>
          <a:p>
            <a:endParaRPr lang="en-US" dirty="0"/>
          </a:p>
        </p:txBody>
      </p:sp>
      <p:sp>
        <p:nvSpPr>
          <p:cNvPr id="4" name="Slide Number Placeholder 3"/>
          <p:cNvSpPr>
            <a:spLocks noGrp="1"/>
          </p:cNvSpPr>
          <p:nvPr>
            <p:ph type="sldNum" sz="quarter" idx="10"/>
          </p:nvPr>
        </p:nvSpPr>
        <p:spPr/>
        <p:txBody>
          <a:bodyPr/>
          <a:lstStyle/>
          <a:p>
            <a:fld id="{6A8524E6-8E1F-1D4B-9859-EC342DD3EB42}" type="slidenum">
              <a:rPr lang="en-US" smtClean="0"/>
              <a:pPr/>
              <a:t>49</a:t>
            </a:fld>
            <a:endParaRPr lang="en-US"/>
          </a:p>
        </p:txBody>
      </p:sp>
    </p:spTree>
    <p:extLst>
      <p:ext uri="{BB962C8B-B14F-4D97-AF65-F5344CB8AC3E}">
        <p14:creationId xmlns:p14="http://schemas.microsoft.com/office/powerpoint/2010/main" val="2611210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Technological Constraints </a:t>
            </a:r>
            <a:r>
              <a:rPr lang="en-US" dirty="0"/>
              <a:t>– the constraints  imposed by the technology, i.e. its efficiency or ability to produce the output</a:t>
            </a:r>
          </a:p>
          <a:p>
            <a:r>
              <a:rPr lang="en-US" b="1" dirty="0"/>
              <a:t>Production Set </a:t>
            </a:r>
            <a:r>
              <a:rPr lang="en-US" dirty="0"/>
              <a:t>– the set of all possible combinations of inputs that yield the desired output</a:t>
            </a:r>
          </a:p>
          <a:p>
            <a:r>
              <a:rPr lang="en-US" b="1" dirty="0"/>
              <a:t>Production Function </a:t>
            </a:r>
            <a:r>
              <a:rPr lang="en-US" dirty="0"/>
              <a:t>– a set of points where the desired output is obtained for </a:t>
            </a:r>
            <a:r>
              <a:rPr lang="en-US" b="1" dirty="0"/>
              <a:t>the minimum combination of inputs</a:t>
            </a:r>
          </a:p>
          <a:p>
            <a:endParaRPr lang="en-US" dirty="0"/>
          </a:p>
        </p:txBody>
      </p:sp>
      <p:sp>
        <p:nvSpPr>
          <p:cNvPr id="4" name="Slide Number Placeholder 3"/>
          <p:cNvSpPr>
            <a:spLocks noGrp="1"/>
          </p:cNvSpPr>
          <p:nvPr>
            <p:ph type="sldNum" sz="quarter" idx="10"/>
          </p:nvPr>
        </p:nvSpPr>
        <p:spPr/>
        <p:txBody>
          <a:bodyPr/>
          <a:lstStyle/>
          <a:p>
            <a:fld id="{6A8524E6-8E1F-1D4B-9859-EC342DD3EB42}" type="slidenum">
              <a:rPr lang="en-US" smtClean="0"/>
              <a:pPr/>
              <a:t>50</a:t>
            </a:fld>
            <a:endParaRPr lang="en-US"/>
          </a:p>
        </p:txBody>
      </p:sp>
    </p:spTree>
    <p:extLst>
      <p:ext uri="{BB962C8B-B14F-4D97-AF65-F5344CB8AC3E}">
        <p14:creationId xmlns:p14="http://schemas.microsoft.com/office/powerpoint/2010/main" val="13703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Session Three will be focusing on predicting user behaviour given model of system performance</a:t>
            </a:r>
          </a:p>
          <a:p>
            <a:endParaRPr lang="en-US" dirty="0"/>
          </a:p>
        </p:txBody>
      </p:sp>
      <p:sp>
        <p:nvSpPr>
          <p:cNvPr id="4" name="Slide Number Placeholder 3"/>
          <p:cNvSpPr>
            <a:spLocks noGrp="1"/>
          </p:cNvSpPr>
          <p:nvPr>
            <p:ph type="sldNum" sz="quarter" idx="5"/>
          </p:nvPr>
        </p:nvSpPr>
        <p:spPr/>
        <p:txBody>
          <a:bodyPr/>
          <a:lstStyle/>
          <a:p>
            <a:fld id="{69E55D1A-00D8-C24B-8D44-4048C183B222}" type="slidenum">
              <a:rPr lang="en-US" smtClean="0"/>
              <a:t>2</a:t>
            </a:fld>
            <a:endParaRPr lang="en-US"/>
          </a:p>
        </p:txBody>
      </p:sp>
    </p:spTree>
    <p:extLst>
      <p:ext uri="{BB962C8B-B14F-4D97-AF65-F5344CB8AC3E}">
        <p14:creationId xmlns:p14="http://schemas.microsoft.com/office/powerpoint/2010/main" val="230215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Inputs: </a:t>
            </a:r>
            <a:r>
              <a:rPr lang="en-US" dirty="0"/>
              <a:t>the number of queries, the length of queries, the number of documents assessed per query, etc.</a:t>
            </a:r>
          </a:p>
          <a:p>
            <a:r>
              <a:rPr lang="en-US" b="1" dirty="0"/>
              <a:t>Output: </a:t>
            </a:r>
            <a:r>
              <a:rPr lang="en-US" dirty="0"/>
              <a:t>a number of relevant documents (or gain from the relevant information found).</a:t>
            </a:r>
          </a:p>
          <a:p>
            <a:r>
              <a:rPr lang="en-US" b="1" dirty="0"/>
              <a:t>Technology used: </a:t>
            </a:r>
            <a:r>
              <a:rPr lang="en-US" dirty="0"/>
              <a:t>a Search engine</a:t>
            </a:r>
          </a:p>
          <a:p>
            <a:endParaRPr lang="en-US" dirty="0"/>
          </a:p>
        </p:txBody>
      </p:sp>
      <p:sp>
        <p:nvSpPr>
          <p:cNvPr id="4" name="Slide Number Placeholder 3"/>
          <p:cNvSpPr>
            <a:spLocks noGrp="1"/>
          </p:cNvSpPr>
          <p:nvPr>
            <p:ph type="sldNum" sz="quarter" idx="10"/>
          </p:nvPr>
        </p:nvSpPr>
        <p:spPr/>
        <p:txBody>
          <a:bodyPr/>
          <a:lstStyle/>
          <a:p>
            <a:fld id="{6A8524E6-8E1F-1D4B-9859-EC342DD3EB42}" type="slidenum">
              <a:rPr lang="en-US" smtClean="0"/>
              <a:pPr/>
              <a:t>54</a:t>
            </a:fld>
            <a:endParaRPr lang="en-US"/>
          </a:p>
        </p:txBody>
      </p:sp>
    </p:spTree>
    <p:extLst>
      <p:ext uri="{BB962C8B-B14F-4D97-AF65-F5344CB8AC3E}">
        <p14:creationId xmlns:p14="http://schemas.microsoft.com/office/powerpoint/2010/main" val="869217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Technological Constraints </a:t>
            </a:r>
            <a:r>
              <a:rPr lang="en-US" dirty="0"/>
              <a:t>– the constraints  imposed by the technology, i.e. its efficiency or ability to produce the output</a:t>
            </a:r>
          </a:p>
          <a:p>
            <a:r>
              <a:rPr lang="en-US" b="1" dirty="0"/>
              <a:t>Production Set </a:t>
            </a:r>
            <a:r>
              <a:rPr lang="en-US" dirty="0"/>
              <a:t>– the set of all possible combinations of inputs that yield the desired output</a:t>
            </a:r>
          </a:p>
          <a:p>
            <a:r>
              <a:rPr lang="en-US" b="1" dirty="0"/>
              <a:t>Production Function </a:t>
            </a:r>
            <a:r>
              <a:rPr lang="en-US" dirty="0"/>
              <a:t>– a set of points where the desired output is obtained for the minimum combination of inputs</a:t>
            </a:r>
          </a:p>
          <a:p>
            <a:endParaRPr lang="en-US" dirty="0"/>
          </a:p>
        </p:txBody>
      </p:sp>
      <p:sp>
        <p:nvSpPr>
          <p:cNvPr id="4" name="Slide Number Placeholder 3"/>
          <p:cNvSpPr>
            <a:spLocks noGrp="1"/>
          </p:cNvSpPr>
          <p:nvPr>
            <p:ph type="sldNum" sz="quarter" idx="10"/>
          </p:nvPr>
        </p:nvSpPr>
        <p:spPr/>
        <p:txBody>
          <a:bodyPr/>
          <a:lstStyle/>
          <a:p>
            <a:fld id="{6A8524E6-8E1F-1D4B-9859-EC342DD3EB42}" type="slidenum">
              <a:rPr lang="en-US" smtClean="0"/>
              <a:pPr/>
              <a:t>55</a:t>
            </a:fld>
            <a:endParaRPr lang="en-US"/>
          </a:p>
        </p:txBody>
      </p:sp>
    </p:spTree>
    <p:extLst>
      <p:ext uri="{BB962C8B-B14F-4D97-AF65-F5344CB8AC3E}">
        <p14:creationId xmlns:p14="http://schemas.microsoft.com/office/powerpoint/2010/main" val="3862999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think about what this formula is saying. The amount</a:t>
            </a:r>
            <a:r>
              <a:rPr lang="en-US" baseline="0" dirty="0"/>
              <a:t> of gain or overall performance is a combination of A times Q.</a:t>
            </a:r>
          </a:p>
          <a:p>
            <a:r>
              <a:rPr lang="en-US" baseline="0" dirty="0"/>
              <a:t>Imagine if all these were relevant, and you got 1 point per relevant document, than you would essentially obtain A times Q gain.</a:t>
            </a:r>
          </a:p>
          <a:p>
            <a:r>
              <a:rPr lang="en-US" baseline="0" dirty="0"/>
              <a:t>However the inclusion of Alpha, generally means you get less as there is a trade-off between A and Q.</a:t>
            </a:r>
            <a:endParaRPr lang="en-US" dirty="0"/>
          </a:p>
        </p:txBody>
      </p:sp>
      <p:sp>
        <p:nvSpPr>
          <p:cNvPr id="4" name="Slide Number Placeholder 3"/>
          <p:cNvSpPr>
            <a:spLocks noGrp="1"/>
          </p:cNvSpPr>
          <p:nvPr>
            <p:ph type="sldNum" sz="quarter" idx="10"/>
          </p:nvPr>
        </p:nvSpPr>
        <p:spPr/>
        <p:txBody>
          <a:bodyPr/>
          <a:lstStyle/>
          <a:p>
            <a:fld id="{69E55D1A-00D8-C24B-8D44-4048C183B222}" type="slidenum">
              <a:rPr lang="en-US" smtClean="0"/>
              <a:t>56</a:t>
            </a:fld>
            <a:endParaRPr lang="en-US"/>
          </a:p>
        </p:txBody>
      </p:sp>
    </p:spTree>
    <p:extLst>
      <p:ext uri="{BB962C8B-B14F-4D97-AF65-F5344CB8AC3E}">
        <p14:creationId xmlns:p14="http://schemas.microsoft.com/office/powerpoint/2010/main" val="1902129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a:t>
            </a:r>
            <a:r>
              <a:rPr lang="en-US" baseline="0" dirty="0"/>
              <a:t> that we have framed the search process as an economics problem, and we have an economic model that describes the output given the inputs and the technology, the big question is: WHAT CAN WE DO WITH IT?</a:t>
            </a:r>
          </a:p>
          <a:p>
            <a:r>
              <a:rPr lang="en-US" baseline="0" dirty="0"/>
              <a:t>So to explore the application of this theory to IIR we perform an economic analysis of search</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8524E6-8E1F-1D4B-9859-EC342DD3EB42}" type="slidenum">
              <a:rPr lang="en-US" smtClean="0"/>
              <a:pPr/>
              <a:t>62</a:t>
            </a:fld>
            <a:endParaRPr lang="en-US"/>
          </a:p>
        </p:txBody>
      </p:sp>
    </p:spTree>
    <p:extLst>
      <p:ext uri="{BB962C8B-B14F-4D97-AF65-F5344CB8AC3E}">
        <p14:creationId xmlns:p14="http://schemas.microsoft.com/office/powerpoint/2010/main" val="3191176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Insert</a:t>
            </a:r>
            <a:r>
              <a:rPr lang="en-US" baseline="0" dirty="0"/>
              <a:t> graph here from ECON-IIR paper.</a:t>
            </a:r>
            <a:endParaRPr lang="en-US" dirty="0"/>
          </a:p>
        </p:txBody>
      </p:sp>
      <p:sp>
        <p:nvSpPr>
          <p:cNvPr id="4" name="Slide Number Placeholder 3"/>
          <p:cNvSpPr>
            <a:spLocks noGrp="1"/>
          </p:cNvSpPr>
          <p:nvPr>
            <p:ph type="sldNum" sz="quarter" idx="10"/>
          </p:nvPr>
        </p:nvSpPr>
        <p:spPr/>
        <p:txBody>
          <a:bodyPr/>
          <a:lstStyle/>
          <a:p>
            <a:fld id="{6A8524E6-8E1F-1D4B-9859-EC342DD3EB42}" type="slidenum">
              <a:rPr lang="en-US" smtClean="0"/>
              <a:pPr/>
              <a:t>63</a:t>
            </a:fld>
            <a:endParaRPr lang="en-US"/>
          </a:p>
        </p:txBody>
      </p:sp>
    </p:spTree>
    <p:extLst>
      <p:ext uri="{BB962C8B-B14F-4D97-AF65-F5344CB8AC3E}">
        <p14:creationId xmlns:p14="http://schemas.microsoft.com/office/powerpoint/2010/main" val="722031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that we have a way to fram</a:t>
            </a:r>
            <a:r>
              <a:rPr lang="en-US" baseline="0" dirty="0"/>
              <a:t>e the interaction between a user and a system when searching, we can now </a:t>
            </a:r>
            <a:r>
              <a:rPr lang="en-US" baseline="0" dirty="0" err="1"/>
              <a:t>hypothesise</a:t>
            </a:r>
            <a:r>
              <a:rPr lang="en-US" baseline="0" dirty="0"/>
              <a:t> about the users behavior if variables or parameters in the model change. For example…</a:t>
            </a:r>
            <a:endParaRPr lang="en-US" dirty="0"/>
          </a:p>
        </p:txBody>
      </p:sp>
      <p:sp>
        <p:nvSpPr>
          <p:cNvPr id="4" name="Slide Number Placeholder 3"/>
          <p:cNvSpPr>
            <a:spLocks noGrp="1"/>
          </p:cNvSpPr>
          <p:nvPr>
            <p:ph type="sldNum" sz="quarter" idx="10"/>
          </p:nvPr>
        </p:nvSpPr>
        <p:spPr/>
        <p:txBody>
          <a:bodyPr/>
          <a:lstStyle/>
          <a:p>
            <a:fld id="{6A8524E6-8E1F-1D4B-9859-EC342DD3EB42}" type="slidenum">
              <a:rPr lang="en-US" smtClean="0"/>
              <a:pPr/>
              <a:t>64</a:t>
            </a:fld>
            <a:endParaRPr lang="en-US"/>
          </a:p>
        </p:txBody>
      </p:sp>
    </p:spTree>
    <p:extLst>
      <p:ext uri="{BB962C8B-B14F-4D97-AF65-F5344CB8AC3E}">
        <p14:creationId xmlns:p14="http://schemas.microsoft.com/office/powerpoint/2010/main" val="71570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55D1A-00D8-C24B-8D44-4048C183B222}" type="slidenum">
              <a:rPr lang="en-US" smtClean="0"/>
              <a:t>66</a:t>
            </a:fld>
            <a:endParaRPr lang="en-US"/>
          </a:p>
        </p:txBody>
      </p:sp>
    </p:spTree>
    <p:extLst>
      <p:ext uri="{BB962C8B-B14F-4D97-AF65-F5344CB8AC3E}">
        <p14:creationId xmlns:p14="http://schemas.microsoft.com/office/powerpoint/2010/main" val="2090669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55D1A-00D8-C24B-8D44-4048C183B222}" type="slidenum">
              <a:rPr lang="en-US" smtClean="0"/>
              <a:t>72</a:t>
            </a:fld>
            <a:endParaRPr lang="en-US"/>
          </a:p>
        </p:txBody>
      </p:sp>
    </p:spTree>
    <p:extLst>
      <p:ext uri="{BB962C8B-B14F-4D97-AF65-F5344CB8AC3E}">
        <p14:creationId xmlns:p14="http://schemas.microsoft.com/office/powerpoint/2010/main" val="2937146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A8524E6-8E1F-1D4B-9859-EC342DD3EB42}" type="slidenum">
              <a:rPr lang="en-US" smtClean="0"/>
              <a:pPr/>
              <a:t>77</a:t>
            </a:fld>
            <a:endParaRPr lang="en-US"/>
          </a:p>
        </p:txBody>
      </p:sp>
    </p:spTree>
    <p:extLst>
      <p:ext uri="{BB962C8B-B14F-4D97-AF65-F5344CB8AC3E}">
        <p14:creationId xmlns:p14="http://schemas.microsoft.com/office/powerpoint/2010/main" val="47989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measure of the output of the system, as well.</a:t>
            </a:r>
          </a:p>
          <a:p>
            <a:r>
              <a:rPr lang="en-US" dirty="0"/>
              <a:t>As</a:t>
            </a:r>
            <a:r>
              <a:rPr lang="en-US" baseline="0" dirty="0"/>
              <a:t> opposed to measures it.</a:t>
            </a:r>
          </a:p>
          <a:p>
            <a:r>
              <a:rPr lang="en-US" baseline="0" dirty="0"/>
              <a:t>These models decouple the cost and benefit and parameterize them on the interactions. This means we can tease out how the interactions functionally related to each other.</a:t>
            </a:r>
            <a:endParaRPr lang="en-US" dirty="0"/>
          </a:p>
        </p:txBody>
      </p:sp>
      <p:sp>
        <p:nvSpPr>
          <p:cNvPr id="4" name="Slide Number Placeholder 3"/>
          <p:cNvSpPr>
            <a:spLocks noGrp="1"/>
          </p:cNvSpPr>
          <p:nvPr>
            <p:ph type="sldNum" sz="quarter" idx="10"/>
          </p:nvPr>
        </p:nvSpPr>
        <p:spPr/>
        <p:txBody>
          <a:bodyPr/>
          <a:lstStyle/>
          <a:p>
            <a:fld id="{69E55D1A-00D8-C24B-8D44-4048C183B222}" type="slidenum">
              <a:rPr lang="en-US" smtClean="0"/>
              <a:t>78</a:t>
            </a:fld>
            <a:endParaRPr lang="en-US"/>
          </a:p>
        </p:txBody>
      </p:sp>
    </p:spTree>
    <p:extLst>
      <p:ext uri="{BB962C8B-B14F-4D97-AF65-F5344CB8AC3E}">
        <p14:creationId xmlns:p14="http://schemas.microsoft.com/office/powerpoint/2010/main" val="91068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threshold occurs suddenly (but in reality this is not the case)</a:t>
            </a:r>
          </a:p>
          <a:p>
            <a:endParaRPr lang="en-US" dirty="0"/>
          </a:p>
        </p:txBody>
      </p:sp>
      <p:sp>
        <p:nvSpPr>
          <p:cNvPr id="4" name="Slide Number Placeholder 3"/>
          <p:cNvSpPr>
            <a:spLocks noGrp="1"/>
          </p:cNvSpPr>
          <p:nvPr>
            <p:ph type="sldNum" sz="quarter" idx="5"/>
          </p:nvPr>
        </p:nvSpPr>
        <p:spPr/>
        <p:txBody>
          <a:bodyPr/>
          <a:lstStyle/>
          <a:p>
            <a:fld id="{69E55D1A-00D8-C24B-8D44-4048C183B222}" type="slidenum">
              <a:rPr lang="en-US" smtClean="0"/>
              <a:t>12</a:t>
            </a:fld>
            <a:endParaRPr lang="en-US"/>
          </a:p>
        </p:txBody>
      </p:sp>
    </p:spTree>
    <p:extLst>
      <p:ext uri="{BB962C8B-B14F-4D97-AF65-F5344CB8AC3E}">
        <p14:creationId xmlns:p14="http://schemas.microsoft.com/office/powerpoint/2010/main" val="5926923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Cooper, 1972</a:t>
            </a:r>
          </a:p>
        </p:txBody>
      </p:sp>
      <p:sp>
        <p:nvSpPr>
          <p:cNvPr id="4" name="Slide Number Placeholder 3"/>
          <p:cNvSpPr>
            <a:spLocks noGrp="1"/>
          </p:cNvSpPr>
          <p:nvPr>
            <p:ph type="sldNum" sz="quarter" idx="10"/>
          </p:nvPr>
        </p:nvSpPr>
        <p:spPr/>
        <p:txBody>
          <a:bodyPr/>
          <a:lstStyle/>
          <a:p>
            <a:fld id="{0DA14B8A-9E74-B04E-A11D-8E038C7FDAF8}" type="slidenum">
              <a:rPr lang="en-US" smtClean="0"/>
              <a:t>84</a:t>
            </a:fld>
            <a:endParaRPr lang="en-US"/>
          </a:p>
        </p:txBody>
      </p:sp>
    </p:spTree>
    <p:extLst>
      <p:ext uri="{BB962C8B-B14F-4D97-AF65-F5344CB8AC3E}">
        <p14:creationId xmlns:p14="http://schemas.microsoft.com/office/powerpoint/2010/main" val="1652629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A14B8A-9E74-B04E-A11D-8E038C7FDAF8}" type="slidenum">
              <a:rPr lang="en-US" smtClean="0"/>
              <a:t>85</a:t>
            </a:fld>
            <a:endParaRPr lang="en-US"/>
          </a:p>
        </p:txBody>
      </p:sp>
    </p:spTree>
    <p:extLst>
      <p:ext uri="{BB962C8B-B14F-4D97-AF65-F5344CB8AC3E}">
        <p14:creationId xmlns:p14="http://schemas.microsoft.com/office/powerpoint/2010/main" val="1756722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Cooper makes some ruthless abstractions</a:t>
            </a:r>
            <a:r>
              <a:rPr lang="en-US" baseline="0" dirty="0"/>
              <a:t> on what cost ends up being</a:t>
            </a:r>
            <a:endParaRPr lang="en-US" dirty="0"/>
          </a:p>
        </p:txBody>
      </p:sp>
      <p:sp>
        <p:nvSpPr>
          <p:cNvPr id="4" name="Slide Number Placeholder 3"/>
          <p:cNvSpPr>
            <a:spLocks noGrp="1"/>
          </p:cNvSpPr>
          <p:nvPr>
            <p:ph type="sldNum" sz="quarter" idx="10"/>
          </p:nvPr>
        </p:nvSpPr>
        <p:spPr/>
        <p:txBody>
          <a:bodyPr/>
          <a:lstStyle/>
          <a:p>
            <a:fld id="{69E55D1A-00D8-C24B-8D44-4048C183B222}" type="slidenum">
              <a:rPr lang="en-US" smtClean="0"/>
              <a:t>86</a:t>
            </a:fld>
            <a:endParaRPr lang="en-US"/>
          </a:p>
        </p:txBody>
      </p:sp>
    </p:spTree>
    <p:extLst>
      <p:ext uri="{BB962C8B-B14F-4D97-AF65-F5344CB8AC3E}">
        <p14:creationId xmlns:p14="http://schemas.microsoft.com/office/powerpoint/2010/main" val="392169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A14B8A-9E74-B04E-A11D-8E038C7FDAF8}" type="slidenum">
              <a:rPr lang="en-US" smtClean="0"/>
              <a:t>15</a:t>
            </a:fld>
            <a:endParaRPr lang="en-US"/>
          </a:p>
        </p:txBody>
      </p:sp>
    </p:spTree>
    <p:extLst>
      <p:ext uri="{BB962C8B-B14F-4D97-AF65-F5344CB8AC3E}">
        <p14:creationId xmlns:p14="http://schemas.microsoft.com/office/powerpoint/2010/main" val="200908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berry picker model</a:t>
            </a:r>
            <a:r>
              <a:rPr lang="en-US" baseline="0" dirty="0"/>
              <a:t> of information seeking, the searcher goes from patch to patch, choosing the best documents.</a:t>
            </a:r>
          </a:p>
          <a:p>
            <a:endParaRPr lang="en-US" baseline="0" dirty="0"/>
          </a:p>
          <a:p>
            <a:r>
              <a:rPr lang="en-US" baseline="0" dirty="0"/>
              <a:t>While this is a very apt metaphor, it </a:t>
            </a:r>
            <a:r>
              <a:rPr lang="en-US" baseline="0" dirty="0" err="1"/>
              <a:t>doesn</a:t>
            </a:r>
            <a:r>
              <a:rPr lang="fr-FR" baseline="0" dirty="0"/>
              <a:t>’</a:t>
            </a:r>
            <a:r>
              <a:rPr lang="en-US" baseline="0" dirty="0"/>
              <a:t>t provide any indication as to how  behavior would change when circumstances change.</a:t>
            </a:r>
          </a:p>
        </p:txBody>
      </p:sp>
      <p:sp>
        <p:nvSpPr>
          <p:cNvPr id="4" name="Slide Number Placeholder 3"/>
          <p:cNvSpPr>
            <a:spLocks noGrp="1"/>
          </p:cNvSpPr>
          <p:nvPr>
            <p:ph type="sldNum" sz="quarter" idx="10"/>
          </p:nvPr>
        </p:nvSpPr>
        <p:spPr/>
        <p:txBody>
          <a:bodyPr/>
          <a:lstStyle/>
          <a:p>
            <a:fld id="{69E55D1A-00D8-C24B-8D44-4048C183B222}" type="slidenum">
              <a:rPr lang="en-US" smtClean="0"/>
              <a:t>16</a:t>
            </a:fld>
            <a:endParaRPr lang="en-US"/>
          </a:p>
        </p:txBody>
      </p:sp>
    </p:spTree>
    <p:extLst>
      <p:ext uri="{BB962C8B-B14F-4D97-AF65-F5344CB8AC3E}">
        <p14:creationId xmlns:p14="http://schemas.microsoft.com/office/powerpoint/2010/main" val="545738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basic hypothesis of Information Foraging Theory is that, when feasible, natural information systems evolve towards stable states that maximize gains of valuable information per unit cost.</a:t>
            </a:r>
          </a:p>
          <a:p>
            <a:endParaRPr lang="en-US" dirty="0"/>
          </a:p>
          <a:p>
            <a:r>
              <a:rPr lang="en-US" sz="1200" b="0" i="0" u="none" strike="noStrike" kern="1200" baseline="0" dirty="0">
                <a:solidFill>
                  <a:schemeClr val="tx1"/>
                </a:solidFill>
                <a:latin typeface="+mn-lt"/>
                <a:ea typeface="+mn-ea"/>
                <a:cs typeface="+mn-cs"/>
              </a:rPr>
              <a:t>To provide adaptive strategies for information foraging</a:t>
            </a:r>
          </a:p>
          <a:p>
            <a:r>
              <a:rPr lang="en-US" sz="1200" b="0" i="0" u="none" strike="noStrike" kern="1200" baseline="0" dirty="0">
                <a:solidFill>
                  <a:schemeClr val="tx1"/>
                </a:solidFill>
                <a:latin typeface="+mn-lt"/>
                <a:ea typeface="+mn-ea"/>
                <a:cs typeface="+mn-cs"/>
              </a:rPr>
              <a:t>in a complex information environment, </a:t>
            </a:r>
            <a:r>
              <a:rPr lang="en-US" sz="1200" b="0" i="0" u="none" strike="noStrike" kern="1200" baseline="0" dirty="0" err="1">
                <a:solidFill>
                  <a:schemeClr val="tx1"/>
                </a:solidFill>
                <a:latin typeface="+mn-lt"/>
                <a:ea typeface="+mn-ea"/>
                <a:cs typeface="+mn-cs"/>
              </a:rPr>
              <a:t>Pirolli</a:t>
            </a:r>
            <a:r>
              <a:rPr lang="en-US" sz="1200" b="0" i="0" u="none" strike="noStrike" kern="1200" baseline="0" dirty="0">
                <a:solidFill>
                  <a:schemeClr val="tx1"/>
                </a:solidFill>
                <a:latin typeface="+mn-lt"/>
                <a:ea typeface="+mn-ea"/>
                <a:cs typeface="+mn-cs"/>
              </a:rPr>
              <a:t> and Card</a:t>
            </a:r>
          </a:p>
          <a:p>
            <a:r>
              <a:rPr lang="en-US" sz="1200" b="0" i="0" u="none" strike="noStrike" kern="1200" baseline="0" dirty="0">
                <a:solidFill>
                  <a:schemeClr val="tx1"/>
                </a:solidFill>
                <a:latin typeface="+mn-lt"/>
                <a:ea typeface="+mn-ea"/>
                <a:cs typeface="+mn-cs"/>
              </a:rPr>
              <a:t>(1995) [12] proposed IFT, which aims \to explain and predict</a:t>
            </a:r>
          </a:p>
          <a:p>
            <a:r>
              <a:rPr lang="en-US" sz="1200" b="0" i="0" u="none" strike="noStrike" kern="1200" baseline="0" dirty="0">
                <a:solidFill>
                  <a:schemeClr val="tx1"/>
                </a:solidFill>
                <a:latin typeface="+mn-lt"/>
                <a:ea typeface="+mn-ea"/>
                <a:cs typeface="+mn-cs"/>
              </a:rPr>
              <a:t>how people will best shape themselves for their information</a:t>
            </a:r>
          </a:p>
          <a:p>
            <a:r>
              <a:rPr lang="en-US" sz="1200" b="0" i="0" u="none" strike="noStrike" kern="1200" baseline="0" dirty="0">
                <a:solidFill>
                  <a:schemeClr val="tx1"/>
                </a:solidFill>
                <a:latin typeface="+mn-lt"/>
                <a:ea typeface="+mn-ea"/>
                <a:cs typeface="+mn-cs"/>
              </a:rPr>
              <a:t>environments and how information environments can best be</a:t>
            </a:r>
          </a:p>
          <a:p>
            <a:r>
              <a:rPr lang="en-US" sz="1200" b="0" i="0" u="none" strike="noStrike" kern="1200" baseline="0" dirty="0">
                <a:solidFill>
                  <a:schemeClr val="tx1"/>
                </a:solidFill>
                <a:latin typeface="+mn-lt"/>
                <a:ea typeface="+mn-ea"/>
                <a:cs typeface="+mn-cs"/>
              </a:rPr>
              <a:t>shaped for people." (P.3) [11]. The methodology of IFT is</a:t>
            </a:r>
          </a:p>
          <a:p>
            <a:r>
              <a:rPr lang="en-US" sz="1200" b="0" i="0" u="none" strike="noStrike" kern="1200" baseline="0" dirty="0">
                <a:solidFill>
                  <a:schemeClr val="tx1"/>
                </a:solidFill>
                <a:latin typeface="+mn-lt"/>
                <a:ea typeface="+mn-ea"/>
                <a:cs typeface="+mn-cs"/>
              </a:rPr>
              <a:t>adapted from the framework of optimal foraging theory in</a:t>
            </a:r>
          </a:p>
          <a:p>
            <a:r>
              <a:rPr lang="en-US" sz="1200" b="0" i="0" u="none" strike="noStrike" kern="1200" baseline="0" dirty="0">
                <a:solidFill>
                  <a:schemeClr val="tx1"/>
                </a:solidFill>
                <a:latin typeface="+mn-lt"/>
                <a:ea typeface="+mn-ea"/>
                <a:cs typeface="+mn-cs"/>
              </a:rPr>
              <a:t>biology [16]. </a:t>
            </a:r>
            <a:r>
              <a:rPr lang="en-US" sz="1200" b="0" i="0" u="none" strike="noStrike" kern="1200" baseline="0" dirty="0" err="1">
                <a:solidFill>
                  <a:schemeClr val="tx1"/>
                </a:solidFill>
                <a:latin typeface="+mn-lt"/>
                <a:ea typeface="+mn-ea"/>
                <a:cs typeface="+mn-cs"/>
              </a:rPr>
              <a:t>Pirolli</a:t>
            </a:r>
            <a:r>
              <a:rPr lang="en-US" sz="1200" b="0" i="0" u="none" strike="noStrike" kern="1200" baseline="0" dirty="0">
                <a:solidFill>
                  <a:schemeClr val="tx1"/>
                </a:solidFill>
                <a:latin typeface="+mn-lt"/>
                <a:ea typeface="+mn-ea"/>
                <a:cs typeface="+mn-cs"/>
              </a:rPr>
              <a:t> and Card [13] adapted two conventional</a:t>
            </a:r>
          </a:p>
          <a:p>
            <a:r>
              <a:rPr lang="en-US" sz="1200" b="0" i="0" u="none" strike="noStrike" kern="1200" baseline="0" dirty="0">
                <a:solidFill>
                  <a:schemeClr val="tx1"/>
                </a:solidFill>
                <a:latin typeface="+mn-lt"/>
                <a:ea typeface="+mn-ea"/>
                <a:cs typeface="+mn-cs"/>
              </a:rPr>
              <a:t>models from optimal foraging theory [16], originally applied</a:t>
            </a:r>
          </a:p>
          <a:p>
            <a:r>
              <a:rPr lang="en-US" sz="1200" b="0" i="0" u="none" strike="noStrike" kern="1200" baseline="0" dirty="0">
                <a:solidFill>
                  <a:schemeClr val="tx1"/>
                </a:solidFill>
                <a:latin typeface="+mn-lt"/>
                <a:ea typeface="+mn-ea"/>
                <a:cs typeface="+mn-cs"/>
              </a:rPr>
              <a:t>to the food hunting environment, to the information seek-</a:t>
            </a:r>
          </a:p>
          <a:p>
            <a:r>
              <a:rPr lang="en-US" sz="1200" b="0" i="0" u="none" strike="noStrike" kern="1200" baseline="0" dirty="0" err="1">
                <a:solidFill>
                  <a:schemeClr val="tx1"/>
                </a:solidFill>
                <a:latin typeface="+mn-lt"/>
                <a:ea typeface="+mn-ea"/>
                <a:cs typeface="+mn-cs"/>
              </a:rPr>
              <a:t>ing</a:t>
            </a:r>
            <a:r>
              <a:rPr lang="en-US" sz="1200" b="0" i="0" u="none" strike="noStrike" kern="1200" baseline="0" dirty="0">
                <a:solidFill>
                  <a:schemeClr val="tx1"/>
                </a:solidFill>
                <a:latin typeface="+mn-lt"/>
                <a:ea typeface="+mn-ea"/>
                <a:cs typeface="+mn-cs"/>
              </a:rPr>
              <a:t> environment. Further, they proposed three information</a:t>
            </a:r>
          </a:p>
          <a:p>
            <a:r>
              <a:rPr lang="de-DE" sz="1200" b="0" i="0" u="none" strike="noStrike" kern="1200" baseline="0" dirty="0" err="1">
                <a:solidFill>
                  <a:schemeClr val="tx1"/>
                </a:solidFill>
                <a:latin typeface="+mn-lt"/>
                <a:ea typeface="+mn-ea"/>
                <a:cs typeface="+mn-cs"/>
              </a:rPr>
              <a:t>models</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for</a:t>
            </a:r>
            <a:r>
              <a:rPr lang="de-DE" sz="1200" b="0" i="0" u="none" strike="noStrike" kern="1200" baseline="0" dirty="0">
                <a:solidFill>
                  <a:schemeClr val="tx1"/>
                </a:solidFill>
                <a:latin typeface="+mn-lt"/>
                <a:ea typeface="+mn-ea"/>
                <a:cs typeface="+mn-cs"/>
              </a:rPr>
              <a:t> IFT: </a:t>
            </a:r>
            <a:r>
              <a:rPr lang="de-DE" sz="1200" b="0" i="0" u="none" strike="noStrike" kern="1200" baseline="0" dirty="0" err="1">
                <a:solidFill>
                  <a:schemeClr val="tx1"/>
                </a:solidFill>
                <a:latin typeface="+mn-lt"/>
                <a:ea typeface="+mn-ea"/>
                <a:cs typeface="+mn-cs"/>
              </a:rPr>
              <a:t>information</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patch</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model</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information</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diet</a:t>
            </a:r>
            <a:endParaRPr lang="de-D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model and information scent model.</a:t>
            </a:r>
            <a:endParaRPr lang="en-US" dirty="0"/>
          </a:p>
          <a:p>
            <a:endParaRPr lang="en-US" dirty="0"/>
          </a:p>
        </p:txBody>
      </p:sp>
      <p:sp>
        <p:nvSpPr>
          <p:cNvPr id="4" name="Slide Number Placeholder 3"/>
          <p:cNvSpPr>
            <a:spLocks noGrp="1"/>
          </p:cNvSpPr>
          <p:nvPr>
            <p:ph type="sldNum" sz="quarter" idx="10"/>
          </p:nvPr>
        </p:nvSpPr>
        <p:spPr/>
        <p:txBody>
          <a:bodyPr/>
          <a:lstStyle/>
          <a:p>
            <a:fld id="{243FBA5D-825A-854A-A712-310EDF8B1022}" type="slidenum">
              <a:rPr lang="en-US" smtClean="0"/>
              <a:t>17</a:t>
            </a:fld>
            <a:endParaRPr lang="en-US"/>
          </a:p>
        </p:txBody>
      </p:sp>
    </p:spTree>
    <p:extLst>
      <p:ext uri="{BB962C8B-B14F-4D97-AF65-F5344CB8AC3E}">
        <p14:creationId xmlns:p14="http://schemas.microsoft.com/office/powerpoint/2010/main" val="3674333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basic hypothesis of Information Foraging Theory is that, when feasible, natural information systems evolve towards stable states that maximize gains of valuable information per unit cost.</a:t>
            </a:r>
          </a:p>
          <a:p>
            <a:endParaRPr lang="en-US" dirty="0"/>
          </a:p>
          <a:p>
            <a:r>
              <a:rPr lang="en-US" sz="1200" b="0" i="0" u="none" strike="noStrike" kern="1200" baseline="0" dirty="0">
                <a:solidFill>
                  <a:schemeClr val="tx1"/>
                </a:solidFill>
                <a:latin typeface="+mn-lt"/>
                <a:ea typeface="+mn-ea"/>
                <a:cs typeface="+mn-cs"/>
              </a:rPr>
              <a:t>To provide adaptive strategies for information foraging</a:t>
            </a:r>
          </a:p>
          <a:p>
            <a:r>
              <a:rPr lang="en-US" sz="1200" b="0" i="0" u="none" strike="noStrike" kern="1200" baseline="0" dirty="0">
                <a:solidFill>
                  <a:schemeClr val="tx1"/>
                </a:solidFill>
                <a:latin typeface="+mn-lt"/>
                <a:ea typeface="+mn-ea"/>
                <a:cs typeface="+mn-cs"/>
              </a:rPr>
              <a:t>in a complex information environment, </a:t>
            </a:r>
            <a:r>
              <a:rPr lang="en-US" sz="1200" b="0" i="0" u="none" strike="noStrike" kern="1200" baseline="0" dirty="0" err="1">
                <a:solidFill>
                  <a:schemeClr val="tx1"/>
                </a:solidFill>
                <a:latin typeface="+mn-lt"/>
                <a:ea typeface="+mn-ea"/>
                <a:cs typeface="+mn-cs"/>
              </a:rPr>
              <a:t>Pirolli</a:t>
            </a:r>
            <a:r>
              <a:rPr lang="en-US" sz="1200" b="0" i="0" u="none" strike="noStrike" kern="1200" baseline="0" dirty="0">
                <a:solidFill>
                  <a:schemeClr val="tx1"/>
                </a:solidFill>
                <a:latin typeface="+mn-lt"/>
                <a:ea typeface="+mn-ea"/>
                <a:cs typeface="+mn-cs"/>
              </a:rPr>
              <a:t> and Card</a:t>
            </a:r>
          </a:p>
          <a:p>
            <a:r>
              <a:rPr lang="en-US" sz="1200" b="0" i="0" u="none" strike="noStrike" kern="1200" baseline="0" dirty="0">
                <a:solidFill>
                  <a:schemeClr val="tx1"/>
                </a:solidFill>
                <a:latin typeface="+mn-lt"/>
                <a:ea typeface="+mn-ea"/>
                <a:cs typeface="+mn-cs"/>
              </a:rPr>
              <a:t>(1995) [12] proposed IFT, which aims \to explain and predict</a:t>
            </a:r>
          </a:p>
          <a:p>
            <a:r>
              <a:rPr lang="en-US" sz="1200" b="0" i="0" u="none" strike="noStrike" kern="1200" baseline="0" dirty="0">
                <a:solidFill>
                  <a:schemeClr val="tx1"/>
                </a:solidFill>
                <a:latin typeface="+mn-lt"/>
                <a:ea typeface="+mn-ea"/>
                <a:cs typeface="+mn-cs"/>
              </a:rPr>
              <a:t>how people will best shape themselves for their information</a:t>
            </a:r>
          </a:p>
          <a:p>
            <a:r>
              <a:rPr lang="en-US" sz="1200" b="0" i="0" u="none" strike="noStrike" kern="1200" baseline="0" dirty="0">
                <a:solidFill>
                  <a:schemeClr val="tx1"/>
                </a:solidFill>
                <a:latin typeface="+mn-lt"/>
                <a:ea typeface="+mn-ea"/>
                <a:cs typeface="+mn-cs"/>
              </a:rPr>
              <a:t>environments and how information environments can best be</a:t>
            </a:r>
          </a:p>
          <a:p>
            <a:r>
              <a:rPr lang="en-US" sz="1200" b="0" i="0" u="none" strike="noStrike" kern="1200" baseline="0" dirty="0">
                <a:solidFill>
                  <a:schemeClr val="tx1"/>
                </a:solidFill>
                <a:latin typeface="+mn-lt"/>
                <a:ea typeface="+mn-ea"/>
                <a:cs typeface="+mn-cs"/>
              </a:rPr>
              <a:t>shaped for people." (P.3) [11]. The methodology of IFT is</a:t>
            </a:r>
          </a:p>
          <a:p>
            <a:r>
              <a:rPr lang="en-US" sz="1200" b="0" i="0" u="none" strike="noStrike" kern="1200" baseline="0" dirty="0">
                <a:solidFill>
                  <a:schemeClr val="tx1"/>
                </a:solidFill>
                <a:latin typeface="+mn-lt"/>
                <a:ea typeface="+mn-ea"/>
                <a:cs typeface="+mn-cs"/>
              </a:rPr>
              <a:t>adapted from the framework of optimal foraging theory in</a:t>
            </a:r>
          </a:p>
          <a:p>
            <a:r>
              <a:rPr lang="en-US" sz="1200" b="0" i="0" u="none" strike="noStrike" kern="1200" baseline="0" dirty="0">
                <a:solidFill>
                  <a:schemeClr val="tx1"/>
                </a:solidFill>
                <a:latin typeface="+mn-lt"/>
                <a:ea typeface="+mn-ea"/>
                <a:cs typeface="+mn-cs"/>
              </a:rPr>
              <a:t>biology [16]. </a:t>
            </a:r>
            <a:r>
              <a:rPr lang="en-US" sz="1200" b="0" i="0" u="none" strike="noStrike" kern="1200" baseline="0" dirty="0" err="1">
                <a:solidFill>
                  <a:schemeClr val="tx1"/>
                </a:solidFill>
                <a:latin typeface="+mn-lt"/>
                <a:ea typeface="+mn-ea"/>
                <a:cs typeface="+mn-cs"/>
              </a:rPr>
              <a:t>Pirolli</a:t>
            </a:r>
            <a:r>
              <a:rPr lang="en-US" sz="1200" b="0" i="0" u="none" strike="noStrike" kern="1200" baseline="0" dirty="0">
                <a:solidFill>
                  <a:schemeClr val="tx1"/>
                </a:solidFill>
                <a:latin typeface="+mn-lt"/>
                <a:ea typeface="+mn-ea"/>
                <a:cs typeface="+mn-cs"/>
              </a:rPr>
              <a:t> and Card [13] adapted two conventional</a:t>
            </a:r>
          </a:p>
          <a:p>
            <a:r>
              <a:rPr lang="en-US" sz="1200" b="0" i="0" u="none" strike="noStrike" kern="1200" baseline="0" dirty="0">
                <a:solidFill>
                  <a:schemeClr val="tx1"/>
                </a:solidFill>
                <a:latin typeface="+mn-lt"/>
                <a:ea typeface="+mn-ea"/>
                <a:cs typeface="+mn-cs"/>
              </a:rPr>
              <a:t>models from optimal foraging theory [16], originally applied</a:t>
            </a:r>
          </a:p>
          <a:p>
            <a:r>
              <a:rPr lang="en-US" sz="1200" b="0" i="0" u="none" strike="noStrike" kern="1200" baseline="0" dirty="0">
                <a:solidFill>
                  <a:schemeClr val="tx1"/>
                </a:solidFill>
                <a:latin typeface="+mn-lt"/>
                <a:ea typeface="+mn-ea"/>
                <a:cs typeface="+mn-cs"/>
              </a:rPr>
              <a:t>to the food hunting environment, to the information seek-</a:t>
            </a:r>
          </a:p>
          <a:p>
            <a:r>
              <a:rPr lang="en-US" sz="1200" b="0" i="0" u="none" strike="noStrike" kern="1200" baseline="0" dirty="0" err="1">
                <a:solidFill>
                  <a:schemeClr val="tx1"/>
                </a:solidFill>
                <a:latin typeface="+mn-lt"/>
                <a:ea typeface="+mn-ea"/>
                <a:cs typeface="+mn-cs"/>
              </a:rPr>
              <a:t>ing</a:t>
            </a:r>
            <a:r>
              <a:rPr lang="en-US" sz="1200" b="0" i="0" u="none" strike="noStrike" kern="1200" baseline="0" dirty="0">
                <a:solidFill>
                  <a:schemeClr val="tx1"/>
                </a:solidFill>
                <a:latin typeface="+mn-lt"/>
                <a:ea typeface="+mn-ea"/>
                <a:cs typeface="+mn-cs"/>
              </a:rPr>
              <a:t> environment. Further, they proposed three information</a:t>
            </a:r>
          </a:p>
          <a:p>
            <a:r>
              <a:rPr lang="de-DE" sz="1200" b="0" i="0" u="none" strike="noStrike" kern="1200" baseline="0" dirty="0" err="1">
                <a:solidFill>
                  <a:schemeClr val="tx1"/>
                </a:solidFill>
                <a:latin typeface="+mn-lt"/>
                <a:ea typeface="+mn-ea"/>
                <a:cs typeface="+mn-cs"/>
              </a:rPr>
              <a:t>models</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for</a:t>
            </a:r>
            <a:r>
              <a:rPr lang="de-DE" sz="1200" b="0" i="0" u="none" strike="noStrike" kern="1200" baseline="0" dirty="0">
                <a:solidFill>
                  <a:schemeClr val="tx1"/>
                </a:solidFill>
                <a:latin typeface="+mn-lt"/>
                <a:ea typeface="+mn-ea"/>
                <a:cs typeface="+mn-cs"/>
              </a:rPr>
              <a:t> IFT: </a:t>
            </a:r>
            <a:r>
              <a:rPr lang="de-DE" sz="1200" b="0" i="0" u="none" strike="noStrike" kern="1200" baseline="0" dirty="0" err="1">
                <a:solidFill>
                  <a:schemeClr val="tx1"/>
                </a:solidFill>
                <a:latin typeface="+mn-lt"/>
                <a:ea typeface="+mn-ea"/>
                <a:cs typeface="+mn-cs"/>
              </a:rPr>
              <a:t>information</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patch</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model</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information</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diet</a:t>
            </a:r>
            <a:endParaRPr lang="de-D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model and information scent model.</a:t>
            </a:r>
            <a:endParaRPr lang="en-US" dirty="0"/>
          </a:p>
          <a:p>
            <a:endParaRPr lang="en-US" dirty="0"/>
          </a:p>
        </p:txBody>
      </p:sp>
      <p:sp>
        <p:nvSpPr>
          <p:cNvPr id="4" name="Slide Number Placeholder 3"/>
          <p:cNvSpPr>
            <a:spLocks noGrp="1"/>
          </p:cNvSpPr>
          <p:nvPr>
            <p:ph type="sldNum" sz="quarter" idx="10"/>
          </p:nvPr>
        </p:nvSpPr>
        <p:spPr/>
        <p:txBody>
          <a:bodyPr/>
          <a:lstStyle/>
          <a:p>
            <a:fld id="{243FBA5D-825A-854A-A712-310EDF8B1022}" type="slidenum">
              <a:rPr lang="en-US" smtClean="0"/>
              <a:t>18</a:t>
            </a:fld>
            <a:endParaRPr lang="en-US"/>
          </a:p>
        </p:txBody>
      </p:sp>
    </p:spTree>
    <p:extLst>
      <p:ext uri="{BB962C8B-B14F-4D97-AF65-F5344CB8AC3E}">
        <p14:creationId xmlns:p14="http://schemas.microsoft.com/office/powerpoint/2010/main" val="2547376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ea typeface="宋体" charset="-122"/>
                <a:cs typeface="宋体" charset="-122"/>
              </a:rPr>
              <a:t>The information scent model describes how foragers follow the information cue to find a relevant information patch.</a:t>
            </a:r>
          </a:p>
          <a:p>
            <a:endParaRPr lang="en-US" dirty="0"/>
          </a:p>
          <a:p>
            <a:r>
              <a:rPr lang="en-US" dirty="0"/>
              <a:t>If the scent is strong, the forager will be able to move fairly directly. If there</a:t>
            </a:r>
            <a:r>
              <a:rPr lang="en-US" baseline="0" dirty="0"/>
              <a:t> is no scent or it is very weak the forager will not be able to directly hone in on their target and move more randomly in order to find their target.</a:t>
            </a:r>
          </a:p>
          <a:p>
            <a:endParaRPr lang="en-US" baseline="0" dirty="0"/>
          </a:p>
          <a:p>
            <a:r>
              <a:rPr lang="en-US" sz="1200" b="0" i="0" u="none" strike="noStrike" kern="1200" baseline="0" dirty="0">
                <a:solidFill>
                  <a:schemeClr val="tx1"/>
                </a:solidFill>
                <a:latin typeface="+mn-lt"/>
                <a:ea typeface="+mn-ea"/>
                <a:cs typeface="+mn-cs"/>
              </a:rPr>
              <a:t>Information scent model is a psychological theory, which</a:t>
            </a:r>
          </a:p>
          <a:p>
            <a:r>
              <a:rPr lang="en-US" sz="1200" b="0" i="0" u="none" strike="noStrike" kern="1200" baseline="0" dirty="0">
                <a:solidFill>
                  <a:schemeClr val="tx1"/>
                </a:solidFill>
                <a:latin typeface="+mn-lt"/>
                <a:ea typeface="+mn-ea"/>
                <a:cs typeface="+mn-cs"/>
              </a:rPr>
              <a:t>explains how people identify the value of information based</a:t>
            </a:r>
          </a:p>
          <a:p>
            <a:r>
              <a:rPr lang="en-US" sz="1200" b="0" i="0" u="none" strike="noStrike" kern="1200" baseline="0" dirty="0">
                <a:solidFill>
                  <a:schemeClr val="tx1"/>
                </a:solidFill>
                <a:latin typeface="+mn-lt"/>
                <a:ea typeface="+mn-ea"/>
                <a:cs typeface="+mn-cs"/>
              </a:rPr>
              <a:t>on cues, such as result clusters shown on the interface in</a:t>
            </a:r>
          </a:p>
          <a:p>
            <a:r>
              <a:rPr lang="en-US" sz="1200" b="0" i="0" u="none" strike="noStrike" kern="1200" baseline="0" dirty="0">
                <a:solidFill>
                  <a:schemeClr val="tx1"/>
                </a:solidFill>
                <a:latin typeface="+mn-lt"/>
                <a:ea typeface="+mn-ea"/>
                <a:cs typeface="+mn-cs"/>
              </a:rPr>
              <a:t>order to gain an overall sense of the information space. If</a:t>
            </a:r>
          </a:p>
          <a:p>
            <a:r>
              <a:rPr lang="en-US" sz="1200" b="0" i="0" u="none" strike="noStrike" kern="1200" baseline="0" dirty="0">
                <a:solidFill>
                  <a:schemeClr val="tx1"/>
                </a:solidFill>
                <a:latin typeface="+mn-lt"/>
                <a:ea typeface="+mn-ea"/>
                <a:cs typeface="+mn-cs"/>
              </a:rPr>
              <a:t>the scent is strong, the forager will be able to move fairly</a:t>
            </a:r>
          </a:p>
          <a:p>
            <a:r>
              <a:rPr lang="en-US" sz="1200" b="0" i="0" u="none" strike="noStrike" kern="1200" baseline="0" dirty="0">
                <a:solidFill>
                  <a:schemeClr val="tx1"/>
                </a:solidFill>
                <a:latin typeface="+mn-lt"/>
                <a:ea typeface="+mn-ea"/>
                <a:cs typeface="+mn-cs"/>
              </a:rPr>
              <a:t>directly. If there is no scent, the forager will perform a</a:t>
            </a:r>
          </a:p>
          <a:p>
            <a:r>
              <a:rPr lang="pl-PL" sz="1200" b="0" i="0" u="none" strike="noStrike" kern="1200" baseline="0" dirty="0" err="1">
                <a:solidFill>
                  <a:schemeClr val="tx1"/>
                </a:solidFill>
                <a:latin typeface="+mn-lt"/>
                <a:ea typeface="+mn-ea"/>
                <a:cs typeface="+mn-cs"/>
              </a:rPr>
              <a:t>random</a:t>
            </a:r>
            <a:r>
              <a:rPr lang="pl-PL" sz="1200" b="0" i="0" u="none" strike="noStrike" kern="1200" baseline="0" dirty="0">
                <a:solidFill>
                  <a:schemeClr val="tx1"/>
                </a:solidFill>
                <a:latin typeface="+mn-lt"/>
                <a:ea typeface="+mn-ea"/>
                <a:cs typeface="+mn-cs"/>
              </a:rPr>
              <a:t> walk [13].</a:t>
            </a:r>
          </a:p>
          <a:p>
            <a:r>
              <a:rPr lang="en-US" sz="1200" b="0" i="0" u="none" strike="noStrike" kern="1200" baseline="0" dirty="0">
                <a:solidFill>
                  <a:schemeClr val="tx1"/>
                </a:solidFill>
                <a:latin typeface="+mn-lt"/>
                <a:ea typeface="+mn-ea"/>
                <a:cs typeface="+mn-cs"/>
              </a:rPr>
              <a:t>The information scent model has been applied to </a:t>
            </a:r>
            <a:r>
              <a:rPr lang="en-US" sz="1200" b="0" i="0" u="none" strike="noStrike" kern="1200" baseline="0" dirty="0" err="1">
                <a:solidFill>
                  <a:schemeClr val="tx1"/>
                </a:solidFill>
                <a:latin typeface="+mn-lt"/>
                <a:ea typeface="+mn-ea"/>
                <a:cs typeface="+mn-cs"/>
              </a:rPr>
              <a:t>inves</a:t>
            </a:r>
            <a:r>
              <a:rPr lang="en-US" sz="1200" b="0" i="0" u="none" strike="noStrike" kern="1200" baseline="0" dirty="0">
                <a:solidFill>
                  <a:schemeClr val="tx1"/>
                </a:solidFill>
                <a:latin typeface="+mn-lt"/>
                <a:ea typeface="+mn-ea"/>
                <a:cs typeface="+mn-cs"/>
              </a:rPr>
              <a:t>-</a:t>
            </a:r>
          </a:p>
          <a:p>
            <a:r>
              <a:rPr lang="fr-FR" sz="1200" b="0" i="0" u="none" strike="noStrike" kern="1200" baseline="0" dirty="0" err="1">
                <a:solidFill>
                  <a:schemeClr val="tx1"/>
                </a:solidFill>
                <a:latin typeface="+mn-lt"/>
                <a:ea typeface="+mn-ea"/>
                <a:cs typeface="+mn-cs"/>
              </a:rPr>
              <a:t>tigate</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e®ective</a:t>
            </a:r>
            <a:r>
              <a:rPr lang="fr-FR" sz="1200" b="0" i="0" u="none" strike="noStrike" kern="1200" baseline="0" dirty="0">
                <a:solidFill>
                  <a:schemeClr val="tx1"/>
                </a:solidFill>
                <a:latin typeface="+mn-lt"/>
                <a:ea typeface="+mn-ea"/>
                <a:cs typeface="+mn-cs"/>
              </a:rPr>
              <a:t> information </a:t>
            </a:r>
            <a:r>
              <a:rPr lang="fr-FR" sz="1200" b="0" i="0" u="none" strike="noStrike" kern="1200" baseline="0" dirty="0" err="1">
                <a:solidFill>
                  <a:schemeClr val="tx1"/>
                </a:solidFill>
                <a:latin typeface="+mn-lt"/>
                <a:ea typeface="+mn-ea"/>
                <a:cs typeface="+mn-cs"/>
              </a:rPr>
              <a:t>scent</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cues</a:t>
            </a:r>
            <a:r>
              <a:rPr lang="fr-FR" sz="1200" b="0" i="0" u="none" strike="noStrike" kern="1200" baseline="0" dirty="0">
                <a:solidFill>
                  <a:schemeClr val="tx1"/>
                </a:solidFill>
                <a:latin typeface="+mn-lt"/>
                <a:ea typeface="+mn-ea"/>
                <a:cs typeface="+mn-cs"/>
              </a:rPr>
              <a:t> in </a:t>
            </a:r>
            <a:r>
              <a:rPr lang="fr-FR" sz="1200" b="0" i="0" u="none" strike="noStrike" kern="1200" baseline="0" dirty="0" err="1">
                <a:solidFill>
                  <a:schemeClr val="tx1"/>
                </a:solidFill>
                <a:latin typeface="+mn-lt"/>
                <a:ea typeface="+mn-ea"/>
                <a:cs typeface="+mn-cs"/>
              </a:rPr>
              <a:t>aiding</a:t>
            </a:r>
            <a:r>
              <a:rPr lang="fr-FR" sz="1200" b="0" i="0" u="none" strike="noStrike" kern="1200" baseline="0" dirty="0">
                <a:solidFill>
                  <a:schemeClr val="tx1"/>
                </a:solidFill>
                <a:latin typeface="+mn-lt"/>
                <a:ea typeface="+mn-ea"/>
                <a:cs typeface="+mn-cs"/>
              </a:rPr>
              <a:t> navigation.</a:t>
            </a:r>
          </a:p>
          <a:p>
            <a:r>
              <a:rPr lang="en-US" sz="1200" b="0" i="0" u="none" strike="noStrike" kern="1200" baseline="0" dirty="0">
                <a:solidFill>
                  <a:schemeClr val="tx1"/>
                </a:solidFill>
                <a:latin typeface="+mn-lt"/>
                <a:ea typeface="+mn-ea"/>
                <a:cs typeface="+mn-cs"/>
              </a:rPr>
              <a:t>For instance, Chi et al. (2001) proposed two computational</a:t>
            </a:r>
          </a:p>
          <a:p>
            <a:r>
              <a:rPr lang="en-US" sz="1200" b="0" i="0" u="none" strike="noStrike" kern="1200" baseline="0" dirty="0">
                <a:solidFill>
                  <a:schemeClr val="tx1"/>
                </a:solidFill>
                <a:latin typeface="+mn-lt"/>
                <a:ea typeface="+mn-ea"/>
                <a:cs typeface="+mn-cs"/>
              </a:rPr>
              <a:t>methods for modeling users' information needs and actions</a:t>
            </a:r>
          </a:p>
          <a:p>
            <a:r>
              <a:rPr lang="en-US" sz="1200" b="0" i="0" u="none" strike="noStrike" kern="1200" baseline="0" dirty="0">
                <a:solidFill>
                  <a:schemeClr val="tx1"/>
                </a:solidFill>
                <a:latin typeface="+mn-lt"/>
                <a:ea typeface="+mn-ea"/>
                <a:cs typeface="+mn-cs"/>
              </a:rPr>
              <a:t>on the Web, based on the concept of information scent. The</a:t>
            </a: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rst</a:t>
            </a:r>
            <a:r>
              <a:rPr lang="en-US" sz="1200" b="0" i="0" u="none" strike="noStrike" kern="1200" baseline="0" dirty="0">
                <a:solidFill>
                  <a:schemeClr val="tx1"/>
                </a:solidFill>
                <a:latin typeface="+mn-lt"/>
                <a:ea typeface="+mn-ea"/>
                <a:cs typeface="+mn-cs"/>
              </a:rPr>
              <a:t> situation was to predict users' </a:t>
            </a:r>
            <a:r>
              <a:rPr lang="en-US" sz="1200" b="0" i="0" u="none" strike="noStrike" kern="1200" baseline="0" dirty="0" err="1">
                <a:solidFill>
                  <a:schemeClr val="tx1"/>
                </a:solidFill>
                <a:latin typeface="+mn-lt"/>
                <a:ea typeface="+mn-ea"/>
                <a:cs typeface="+mn-cs"/>
              </a:rPr>
              <a:t>sur¯ng</a:t>
            </a:r>
            <a:r>
              <a:rPr lang="en-US" sz="1200" b="0" i="0" u="none" strike="noStrike" kern="1200" baseline="0" dirty="0">
                <a:solidFill>
                  <a:schemeClr val="tx1"/>
                </a:solidFill>
                <a:latin typeface="+mn-lt"/>
                <a:ea typeface="+mn-ea"/>
                <a:cs typeface="+mn-cs"/>
              </a:rPr>
              <a:t> pattern given</a:t>
            </a:r>
          </a:p>
          <a:p>
            <a:r>
              <a:rPr lang="en-US" sz="1200" b="0" i="0" u="none" strike="noStrike" kern="1200" baseline="0" dirty="0">
                <a:solidFill>
                  <a:schemeClr val="tx1"/>
                </a:solidFill>
                <a:latin typeface="+mn-lt"/>
                <a:ea typeface="+mn-ea"/>
                <a:cs typeface="+mn-cs"/>
              </a:rPr>
              <a:t>users' information needs. The second situation was to in-</a:t>
            </a:r>
          </a:p>
          <a:p>
            <a:r>
              <a:rPr lang="en-US" sz="1200" b="0" i="0" u="none" strike="noStrike" kern="1200" baseline="0" dirty="0" err="1">
                <a:solidFill>
                  <a:schemeClr val="tx1"/>
                </a:solidFill>
                <a:latin typeface="+mn-lt"/>
                <a:ea typeface="+mn-ea"/>
                <a:cs typeface="+mn-cs"/>
              </a:rPr>
              <a:t>fer</a:t>
            </a:r>
            <a:r>
              <a:rPr lang="en-US" sz="1200" b="0" i="0" u="none" strike="noStrike" kern="1200" baseline="0" dirty="0">
                <a:solidFill>
                  <a:schemeClr val="tx1"/>
                </a:solidFill>
                <a:latin typeface="+mn-lt"/>
                <a:ea typeface="+mn-ea"/>
                <a:cs typeface="+mn-cs"/>
              </a:rPr>
              <a:t> users' information need given user's particular pattern of</a:t>
            </a:r>
          </a:p>
          <a:p>
            <a:r>
              <a:rPr lang="en-US" sz="1200" b="0" i="0" u="none" strike="noStrike" kern="1200" baseline="0" dirty="0" err="1">
                <a:solidFill>
                  <a:schemeClr val="tx1"/>
                </a:solidFill>
                <a:latin typeface="+mn-lt"/>
                <a:ea typeface="+mn-ea"/>
                <a:cs typeface="+mn-cs"/>
              </a:rPr>
              <a:t>sur¯ng</a:t>
            </a:r>
            <a:r>
              <a:rPr lang="en-US" sz="1200" b="0" i="0" u="none" strike="noStrike" kern="1200" baseline="0" dirty="0">
                <a:solidFill>
                  <a:schemeClr val="tx1"/>
                </a:solidFill>
                <a:latin typeface="+mn-lt"/>
                <a:ea typeface="+mn-ea"/>
                <a:cs typeface="+mn-cs"/>
              </a:rPr>
              <a:t>. Their general ¯</a:t>
            </a:r>
            <a:r>
              <a:rPr lang="en-US" sz="1200" b="0" i="0" u="none" strike="noStrike" kern="1200" baseline="0" dirty="0" err="1">
                <a:solidFill>
                  <a:schemeClr val="tx1"/>
                </a:solidFill>
                <a:latin typeface="+mn-lt"/>
                <a:ea typeface="+mn-ea"/>
                <a:cs typeface="+mn-cs"/>
              </a:rPr>
              <a:t>nding</a:t>
            </a:r>
            <a:r>
              <a:rPr lang="en-US" sz="1200" b="0" i="0" u="none" strike="noStrike" kern="1200" baseline="0" dirty="0">
                <a:solidFill>
                  <a:schemeClr val="tx1"/>
                </a:solidFill>
                <a:latin typeface="+mn-lt"/>
                <a:ea typeface="+mn-ea"/>
                <a:cs typeface="+mn-cs"/>
              </a:rPr>
              <a:t> was that the two models will</a:t>
            </a:r>
          </a:p>
          <a:p>
            <a:r>
              <a:rPr lang="en-US" sz="1200" b="0" i="0" u="none" strike="noStrike" kern="1200" baseline="0" dirty="0">
                <a:solidFill>
                  <a:schemeClr val="tx1"/>
                </a:solidFill>
                <a:latin typeface="+mn-lt"/>
                <a:ea typeface="+mn-ea"/>
                <a:cs typeface="+mn-cs"/>
              </a:rPr>
              <a:t>help researchers better understand the usage of the Web,</a:t>
            </a:r>
          </a:p>
          <a:p>
            <a:r>
              <a:rPr lang="en-US" sz="1200" b="0" i="0" u="none" strike="noStrike" kern="1200" baseline="0" dirty="0">
                <a:solidFill>
                  <a:schemeClr val="tx1"/>
                </a:solidFill>
                <a:latin typeface="+mn-lt"/>
                <a:ea typeface="+mn-ea"/>
                <a:cs typeface="+mn-cs"/>
              </a:rPr>
              <a:t>help in designing of better web sites, and make users </a:t>
            </a:r>
            <a:r>
              <a:rPr lang="en-US" sz="1200" b="0" i="0" u="none" strike="noStrike" kern="1200" baseline="0" dirty="0" err="1">
                <a:solidFill>
                  <a:schemeClr val="tx1"/>
                </a:solidFill>
                <a:latin typeface="+mn-lt"/>
                <a:ea typeface="+mn-ea"/>
                <a:cs typeface="+mn-cs"/>
              </a:rPr>
              <a:t>infor</a:t>
            </a:r>
            <a:r>
              <a:rPr lang="en-US" sz="1200" b="0" i="0" u="none" strike="noStrike" kern="1200" baseline="0" dirty="0">
                <a:solidFill>
                  <a:schemeClr val="tx1"/>
                </a:solidFill>
                <a:latin typeface="+mn-lt"/>
                <a:ea typeface="+mn-ea"/>
                <a:cs typeface="+mn-cs"/>
              </a:rPr>
              <a:t>-</a:t>
            </a:r>
          </a:p>
          <a:p>
            <a:r>
              <a:rPr lang="en-US" sz="1200" b="0" i="0" u="none" strike="noStrike" kern="1200" baseline="0" dirty="0" err="1">
                <a:solidFill>
                  <a:schemeClr val="tx1"/>
                </a:solidFill>
                <a:latin typeface="+mn-lt"/>
                <a:ea typeface="+mn-ea"/>
                <a:cs typeface="+mn-cs"/>
              </a:rPr>
              <a:t>mation</a:t>
            </a:r>
            <a:r>
              <a:rPr lang="en-US" sz="1200" b="0" i="0" u="none" strike="noStrike" kern="1200" baseline="0" dirty="0">
                <a:solidFill>
                  <a:schemeClr val="tx1"/>
                </a:solidFill>
                <a:latin typeface="+mn-lt"/>
                <a:ea typeface="+mn-ea"/>
                <a:cs typeface="+mn-cs"/>
              </a:rPr>
              <a:t> seeking activities more </a:t>
            </a:r>
            <a:r>
              <a:rPr lang="en-US" sz="1200" b="0" i="0" u="none" strike="noStrike" kern="1200" baseline="0" dirty="0" err="1">
                <a:solidFill>
                  <a:schemeClr val="tx1"/>
                </a:solidFill>
                <a:latin typeface="+mn-lt"/>
                <a:ea typeface="+mn-ea"/>
                <a:cs typeface="+mn-cs"/>
              </a:rPr>
              <a:t>e±cient</a:t>
            </a:r>
            <a:r>
              <a:rPr lang="en-US" sz="1200" b="0" i="0" u="none" strike="noStrike" kern="1200" baseline="0" dirty="0">
                <a:solidFill>
                  <a:schemeClr val="tx1"/>
                </a:solidFill>
                <a:latin typeface="+mn-lt"/>
                <a:ea typeface="+mn-ea"/>
                <a:cs typeface="+mn-cs"/>
              </a:rPr>
              <a:t> [2].</a:t>
            </a:r>
          </a:p>
          <a:p>
            <a:r>
              <a:rPr lang="en-US" sz="1200" b="0" i="0" u="none" strike="noStrike" kern="1200" baseline="0" dirty="0">
                <a:solidFill>
                  <a:schemeClr val="tx1"/>
                </a:solidFill>
                <a:latin typeface="+mn-lt"/>
                <a:ea typeface="+mn-ea"/>
                <a:cs typeface="+mn-cs"/>
              </a:rPr>
              <a:t>Information Foraging Theory (IFT) has been suggested</a:t>
            </a:r>
          </a:p>
          <a:p>
            <a:r>
              <a:rPr lang="en-US" sz="1200" b="0" i="0" u="none" strike="noStrike" kern="1200" baseline="0" dirty="0">
                <a:solidFill>
                  <a:schemeClr val="tx1"/>
                </a:solidFill>
                <a:latin typeface="+mn-lt"/>
                <a:ea typeface="+mn-ea"/>
                <a:cs typeface="+mn-cs"/>
              </a:rPr>
              <a:t>and applied to improve the design perspective for interactive</a:t>
            </a:r>
          </a:p>
          <a:p>
            <a:r>
              <a:rPr lang="en-US" sz="1200" b="0" i="0" u="none" strike="noStrike" kern="1200" baseline="0" dirty="0">
                <a:solidFill>
                  <a:schemeClr val="tx1"/>
                </a:solidFill>
                <a:latin typeface="+mn-lt"/>
                <a:ea typeface="+mn-ea"/>
                <a:cs typeface="+mn-cs"/>
              </a:rPr>
              <a:t>search and in turn to improve users search experience [4, 5,</a:t>
            </a:r>
          </a:p>
          <a:p>
            <a:r>
              <a:rPr lang="en-US" sz="1200" b="0" i="0" u="none" strike="noStrike" kern="1200" baseline="0" dirty="0">
                <a:solidFill>
                  <a:schemeClr val="tx1"/>
                </a:solidFill>
                <a:latin typeface="+mn-lt"/>
                <a:ea typeface="+mn-ea"/>
                <a:cs typeface="+mn-cs"/>
              </a:rPr>
              <a:t>9, 11, 19]. However, there is a lack of research on applying</a:t>
            </a:r>
          </a:p>
          <a:p>
            <a:r>
              <a:rPr lang="en-US" sz="1200" b="0" i="0" u="none" strike="noStrike" kern="1200" baseline="0" dirty="0">
                <a:solidFill>
                  <a:schemeClr val="tx1"/>
                </a:solidFill>
                <a:latin typeface="+mn-lt"/>
                <a:ea typeface="+mn-ea"/>
                <a:cs typeface="+mn-cs"/>
              </a:rPr>
              <a:t>IFT to understand user interaction from users' perspective.</a:t>
            </a:r>
          </a:p>
          <a:p>
            <a:r>
              <a:rPr lang="en-US" sz="1200" b="0" i="0" u="none" strike="noStrike" kern="1200" baseline="0" dirty="0">
                <a:solidFill>
                  <a:schemeClr val="tx1"/>
                </a:solidFill>
                <a:latin typeface="+mn-lt"/>
                <a:ea typeface="+mn-ea"/>
                <a:cs typeface="+mn-cs"/>
              </a:rPr>
              <a:t>Based on the experience from our task-based users study</a:t>
            </a:r>
          </a:p>
          <a:p>
            <a:r>
              <a:rPr lang="en-US" sz="1200" b="0" i="0" u="none" strike="noStrike" kern="1200" baseline="0" dirty="0">
                <a:solidFill>
                  <a:schemeClr val="tx1"/>
                </a:solidFill>
                <a:latin typeface="+mn-lt"/>
                <a:ea typeface="+mn-ea"/>
                <a:cs typeface="+mn-cs"/>
              </a:rPr>
              <a:t>and motivated by the ¯</a:t>
            </a:r>
            <a:r>
              <a:rPr lang="en-US" sz="1200" b="0" i="0" u="none" strike="noStrike" kern="1200" baseline="0" dirty="0" err="1">
                <a:solidFill>
                  <a:schemeClr val="tx1"/>
                </a:solidFill>
                <a:latin typeface="+mn-lt"/>
                <a:ea typeface="+mn-ea"/>
                <a:cs typeface="+mn-cs"/>
              </a:rPr>
              <a:t>ndings</a:t>
            </a:r>
            <a:r>
              <a:rPr lang="en-US" sz="1200" b="0" i="0" u="none" strike="noStrike" kern="1200" baseline="0" dirty="0">
                <a:solidFill>
                  <a:schemeClr val="tx1"/>
                </a:solidFill>
                <a:latin typeface="+mn-lt"/>
                <a:ea typeface="+mn-ea"/>
                <a:cs typeface="+mn-cs"/>
              </a:rPr>
              <a:t> in Mulholland et al. (2008)</a:t>
            </a:r>
          </a:p>
          <a:p>
            <a:r>
              <a:rPr lang="en-US" sz="1200" b="0" i="0" u="none" strike="noStrike" kern="1200" baseline="0" dirty="0">
                <a:solidFill>
                  <a:schemeClr val="tx1"/>
                </a:solidFill>
                <a:latin typeface="+mn-lt"/>
                <a:ea typeface="+mn-ea"/>
                <a:cs typeface="+mn-cs"/>
              </a:rPr>
              <a:t>[10], we consider that users can be </a:t>
            </a:r>
            <a:r>
              <a:rPr lang="en-US" sz="1200" b="0" i="0" u="none" strike="noStrike" kern="1200" baseline="0" dirty="0" err="1">
                <a:solidFill>
                  <a:schemeClr val="tx1"/>
                </a:solidFill>
                <a:latin typeface="+mn-lt"/>
                <a:ea typeface="+mn-ea"/>
                <a:cs typeface="+mn-cs"/>
              </a:rPr>
              <a:t>classi¯ed</a:t>
            </a:r>
            <a:r>
              <a:rPr lang="en-US" sz="1200" b="0" i="0" u="none" strike="noStrike" kern="1200" baseline="0" dirty="0">
                <a:solidFill>
                  <a:schemeClr val="tx1"/>
                </a:solidFill>
                <a:latin typeface="+mn-lt"/>
                <a:ea typeface="+mn-ea"/>
                <a:cs typeface="+mn-cs"/>
              </a:rPr>
              <a:t> into </a:t>
            </a:r>
            <a:r>
              <a:rPr lang="en-US" sz="1200" b="0" i="0" u="none" strike="noStrike" kern="1200" baseline="0" dirty="0" err="1">
                <a:solidFill>
                  <a:schemeClr val="tx1"/>
                </a:solidFill>
                <a:latin typeface="+mn-lt"/>
                <a:ea typeface="+mn-ea"/>
                <a:cs typeface="+mn-cs"/>
              </a:rPr>
              <a:t>di®erent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user types based on their interaction </a:t>
            </a:r>
            <a:r>
              <a:rPr lang="en-US" sz="1200" b="0" i="0" u="none" strike="noStrike" kern="1200" baseline="0" dirty="0" err="1">
                <a:solidFill>
                  <a:schemeClr val="tx1"/>
                </a:solidFill>
                <a:latin typeface="+mn-lt"/>
                <a:ea typeface="+mn-ea"/>
                <a:cs typeface="+mn-cs"/>
              </a:rPr>
              <a:t>pro¯les</a:t>
            </a:r>
            <a:r>
              <a:rPr lang="en-US" sz="1200" b="0" i="0" u="none" strike="noStrike" kern="1200" baseline="0" dirty="0">
                <a:solidFill>
                  <a:schemeClr val="tx1"/>
                </a:solidFill>
                <a:latin typeface="+mn-lt"/>
                <a:ea typeface="+mn-ea"/>
                <a:cs typeface="+mn-cs"/>
              </a:rPr>
              <a:t> of search </a:t>
            </a:r>
            <a:r>
              <a:rPr lang="en-US" sz="1200" b="0" i="0" u="none" strike="noStrike" kern="1200" baseline="0" dirty="0" err="1">
                <a:solidFill>
                  <a:schemeClr val="tx1"/>
                </a:solidFill>
                <a:latin typeface="+mn-lt"/>
                <a:ea typeface="+mn-ea"/>
                <a:cs typeface="+mn-cs"/>
              </a:rPr>
              <a:t>pref</a:t>
            </a:r>
            <a:r>
              <a:rPr lang="en-US" sz="1200" b="0" i="0" u="none" strike="noStrike" kern="1200" baseline="0" dirty="0">
                <a:solidFill>
                  <a:schemeClr val="tx1"/>
                </a:solidFill>
                <a:latin typeface="+mn-lt"/>
                <a:ea typeface="+mn-ea"/>
                <a:cs typeface="+mn-cs"/>
              </a:rPr>
              <a:t>-</a:t>
            </a:r>
          </a:p>
          <a:p>
            <a:r>
              <a:rPr lang="en-US" sz="1200" b="0" i="0" u="none" strike="noStrike" kern="1200" baseline="0" dirty="0" err="1">
                <a:solidFill>
                  <a:schemeClr val="tx1"/>
                </a:solidFill>
                <a:latin typeface="+mn-lt"/>
                <a:ea typeface="+mn-ea"/>
                <a:cs typeface="+mn-cs"/>
              </a:rPr>
              <a:t>erences</a:t>
            </a:r>
            <a:r>
              <a:rPr lang="en-US" sz="1200" b="0" i="0" u="none" strike="noStrike" kern="1200" baseline="0" dirty="0">
                <a:solidFill>
                  <a:schemeClr val="tx1"/>
                </a:solidFill>
                <a:latin typeface="+mn-lt"/>
                <a:ea typeface="+mn-ea"/>
                <a:cs typeface="+mn-cs"/>
              </a:rPr>
              <a:t> and search behaviors. We then decide to investigate</a:t>
            </a:r>
          </a:p>
          <a:p>
            <a:r>
              <a:rPr lang="en-US" sz="1200" b="0" i="0" u="none" strike="noStrike" kern="1200" baseline="0" dirty="0">
                <a:solidFill>
                  <a:schemeClr val="tx1"/>
                </a:solidFill>
                <a:latin typeface="+mn-lt"/>
                <a:ea typeface="+mn-ea"/>
                <a:cs typeface="+mn-cs"/>
              </a:rPr>
              <a:t>in depth how many </a:t>
            </a:r>
            <a:r>
              <a:rPr lang="en-US" sz="1200" b="0" i="0" u="none" strike="noStrike" kern="1200" baseline="0" dirty="0" err="1">
                <a:solidFill>
                  <a:schemeClr val="tx1"/>
                </a:solidFill>
                <a:latin typeface="+mn-lt"/>
                <a:ea typeface="+mn-ea"/>
                <a:cs typeface="+mn-cs"/>
              </a:rPr>
              <a:t>di®erent</a:t>
            </a:r>
            <a:r>
              <a:rPr lang="en-US" sz="1200" b="0" i="0" u="none" strike="noStrike" kern="1200" baseline="0" dirty="0">
                <a:solidFill>
                  <a:schemeClr val="tx1"/>
                </a:solidFill>
                <a:latin typeface="+mn-lt"/>
                <a:ea typeface="+mn-ea"/>
                <a:cs typeface="+mn-cs"/>
              </a:rPr>
              <a:t> user types we can get and what</a:t>
            </a:r>
          </a:p>
          <a:p>
            <a:r>
              <a:rPr lang="en-US" sz="1200" b="0" i="0" u="none" strike="noStrike" kern="1200" baseline="0" dirty="0">
                <a:solidFill>
                  <a:schemeClr val="tx1"/>
                </a:solidFill>
                <a:latin typeface="+mn-lt"/>
                <a:ea typeface="+mn-ea"/>
                <a:cs typeface="+mn-cs"/>
              </a:rPr>
              <a:t>search preferences and behaviors each user type has, based</a:t>
            </a:r>
          </a:p>
          <a:p>
            <a:r>
              <a:rPr lang="en-US" sz="1200" b="0" i="0" u="none" strike="noStrike" kern="1200" baseline="0" dirty="0">
                <a:solidFill>
                  <a:schemeClr val="tx1"/>
                </a:solidFill>
                <a:latin typeface="+mn-lt"/>
                <a:ea typeface="+mn-ea"/>
                <a:cs typeface="+mn-cs"/>
              </a:rPr>
              <a:t>on IFT and a qualitative analysis on the real user interaction</a:t>
            </a:r>
          </a:p>
          <a:p>
            <a:r>
              <a:rPr lang="en-US" sz="1200" b="0" i="0" u="none" strike="noStrike" kern="1200" baseline="0" dirty="0">
                <a:solidFill>
                  <a:schemeClr val="tx1"/>
                </a:solidFill>
                <a:latin typeface="+mn-lt"/>
                <a:ea typeface="+mn-ea"/>
                <a:cs typeface="+mn-cs"/>
              </a:rPr>
              <a:t>data for interactive search.</a:t>
            </a:r>
            <a:endParaRPr lang="en-US" dirty="0"/>
          </a:p>
          <a:p>
            <a:endParaRPr lang="en-US" dirty="0"/>
          </a:p>
        </p:txBody>
      </p:sp>
      <p:sp>
        <p:nvSpPr>
          <p:cNvPr id="4" name="Slide Number Placeholder 3"/>
          <p:cNvSpPr>
            <a:spLocks noGrp="1"/>
          </p:cNvSpPr>
          <p:nvPr>
            <p:ph type="sldNum" sz="quarter" idx="10"/>
          </p:nvPr>
        </p:nvSpPr>
        <p:spPr/>
        <p:txBody>
          <a:bodyPr/>
          <a:lstStyle/>
          <a:p>
            <a:fld id="{243FBA5D-825A-854A-A712-310EDF8B1022}" type="slidenum">
              <a:rPr lang="en-US" smtClean="0"/>
              <a:t>19</a:t>
            </a:fld>
            <a:endParaRPr lang="en-US"/>
          </a:p>
        </p:txBody>
      </p:sp>
    </p:spTree>
    <p:extLst>
      <p:ext uri="{BB962C8B-B14F-4D97-AF65-F5344CB8AC3E}">
        <p14:creationId xmlns:p14="http://schemas.microsoft.com/office/powerpoint/2010/main" val="30347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ea typeface="宋体" charset="-122"/>
                <a:cs typeface="宋体" charset="-122"/>
              </a:rPr>
              <a:t>The information diet model describes how foragers decide which information to use.</a:t>
            </a:r>
            <a:endParaRPr lang="en-US" dirty="0">
              <a:ea typeface="宋体" charset="-122"/>
              <a:cs typeface="宋体" charset="-122"/>
            </a:endParaRPr>
          </a:p>
          <a:p>
            <a:r>
              <a:rPr lang="en-US" dirty="0"/>
              <a:t>And it relates to the type of diet one has.. A specialized diet or a generalized</a:t>
            </a:r>
            <a:r>
              <a:rPr lang="en-US" baseline="0" dirty="0"/>
              <a:t> diet. </a:t>
            </a:r>
            <a:r>
              <a:rPr lang="en-US" baseline="0" dirty="0" err="1"/>
              <a:t>Ie</a:t>
            </a:r>
            <a:r>
              <a:rPr lang="en-US" baseline="0" dirty="0"/>
              <a:t>. Eats only specific things or will eat everything. </a:t>
            </a:r>
          </a:p>
          <a:p>
            <a:endParaRPr lang="en-US" baseline="0" dirty="0"/>
          </a:p>
          <a:p>
            <a:r>
              <a:rPr lang="en-US" baseline="0" dirty="0"/>
              <a:t> So if the user has a very specialize diet they will complete the task by focusing on consuming information with precise </a:t>
            </a:r>
            <a:r>
              <a:rPr lang="en-US" baseline="0" dirty="0" err="1"/>
              <a:t>characteristcs</a:t>
            </a:r>
            <a:r>
              <a:rPr lang="en-US" baseline="0" dirty="0"/>
              <a:t>.</a:t>
            </a:r>
          </a:p>
          <a:p>
            <a:endParaRPr lang="en-US" baseline="0" dirty="0"/>
          </a:p>
          <a:p>
            <a:r>
              <a:rPr lang="en-US" baseline="0" dirty="0"/>
              <a:t>While a user with a general diet will not be as fussy. </a:t>
            </a:r>
          </a:p>
          <a:p>
            <a:endParaRPr lang="en-US" baseline="0" dirty="0"/>
          </a:p>
          <a:p>
            <a:endParaRPr lang="en-US" baseline="0" dirty="0"/>
          </a:p>
          <a:p>
            <a:r>
              <a:rPr lang="en-US" sz="1200" b="0" i="0" u="none" strike="noStrike" kern="1200" baseline="0" dirty="0">
                <a:solidFill>
                  <a:schemeClr val="tx1"/>
                </a:solidFill>
                <a:latin typeface="+mn-lt"/>
                <a:ea typeface="+mn-ea"/>
                <a:cs typeface="+mn-cs"/>
              </a:rPr>
              <a:t>The question that the conventional diet model deals with</a:t>
            </a:r>
          </a:p>
          <a:p>
            <a:r>
              <a:rPr lang="en-US" sz="1200" b="0" i="0" u="none" strike="noStrike" kern="1200" baseline="0" dirty="0">
                <a:solidFill>
                  <a:schemeClr val="tx1"/>
                </a:solidFill>
                <a:latin typeface="+mn-lt"/>
                <a:ea typeface="+mn-ea"/>
                <a:cs typeface="+mn-cs"/>
              </a:rPr>
              <a:t>is: when a predator lives in an environment containing a</a:t>
            </a:r>
          </a:p>
          <a:p>
            <a:r>
              <a:rPr lang="en-US" sz="1200" b="0" i="0" u="none" strike="noStrike" kern="1200" baseline="0" dirty="0">
                <a:solidFill>
                  <a:schemeClr val="tx1"/>
                </a:solidFill>
                <a:latin typeface="+mn-lt"/>
                <a:ea typeface="+mn-ea"/>
                <a:cs typeface="+mn-cs"/>
              </a:rPr>
              <a:t>number of potential kinds of food sources, what kinds of</a:t>
            </a:r>
          </a:p>
          <a:p>
            <a:r>
              <a:rPr lang="en-US" sz="1200" b="0" i="0" u="none" strike="noStrike" kern="1200" baseline="0" dirty="0">
                <a:solidFill>
                  <a:schemeClr val="tx1"/>
                </a:solidFill>
                <a:latin typeface="+mn-lt"/>
                <a:ea typeface="+mn-ea"/>
                <a:cs typeface="+mn-cs"/>
              </a:rPr>
              <a:t>things should the predators prey on, and what kinds of</a:t>
            </a:r>
          </a:p>
          <a:p>
            <a:r>
              <a:rPr lang="en-US" sz="1200" b="0" i="0" u="none" strike="noStrike" kern="1200" baseline="0" dirty="0">
                <a:solidFill>
                  <a:schemeClr val="tx1"/>
                </a:solidFill>
                <a:latin typeface="+mn-lt"/>
                <a:ea typeface="+mn-ea"/>
                <a:cs typeface="+mn-cs"/>
              </a:rPr>
              <a:t>things should they ignore? One way to answer this question</a:t>
            </a:r>
          </a:p>
          <a:p>
            <a:r>
              <a:rPr lang="en-US" sz="1200" b="0" i="0" u="none" strike="noStrike" kern="1200" baseline="0" dirty="0">
                <a:solidFill>
                  <a:schemeClr val="tx1"/>
                </a:solidFill>
                <a:latin typeface="+mn-lt"/>
                <a:ea typeface="+mn-ea"/>
                <a:cs typeface="+mn-cs"/>
              </a:rPr>
              <a:t>is in terms of the diet concept: a generalized diet includes a</a:t>
            </a:r>
          </a:p>
          <a:p>
            <a:r>
              <a:rPr lang="en-US" sz="1200" b="0" i="0" u="none" strike="noStrike" kern="1200" baseline="0" dirty="0">
                <a:solidFill>
                  <a:schemeClr val="tx1"/>
                </a:solidFill>
                <a:latin typeface="+mn-lt"/>
                <a:ea typeface="+mn-ea"/>
                <a:cs typeface="+mn-cs"/>
              </a:rPr>
              <a:t>broad type of prey, but a specialized diet includes only a few</a:t>
            </a:r>
          </a:p>
          <a:p>
            <a:r>
              <a:rPr lang="en-US" sz="1200" b="0" i="0" u="none" strike="noStrike" kern="1200" baseline="0" dirty="0">
                <a:solidFill>
                  <a:schemeClr val="tx1"/>
                </a:solidFill>
                <a:latin typeface="+mn-lt"/>
                <a:ea typeface="+mn-ea"/>
                <a:cs typeface="+mn-cs"/>
              </a:rPr>
              <a:t>types. \If a predator is too specialized, it will do very narrow</a:t>
            </a:r>
          </a:p>
          <a:p>
            <a:r>
              <a:rPr lang="en-US" sz="1200" b="0" i="0" u="none" strike="noStrike" kern="1200" baseline="0" dirty="0">
                <a:solidFill>
                  <a:schemeClr val="tx1"/>
                </a:solidFill>
                <a:latin typeface="+mn-lt"/>
                <a:ea typeface="+mn-ea"/>
                <a:cs typeface="+mn-cs"/>
              </a:rPr>
              <a:t>searching. If the predator is too generalized, then it will </a:t>
            </a:r>
            <a:r>
              <a:rPr lang="en-US" sz="1200" b="0" i="0" u="none" strike="noStrike" kern="1200" baseline="0" dirty="0" err="1">
                <a:solidFill>
                  <a:schemeClr val="tx1"/>
                </a:solidFill>
                <a:latin typeface="+mn-lt"/>
                <a:ea typeface="+mn-ea"/>
                <a:cs typeface="+mn-cs"/>
              </a:rPr>
              <a:t>pur</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sue too much </a:t>
            </a:r>
            <a:r>
              <a:rPr lang="en-US" sz="1200" b="0" i="0" u="none" strike="noStrike" kern="1200" baseline="0" dirty="0" err="1">
                <a:solidFill>
                  <a:schemeClr val="tx1"/>
                </a:solidFill>
                <a:latin typeface="+mn-lt"/>
                <a:ea typeface="+mn-ea"/>
                <a:cs typeface="+mn-cs"/>
              </a:rPr>
              <a:t>unpro¯table</a:t>
            </a:r>
            <a:r>
              <a:rPr lang="en-US" sz="1200" b="0" i="0" u="none" strike="noStrike" kern="1200" baseline="0" dirty="0">
                <a:solidFill>
                  <a:schemeClr val="tx1"/>
                </a:solidFill>
                <a:latin typeface="+mn-lt"/>
                <a:ea typeface="+mn-ea"/>
                <a:cs typeface="+mn-cs"/>
              </a:rPr>
              <a:t> prey (p.39) [11]." Thus, the diet</a:t>
            </a:r>
          </a:p>
          <a:p>
            <a:r>
              <a:rPr lang="en-US" sz="1200" b="0" i="0" u="none" strike="noStrike" kern="1200" baseline="0" dirty="0">
                <a:solidFill>
                  <a:schemeClr val="tx1"/>
                </a:solidFill>
                <a:latin typeface="+mn-lt"/>
                <a:ea typeface="+mn-ea"/>
                <a:cs typeface="+mn-cs"/>
              </a:rPr>
              <a:t>model in IFT can be explained in terms of the conventional</a:t>
            </a:r>
          </a:p>
          <a:p>
            <a:r>
              <a:rPr lang="en-US" sz="1200" b="0" i="0" u="none" strike="noStrike" kern="1200" baseline="0" dirty="0">
                <a:solidFill>
                  <a:schemeClr val="tx1"/>
                </a:solidFill>
                <a:latin typeface="+mn-lt"/>
                <a:ea typeface="+mn-ea"/>
                <a:cs typeface="+mn-cs"/>
              </a:rPr>
              <a:t>diet model: if I have a generalized diet, I will complete the</a:t>
            </a:r>
          </a:p>
          <a:p>
            <a:r>
              <a:rPr lang="en-US" sz="1200" b="0" i="0" u="none" strike="noStrike" kern="1200" baseline="0" dirty="0">
                <a:solidFill>
                  <a:schemeClr val="tx1"/>
                </a:solidFill>
                <a:latin typeface="+mn-lt"/>
                <a:ea typeface="+mn-ea"/>
                <a:cs typeface="+mn-cs"/>
              </a:rPr>
              <a:t>task with a wide range of relevant information with diverse</a:t>
            </a:r>
          </a:p>
          <a:p>
            <a:r>
              <a:rPr lang="en-US" sz="1200" b="0" i="0" u="none" strike="noStrike" kern="1200" baseline="0" dirty="0">
                <a:solidFill>
                  <a:schemeClr val="tx1"/>
                </a:solidFill>
                <a:latin typeface="+mn-lt"/>
                <a:ea typeface="+mn-ea"/>
                <a:cs typeface="+mn-cs"/>
              </a:rPr>
              <a:t>dimensions; if I have a specialized diet, I will complete the</a:t>
            </a:r>
          </a:p>
          <a:p>
            <a:r>
              <a:rPr lang="en-US" sz="1200" b="0" i="0" u="none" strike="noStrike" kern="1200" baseline="0" dirty="0">
                <a:solidFill>
                  <a:schemeClr val="tx1"/>
                </a:solidFill>
                <a:latin typeface="+mn-lt"/>
                <a:ea typeface="+mn-ea"/>
                <a:cs typeface="+mn-cs"/>
              </a:rPr>
              <a:t>task with only a few relevant information sources having</a:t>
            </a:r>
          </a:p>
          <a:p>
            <a:r>
              <a:rPr lang="en-US" sz="1200" b="0" i="0" u="none" strike="noStrike" kern="1200" baseline="0" dirty="0">
                <a:solidFill>
                  <a:schemeClr val="tx1"/>
                </a:solidFill>
                <a:latin typeface="+mn-lt"/>
                <a:ea typeface="+mn-ea"/>
                <a:cs typeface="+mn-cs"/>
              </a:rPr>
              <a:t>precise characteristics.</a:t>
            </a:r>
            <a:endParaRPr lang="en-US" dirty="0"/>
          </a:p>
          <a:p>
            <a:endParaRPr lang="en-US" dirty="0"/>
          </a:p>
        </p:txBody>
      </p:sp>
      <p:sp>
        <p:nvSpPr>
          <p:cNvPr id="4" name="Slide Number Placeholder 3"/>
          <p:cNvSpPr>
            <a:spLocks noGrp="1"/>
          </p:cNvSpPr>
          <p:nvPr>
            <p:ph type="sldNum" sz="quarter" idx="10"/>
          </p:nvPr>
        </p:nvSpPr>
        <p:spPr/>
        <p:txBody>
          <a:bodyPr/>
          <a:lstStyle/>
          <a:p>
            <a:fld id="{243FBA5D-825A-854A-A712-310EDF8B1022}" type="slidenum">
              <a:rPr lang="en-US" smtClean="0"/>
              <a:t>20</a:t>
            </a:fld>
            <a:endParaRPr lang="en-US"/>
          </a:p>
        </p:txBody>
      </p:sp>
    </p:spTree>
    <p:extLst>
      <p:ext uri="{BB962C8B-B14F-4D97-AF65-F5344CB8AC3E}">
        <p14:creationId xmlns:p14="http://schemas.microsoft.com/office/powerpoint/2010/main" val="109317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70827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64755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659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33908"/>
          </a:xfrm>
        </p:spPr>
        <p:txBody>
          <a:bodyPr/>
          <a:lstStyle/>
          <a:p>
            <a:r>
              <a:rPr lang="en-GB"/>
              <a:t>Click to edit Master title style</a:t>
            </a:r>
            <a:endParaRPr lang="en-US"/>
          </a:p>
        </p:txBody>
      </p:sp>
      <p:sp>
        <p:nvSpPr>
          <p:cNvPr id="3" name="Content Placeholder 2"/>
          <p:cNvSpPr>
            <a:spLocks noGrp="1"/>
          </p:cNvSpPr>
          <p:nvPr>
            <p:ph idx="1"/>
          </p:nvPr>
        </p:nvSpPr>
        <p:spPr>
          <a:xfrm>
            <a:off x="457200" y="1257664"/>
            <a:ext cx="8229600" cy="4868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8089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394789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4418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8935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58871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4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extLst>
      <p:ext uri="{BB962C8B-B14F-4D97-AF65-F5344CB8AC3E}">
        <p14:creationId xmlns:p14="http://schemas.microsoft.com/office/powerpoint/2010/main" val="427140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extLst>
      <p:ext uri="{BB962C8B-B14F-4D97-AF65-F5344CB8AC3E}">
        <p14:creationId xmlns:p14="http://schemas.microsoft.com/office/powerpoint/2010/main" val="131966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23539"/>
          </a:xfrm>
          <a:prstGeom prst="rect">
            <a:avLst/>
          </a:prstGeom>
          <a:solidFill>
            <a:srgbClr val="000000"/>
          </a:solidFill>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45178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2.tif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0.png"/><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8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0555"/>
            <a:ext cx="7772400" cy="3319896"/>
          </a:xfrm>
        </p:spPr>
        <p:txBody>
          <a:bodyPr>
            <a:normAutofit/>
          </a:bodyPr>
          <a:lstStyle/>
          <a:p>
            <a:r>
              <a:rPr lang="en-US" dirty="0"/>
              <a:t>Building Economic </a:t>
            </a:r>
            <a:br>
              <a:rPr lang="en-US" dirty="0"/>
            </a:br>
            <a:r>
              <a:rPr lang="en-US" dirty="0"/>
              <a:t>Models and Measures of Search</a:t>
            </a:r>
            <a:br>
              <a:rPr lang="en-US" dirty="0"/>
            </a:br>
            <a:r>
              <a:rPr lang="en-US" dirty="0"/>
              <a:t>ACM SIGIR BEMMS 2019</a:t>
            </a:r>
            <a:br>
              <a:rPr lang="en-US" dirty="0"/>
            </a:br>
            <a:br>
              <a:rPr lang="en-US" sz="2000" dirty="0"/>
            </a:br>
            <a:r>
              <a:rPr lang="en-US" sz="2000" dirty="0"/>
              <a:t>Session 2 – Economics of Search</a:t>
            </a:r>
          </a:p>
        </p:txBody>
      </p:sp>
      <p:sp>
        <p:nvSpPr>
          <p:cNvPr id="3" name="Subtitle 2"/>
          <p:cNvSpPr>
            <a:spLocks noGrp="1"/>
          </p:cNvSpPr>
          <p:nvPr>
            <p:ph type="subTitle" idx="1"/>
          </p:nvPr>
        </p:nvSpPr>
        <p:spPr>
          <a:xfrm>
            <a:off x="685800" y="3886200"/>
            <a:ext cx="7772400" cy="876300"/>
          </a:xfrm>
        </p:spPr>
        <p:txBody>
          <a:bodyPr>
            <a:normAutofit fontScale="70000" lnSpcReduction="20000"/>
          </a:bodyPr>
          <a:lstStyle/>
          <a:p>
            <a:r>
              <a:rPr lang="en-US" dirty="0"/>
              <a:t>by </a:t>
            </a:r>
          </a:p>
          <a:p>
            <a:r>
              <a:rPr lang="en-US" b="1" dirty="0">
                <a:solidFill>
                  <a:schemeClr val="tx1"/>
                </a:solidFill>
              </a:rPr>
              <a:t>Leif Azzopardi</a:t>
            </a:r>
            <a:r>
              <a:rPr lang="en-US" dirty="0"/>
              <a:t>, Alistair Moffat, Paul Thomas and Guido </a:t>
            </a:r>
            <a:r>
              <a:rPr lang="en-US" dirty="0" err="1"/>
              <a:t>Zuccon</a:t>
            </a:r>
            <a:endParaRPr lang="en-US" dirty="0"/>
          </a:p>
        </p:txBody>
      </p:sp>
      <p:pic>
        <p:nvPicPr>
          <p:cNvPr id="4" name="Picture 3" descr="Unknow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77" y="5434188"/>
            <a:ext cx="1812941" cy="461402"/>
          </a:xfrm>
          <a:prstGeom prst="rect">
            <a:avLst/>
          </a:prstGeom>
        </p:spPr>
      </p:pic>
      <p:pic>
        <p:nvPicPr>
          <p:cNvPr id="6" name="Picture 5">
            <a:extLst>
              <a:ext uri="{FF2B5EF4-FFF2-40B4-BE49-F238E27FC236}">
                <a16:creationId xmlns:a16="http://schemas.microsoft.com/office/drawing/2014/main" id="{FEBF2D9C-4981-A44B-8817-D4AAA698FB6F}"/>
              </a:ext>
            </a:extLst>
          </p:cNvPr>
          <p:cNvPicPr>
            <a:picLocks noChangeAspect="1"/>
          </p:cNvPicPr>
          <p:nvPr/>
        </p:nvPicPr>
        <p:blipFill rotWithShape="1">
          <a:blip r:embed="rId4"/>
          <a:srcRect l="9026" t="13517" r="10128" b="23369"/>
          <a:stretch/>
        </p:blipFill>
        <p:spPr>
          <a:xfrm>
            <a:off x="7054795" y="5435598"/>
            <a:ext cx="1600228" cy="459993"/>
          </a:xfrm>
          <a:prstGeom prst="rect">
            <a:avLst/>
          </a:prstGeom>
        </p:spPr>
      </p:pic>
      <p:pic>
        <p:nvPicPr>
          <p:cNvPr id="7" name="Picture 6" descr="A close up of a logo&#10;&#10;Description automatically generated">
            <a:extLst>
              <a:ext uri="{FF2B5EF4-FFF2-40B4-BE49-F238E27FC236}">
                <a16:creationId xmlns:a16="http://schemas.microsoft.com/office/drawing/2014/main" id="{98BCCD80-2685-4E49-A46E-B671DA294068}"/>
              </a:ext>
            </a:extLst>
          </p:cNvPr>
          <p:cNvPicPr>
            <a:picLocks noChangeAspect="1"/>
          </p:cNvPicPr>
          <p:nvPr/>
        </p:nvPicPr>
        <p:blipFill rotWithShape="1">
          <a:blip r:embed="rId5"/>
          <a:srcRect t="34456" b="33948"/>
          <a:stretch/>
        </p:blipFill>
        <p:spPr>
          <a:xfrm>
            <a:off x="2501925" y="5434188"/>
            <a:ext cx="2009764" cy="457202"/>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AFE6884E-90C7-4DB3-8CE1-60BF4F981B3C}"/>
              </a:ext>
            </a:extLst>
          </p:cNvPr>
          <p:cNvPicPr>
            <a:picLocks noChangeAspect="1"/>
          </p:cNvPicPr>
          <p:nvPr/>
        </p:nvPicPr>
        <p:blipFill>
          <a:blip r:embed="rId6"/>
          <a:stretch>
            <a:fillRect/>
          </a:stretch>
        </p:blipFill>
        <p:spPr>
          <a:xfrm>
            <a:off x="4711696" y="5448299"/>
            <a:ext cx="2096682" cy="447292"/>
          </a:xfrm>
          <a:prstGeom prst="rect">
            <a:avLst/>
          </a:prstGeom>
        </p:spPr>
      </p:pic>
    </p:spTree>
    <p:extLst>
      <p:ext uri="{BB962C8B-B14F-4D97-AF65-F5344CB8AC3E}">
        <p14:creationId xmlns:p14="http://schemas.microsoft.com/office/powerpoint/2010/main" val="358180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1608-0769-4F77-BF56-B30A54D50376}"/>
              </a:ext>
            </a:extLst>
          </p:cNvPr>
          <p:cNvSpPr>
            <a:spLocks noGrp="1"/>
          </p:cNvSpPr>
          <p:nvPr>
            <p:ph type="title"/>
          </p:nvPr>
        </p:nvSpPr>
        <p:spPr/>
        <p:txBody>
          <a:bodyPr/>
          <a:lstStyle/>
          <a:p>
            <a:r>
              <a:rPr lang="en-US" dirty="0"/>
              <a:t>A Model of Choice b/w Prey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6F3128-4B41-4C62-98E7-259491A2CA6E}"/>
                  </a:ext>
                </a:extLst>
              </p:cNvPr>
              <p:cNvSpPr>
                <a:spLocks noGrp="1"/>
              </p:cNvSpPr>
              <p:nvPr>
                <p:ph idx="1"/>
              </p:nvPr>
            </p:nvSpPr>
            <p:spPr>
              <a:xfrm>
                <a:off x="515155" y="1817894"/>
                <a:ext cx="8229600" cy="4868500"/>
              </a:xfrm>
            </p:spPr>
            <p:txBody>
              <a:bodyPr>
                <a:normAutofit lnSpcReduction="10000"/>
              </a:bodyPr>
              <a:lstStyle/>
              <a:p>
                <a:r>
                  <a:rPr lang="en-US" dirty="0"/>
                  <a:t>Assume we have two type of prey: </a:t>
                </a:r>
              </a:p>
              <a:p>
                <a:pPr lvl="1"/>
                <a:r>
                  <a:rPr lang="en-US" dirty="0"/>
                  <a:t>Big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𝑝</m:t>
                        </m:r>
                      </m:e>
                      <m:sub>
                        <m:r>
                          <a:rPr lang="en-US" i="1" smtClean="0">
                            <a:latin typeface="Cambria Math" panose="02040503050406030204" pitchFamily="18" charset="0"/>
                          </a:rPr>
                          <m:t>1</m:t>
                        </m:r>
                      </m:sub>
                    </m:sSub>
                  </m:oMath>
                </a14:m>
                <a:r>
                  <a:rPr lang="en-US" dirty="0"/>
                  <a:t>) with energy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𝑒</m:t>
                        </m:r>
                      </m:e>
                      <m:sub>
                        <m:r>
                          <a:rPr lang="en-US" i="0" smtClean="0">
                            <a:latin typeface="Cambria Math" panose="02040503050406030204" pitchFamily="18" charset="0"/>
                          </a:rPr>
                          <m:t>1</m:t>
                        </m:r>
                      </m:sub>
                    </m:sSub>
                  </m:oMath>
                </a14:m>
                <a:r>
                  <a:rPr lang="en-US" dirty="0"/>
                  <a:t>) and handling time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rPr>
                          <m:t>1</m:t>
                        </m:r>
                      </m:sub>
                    </m:sSub>
                  </m:oMath>
                </a14:m>
                <a:r>
                  <a:rPr lang="en-US" dirty="0"/>
                  <a:t>)</a:t>
                </a:r>
              </a:p>
              <a:p>
                <a:pPr lvl="1"/>
                <a:r>
                  <a:rPr lang="en-US" dirty="0"/>
                  <a:t>Small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𝑝</m:t>
                        </m:r>
                      </m:e>
                      <m:sub>
                        <m:r>
                          <a:rPr lang="en-US" i="1" smtClean="0">
                            <a:latin typeface="Cambria Math" panose="02040503050406030204" pitchFamily="18" charset="0"/>
                          </a:rPr>
                          <m:t>2</m:t>
                        </m:r>
                      </m:sub>
                    </m:sSub>
                  </m:oMath>
                </a14:m>
                <a:r>
                  <a:rPr lang="en-US" dirty="0"/>
                  <a:t>) with energy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𝑒</m:t>
                        </m:r>
                      </m:e>
                      <m:sub>
                        <m:r>
                          <a:rPr lang="en-US" i="1" smtClean="0">
                            <a:latin typeface="Cambria Math" panose="02040503050406030204" pitchFamily="18" charset="0"/>
                          </a:rPr>
                          <m:t>2</m:t>
                        </m:r>
                      </m:sub>
                    </m:sSub>
                  </m:oMath>
                </a14:m>
                <a:r>
                  <a:rPr lang="en-US" dirty="0"/>
                  <a:t>) and handling time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rPr>
                          <m:t>2</m:t>
                        </m:r>
                      </m:sub>
                    </m:sSub>
                  </m:oMath>
                </a14:m>
                <a:r>
                  <a:rPr lang="en-US" dirty="0"/>
                  <a:t>)</a:t>
                </a:r>
              </a:p>
              <a:p>
                <a:pPr lvl="1"/>
                <a:r>
                  <a:rPr lang="en-US" dirty="0"/>
                  <a:t>And big prey are more profitable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rPr>
                              <m:t>𝑒</m:t>
                            </m:r>
                          </m:e>
                          <m:sub>
                            <m:r>
                              <a:rPr lang="en-US" i="1" smtClean="0">
                                <a:latin typeface="Cambria Math" panose="02040503050406030204" pitchFamily="18" charset="0"/>
                              </a:rPr>
                              <m:t>1</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rPr>
                              <m:t>1</m:t>
                            </m:r>
                          </m:sub>
                        </m:sSub>
                      </m:den>
                    </m:f>
                    <m:r>
                      <a:rPr lang="en-US" i="1" smtClean="0">
                        <a:latin typeface="Cambria Math" panose="02040503050406030204" pitchFamily="18" charset="0"/>
                      </a:rPr>
                      <m:t>&gt;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rPr>
                              <m:t>𝑒</m:t>
                            </m:r>
                          </m:e>
                          <m:sub>
                            <m:r>
                              <a:rPr lang="en-US" i="1" smtClean="0">
                                <a:latin typeface="Cambria Math" panose="02040503050406030204" pitchFamily="18" charset="0"/>
                              </a:rPr>
                              <m:t>2</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rPr>
                              <m:t>2</m:t>
                            </m:r>
                          </m:sub>
                        </m:sSub>
                      </m:den>
                    </m:f>
                  </m:oMath>
                </a14:m>
                <a:r>
                  <a:rPr lang="en-US" dirty="0"/>
                  <a:t>)</a:t>
                </a:r>
              </a:p>
              <a:p>
                <a:r>
                  <a:rPr lang="en-US" dirty="0"/>
                  <a:t>How should the predator choose prey to </a:t>
                </a:r>
                <a:r>
                  <a:rPr lang="en-US" b="1" dirty="0"/>
                  <a:t>maximize</a:t>
                </a:r>
                <a:r>
                  <a:rPr lang="en-US" dirty="0"/>
                  <a:t> its </a:t>
                </a:r>
                <a:r>
                  <a:rPr lang="en-US" b="1" dirty="0"/>
                  <a:t>overall rate of gain</a:t>
                </a:r>
                <a:r>
                  <a:rPr lang="en-US" dirty="0"/>
                  <a:t>?</a:t>
                </a:r>
              </a:p>
              <a:p>
                <a:pPr lvl="1"/>
                <a:r>
                  <a:rPr lang="en-US" dirty="0"/>
                  <a:t>On encountering a prey – </a:t>
                </a:r>
                <a:r>
                  <a:rPr lang="en-US" b="1" dirty="0"/>
                  <a:t>eat</a:t>
                </a:r>
                <a:r>
                  <a:rPr lang="en-US" dirty="0"/>
                  <a:t> or </a:t>
                </a:r>
                <a:r>
                  <a:rPr lang="en-US" b="1" dirty="0"/>
                  <a:t>ignore</a:t>
                </a:r>
                <a:r>
                  <a:rPr lang="en-US" dirty="0"/>
                  <a:t>?</a:t>
                </a:r>
              </a:p>
              <a:p>
                <a:pPr lvl="1"/>
                <a:r>
                  <a:rPr lang="en-US" dirty="0"/>
                  <a:t>(a)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eat!</a:t>
                </a:r>
              </a:p>
              <a:p>
                <a:pPr lvl="1"/>
                <a:r>
                  <a:rPr lang="en-US" dirty="0"/>
                  <a:t>(b)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r>
                  <a:rPr lang="en-US" dirty="0"/>
                  <a:t>, depends…</a:t>
                </a:r>
              </a:p>
            </p:txBody>
          </p:sp>
        </mc:Choice>
        <mc:Fallback>
          <p:sp>
            <p:nvSpPr>
              <p:cNvPr id="3" name="Content Placeholder 2">
                <a:extLst>
                  <a:ext uri="{FF2B5EF4-FFF2-40B4-BE49-F238E27FC236}">
                    <a16:creationId xmlns:a16="http://schemas.microsoft.com/office/drawing/2014/main" id="{CB6F3128-4B41-4C62-98E7-259491A2CA6E}"/>
                  </a:ext>
                </a:extLst>
              </p:cNvPr>
              <p:cNvSpPr>
                <a:spLocks noGrp="1" noRot="1" noChangeAspect="1" noMove="1" noResize="1" noEditPoints="1" noAdjustHandles="1" noChangeArrowheads="1" noChangeShapeType="1" noTextEdit="1"/>
              </p:cNvSpPr>
              <p:nvPr>
                <p:ph idx="1"/>
              </p:nvPr>
            </p:nvSpPr>
            <p:spPr>
              <a:xfrm>
                <a:off x="515155" y="1817894"/>
                <a:ext cx="8229600" cy="4868500"/>
              </a:xfrm>
              <a:blipFill>
                <a:blip r:embed="rId2"/>
                <a:stretch>
                  <a:fillRect l="-1704" t="-2628" r="-222"/>
                </a:stretch>
              </a:blipFill>
            </p:spPr>
            <p:txBody>
              <a:bodyPr/>
              <a:lstStyle/>
              <a:p>
                <a:r>
                  <a:rPr lang="en-US">
                    <a:noFill/>
                  </a:rPr>
                  <a:t> </a:t>
                </a:r>
              </a:p>
            </p:txBody>
          </p:sp>
        </mc:Fallback>
      </mc:AlternateContent>
    </p:spTree>
    <p:extLst>
      <p:ext uri="{BB962C8B-B14F-4D97-AF65-F5344CB8AC3E}">
        <p14:creationId xmlns:p14="http://schemas.microsoft.com/office/powerpoint/2010/main" val="167757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0B9A918-F43A-4EE6-873A-259B2EAA79A7}"/>
              </a:ext>
            </a:extLst>
          </p:cNvPr>
          <p:cNvSpPr/>
          <p:nvPr/>
        </p:nvSpPr>
        <p:spPr>
          <a:xfrm>
            <a:off x="-190500" y="5956300"/>
            <a:ext cx="9407564" cy="1028700"/>
          </a:xfrm>
          <a:custGeom>
            <a:avLst/>
            <a:gdLst>
              <a:gd name="connsiteX0" fmla="*/ 165100 w 9407564"/>
              <a:gd name="connsiteY0" fmla="*/ 330200 h 1028700"/>
              <a:gd name="connsiteX1" fmla="*/ 165100 w 9407564"/>
              <a:gd name="connsiteY1" fmla="*/ 330200 h 1028700"/>
              <a:gd name="connsiteX2" fmla="*/ 279400 w 9407564"/>
              <a:gd name="connsiteY2" fmla="*/ 444500 h 1028700"/>
              <a:gd name="connsiteX3" fmla="*/ 317500 w 9407564"/>
              <a:gd name="connsiteY3" fmla="*/ 482600 h 1028700"/>
              <a:gd name="connsiteX4" fmla="*/ 406400 w 9407564"/>
              <a:gd name="connsiteY4" fmla="*/ 533400 h 1028700"/>
              <a:gd name="connsiteX5" fmla="*/ 457200 w 9407564"/>
              <a:gd name="connsiteY5" fmla="*/ 546100 h 1028700"/>
              <a:gd name="connsiteX6" fmla="*/ 495300 w 9407564"/>
              <a:gd name="connsiteY6" fmla="*/ 571500 h 1028700"/>
              <a:gd name="connsiteX7" fmla="*/ 673100 w 9407564"/>
              <a:gd name="connsiteY7" fmla="*/ 609600 h 1028700"/>
              <a:gd name="connsiteX8" fmla="*/ 939800 w 9407564"/>
              <a:gd name="connsiteY8" fmla="*/ 596900 h 1028700"/>
              <a:gd name="connsiteX9" fmla="*/ 1016000 w 9407564"/>
              <a:gd name="connsiteY9" fmla="*/ 546100 h 1028700"/>
              <a:gd name="connsiteX10" fmla="*/ 1130300 w 9407564"/>
              <a:gd name="connsiteY10" fmla="*/ 508000 h 1028700"/>
              <a:gd name="connsiteX11" fmla="*/ 1206500 w 9407564"/>
              <a:gd name="connsiteY11" fmla="*/ 482600 h 1028700"/>
              <a:gd name="connsiteX12" fmla="*/ 1244600 w 9407564"/>
              <a:gd name="connsiteY12" fmla="*/ 469900 h 1028700"/>
              <a:gd name="connsiteX13" fmla="*/ 1282700 w 9407564"/>
              <a:gd name="connsiteY13" fmla="*/ 444500 h 1028700"/>
              <a:gd name="connsiteX14" fmla="*/ 1358900 w 9407564"/>
              <a:gd name="connsiteY14" fmla="*/ 419100 h 1028700"/>
              <a:gd name="connsiteX15" fmla="*/ 1714500 w 9407564"/>
              <a:gd name="connsiteY15" fmla="*/ 431800 h 1028700"/>
              <a:gd name="connsiteX16" fmla="*/ 1765300 w 9407564"/>
              <a:gd name="connsiteY16" fmla="*/ 444500 h 1028700"/>
              <a:gd name="connsiteX17" fmla="*/ 2082800 w 9407564"/>
              <a:gd name="connsiteY17" fmla="*/ 431800 h 1028700"/>
              <a:gd name="connsiteX18" fmla="*/ 2120900 w 9407564"/>
              <a:gd name="connsiteY18" fmla="*/ 419100 h 1028700"/>
              <a:gd name="connsiteX19" fmla="*/ 2184400 w 9407564"/>
              <a:gd name="connsiteY19" fmla="*/ 406400 h 1028700"/>
              <a:gd name="connsiteX20" fmla="*/ 2235200 w 9407564"/>
              <a:gd name="connsiteY20" fmla="*/ 381000 h 1028700"/>
              <a:gd name="connsiteX21" fmla="*/ 2311400 w 9407564"/>
              <a:gd name="connsiteY21" fmla="*/ 355600 h 1028700"/>
              <a:gd name="connsiteX22" fmla="*/ 2438400 w 9407564"/>
              <a:gd name="connsiteY22" fmla="*/ 292100 h 1028700"/>
              <a:gd name="connsiteX23" fmla="*/ 2476500 w 9407564"/>
              <a:gd name="connsiteY23" fmla="*/ 279400 h 1028700"/>
              <a:gd name="connsiteX24" fmla="*/ 2679700 w 9407564"/>
              <a:gd name="connsiteY24" fmla="*/ 292100 h 1028700"/>
              <a:gd name="connsiteX25" fmla="*/ 2730500 w 9407564"/>
              <a:gd name="connsiteY25" fmla="*/ 304800 h 1028700"/>
              <a:gd name="connsiteX26" fmla="*/ 2768600 w 9407564"/>
              <a:gd name="connsiteY26" fmla="*/ 330200 h 1028700"/>
              <a:gd name="connsiteX27" fmla="*/ 2857500 w 9407564"/>
              <a:gd name="connsiteY27" fmla="*/ 355600 h 1028700"/>
              <a:gd name="connsiteX28" fmla="*/ 2895600 w 9407564"/>
              <a:gd name="connsiteY28" fmla="*/ 381000 h 1028700"/>
              <a:gd name="connsiteX29" fmla="*/ 2933700 w 9407564"/>
              <a:gd name="connsiteY29" fmla="*/ 393700 h 1028700"/>
              <a:gd name="connsiteX30" fmla="*/ 3022600 w 9407564"/>
              <a:gd name="connsiteY30" fmla="*/ 419100 h 1028700"/>
              <a:gd name="connsiteX31" fmla="*/ 3136900 w 9407564"/>
              <a:gd name="connsiteY31" fmla="*/ 469900 h 1028700"/>
              <a:gd name="connsiteX32" fmla="*/ 3213100 w 9407564"/>
              <a:gd name="connsiteY32" fmla="*/ 482600 h 1028700"/>
              <a:gd name="connsiteX33" fmla="*/ 3276600 w 9407564"/>
              <a:gd name="connsiteY33" fmla="*/ 495300 h 1028700"/>
              <a:gd name="connsiteX34" fmla="*/ 3365500 w 9407564"/>
              <a:gd name="connsiteY34" fmla="*/ 520700 h 1028700"/>
              <a:gd name="connsiteX35" fmla="*/ 3454400 w 9407564"/>
              <a:gd name="connsiteY35" fmla="*/ 533400 h 1028700"/>
              <a:gd name="connsiteX36" fmla="*/ 3530600 w 9407564"/>
              <a:gd name="connsiteY36" fmla="*/ 546100 h 1028700"/>
              <a:gd name="connsiteX37" fmla="*/ 3835400 w 9407564"/>
              <a:gd name="connsiteY37" fmla="*/ 533400 h 1028700"/>
              <a:gd name="connsiteX38" fmla="*/ 3911600 w 9407564"/>
              <a:gd name="connsiteY38" fmla="*/ 508000 h 1028700"/>
              <a:gd name="connsiteX39" fmla="*/ 3987800 w 9407564"/>
              <a:gd name="connsiteY39" fmla="*/ 469900 h 1028700"/>
              <a:gd name="connsiteX40" fmla="*/ 4051300 w 9407564"/>
              <a:gd name="connsiteY40" fmla="*/ 457200 h 1028700"/>
              <a:gd name="connsiteX41" fmla="*/ 4191000 w 9407564"/>
              <a:gd name="connsiteY41" fmla="*/ 406400 h 1028700"/>
              <a:gd name="connsiteX42" fmla="*/ 4241800 w 9407564"/>
              <a:gd name="connsiteY42" fmla="*/ 393700 h 1028700"/>
              <a:gd name="connsiteX43" fmla="*/ 4305300 w 9407564"/>
              <a:gd name="connsiteY43" fmla="*/ 368300 h 1028700"/>
              <a:gd name="connsiteX44" fmla="*/ 4394200 w 9407564"/>
              <a:gd name="connsiteY44" fmla="*/ 342900 h 1028700"/>
              <a:gd name="connsiteX45" fmla="*/ 4457700 w 9407564"/>
              <a:gd name="connsiteY45" fmla="*/ 317500 h 1028700"/>
              <a:gd name="connsiteX46" fmla="*/ 4559300 w 9407564"/>
              <a:gd name="connsiteY46" fmla="*/ 292100 h 1028700"/>
              <a:gd name="connsiteX47" fmla="*/ 4648200 w 9407564"/>
              <a:gd name="connsiteY47" fmla="*/ 266700 h 1028700"/>
              <a:gd name="connsiteX48" fmla="*/ 5626100 w 9407564"/>
              <a:gd name="connsiteY48" fmla="*/ 304800 h 1028700"/>
              <a:gd name="connsiteX49" fmla="*/ 5689600 w 9407564"/>
              <a:gd name="connsiteY49" fmla="*/ 317500 h 1028700"/>
              <a:gd name="connsiteX50" fmla="*/ 6413500 w 9407564"/>
              <a:gd name="connsiteY50" fmla="*/ 304800 h 1028700"/>
              <a:gd name="connsiteX51" fmla="*/ 6464300 w 9407564"/>
              <a:gd name="connsiteY51" fmla="*/ 292100 h 1028700"/>
              <a:gd name="connsiteX52" fmla="*/ 6527800 w 9407564"/>
              <a:gd name="connsiteY52" fmla="*/ 279400 h 1028700"/>
              <a:gd name="connsiteX53" fmla="*/ 6565900 w 9407564"/>
              <a:gd name="connsiteY53" fmla="*/ 266700 h 1028700"/>
              <a:gd name="connsiteX54" fmla="*/ 6629400 w 9407564"/>
              <a:gd name="connsiteY54" fmla="*/ 254000 h 1028700"/>
              <a:gd name="connsiteX55" fmla="*/ 6667500 w 9407564"/>
              <a:gd name="connsiteY55" fmla="*/ 241300 h 1028700"/>
              <a:gd name="connsiteX56" fmla="*/ 6769100 w 9407564"/>
              <a:gd name="connsiteY56" fmla="*/ 215900 h 1028700"/>
              <a:gd name="connsiteX57" fmla="*/ 7035800 w 9407564"/>
              <a:gd name="connsiteY57" fmla="*/ 228600 h 1028700"/>
              <a:gd name="connsiteX58" fmla="*/ 7086600 w 9407564"/>
              <a:gd name="connsiteY58" fmla="*/ 254000 h 1028700"/>
              <a:gd name="connsiteX59" fmla="*/ 7175500 w 9407564"/>
              <a:gd name="connsiteY59" fmla="*/ 279400 h 1028700"/>
              <a:gd name="connsiteX60" fmla="*/ 7251700 w 9407564"/>
              <a:gd name="connsiteY60" fmla="*/ 355600 h 1028700"/>
              <a:gd name="connsiteX61" fmla="*/ 7366000 w 9407564"/>
              <a:gd name="connsiteY61" fmla="*/ 431800 h 1028700"/>
              <a:gd name="connsiteX62" fmla="*/ 7404100 w 9407564"/>
              <a:gd name="connsiteY62" fmla="*/ 457200 h 1028700"/>
              <a:gd name="connsiteX63" fmla="*/ 7480300 w 9407564"/>
              <a:gd name="connsiteY63" fmla="*/ 482600 h 1028700"/>
              <a:gd name="connsiteX64" fmla="*/ 7785100 w 9407564"/>
              <a:gd name="connsiteY64" fmla="*/ 469900 h 1028700"/>
              <a:gd name="connsiteX65" fmla="*/ 7874000 w 9407564"/>
              <a:gd name="connsiteY65" fmla="*/ 444500 h 1028700"/>
              <a:gd name="connsiteX66" fmla="*/ 7924800 w 9407564"/>
              <a:gd name="connsiteY66" fmla="*/ 419100 h 1028700"/>
              <a:gd name="connsiteX67" fmla="*/ 7962900 w 9407564"/>
              <a:gd name="connsiteY67" fmla="*/ 406400 h 1028700"/>
              <a:gd name="connsiteX68" fmla="*/ 8001000 w 9407564"/>
              <a:gd name="connsiteY68" fmla="*/ 368300 h 1028700"/>
              <a:gd name="connsiteX69" fmla="*/ 8039100 w 9407564"/>
              <a:gd name="connsiteY69" fmla="*/ 342900 h 1028700"/>
              <a:gd name="connsiteX70" fmla="*/ 8128000 w 9407564"/>
              <a:gd name="connsiteY70" fmla="*/ 254000 h 1028700"/>
              <a:gd name="connsiteX71" fmla="*/ 8204200 w 9407564"/>
              <a:gd name="connsiteY71" fmla="*/ 203200 h 1028700"/>
              <a:gd name="connsiteX72" fmla="*/ 8318500 w 9407564"/>
              <a:gd name="connsiteY72" fmla="*/ 114300 h 1028700"/>
              <a:gd name="connsiteX73" fmla="*/ 8356600 w 9407564"/>
              <a:gd name="connsiteY73" fmla="*/ 88900 h 1028700"/>
              <a:gd name="connsiteX74" fmla="*/ 8394700 w 9407564"/>
              <a:gd name="connsiteY74" fmla="*/ 63500 h 1028700"/>
              <a:gd name="connsiteX75" fmla="*/ 8432800 w 9407564"/>
              <a:gd name="connsiteY75" fmla="*/ 50800 h 1028700"/>
              <a:gd name="connsiteX76" fmla="*/ 8470900 w 9407564"/>
              <a:gd name="connsiteY76" fmla="*/ 25400 h 1028700"/>
              <a:gd name="connsiteX77" fmla="*/ 8559800 w 9407564"/>
              <a:gd name="connsiteY77" fmla="*/ 0 h 1028700"/>
              <a:gd name="connsiteX78" fmla="*/ 8966200 w 9407564"/>
              <a:gd name="connsiteY78" fmla="*/ 12700 h 1028700"/>
              <a:gd name="connsiteX79" fmla="*/ 9042400 w 9407564"/>
              <a:gd name="connsiteY79" fmla="*/ 38100 h 1028700"/>
              <a:gd name="connsiteX80" fmla="*/ 9156700 w 9407564"/>
              <a:gd name="connsiteY80" fmla="*/ 101600 h 1028700"/>
              <a:gd name="connsiteX81" fmla="*/ 9194800 w 9407564"/>
              <a:gd name="connsiteY81" fmla="*/ 127000 h 1028700"/>
              <a:gd name="connsiteX82" fmla="*/ 9271000 w 9407564"/>
              <a:gd name="connsiteY82" fmla="*/ 152400 h 1028700"/>
              <a:gd name="connsiteX83" fmla="*/ 9296400 w 9407564"/>
              <a:gd name="connsiteY83" fmla="*/ 190500 h 1028700"/>
              <a:gd name="connsiteX84" fmla="*/ 9334500 w 9407564"/>
              <a:gd name="connsiteY84" fmla="*/ 330200 h 1028700"/>
              <a:gd name="connsiteX85" fmla="*/ 9283700 w 9407564"/>
              <a:gd name="connsiteY85" fmla="*/ 1016000 h 1028700"/>
              <a:gd name="connsiteX86" fmla="*/ 9232900 w 9407564"/>
              <a:gd name="connsiteY86" fmla="*/ 1028700 h 1028700"/>
              <a:gd name="connsiteX87" fmla="*/ 8712200 w 9407564"/>
              <a:gd name="connsiteY87" fmla="*/ 1016000 h 1028700"/>
              <a:gd name="connsiteX88" fmla="*/ 8509000 w 9407564"/>
              <a:gd name="connsiteY88" fmla="*/ 1003300 h 1028700"/>
              <a:gd name="connsiteX89" fmla="*/ 3289300 w 9407564"/>
              <a:gd name="connsiteY89" fmla="*/ 1016000 h 1028700"/>
              <a:gd name="connsiteX90" fmla="*/ 1638300 w 9407564"/>
              <a:gd name="connsiteY90" fmla="*/ 1003300 h 1028700"/>
              <a:gd name="connsiteX91" fmla="*/ 1498600 w 9407564"/>
              <a:gd name="connsiteY91" fmla="*/ 990600 h 1028700"/>
              <a:gd name="connsiteX92" fmla="*/ 876300 w 9407564"/>
              <a:gd name="connsiteY92" fmla="*/ 977900 h 1028700"/>
              <a:gd name="connsiteX93" fmla="*/ 368300 w 9407564"/>
              <a:gd name="connsiteY93" fmla="*/ 965200 h 1028700"/>
              <a:gd name="connsiteX94" fmla="*/ 152400 w 9407564"/>
              <a:gd name="connsiteY94" fmla="*/ 952500 h 1028700"/>
              <a:gd name="connsiteX95" fmla="*/ 76200 w 9407564"/>
              <a:gd name="connsiteY95" fmla="*/ 876300 h 1028700"/>
              <a:gd name="connsiteX96" fmla="*/ 12700 w 9407564"/>
              <a:gd name="connsiteY96" fmla="*/ 800100 h 1028700"/>
              <a:gd name="connsiteX97" fmla="*/ 0 w 9407564"/>
              <a:gd name="connsiteY97" fmla="*/ 762000 h 1028700"/>
              <a:gd name="connsiteX98" fmla="*/ 25400 w 9407564"/>
              <a:gd name="connsiteY98" fmla="*/ 596900 h 1028700"/>
              <a:gd name="connsiteX99" fmla="*/ 50800 w 9407564"/>
              <a:gd name="connsiteY99" fmla="*/ 520700 h 1028700"/>
              <a:gd name="connsiteX100" fmla="*/ 88900 w 9407564"/>
              <a:gd name="connsiteY100" fmla="*/ 495300 h 1028700"/>
              <a:gd name="connsiteX101" fmla="*/ 139700 w 9407564"/>
              <a:gd name="connsiteY101" fmla="*/ 419100 h 1028700"/>
              <a:gd name="connsiteX102" fmla="*/ 165100 w 9407564"/>
              <a:gd name="connsiteY102" fmla="*/ 33020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407564" h="1028700">
                <a:moveTo>
                  <a:pt x="165100" y="330200"/>
                </a:moveTo>
                <a:lnTo>
                  <a:pt x="165100" y="330200"/>
                </a:lnTo>
                <a:cubicBezTo>
                  <a:pt x="341464" y="535958"/>
                  <a:pt x="173538" y="356282"/>
                  <a:pt x="279400" y="444500"/>
                </a:cubicBezTo>
                <a:cubicBezTo>
                  <a:pt x="293198" y="455998"/>
                  <a:pt x="303702" y="471102"/>
                  <a:pt x="317500" y="482600"/>
                </a:cubicBezTo>
                <a:cubicBezTo>
                  <a:pt x="337598" y="499348"/>
                  <a:pt x="383815" y="524931"/>
                  <a:pt x="406400" y="533400"/>
                </a:cubicBezTo>
                <a:cubicBezTo>
                  <a:pt x="422743" y="539529"/>
                  <a:pt x="440267" y="541867"/>
                  <a:pt x="457200" y="546100"/>
                </a:cubicBezTo>
                <a:cubicBezTo>
                  <a:pt x="469900" y="554567"/>
                  <a:pt x="481352" y="565301"/>
                  <a:pt x="495300" y="571500"/>
                </a:cubicBezTo>
                <a:cubicBezTo>
                  <a:pt x="566112" y="602972"/>
                  <a:pt x="593076" y="599597"/>
                  <a:pt x="673100" y="609600"/>
                </a:cubicBezTo>
                <a:cubicBezTo>
                  <a:pt x="762000" y="605367"/>
                  <a:pt x="852287" y="613106"/>
                  <a:pt x="939800" y="596900"/>
                </a:cubicBezTo>
                <a:cubicBezTo>
                  <a:pt x="969817" y="591341"/>
                  <a:pt x="987040" y="555753"/>
                  <a:pt x="1016000" y="546100"/>
                </a:cubicBezTo>
                <a:lnTo>
                  <a:pt x="1130300" y="508000"/>
                </a:lnTo>
                <a:lnTo>
                  <a:pt x="1206500" y="482600"/>
                </a:lnTo>
                <a:cubicBezTo>
                  <a:pt x="1219200" y="478367"/>
                  <a:pt x="1233461" y="477326"/>
                  <a:pt x="1244600" y="469900"/>
                </a:cubicBezTo>
                <a:cubicBezTo>
                  <a:pt x="1257300" y="461433"/>
                  <a:pt x="1268752" y="450699"/>
                  <a:pt x="1282700" y="444500"/>
                </a:cubicBezTo>
                <a:cubicBezTo>
                  <a:pt x="1307166" y="433626"/>
                  <a:pt x="1358900" y="419100"/>
                  <a:pt x="1358900" y="419100"/>
                </a:cubicBezTo>
                <a:cubicBezTo>
                  <a:pt x="1477433" y="423333"/>
                  <a:pt x="1596122" y="424401"/>
                  <a:pt x="1714500" y="431800"/>
                </a:cubicBezTo>
                <a:cubicBezTo>
                  <a:pt x="1731920" y="432889"/>
                  <a:pt x="1747846" y="444500"/>
                  <a:pt x="1765300" y="444500"/>
                </a:cubicBezTo>
                <a:cubicBezTo>
                  <a:pt x="1871218" y="444500"/>
                  <a:pt x="1976967" y="436033"/>
                  <a:pt x="2082800" y="431800"/>
                </a:cubicBezTo>
                <a:cubicBezTo>
                  <a:pt x="2095500" y="427567"/>
                  <a:pt x="2107913" y="422347"/>
                  <a:pt x="2120900" y="419100"/>
                </a:cubicBezTo>
                <a:cubicBezTo>
                  <a:pt x="2141841" y="413865"/>
                  <a:pt x="2163922" y="413226"/>
                  <a:pt x="2184400" y="406400"/>
                </a:cubicBezTo>
                <a:cubicBezTo>
                  <a:pt x="2202361" y="400413"/>
                  <a:pt x="2217622" y="388031"/>
                  <a:pt x="2235200" y="381000"/>
                </a:cubicBezTo>
                <a:cubicBezTo>
                  <a:pt x="2260059" y="371056"/>
                  <a:pt x="2311400" y="355600"/>
                  <a:pt x="2311400" y="355600"/>
                </a:cubicBezTo>
                <a:cubicBezTo>
                  <a:pt x="2383619" y="301436"/>
                  <a:pt x="2342120" y="324193"/>
                  <a:pt x="2438400" y="292100"/>
                </a:cubicBezTo>
                <a:lnTo>
                  <a:pt x="2476500" y="279400"/>
                </a:lnTo>
                <a:cubicBezTo>
                  <a:pt x="2544233" y="283633"/>
                  <a:pt x="2612171" y="285347"/>
                  <a:pt x="2679700" y="292100"/>
                </a:cubicBezTo>
                <a:cubicBezTo>
                  <a:pt x="2697068" y="293837"/>
                  <a:pt x="2714457" y="297924"/>
                  <a:pt x="2730500" y="304800"/>
                </a:cubicBezTo>
                <a:cubicBezTo>
                  <a:pt x="2744529" y="310813"/>
                  <a:pt x="2754571" y="324187"/>
                  <a:pt x="2768600" y="330200"/>
                </a:cubicBezTo>
                <a:cubicBezTo>
                  <a:pt x="2825567" y="354615"/>
                  <a:pt x="2808072" y="330886"/>
                  <a:pt x="2857500" y="355600"/>
                </a:cubicBezTo>
                <a:cubicBezTo>
                  <a:pt x="2871152" y="362426"/>
                  <a:pt x="2881948" y="374174"/>
                  <a:pt x="2895600" y="381000"/>
                </a:cubicBezTo>
                <a:cubicBezTo>
                  <a:pt x="2907574" y="386987"/>
                  <a:pt x="2920828" y="390022"/>
                  <a:pt x="2933700" y="393700"/>
                </a:cubicBezTo>
                <a:cubicBezTo>
                  <a:pt x="2965923" y="402907"/>
                  <a:pt x="2992150" y="406050"/>
                  <a:pt x="3022600" y="419100"/>
                </a:cubicBezTo>
                <a:cubicBezTo>
                  <a:pt x="3071432" y="440028"/>
                  <a:pt x="3082745" y="455131"/>
                  <a:pt x="3136900" y="469900"/>
                </a:cubicBezTo>
                <a:cubicBezTo>
                  <a:pt x="3161743" y="476675"/>
                  <a:pt x="3187765" y="477994"/>
                  <a:pt x="3213100" y="482600"/>
                </a:cubicBezTo>
                <a:cubicBezTo>
                  <a:pt x="3234338" y="486461"/>
                  <a:pt x="3255659" y="490065"/>
                  <a:pt x="3276600" y="495300"/>
                </a:cubicBezTo>
                <a:cubicBezTo>
                  <a:pt x="3349141" y="513435"/>
                  <a:pt x="3278397" y="504863"/>
                  <a:pt x="3365500" y="520700"/>
                </a:cubicBezTo>
                <a:cubicBezTo>
                  <a:pt x="3394951" y="526055"/>
                  <a:pt x="3424814" y="528848"/>
                  <a:pt x="3454400" y="533400"/>
                </a:cubicBezTo>
                <a:cubicBezTo>
                  <a:pt x="3479851" y="537316"/>
                  <a:pt x="3505200" y="541867"/>
                  <a:pt x="3530600" y="546100"/>
                </a:cubicBezTo>
                <a:cubicBezTo>
                  <a:pt x="3632200" y="541867"/>
                  <a:pt x="3734217" y="543518"/>
                  <a:pt x="3835400" y="533400"/>
                </a:cubicBezTo>
                <a:cubicBezTo>
                  <a:pt x="3862041" y="530736"/>
                  <a:pt x="3889323" y="522852"/>
                  <a:pt x="3911600" y="508000"/>
                </a:cubicBezTo>
                <a:cubicBezTo>
                  <a:pt x="3948849" y="483168"/>
                  <a:pt x="3945736" y="480416"/>
                  <a:pt x="3987800" y="469900"/>
                </a:cubicBezTo>
                <a:cubicBezTo>
                  <a:pt x="4008741" y="464665"/>
                  <a:pt x="4030475" y="462880"/>
                  <a:pt x="4051300" y="457200"/>
                </a:cubicBezTo>
                <a:cubicBezTo>
                  <a:pt x="4165450" y="426068"/>
                  <a:pt x="4088743" y="440486"/>
                  <a:pt x="4191000" y="406400"/>
                </a:cubicBezTo>
                <a:cubicBezTo>
                  <a:pt x="4207559" y="400880"/>
                  <a:pt x="4225241" y="399220"/>
                  <a:pt x="4241800" y="393700"/>
                </a:cubicBezTo>
                <a:cubicBezTo>
                  <a:pt x="4263427" y="386491"/>
                  <a:pt x="4283673" y="375509"/>
                  <a:pt x="4305300" y="368300"/>
                </a:cubicBezTo>
                <a:cubicBezTo>
                  <a:pt x="4425395" y="328268"/>
                  <a:pt x="4296355" y="379592"/>
                  <a:pt x="4394200" y="342900"/>
                </a:cubicBezTo>
                <a:cubicBezTo>
                  <a:pt x="4415546" y="334895"/>
                  <a:pt x="4435911" y="324204"/>
                  <a:pt x="4457700" y="317500"/>
                </a:cubicBezTo>
                <a:cubicBezTo>
                  <a:pt x="4491065" y="307234"/>
                  <a:pt x="4526182" y="303139"/>
                  <a:pt x="4559300" y="292100"/>
                </a:cubicBezTo>
                <a:cubicBezTo>
                  <a:pt x="4613959" y="273880"/>
                  <a:pt x="4584413" y="282647"/>
                  <a:pt x="4648200" y="266700"/>
                </a:cubicBezTo>
                <a:cubicBezTo>
                  <a:pt x="4719661" y="267911"/>
                  <a:pt x="5380794" y="255739"/>
                  <a:pt x="5626100" y="304800"/>
                </a:cubicBezTo>
                <a:lnTo>
                  <a:pt x="5689600" y="317500"/>
                </a:lnTo>
                <a:lnTo>
                  <a:pt x="6413500" y="304800"/>
                </a:lnTo>
                <a:cubicBezTo>
                  <a:pt x="6430945" y="304228"/>
                  <a:pt x="6447261" y="295886"/>
                  <a:pt x="6464300" y="292100"/>
                </a:cubicBezTo>
                <a:cubicBezTo>
                  <a:pt x="6485372" y="287417"/>
                  <a:pt x="6506859" y="284635"/>
                  <a:pt x="6527800" y="279400"/>
                </a:cubicBezTo>
                <a:cubicBezTo>
                  <a:pt x="6540787" y="276153"/>
                  <a:pt x="6552913" y="269947"/>
                  <a:pt x="6565900" y="266700"/>
                </a:cubicBezTo>
                <a:cubicBezTo>
                  <a:pt x="6586841" y="261465"/>
                  <a:pt x="6608459" y="259235"/>
                  <a:pt x="6629400" y="254000"/>
                </a:cubicBezTo>
                <a:cubicBezTo>
                  <a:pt x="6642387" y="250753"/>
                  <a:pt x="6654585" y="244822"/>
                  <a:pt x="6667500" y="241300"/>
                </a:cubicBezTo>
                <a:cubicBezTo>
                  <a:pt x="6701179" y="232115"/>
                  <a:pt x="6769100" y="215900"/>
                  <a:pt x="6769100" y="215900"/>
                </a:cubicBezTo>
                <a:cubicBezTo>
                  <a:pt x="6858000" y="220133"/>
                  <a:pt x="6947433" y="217996"/>
                  <a:pt x="7035800" y="228600"/>
                </a:cubicBezTo>
                <a:cubicBezTo>
                  <a:pt x="7054597" y="230856"/>
                  <a:pt x="7069199" y="246542"/>
                  <a:pt x="7086600" y="254000"/>
                </a:cubicBezTo>
                <a:cubicBezTo>
                  <a:pt x="7112107" y="264932"/>
                  <a:pt x="7149721" y="272955"/>
                  <a:pt x="7175500" y="279400"/>
                </a:cubicBezTo>
                <a:cubicBezTo>
                  <a:pt x="7200900" y="304800"/>
                  <a:pt x="7221812" y="335675"/>
                  <a:pt x="7251700" y="355600"/>
                </a:cubicBezTo>
                <a:lnTo>
                  <a:pt x="7366000" y="431800"/>
                </a:lnTo>
                <a:cubicBezTo>
                  <a:pt x="7378700" y="440267"/>
                  <a:pt x="7389620" y="452373"/>
                  <a:pt x="7404100" y="457200"/>
                </a:cubicBezTo>
                <a:lnTo>
                  <a:pt x="7480300" y="482600"/>
                </a:lnTo>
                <a:cubicBezTo>
                  <a:pt x="7581900" y="478367"/>
                  <a:pt x="7683670" y="477145"/>
                  <a:pt x="7785100" y="469900"/>
                </a:cubicBezTo>
                <a:cubicBezTo>
                  <a:pt x="7797989" y="468979"/>
                  <a:pt x="7858378" y="451195"/>
                  <a:pt x="7874000" y="444500"/>
                </a:cubicBezTo>
                <a:cubicBezTo>
                  <a:pt x="7891401" y="437042"/>
                  <a:pt x="7907399" y="426558"/>
                  <a:pt x="7924800" y="419100"/>
                </a:cubicBezTo>
                <a:cubicBezTo>
                  <a:pt x="7937105" y="413827"/>
                  <a:pt x="7950200" y="410633"/>
                  <a:pt x="7962900" y="406400"/>
                </a:cubicBezTo>
                <a:cubicBezTo>
                  <a:pt x="7975600" y="393700"/>
                  <a:pt x="7987202" y="379798"/>
                  <a:pt x="8001000" y="368300"/>
                </a:cubicBezTo>
                <a:cubicBezTo>
                  <a:pt x="8012726" y="358529"/>
                  <a:pt x="8027755" y="353111"/>
                  <a:pt x="8039100" y="342900"/>
                </a:cubicBezTo>
                <a:cubicBezTo>
                  <a:pt x="8070250" y="314865"/>
                  <a:pt x="8093131" y="277246"/>
                  <a:pt x="8128000" y="254000"/>
                </a:cubicBezTo>
                <a:cubicBezTo>
                  <a:pt x="8153400" y="237067"/>
                  <a:pt x="8182614" y="224786"/>
                  <a:pt x="8204200" y="203200"/>
                </a:cubicBezTo>
                <a:cubicBezTo>
                  <a:pt x="8263886" y="143514"/>
                  <a:pt x="8227356" y="175063"/>
                  <a:pt x="8318500" y="114300"/>
                </a:cubicBezTo>
                <a:lnTo>
                  <a:pt x="8356600" y="88900"/>
                </a:lnTo>
                <a:cubicBezTo>
                  <a:pt x="8369300" y="80433"/>
                  <a:pt x="8380220" y="68327"/>
                  <a:pt x="8394700" y="63500"/>
                </a:cubicBezTo>
                <a:cubicBezTo>
                  <a:pt x="8407400" y="59267"/>
                  <a:pt x="8420826" y="56787"/>
                  <a:pt x="8432800" y="50800"/>
                </a:cubicBezTo>
                <a:cubicBezTo>
                  <a:pt x="8446452" y="43974"/>
                  <a:pt x="8457248" y="32226"/>
                  <a:pt x="8470900" y="25400"/>
                </a:cubicBezTo>
                <a:cubicBezTo>
                  <a:pt x="8489120" y="16290"/>
                  <a:pt x="8543524" y="4069"/>
                  <a:pt x="8559800" y="0"/>
                </a:cubicBezTo>
                <a:cubicBezTo>
                  <a:pt x="8695267" y="4233"/>
                  <a:pt x="8831088" y="2033"/>
                  <a:pt x="8966200" y="12700"/>
                </a:cubicBezTo>
                <a:cubicBezTo>
                  <a:pt x="8992891" y="14807"/>
                  <a:pt x="9020123" y="23248"/>
                  <a:pt x="9042400" y="38100"/>
                </a:cubicBezTo>
                <a:cubicBezTo>
                  <a:pt x="9282660" y="198273"/>
                  <a:pt x="9022579" y="34540"/>
                  <a:pt x="9156700" y="101600"/>
                </a:cubicBezTo>
                <a:cubicBezTo>
                  <a:pt x="9170352" y="108426"/>
                  <a:pt x="9180852" y="120801"/>
                  <a:pt x="9194800" y="127000"/>
                </a:cubicBezTo>
                <a:cubicBezTo>
                  <a:pt x="9219266" y="137874"/>
                  <a:pt x="9271000" y="152400"/>
                  <a:pt x="9271000" y="152400"/>
                </a:cubicBezTo>
                <a:cubicBezTo>
                  <a:pt x="9279467" y="165100"/>
                  <a:pt x="9290201" y="176552"/>
                  <a:pt x="9296400" y="190500"/>
                </a:cubicBezTo>
                <a:cubicBezTo>
                  <a:pt x="9319837" y="243234"/>
                  <a:pt x="9323635" y="275875"/>
                  <a:pt x="9334500" y="330200"/>
                </a:cubicBezTo>
                <a:cubicBezTo>
                  <a:pt x="9325348" y="815248"/>
                  <a:pt x="9534464" y="944353"/>
                  <a:pt x="9283700" y="1016000"/>
                </a:cubicBezTo>
                <a:cubicBezTo>
                  <a:pt x="9266917" y="1020795"/>
                  <a:pt x="9249833" y="1024467"/>
                  <a:pt x="9232900" y="1028700"/>
                </a:cubicBezTo>
                <a:lnTo>
                  <a:pt x="8712200" y="1016000"/>
                </a:lnTo>
                <a:cubicBezTo>
                  <a:pt x="8644376" y="1013620"/>
                  <a:pt x="8576865" y="1003300"/>
                  <a:pt x="8509000" y="1003300"/>
                </a:cubicBezTo>
                <a:lnTo>
                  <a:pt x="3289300" y="1016000"/>
                </a:lnTo>
                <a:lnTo>
                  <a:pt x="1638300" y="1003300"/>
                </a:lnTo>
                <a:cubicBezTo>
                  <a:pt x="1591546" y="1002637"/>
                  <a:pt x="1545333" y="992158"/>
                  <a:pt x="1498600" y="990600"/>
                </a:cubicBezTo>
                <a:cubicBezTo>
                  <a:pt x="1291239" y="983688"/>
                  <a:pt x="1083724" y="982561"/>
                  <a:pt x="876300" y="977900"/>
                </a:cubicBezTo>
                <a:lnTo>
                  <a:pt x="368300" y="965200"/>
                </a:lnTo>
                <a:lnTo>
                  <a:pt x="152400" y="952500"/>
                </a:lnTo>
                <a:cubicBezTo>
                  <a:pt x="118035" y="942041"/>
                  <a:pt x="101600" y="901700"/>
                  <a:pt x="76200" y="876300"/>
                </a:cubicBezTo>
                <a:cubicBezTo>
                  <a:pt x="48113" y="848213"/>
                  <a:pt x="30381" y="835463"/>
                  <a:pt x="12700" y="800100"/>
                </a:cubicBezTo>
                <a:cubicBezTo>
                  <a:pt x="6713" y="788126"/>
                  <a:pt x="4233" y="774700"/>
                  <a:pt x="0" y="762000"/>
                </a:cubicBezTo>
                <a:cubicBezTo>
                  <a:pt x="8944" y="681506"/>
                  <a:pt x="5990" y="661598"/>
                  <a:pt x="25400" y="596900"/>
                </a:cubicBezTo>
                <a:cubicBezTo>
                  <a:pt x="33093" y="571255"/>
                  <a:pt x="28523" y="535552"/>
                  <a:pt x="50800" y="520700"/>
                </a:cubicBezTo>
                <a:lnTo>
                  <a:pt x="88900" y="495300"/>
                </a:lnTo>
                <a:lnTo>
                  <a:pt x="139700" y="419100"/>
                </a:lnTo>
                <a:cubicBezTo>
                  <a:pt x="167448" y="377478"/>
                  <a:pt x="160867" y="345017"/>
                  <a:pt x="165100" y="330200"/>
                </a:cubicBezTo>
                <a:close/>
              </a:path>
            </a:pathLst>
          </a:custGeom>
          <a:gradFill>
            <a:gsLst>
              <a:gs pos="0">
                <a:srgbClr val="FFFF00"/>
              </a:gs>
              <a:gs pos="95000">
                <a:srgbClr val="CDCDCD"/>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D1608-0769-4F77-BF56-B30A54D50376}"/>
              </a:ext>
            </a:extLst>
          </p:cNvPr>
          <p:cNvSpPr>
            <a:spLocks noGrp="1"/>
          </p:cNvSpPr>
          <p:nvPr>
            <p:ph type="title"/>
          </p:nvPr>
        </p:nvSpPr>
        <p:spPr/>
        <p:txBody>
          <a:bodyPr/>
          <a:lstStyle/>
          <a:p>
            <a:r>
              <a:rPr lang="en-US" dirty="0"/>
              <a:t>A Model of Choice b/w Prey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6F3128-4B41-4C62-98E7-259491A2CA6E}"/>
                  </a:ext>
                </a:extLst>
              </p:cNvPr>
              <p:cNvSpPr>
                <a:spLocks noGrp="1"/>
              </p:cNvSpPr>
              <p:nvPr>
                <p:ph idx="1"/>
              </p:nvPr>
            </p:nvSpPr>
            <p:spPr>
              <a:xfrm>
                <a:off x="457200" y="1257664"/>
                <a:ext cx="8229600" cy="5486036"/>
              </a:xfrm>
            </p:spPr>
            <p:txBody>
              <a:bodyPr/>
              <a:lstStyle/>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r>
                  <a:rPr lang="en-US" dirty="0"/>
                  <a:t> is encountered, it should eat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r>
                  <a:rPr lang="en-US" dirty="0"/>
                  <a:t> if:</a:t>
                </a:r>
              </a:p>
              <a:p>
                <a:pPr lvl="1"/>
                <a:r>
                  <a:rPr lang="en-US" dirty="0"/>
                  <a:t>The gain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r>
                  <a:rPr lang="en-US" dirty="0"/>
                  <a:t> is greater than rejecting and finding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that is: </a:t>
                </a:r>
              </a:p>
              <a:p>
                <a:pPr marL="457200" lvl="1"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rPr>
                                <m:t>𝑒</m:t>
                              </m:r>
                            </m:e>
                            <m:sub>
                              <m:r>
                                <a:rPr lang="en-US" i="1" smtClean="0">
                                  <a:latin typeface="Cambria Math" panose="02040503050406030204" pitchFamily="18" charset="0"/>
                                </a:rPr>
                                <m:t>2</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rPr>
                                <m:t>2</m:t>
                              </m:r>
                            </m:sub>
                          </m:sSub>
                        </m:den>
                      </m:f>
                      <m:r>
                        <a:rPr lang="en-US" i="1" smtClean="0">
                          <a:latin typeface="Cambria Math" panose="02040503050406030204" pitchFamily="18" charset="0"/>
                        </a:rPr>
                        <m:t>&gt;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rPr>
                                <m:t>𝑒</m:t>
                              </m:r>
                            </m:e>
                            <m:sub>
                              <m:r>
                                <a:rPr lang="en-US" i="1" smtClean="0">
                                  <a:latin typeface="Cambria Math" panose="02040503050406030204" pitchFamily="18" charset="0"/>
                                </a:rPr>
                                <m:t>1</m:t>
                              </m:r>
                            </m:sub>
                          </m:sSub>
                        </m:num>
                        <m:den>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𝑛</m:t>
                                  </m:r>
                                </m:e>
                                <m:sub>
                                  <m:r>
                                    <a:rPr lang="en-US"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1</m:t>
                                  </m:r>
                                </m:sub>
                              </m:sSub>
                            </m:e>
                          </m:d>
                        </m:den>
                      </m:f>
                    </m:oMath>
                  </m:oMathPara>
                </a14:m>
                <a:endParaRPr lang="en-US" dirty="0"/>
              </a:p>
              <a:p>
                <a:pPr lvl="2"/>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1</m:t>
                        </m:r>
                      </m:sub>
                    </m:sSub>
                  </m:oMath>
                </a14:m>
                <a:r>
                  <a:rPr lang="en-US" dirty="0"/>
                  <a:t> is the search time to 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1</m:t>
                          </m:r>
                        </m:sub>
                      </m:sSub>
                      <m:r>
                        <a:rPr lang="en-US" i="1" smtClean="0">
                          <a:latin typeface="Cambria Math" panose="02040503050406030204" pitchFamily="18" charset="0"/>
                        </a:rPr>
                        <m:t>&gt;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rPr>
                                <m:t>𝑒</m:t>
                              </m:r>
                            </m:e>
                            <m:sub>
                              <m:r>
                                <a:rPr lang="en-US"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rPr>
                                <m:t>2</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rPr>
                                <m:t>𝑒</m:t>
                              </m:r>
                            </m:e>
                            <m:sub>
                              <m:r>
                                <a:rPr lang="en-US" i="1" smtClean="0">
                                  <a:latin typeface="Cambria Math" panose="02040503050406030204" pitchFamily="18" charset="0"/>
                                </a:rPr>
                                <m:t>2</m:t>
                              </m:r>
                            </m:sub>
                          </m:sSub>
                        </m:den>
                      </m:f>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rPr>
                            <m:t>1</m:t>
                          </m:r>
                        </m:sub>
                      </m:sSub>
                    </m:oMath>
                  </m:oMathPara>
                </a14:m>
                <a:endParaRPr lang="en-US" dirty="0"/>
              </a:p>
              <a:p>
                <a:pPr lvl="2"/>
                <a:r>
                  <a:rPr lang="en-US" dirty="0"/>
                  <a:t>Eating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r>
                  <a:rPr lang="en-US" dirty="0"/>
                  <a:t>, depends on the abundance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CB6F3128-4B41-4C62-98E7-259491A2CA6E}"/>
                  </a:ext>
                </a:extLst>
              </p:cNvPr>
              <p:cNvSpPr>
                <a:spLocks noGrp="1" noRot="1" noChangeAspect="1" noMove="1" noResize="1" noEditPoints="1" noAdjustHandles="1" noChangeArrowheads="1" noChangeShapeType="1" noTextEdit="1"/>
              </p:cNvSpPr>
              <p:nvPr>
                <p:ph idx="1"/>
              </p:nvPr>
            </p:nvSpPr>
            <p:spPr>
              <a:xfrm>
                <a:off x="457200" y="1257664"/>
                <a:ext cx="8229600" cy="5486036"/>
              </a:xfrm>
              <a:blipFill>
                <a:blip r:embed="rId2"/>
                <a:stretch>
                  <a:fillRect l="-1704" t="-1333"/>
                </a:stretch>
              </a:blipFill>
            </p:spPr>
            <p:txBody>
              <a:bodyPr/>
              <a:lstStyle/>
              <a:p>
                <a:r>
                  <a:rPr lang="en-US">
                    <a:noFill/>
                  </a:rPr>
                  <a:t> </a:t>
                </a:r>
              </a:p>
            </p:txBody>
          </p:sp>
        </mc:Fallback>
      </mc:AlternateContent>
      <p:pic>
        <p:nvPicPr>
          <p:cNvPr id="6" name="Picture 5" descr="A close up of a logo&#10;&#10;Description automatically generated">
            <a:extLst>
              <a:ext uri="{FF2B5EF4-FFF2-40B4-BE49-F238E27FC236}">
                <a16:creationId xmlns:a16="http://schemas.microsoft.com/office/drawing/2014/main" id="{536A2347-0151-42B7-9EB0-760BEF71F972}"/>
              </a:ext>
            </a:extLst>
          </p:cNvPr>
          <p:cNvPicPr>
            <a:picLocks noChangeAspect="1"/>
          </p:cNvPicPr>
          <p:nvPr/>
        </p:nvPicPr>
        <p:blipFill>
          <a:blip r:embed="rId3"/>
          <a:stretch>
            <a:fillRect/>
          </a:stretch>
        </p:blipFill>
        <p:spPr>
          <a:xfrm rot="9339822">
            <a:off x="-58287" y="5144344"/>
            <a:ext cx="1655548" cy="1655548"/>
          </a:xfrm>
          <a:prstGeom prst="rect">
            <a:avLst/>
          </a:prstGeom>
        </p:spPr>
      </p:pic>
      <p:pic>
        <p:nvPicPr>
          <p:cNvPr id="7" name="Picture 6" descr="A close up of a logo&#10;&#10;Description automatically generated">
            <a:extLst>
              <a:ext uri="{FF2B5EF4-FFF2-40B4-BE49-F238E27FC236}">
                <a16:creationId xmlns:a16="http://schemas.microsoft.com/office/drawing/2014/main" id="{C3477C58-AB45-495C-A839-D7F8EE742F0A}"/>
              </a:ext>
            </a:extLst>
          </p:cNvPr>
          <p:cNvPicPr>
            <a:picLocks noChangeAspect="1"/>
          </p:cNvPicPr>
          <p:nvPr/>
        </p:nvPicPr>
        <p:blipFill rotWithShape="1">
          <a:blip r:embed="rId4"/>
          <a:srcRect t="50000" r="28820" b="18863"/>
          <a:stretch/>
        </p:blipFill>
        <p:spPr>
          <a:xfrm>
            <a:off x="769487" y="6395058"/>
            <a:ext cx="546100" cy="348642"/>
          </a:xfrm>
          <a:prstGeom prst="rect">
            <a:avLst/>
          </a:prstGeom>
        </p:spPr>
      </p:pic>
      <p:pic>
        <p:nvPicPr>
          <p:cNvPr id="8" name="Picture 7" descr="A close up of a logo&#10;&#10;Description automatically generated">
            <a:extLst>
              <a:ext uri="{FF2B5EF4-FFF2-40B4-BE49-F238E27FC236}">
                <a16:creationId xmlns:a16="http://schemas.microsoft.com/office/drawing/2014/main" id="{1B6126FB-4E55-4A06-91A2-B7C8CED5BD69}"/>
              </a:ext>
            </a:extLst>
          </p:cNvPr>
          <p:cNvPicPr>
            <a:picLocks noChangeAspect="1"/>
          </p:cNvPicPr>
          <p:nvPr/>
        </p:nvPicPr>
        <p:blipFill rotWithShape="1">
          <a:blip r:embed="rId4"/>
          <a:srcRect t="50000" r="28820" b="18863"/>
          <a:stretch/>
        </p:blipFill>
        <p:spPr>
          <a:xfrm rot="4231838">
            <a:off x="7885564" y="6082901"/>
            <a:ext cx="977900" cy="624312"/>
          </a:xfrm>
          <a:prstGeom prst="rect">
            <a:avLst/>
          </a:prstGeom>
        </p:spPr>
      </p:pic>
      <p:cxnSp>
        <p:nvCxnSpPr>
          <p:cNvPr id="10" name="Straight Arrow Connector 9">
            <a:extLst>
              <a:ext uri="{FF2B5EF4-FFF2-40B4-BE49-F238E27FC236}">
                <a16:creationId xmlns:a16="http://schemas.microsoft.com/office/drawing/2014/main" id="{746E4582-1322-4B10-AE81-BEBA7D4E97C2}"/>
              </a:ext>
            </a:extLst>
          </p:cNvPr>
          <p:cNvCxnSpPr/>
          <p:nvPr/>
        </p:nvCxnSpPr>
        <p:spPr>
          <a:xfrm>
            <a:off x="1727200" y="6705600"/>
            <a:ext cx="6190038"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15AF02E-DD35-4F3E-9D2C-DA84EBD0F776}"/>
              </a:ext>
            </a:extLst>
          </p:cNvPr>
          <p:cNvSpPr txBox="1"/>
          <p:nvPr/>
        </p:nvSpPr>
        <p:spPr>
          <a:xfrm>
            <a:off x="4025346" y="6318277"/>
            <a:ext cx="1731371" cy="369332"/>
          </a:xfrm>
          <a:prstGeom prst="rect">
            <a:avLst/>
          </a:prstGeom>
          <a:noFill/>
        </p:spPr>
        <p:txBody>
          <a:bodyPr wrap="none" rtlCol="0">
            <a:spAutoFit/>
          </a:bodyPr>
          <a:lstStyle/>
          <a:p>
            <a:r>
              <a:rPr lang="en-US" dirty="0"/>
              <a:t>Search Time (s1)</a:t>
            </a:r>
          </a:p>
        </p:txBody>
      </p:sp>
    </p:spTree>
    <p:extLst>
      <p:ext uri="{BB962C8B-B14F-4D97-AF65-F5344CB8AC3E}">
        <p14:creationId xmlns:p14="http://schemas.microsoft.com/office/powerpoint/2010/main" val="3738963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1608-0769-4F77-BF56-B30A54D50376}"/>
              </a:ext>
            </a:extLst>
          </p:cNvPr>
          <p:cNvSpPr>
            <a:spLocks noGrp="1"/>
          </p:cNvSpPr>
          <p:nvPr>
            <p:ph type="title"/>
          </p:nvPr>
        </p:nvSpPr>
        <p:spPr/>
        <p:txBody>
          <a:bodyPr/>
          <a:lstStyle/>
          <a:p>
            <a:r>
              <a:rPr lang="en-US" dirty="0"/>
              <a:t>A Model of Choice b/w Prey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6F3128-4B41-4C62-98E7-259491A2CA6E}"/>
                  </a:ext>
                </a:extLst>
              </p:cNvPr>
              <p:cNvSpPr>
                <a:spLocks noGrp="1"/>
              </p:cNvSpPr>
              <p:nvPr>
                <p:ph idx="1"/>
              </p:nvPr>
            </p:nvSpPr>
            <p:spPr>
              <a:xfrm>
                <a:off x="457200" y="1257664"/>
                <a:ext cx="8229600" cy="5486036"/>
              </a:xfrm>
            </p:spPr>
            <p:txBody>
              <a:bodyPr/>
              <a:lstStyle/>
              <a:p>
                <a:r>
                  <a:rPr lang="en-US" dirty="0"/>
                  <a:t>Model Insights:</a:t>
                </a:r>
              </a:p>
              <a:p>
                <a:pPr lvl="1"/>
                <a:r>
                  <a:rPr lang="en-US" dirty="0"/>
                  <a:t>Predator should either specialize (eat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or generalize (eat both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oMath>
                </a14:m>
                <a:r>
                  <a:rPr lang="en-US" dirty="0"/>
                  <a:t>)</a:t>
                </a:r>
              </a:p>
              <a:p>
                <a:pPr lvl="1"/>
                <a:r>
                  <a:rPr lang="en-US" dirty="0"/>
                  <a:t>Specialize depends on the search time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1</m:t>
                        </m:r>
                      </m:sub>
                    </m:sSub>
                  </m:oMath>
                </a14:m>
                <a:r>
                  <a:rPr lang="en-US" dirty="0"/>
                  <a:t>, </a:t>
                </a:r>
              </a:p>
              <a:p>
                <a:pPr lvl="2"/>
                <a:r>
                  <a:rPr lang="en-US" dirty="0"/>
                  <a:t>And not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a14:m>
                <a:r>
                  <a:rPr lang="en-US" dirty="0"/>
                  <a:t>!</a:t>
                </a:r>
              </a:p>
              <a:p>
                <a:pPr lvl="1"/>
                <a:r>
                  <a:rPr lang="en-US" dirty="0"/>
                  <a:t>Switching from specialize to generalize should occur when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1</m:t>
                        </m:r>
                      </m:sub>
                    </m:sSub>
                  </m:oMath>
                </a14:m>
                <a:r>
                  <a:rPr lang="en-US" dirty="0"/>
                  <a:t> is greater than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oMath>
                </a14:m>
                <a:endParaRPr lang="en-US" dirty="0"/>
              </a:p>
            </p:txBody>
          </p:sp>
        </mc:Choice>
        <mc:Fallback>
          <p:sp>
            <p:nvSpPr>
              <p:cNvPr id="3" name="Content Placeholder 2">
                <a:extLst>
                  <a:ext uri="{FF2B5EF4-FFF2-40B4-BE49-F238E27FC236}">
                    <a16:creationId xmlns:a16="http://schemas.microsoft.com/office/drawing/2014/main" id="{CB6F3128-4B41-4C62-98E7-259491A2CA6E}"/>
                  </a:ext>
                </a:extLst>
              </p:cNvPr>
              <p:cNvSpPr>
                <a:spLocks noGrp="1" noRot="1" noChangeAspect="1" noMove="1" noResize="1" noEditPoints="1" noAdjustHandles="1" noChangeArrowheads="1" noChangeShapeType="1" noTextEdit="1"/>
              </p:cNvSpPr>
              <p:nvPr>
                <p:ph idx="1"/>
              </p:nvPr>
            </p:nvSpPr>
            <p:spPr>
              <a:xfrm>
                <a:off x="457200" y="1257664"/>
                <a:ext cx="8229600" cy="5486036"/>
              </a:xfrm>
              <a:blipFill>
                <a:blip r:embed="rId3"/>
                <a:stretch>
                  <a:fillRect l="-1704" t="-1444"/>
                </a:stretch>
              </a:blipFill>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8DE98654-C41B-40BF-93E9-8F7310C6FC01}"/>
              </a:ext>
            </a:extLst>
          </p:cNvPr>
          <p:cNvSpPr/>
          <p:nvPr/>
        </p:nvSpPr>
        <p:spPr>
          <a:xfrm>
            <a:off x="-190500" y="5956300"/>
            <a:ext cx="9407564" cy="1028700"/>
          </a:xfrm>
          <a:custGeom>
            <a:avLst/>
            <a:gdLst>
              <a:gd name="connsiteX0" fmla="*/ 165100 w 9407564"/>
              <a:gd name="connsiteY0" fmla="*/ 330200 h 1028700"/>
              <a:gd name="connsiteX1" fmla="*/ 165100 w 9407564"/>
              <a:gd name="connsiteY1" fmla="*/ 330200 h 1028700"/>
              <a:gd name="connsiteX2" fmla="*/ 279400 w 9407564"/>
              <a:gd name="connsiteY2" fmla="*/ 444500 h 1028700"/>
              <a:gd name="connsiteX3" fmla="*/ 317500 w 9407564"/>
              <a:gd name="connsiteY3" fmla="*/ 482600 h 1028700"/>
              <a:gd name="connsiteX4" fmla="*/ 406400 w 9407564"/>
              <a:gd name="connsiteY4" fmla="*/ 533400 h 1028700"/>
              <a:gd name="connsiteX5" fmla="*/ 457200 w 9407564"/>
              <a:gd name="connsiteY5" fmla="*/ 546100 h 1028700"/>
              <a:gd name="connsiteX6" fmla="*/ 495300 w 9407564"/>
              <a:gd name="connsiteY6" fmla="*/ 571500 h 1028700"/>
              <a:gd name="connsiteX7" fmla="*/ 673100 w 9407564"/>
              <a:gd name="connsiteY7" fmla="*/ 609600 h 1028700"/>
              <a:gd name="connsiteX8" fmla="*/ 939800 w 9407564"/>
              <a:gd name="connsiteY8" fmla="*/ 596900 h 1028700"/>
              <a:gd name="connsiteX9" fmla="*/ 1016000 w 9407564"/>
              <a:gd name="connsiteY9" fmla="*/ 546100 h 1028700"/>
              <a:gd name="connsiteX10" fmla="*/ 1130300 w 9407564"/>
              <a:gd name="connsiteY10" fmla="*/ 508000 h 1028700"/>
              <a:gd name="connsiteX11" fmla="*/ 1206500 w 9407564"/>
              <a:gd name="connsiteY11" fmla="*/ 482600 h 1028700"/>
              <a:gd name="connsiteX12" fmla="*/ 1244600 w 9407564"/>
              <a:gd name="connsiteY12" fmla="*/ 469900 h 1028700"/>
              <a:gd name="connsiteX13" fmla="*/ 1282700 w 9407564"/>
              <a:gd name="connsiteY13" fmla="*/ 444500 h 1028700"/>
              <a:gd name="connsiteX14" fmla="*/ 1358900 w 9407564"/>
              <a:gd name="connsiteY14" fmla="*/ 419100 h 1028700"/>
              <a:gd name="connsiteX15" fmla="*/ 1714500 w 9407564"/>
              <a:gd name="connsiteY15" fmla="*/ 431800 h 1028700"/>
              <a:gd name="connsiteX16" fmla="*/ 1765300 w 9407564"/>
              <a:gd name="connsiteY16" fmla="*/ 444500 h 1028700"/>
              <a:gd name="connsiteX17" fmla="*/ 2082800 w 9407564"/>
              <a:gd name="connsiteY17" fmla="*/ 431800 h 1028700"/>
              <a:gd name="connsiteX18" fmla="*/ 2120900 w 9407564"/>
              <a:gd name="connsiteY18" fmla="*/ 419100 h 1028700"/>
              <a:gd name="connsiteX19" fmla="*/ 2184400 w 9407564"/>
              <a:gd name="connsiteY19" fmla="*/ 406400 h 1028700"/>
              <a:gd name="connsiteX20" fmla="*/ 2235200 w 9407564"/>
              <a:gd name="connsiteY20" fmla="*/ 381000 h 1028700"/>
              <a:gd name="connsiteX21" fmla="*/ 2311400 w 9407564"/>
              <a:gd name="connsiteY21" fmla="*/ 355600 h 1028700"/>
              <a:gd name="connsiteX22" fmla="*/ 2438400 w 9407564"/>
              <a:gd name="connsiteY22" fmla="*/ 292100 h 1028700"/>
              <a:gd name="connsiteX23" fmla="*/ 2476500 w 9407564"/>
              <a:gd name="connsiteY23" fmla="*/ 279400 h 1028700"/>
              <a:gd name="connsiteX24" fmla="*/ 2679700 w 9407564"/>
              <a:gd name="connsiteY24" fmla="*/ 292100 h 1028700"/>
              <a:gd name="connsiteX25" fmla="*/ 2730500 w 9407564"/>
              <a:gd name="connsiteY25" fmla="*/ 304800 h 1028700"/>
              <a:gd name="connsiteX26" fmla="*/ 2768600 w 9407564"/>
              <a:gd name="connsiteY26" fmla="*/ 330200 h 1028700"/>
              <a:gd name="connsiteX27" fmla="*/ 2857500 w 9407564"/>
              <a:gd name="connsiteY27" fmla="*/ 355600 h 1028700"/>
              <a:gd name="connsiteX28" fmla="*/ 2895600 w 9407564"/>
              <a:gd name="connsiteY28" fmla="*/ 381000 h 1028700"/>
              <a:gd name="connsiteX29" fmla="*/ 2933700 w 9407564"/>
              <a:gd name="connsiteY29" fmla="*/ 393700 h 1028700"/>
              <a:gd name="connsiteX30" fmla="*/ 3022600 w 9407564"/>
              <a:gd name="connsiteY30" fmla="*/ 419100 h 1028700"/>
              <a:gd name="connsiteX31" fmla="*/ 3136900 w 9407564"/>
              <a:gd name="connsiteY31" fmla="*/ 469900 h 1028700"/>
              <a:gd name="connsiteX32" fmla="*/ 3213100 w 9407564"/>
              <a:gd name="connsiteY32" fmla="*/ 482600 h 1028700"/>
              <a:gd name="connsiteX33" fmla="*/ 3276600 w 9407564"/>
              <a:gd name="connsiteY33" fmla="*/ 495300 h 1028700"/>
              <a:gd name="connsiteX34" fmla="*/ 3365500 w 9407564"/>
              <a:gd name="connsiteY34" fmla="*/ 520700 h 1028700"/>
              <a:gd name="connsiteX35" fmla="*/ 3454400 w 9407564"/>
              <a:gd name="connsiteY35" fmla="*/ 533400 h 1028700"/>
              <a:gd name="connsiteX36" fmla="*/ 3530600 w 9407564"/>
              <a:gd name="connsiteY36" fmla="*/ 546100 h 1028700"/>
              <a:gd name="connsiteX37" fmla="*/ 3835400 w 9407564"/>
              <a:gd name="connsiteY37" fmla="*/ 533400 h 1028700"/>
              <a:gd name="connsiteX38" fmla="*/ 3911600 w 9407564"/>
              <a:gd name="connsiteY38" fmla="*/ 508000 h 1028700"/>
              <a:gd name="connsiteX39" fmla="*/ 3987800 w 9407564"/>
              <a:gd name="connsiteY39" fmla="*/ 469900 h 1028700"/>
              <a:gd name="connsiteX40" fmla="*/ 4051300 w 9407564"/>
              <a:gd name="connsiteY40" fmla="*/ 457200 h 1028700"/>
              <a:gd name="connsiteX41" fmla="*/ 4191000 w 9407564"/>
              <a:gd name="connsiteY41" fmla="*/ 406400 h 1028700"/>
              <a:gd name="connsiteX42" fmla="*/ 4241800 w 9407564"/>
              <a:gd name="connsiteY42" fmla="*/ 393700 h 1028700"/>
              <a:gd name="connsiteX43" fmla="*/ 4305300 w 9407564"/>
              <a:gd name="connsiteY43" fmla="*/ 368300 h 1028700"/>
              <a:gd name="connsiteX44" fmla="*/ 4394200 w 9407564"/>
              <a:gd name="connsiteY44" fmla="*/ 342900 h 1028700"/>
              <a:gd name="connsiteX45" fmla="*/ 4457700 w 9407564"/>
              <a:gd name="connsiteY45" fmla="*/ 317500 h 1028700"/>
              <a:gd name="connsiteX46" fmla="*/ 4559300 w 9407564"/>
              <a:gd name="connsiteY46" fmla="*/ 292100 h 1028700"/>
              <a:gd name="connsiteX47" fmla="*/ 4648200 w 9407564"/>
              <a:gd name="connsiteY47" fmla="*/ 266700 h 1028700"/>
              <a:gd name="connsiteX48" fmla="*/ 5626100 w 9407564"/>
              <a:gd name="connsiteY48" fmla="*/ 304800 h 1028700"/>
              <a:gd name="connsiteX49" fmla="*/ 5689600 w 9407564"/>
              <a:gd name="connsiteY49" fmla="*/ 317500 h 1028700"/>
              <a:gd name="connsiteX50" fmla="*/ 6413500 w 9407564"/>
              <a:gd name="connsiteY50" fmla="*/ 304800 h 1028700"/>
              <a:gd name="connsiteX51" fmla="*/ 6464300 w 9407564"/>
              <a:gd name="connsiteY51" fmla="*/ 292100 h 1028700"/>
              <a:gd name="connsiteX52" fmla="*/ 6527800 w 9407564"/>
              <a:gd name="connsiteY52" fmla="*/ 279400 h 1028700"/>
              <a:gd name="connsiteX53" fmla="*/ 6565900 w 9407564"/>
              <a:gd name="connsiteY53" fmla="*/ 266700 h 1028700"/>
              <a:gd name="connsiteX54" fmla="*/ 6629400 w 9407564"/>
              <a:gd name="connsiteY54" fmla="*/ 254000 h 1028700"/>
              <a:gd name="connsiteX55" fmla="*/ 6667500 w 9407564"/>
              <a:gd name="connsiteY55" fmla="*/ 241300 h 1028700"/>
              <a:gd name="connsiteX56" fmla="*/ 6769100 w 9407564"/>
              <a:gd name="connsiteY56" fmla="*/ 215900 h 1028700"/>
              <a:gd name="connsiteX57" fmla="*/ 7035800 w 9407564"/>
              <a:gd name="connsiteY57" fmla="*/ 228600 h 1028700"/>
              <a:gd name="connsiteX58" fmla="*/ 7086600 w 9407564"/>
              <a:gd name="connsiteY58" fmla="*/ 254000 h 1028700"/>
              <a:gd name="connsiteX59" fmla="*/ 7175500 w 9407564"/>
              <a:gd name="connsiteY59" fmla="*/ 279400 h 1028700"/>
              <a:gd name="connsiteX60" fmla="*/ 7251700 w 9407564"/>
              <a:gd name="connsiteY60" fmla="*/ 355600 h 1028700"/>
              <a:gd name="connsiteX61" fmla="*/ 7366000 w 9407564"/>
              <a:gd name="connsiteY61" fmla="*/ 431800 h 1028700"/>
              <a:gd name="connsiteX62" fmla="*/ 7404100 w 9407564"/>
              <a:gd name="connsiteY62" fmla="*/ 457200 h 1028700"/>
              <a:gd name="connsiteX63" fmla="*/ 7480300 w 9407564"/>
              <a:gd name="connsiteY63" fmla="*/ 482600 h 1028700"/>
              <a:gd name="connsiteX64" fmla="*/ 7785100 w 9407564"/>
              <a:gd name="connsiteY64" fmla="*/ 469900 h 1028700"/>
              <a:gd name="connsiteX65" fmla="*/ 7874000 w 9407564"/>
              <a:gd name="connsiteY65" fmla="*/ 444500 h 1028700"/>
              <a:gd name="connsiteX66" fmla="*/ 7924800 w 9407564"/>
              <a:gd name="connsiteY66" fmla="*/ 419100 h 1028700"/>
              <a:gd name="connsiteX67" fmla="*/ 7962900 w 9407564"/>
              <a:gd name="connsiteY67" fmla="*/ 406400 h 1028700"/>
              <a:gd name="connsiteX68" fmla="*/ 8001000 w 9407564"/>
              <a:gd name="connsiteY68" fmla="*/ 368300 h 1028700"/>
              <a:gd name="connsiteX69" fmla="*/ 8039100 w 9407564"/>
              <a:gd name="connsiteY69" fmla="*/ 342900 h 1028700"/>
              <a:gd name="connsiteX70" fmla="*/ 8128000 w 9407564"/>
              <a:gd name="connsiteY70" fmla="*/ 254000 h 1028700"/>
              <a:gd name="connsiteX71" fmla="*/ 8204200 w 9407564"/>
              <a:gd name="connsiteY71" fmla="*/ 203200 h 1028700"/>
              <a:gd name="connsiteX72" fmla="*/ 8318500 w 9407564"/>
              <a:gd name="connsiteY72" fmla="*/ 114300 h 1028700"/>
              <a:gd name="connsiteX73" fmla="*/ 8356600 w 9407564"/>
              <a:gd name="connsiteY73" fmla="*/ 88900 h 1028700"/>
              <a:gd name="connsiteX74" fmla="*/ 8394700 w 9407564"/>
              <a:gd name="connsiteY74" fmla="*/ 63500 h 1028700"/>
              <a:gd name="connsiteX75" fmla="*/ 8432800 w 9407564"/>
              <a:gd name="connsiteY75" fmla="*/ 50800 h 1028700"/>
              <a:gd name="connsiteX76" fmla="*/ 8470900 w 9407564"/>
              <a:gd name="connsiteY76" fmla="*/ 25400 h 1028700"/>
              <a:gd name="connsiteX77" fmla="*/ 8559800 w 9407564"/>
              <a:gd name="connsiteY77" fmla="*/ 0 h 1028700"/>
              <a:gd name="connsiteX78" fmla="*/ 8966200 w 9407564"/>
              <a:gd name="connsiteY78" fmla="*/ 12700 h 1028700"/>
              <a:gd name="connsiteX79" fmla="*/ 9042400 w 9407564"/>
              <a:gd name="connsiteY79" fmla="*/ 38100 h 1028700"/>
              <a:gd name="connsiteX80" fmla="*/ 9156700 w 9407564"/>
              <a:gd name="connsiteY80" fmla="*/ 101600 h 1028700"/>
              <a:gd name="connsiteX81" fmla="*/ 9194800 w 9407564"/>
              <a:gd name="connsiteY81" fmla="*/ 127000 h 1028700"/>
              <a:gd name="connsiteX82" fmla="*/ 9271000 w 9407564"/>
              <a:gd name="connsiteY82" fmla="*/ 152400 h 1028700"/>
              <a:gd name="connsiteX83" fmla="*/ 9296400 w 9407564"/>
              <a:gd name="connsiteY83" fmla="*/ 190500 h 1028700"/>
              <a:gd name="connsiteX84" fmla="*/ 9334500 w 9407564"/>
              <a:gd name="connsiteY84" fmla="*/ 330200 h 1028700"/>
              <a:gd name="connsiteX85" fmla="*/ 9283700 w 9407564"/>
              <a:gd name="connsiteY85" fmla="*/ 1016000 h 1028700"/>
              <a:gd name="connsiteX86" fmla="*/ 9232900 w 9407564"/>
              <a:gd name="connsiteY86" fmla="*/ 1028700 h 1028700"/>
              <a:gd name="connsiteX87" fmla="*/ 8712200 w 9407564"/>
              <a:gd name="connsiteY87" fmla="*/ 1016000 h 1028700"/>
              <a:gd name="connsiteX88" fmla="*/ 8509000 w 9407564"/>
              <a:gd name="connsiteY88" fmla="*/ 1003300 h 1028700"/>
              <a:gd name="connsiteX89" fmla="*/ 3289300 w 9407564"/>
              <a:gd name="connsiteY89" fmla="*/ 1016000 h 1028700"/>
              <a:gd name="connsiteX90" fmla="*/ 1638300 w 9407564"/>
              <a:gd name="connsiteY90" fmla="*/ 1003300 h 1028700"/>
              <a:gd name="connsiteX91" fmla="*/ 1498600 w 9407564"/>
              <a:gd name="connsiteY91" fmla="*/ 990600 h 1028700"/>
              <a:gd name="connsiteX92" fmla="*/ 876300 w 9407564"/>
              <a:gd name="connsiteY92" fmla="*/ 977900 h 1028700"/>
              <a:gd name="connsiteX93" fmla="*/ 368300 w 9407564"/>
              <a:gd name="connsiteY93" fmla="*/ 965200 h 1028700"/>
              <a:gd name="connsiteX94" fmla="*/ 152400 w 9407564"/>
              <a:gd name="connsiteY94" fmla="*/ 952500 h 1028700"/>
              <a:gd name="connsiteX95" fmla="*/ 76200 w 9407564"/>
              <a:gd name="connsiteY95" fmla="*/ 876300 h 1028700"/>
              <a:gd name="connsiteX96" fmla="*/ 12700 w 9407564"/>
              <a:gd name="connsiteY96" fmla="*/ 800100 h 1028700"/>
              <a:gd name="connsiteX97" fmla="*/ 0 w 9407564"/>
              <a:gd name="connsiteY97" fmla="*/ 762000 h 1028700"/>
              <a:gd name="connsiteX98" fmla="*/ 25400 w 9407564"/>
              <a:gd name="connsiteY98" fmla="*/ 596900 h 1028700"/>
              <a:gd name="connsiteX99" fmla="*/ 50800 w 9407564"/>
              <a:gd name="connsiteY99" fmla="*/ 520700 h 1028700"/>
              <a:gd name="connsiteX100" fmla="*/ 88900 w 9407564"/>
              <a:gd name="connsiteY100" fmla="*/ 495300 h 1028700"/>
              <a:gd name="connsiteX101" fmla="*/ 139700 w 9407564"/>
              <a:gd name="connsiteY101" fmla="*/ 419100 h 1028700"/>
              <a:gd name="connsiteX102" fmla="*/ 165100 w 9407564"/>
              <a:gd name="connsiteY102" fmla="*/ 33020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407564" h="1028700">
                <a:moveTo>
                  <a:pt x="165100" y="330200"/>
                </a:moveTo>
                <a:lnTo>
                  <a:pt x="165100" y="330200"/>
                </a:lnTo>
                <a:cubicBezTo>
                  <a:pt x="341464" y="535958"/>
                  <a:pt x="173538" y="356282"/>
                  <a:pt x="279400" y="444500"/>
                </a:cubicBezTo>
                <a:cubicBezTo>
                  <a:pt x="293198" y="455998"/>
                  <a:pt x="303702" y="471102"/>
                  <a:pt x="317500" y="482600"/>
                </a:cubicBezTo>
                <a:cubicBezTo>
                  <a:pt x="337598" y="499348"/>
                  <a:pt x="383815" y="524931"/>
                  <a:pt x="406400" y="533400"/>
                </a:cubicBezTo>
                <a:cubicBezTo>
                  <a:pt x="422743" y="539529"/>
                  <a:pt x="440267" y="541867"/>
                  <a:pt x="457200" y="546100"/>
                </a:cubicBezTo>
                <a:cubicBezTo>
                  <a:pt x="469900" y="554567"/>
                  <a:pt x="481352" y="565301"/>
                  <a:pt x="495300" y="571500"/>
                </a:cubicBezTo>
                <a:cubicBezTo>
                  <a:pt x="566112" y="602972"/>
                  <a:pt x="593076" y="599597"/>
                  <a:pt x="673100" y="609600"/>
                </a:cubicBezTo>
                <a:cubicBezTo>
                  <a:pt x="762000" y="605367"/>
                  <a:pt x="852287" y="613106"/>
                  <a:pt x="939800" y="596900"/>
                </a:cubicBezTo>
                <a:cubicBezTo>
                  <a:pt x="969817" y="591341"/>
                  <a:pt x="987040" y="555753"/>
                  <a:pt x="1016000" y="546100"/>
                </a:cubicBezTo>
                <a:lnTo>
                  <a:pt x="1130300" y="508000"/>
                </a:lnTo>
                <a:lnTo>
                  <a:pt x="1206500" y="482600"/>
                </a:lnTo>
                <a:cubicBezTo>
                  <a:pt x="1219200" y="478367"/>
                  <a:pt x="1233461" y="477326"/>
                  <a:pt x="1244600" y="469900"/>
                </a:cubicBezTo>
                <a:cubicBezTo>
                  <a:pt x="1257300" y="461433"/>
                  <a:pt x="1268752" y="450699"/>
                  <a:pt x="1282700" y="444500"/>
                </a:cubicBezTo>
                <a:cubicBezTo>
                  <a:pt x="1307166" y="433626"/>
                  <a:pt x="1358900" y="419100"/>
                  <a:pt x="1358900" y="419100"/>
                </a:cubicBezTo>
                <a:cubicBezTo>
                  <a:pt x="1477433" y="423333"/>
                  <a:pt x="1596122" y="424401"/>
                  <a:pt x="1714500" y="431800"/>
                </a:cubicBezTo>
                <a:cubicBezTo>
                  <a:pt x="1731920" y="432889"/>
                  <a:pt x="1747846" y="444500"/>
                  <a:pt x="1765300" y="444500"/>
                </a:cubicBezTo>
                <a:cubicBezTo>
                  <a:pt x="1871218" y="444500"/>
                  <a:pt x="1976967" y="436033"/>
                  <a:pt x="2082800" y="431800"/>
                </a:cubicBezTo>
                <a:cubicBezTo>
                  <a:pt x="2095500" y="427567"/>
                  <a:pt x="2107913" y="422347"/>
                  <a:pt x="2120900" y="419100"/>
                </a:cubicBezTo>
                <a:cubicBezTo>
                  <a:pt x="2141841" y="413865"/>
                  <a:pt x="2163922" y="413226"/>
                  <a:pt x="2184400" y="406400"/>
                </a:cubicBezTo>
                <a:cubicBezTo>
                  <a:pt x="2202361" y="400413"/>
                  <a:pt x="2217622" y="388031"/>
                  <a:pt x="2235200" y="381000"/>
                </a:cubicBezTo>
                <a:cubicBezTo>
                  <a:pt x="2260059" y="371056"/>
                  <a:pt x="2311400" y="355600"/>
                  <a:pt x="2311400" y="355600"/>
                </a:cubicBezTo>
                <a:cubicBezTo>
                  <a:pt x="2383619" y="301436"/>
                  <a:pt x="2342120" y="324193"/>
                  <a:pt x="2438400" y="292100"/>
                </a:cubicBezTo>
                <a:lnTo>
                  <a:pt x="2476500" y="279400"/>
                </a:lnTo>
                <a:cubicBezTo>
                  <a:pt x="2544233" y="283633"/>
                  <a:pt x="2612171" y="285347"/>
                  <a:pt x="2679700" y="292100"/>
                </a:cubicBezTo>
                <a:cubicBezTo>
                  <a:pt x="2697068" y="293837"/>
                  <a:pt x="2714457" y="297924"/>
                  <a:pt x="2730500" y="304800"/>
                </a:cubicBezTo>
                <a:cubicBezTo>
                  <a:pt x="2744529" y="310813"/>
                  <a:pt x="2754571" y="324187"/>
                  <a:pt x="2768600" y="330200"/>
                </a:cubicBezTo>
                <a:cubicBezTo>
                  <a:pt x="2825567" y="354615"/>
                  <a:pt x="2808072" y="330886"/>
                  <a:pt x="2857500" y="355600"/>
                </a:cubicBezTo>
                <a:cubicBezTo>
                  <a:pt x="2871152" y="362426"/>
                  <a:pt x="2881948" y="374174"/>
                  <a:pt x="2895600" y="381000"/>
                </a:cubicBezTo>
                <a:cubicBezTo>
                  <a:pt x="2907574" y="386987"/>
                  <a:pt x="2920828" y="390022"/>
                  <a:pt x="2933700" y="393700"/>
                </a:cubicBezTo>
                <a:cubicBezTo>
                  <a:pt x="2965923" y="402907"/>
                  <a:pt x="2992150" y="406050"/>
                  <a:pt x="3022600" y="419100"/>
                </a:cubicBezTo>
                <a:cubicBezTo>
                  <a:pt x="3071432" y="440028"/>
                  <a:pt x="3082745" y="455131"/>
                  <a:pt x="3136900" y="469900"/>
                </a:cubicBezTo>
                <a:cubicBezTo>
                  <a:pt x="3161743" y="476675"/>
                  <a:pt x="3187765" y="477994"/>
                  <a:pt x="3213100" y="482600"/>
                </a:cubicBezTo>
                <a:cubicBezTo>
                  <a:pt x="3234338" y="486461"/>
                  <a:pt x="3255659" y="490065"/>
                  <a:pt x="3276600" y="495300"/>
                </a:cubicBezTo>
                <a:cubicBezTo>
                  <a:pt x="3349141" y="513435"/>
                  <a:pt x="3278397" y="504863"/>
                  <a:pt x="3365500" y="520700"/>
                </a:cubicBezTo>
                <a:cubicBezTo>
                  <a:pt x="3394951" y="526055"/>
                  <a:pt x="3424814" y="528848"/>
                  <a:pt x="3454400" y="533400"/>
                </a:cubicBezTo>
                <a:cubicBezTo>
                  <a:pt x="3479851" y="537316"/>
                  <a:pt x="3505200" y="541867"/>
                  <a:pt x="3530600" y="546100"/>
                </a:cubicBezTo>
                <a:cubicBezTo>
                  <a:pt x="3632200" y="541867"/>
                  <a:pt x="3734217" y="543518"/>
                  <a:pt x="3835400" y="533400"/>
                </a:cubicBezTo>
                <a:cubicBezTo>
                  <a:pt x="3862041" y="530736"/>
                  <a:pt x="3889323" y="522852"/>
                  <a:pt x="3911600" y="508000"/>
                </a:cubicBezTo>
                <a:cubicBezTo>
                  <a:pt x="3948849" y="483168"/>
                  <a:pt x="3945736" y="480416"/>
                  <a:pt x="3987800" y="469900"/>
                </a:cubicBezTo>
                <a:cubicBezTo>
                  <a:pt x="4008741" y="464665"/>
                  <a:pt x="4030475" y="462880"/>
                  <a:pt x="4051300" y="457200"/>
                </a:cubicBezTo>
                <a:cubicBezTo>
                  <a:pt x="4165450" y="426068"/>
                  <a:pt x="4088743" y="440486"/>
                  <a:pt x="4191000" y="406400"/>
                </a:cubicBezTo>
                <a:cubicBezTo>
                  <a:pt x="4207559" y="400880"/>
                  <a:pt x="4225241" y="399220"/>
                  <a:pt x="4241800" y="393700"/>
                </a:cubicBezTo>
                <a:cubicBezTo>
                  <a:pt x="4263427" y="386491"/>
                  <a:pt x="4283673" y="375509"/>
                  <a:pt x="4305300" y="368300"/>
                </a:cubicBezTo>
                <a:cubicBezTo>
                  <a:pt x="4425395" y="328268"/>
                  <a:pt x="4296355" y="379592"/>
                  <a:pt x="4394200" y="342900"/>
                </a:cubicBezTo>
                <a:cubicBezTo>
                  <a:pt x="4415546" y="334895"/>
                  <a:pt x="4435911" y="324204"/>
                  <a:pt x="4457700" y="317500"/>
                </a:cubicBezTo>
                <a:cubicBezTo>
                  <a:pt x="4491065" y="307234"/>
                  <a:pt x="4526182" y="303139"/>
                  <a:pt x="4559300" y="292100"/>
                </a:cubicBezTo>
                <a:cubicBezTo>
                  <a:pt x="4613959" y="273880"/>
                  <a:pt x="4584413" y="282647"/>
                  <a:pt x="4648200" y="266700"/>
                </a:cubicBezTo>
                <a:cubicBezTo>
                  <a:pt x="4719661" y="267911"/>
                  <a:pt x="5380794" y="255739"/>
                  <a:pt x="5626100" y="304800"/>
                </a:cubicBezTo>
                <a:lnTo>
                  <a:pt x="5689600" y="317500"/>
                </a:lnTo>
                <a:lnTo>
                  <a:pt x="6413500" y="304800"/>
                </a:lnTo>
                <a:cubicBezTo>
                  <a:pt x="6430945" y="304228"/>
                  <a:pt x="6447261" y="295886"/>
                  <a:pt x="6464300" y="292100"/>
                </a:cubicBezTo>
                <a:cubicBezTo>
                  <a:pt x="6485372" y="287417"/>
                  <a:pt x="6506859" y="284635"/>
                  <a:pt x="6527800" y="279400"/>
                </a:cubicBezTo>
                <a:cubicBezTo>
                  <a:pt x="6540787" y="276153"/>
                  <a:pt x="6552913" y="269947"/>
                  <a:pt x="6565900" y="266700"/>
                </a:cubicBezTo>
                <a:cubicBezTo>
                  <a:pt x="6586841" y="261465"/>
                  <a:pt x="6608459" y="259235"/>
                  <a:pt x="6629400" y="254000"/>
                </a:cubicBezTo>
                <a:cubicBezTo>
                  <a:pt x="6642387" y="250753"/>
                  <a:pt x="6654585" y="244822"/>
                  <a:pt x="6667500" y="241300"/>
                </a:cubicBezTo>
                <a:cubicBezTo>
                  <a:pt x="6701179" y="232115"/>
                  <a:pt x="6769100" y="215900"/>
                  <a:pt x="6769100" y="215900"/>
                </a:cubicBezTo>
                <a:cubicBezTo>
                  <a:pt x="6858000" y="220133"/>
                  <a:pt x="6947433" y="217996"/>
                  <a:pt x="7035800" y="228600"/>
                </a:cubicBezTo>
                <a:cubicBezTo>
                  <a:pt x="7054597" y="230856"/>
                  <a:pt x="7069199" y="246542"/>
                  <a:pt x="7086600" y="254000"/>
                </a:cubicBezTo>
                <a:cubicBezTo>
                  <a:pt x="7112107" y="264932"/>
                  <a:pt x="7149721" y="272955"/>
                  <a:pt x="7175500" y="279400"/>
                </a:cubicBezTo>
                <a:cubicBezTo>
                  <a:pt x="7200900" y="304800"/>
                  <a:pt x="7221812" y="335675"/>
                  <a:pt x="7251700" y="355600"/>
                </a:cubicBezTo>
                <a:lnTo>
                  <a:pt x="7366000" y="431800"/>
                </a:lnTo>
                <a:cubicBezTo>
                  <a:pt x="7378700" y="440267"/>
                  <a:pt x="7389620" y="452373"/>
                  <a:pt x="7404100" y="457200"/>
                </a:cubicBezTo>
                <a:lnTo>
                  <a:pt x="7480300" y="482600"/>
                </a:lnTo>
                <a:cubicBezTo>
                  <a:pt x="7581900" y="478367"/>
                  <a:pt x="7683670" y="477145"/>
                  <a:pt x="7785100" y="469900"/>
                </a:cubicBezTo>
                <a:cubicBezTo>
                  <a:pt x="7797989" y="468979"/>
                  <a:pt x="7858378" y="451195"/>
                  <a:pt x="7874000" y="444500"/>
                </a:cubicBezTo>
                <a:cubicBezTo>
                  <a:pt x="7891401" y="437042"/>
                  <a:pt x="7907399" y="426558"/>
                  <a:pt x="7924800" y="419100"/>
                </a:cubicBezTo>
                <a:cubicBezTo>
                  <a:pt x="7937105" y="413827"/>
                  <a:pt x="7950200" y="410633"/>
                  <a:pt x="7962900" y="406400"/>
                </a:cubicBezTo>
                <a:cubicBezTo>
                  <a:pt x="7975600" y="393700"/>
                  <a:pt x="7987202" y="379798"/>
                  <a:pt x="8001000" y="368300"/>
                </a:cubicBezTo>
                <a:cubicBezTo>
                  <a:pt x="8012726" y="358529"/>
                  <a:pt x="8027755" y="353111"/>
                  <a:pt x="8039100" y="342900"/>
                </a:cubicBezTo>
                <a:cubicBezTo>
                  <a:pt x="8070250" y="314865"/>
                  <a:pt x="8093131" y="277246"/>
                  <a:pt x="8128000" y="254000"/>
                </a:cubicBezTo>
                <a:cubicBezTo>
                  <a:pt x="8153400" y="237067"/>
                  <a:pt x="8182614" y="224786"/>
                  <a:pt x="8204200" y="203200"/>
                </a:cubicBezTo>
                <a:cubicBezTo>
                  <a:pt x="8263886" y="143514"/>
                  <a:pt x="8227356" y="175063"/>
                  <a:pt x="8318500" y="114300"/>
                </a:cubicBezTo>
                <a:lnTo>
                  <a:pt x="8356600" y="88900"/>
                </a:lnTo>
                <a:cubicBezTo>
                  <a:pt x="8369300" y="80433"/>
                  <a:pt x="8380220" y="68327"/>
                  <a:pt x="8394700" y="63500"/>
                </a:cubicBezTo>
                <a:cubicBezTo>
                  <a:pt x="8407400" y="59267"/>
                  <a:pt x="8420826" y="56787"/>
                  <a:pt x="8432800" y="50800"/>
                </a:cubicBezTo>
                <a:cubicBezTo>
                  <a:pt x="8446452" y="43974"/>
                  <a:pt x="8457248" y="32226"/>
                  <a:pt x="8470900" y="25400"/>
                </a:cubicBezTo>
                <a:cubicBezTo>
                  <a:pt x="8489120" y="16290"/>
                  <a:pt x="8543524" y="4069"/>
                  <a:pt x="8559800" y="0"/>
                </a:cubicBezTo>
                <a:cubicBezTo>
                  <a:pt x="8695267" y="4233"/>
                  <a:pt x="8831088" y="2033"/>
                  <a:pt x="8966200" y="12700"/>
                </a:cubicBezTo>
                <a:cubicBezTo>
                  <a:pt x="8992891" y="14807"/>
                  <a:pt x="9020123" y="23248"/>
                  <a:pt x="9042400" y="38100"/>
                </a:cubicBezTo>
                <a:cubicBezTo>
                  <a:pt x="9282660" y="198273"/>
                  <a:pt x="9022579" y="34540"/>
                  <a:pt x="9156700" y="101600"/>
                </a:cubicBezTo>
                <a:cubicBezTo>
                  <a:pt x="9170352" y="108426"/>
                  <a:pt x="9180852" y="120801"/>
                  <a:pt x="9194800" y="127000"/>
                </a:cubicBezTo>
                <a:cubicBezTo>
                  <a:pt x="9219266" y="137874"/>
                  <a:pt x="9271000" y="152400"/>
                  <a:pt x="9271000" y="152400"/>
                </a:cubicBezTo>
                <a:cubicBezTo>
                  <a:pt x="9279467" y="165100"/>
                  <a:pt x="9290201" y="176552"/>
                  <a:pt x="9296400" y="190500"/>
                </a:cubicBezTo>
                <a:cubicBezTo>
                  <a:pt x="9319837" y="243234"/>
                  <a:pt x="9323635" y="275875"/>
                  <a:pt x="9334500" y="330200"/>
                </a:cubicBezTo>
                <a:cubicBezTo>
                  <a:pt x="9325348" y="815248"/>
                  <a:pt x="9534464" y="944353"/>
                  <a:pt x="9283700" y="1016000"/>
                </a:cubicBezTo>
                <a:cubicBezTo>
                  <a:pt x="9266917" y="1020795"/>
                  <a:pt x="9249833" y="1024467"/>
                  <a:pt x="9232900" y="1028700"/>
                </a:cubicBezTo>
                <a:lnTo>
                  <a:pt x="8712200" y="1016000"/>
                </a:lnTo>
                <a:cubicBezTo>
                  <a:pt x="8644376" y="1013620"/>
                  <a:pt x="8576865" y="1003300"/>
                  <a:pt x="8509000" y="1003300"/>
                </a:cubicBezTo>
                <a:lnTo>
                  <a:pt x="3289300" y="1016000"/>
                </a:lnTo>
                <a:lnTo>
                  <a:pt x="1638300" y="1003300"/>
                </a:lnTo>
                <a:cubicBezTo>
                  <a:pt x="1591546" y="1002637"/>
                  <a:pt x="1545333" y="992158"/>
                  <a:pt x="1498600" y="990600"/>
                </a:cubicBezTo>
                <a:cubicBezTo>
                  <a:pt x="1291239" y="983688"/>
                  <a:pt x="1083724" y="982561"/>
                  <a:pt x="876300" y="977900"/>
                </a:cubicBezTo>
                <a:lnTo>
                  <a:pt x="368300" y="965200"/>
                </a:lnTo>
                <a:lnTo>
                  <a:pt x="152400" y="952500"/>
                </a:lnTo>
                <a:cubicBezTo>
                  <a:pt x="118035" y="942041"/>
                  <a:pt x="101600" y="901700"/>
                  <a:pt x="76200" y="876300"/>
                </a:cubicBezTo>
                <a:cubicBezTo>
                  <a:pt x="48113" y="848213"/>
                  <a:pt x="30381" y="835463"/>
                  <a:pt x="12700" y="800100"/>
                </a:cubicBezTo>
                <a:cubicBezTo>
                  <a:pt x="6713" y="788126"/>
                  <a:pt x="4233" y="774700"/>
                  <a:pt x="0" y="762000"/>
                </a:cubicBezTo>
                <a:cubicBezTo>
                  <a:pt x="8944" y="681506"/>
                  <a:pt x="5990" y="661598"/>
                  <a:pt x="25400" y="596900"/>
                </a:cubicBezTo>
                <a:cubicBezTo>
                  <a:pt x="33093" y="571255"/>
                  <a:pt x="28523" y="535552"/>
                  <a:pt x="50800" y="520700"/>
                </a:cubicBezTo>
                <a:lnTo>
                  <a:pt x="88900" y="495300"/>
                </a:lnTo>
                <a:lnTo>
                  <a:pt x="139700" y="419100"/>
                </a:lnTo>
                <a:cubicBezTo>
                  <a:pt x="167448" y="377478"/>
                  <a:pt x="160867" y="345017"/>
                  <a:pt x="165100" y="330200"/>
                </a:cubicBezTo>
                <a:close/>
              </a:path>
            </a:pathLst>
          </a:custGeom>
          <a:gradFill>
            <a:gsLst>
              <a:gs pos="0">
                <a:srgbClr val="FFFF00"/>
              </a:gs>
              <a:gs pos="95000">
                <a:srgbClr val="CDCDCD"/>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ADD23787-6968-4CE4-8E37-87C10D6ED99F}"/>
              </a:ext>
            </a:extLst>
          </p:cNvPr>
          <p:cNvPicPr>
            <a:picLocks noChangeAspect="1"/>
          </p:cNvPicPr>
          <p:nvPr/>
        </p:nvPicPr>
        <p:blipFill rotWithShape="1">
          <a:blip r:embed="rId4"/>
          <a:srcRect t="50000" r="28820" b="18863"/>
          <a:stretch/>
        </p:blipFill>
        <p:spPr>
          <a:xfrm>
            <a:off x="769487" y="6395058"/>
            <a:ext cx="546100" cy="348642"/>
          </a:xfrm>
          <a:prstGeom prst="rect">
            <a:avLst/>
          </a:prstGeom>
        </p:spPr>
      </p:pic>
      <p:pic>
        <p:nvPicPr>
          <p:cNvPr id="6" name="Picture 5" descr="A close up of a logo&#10;&#10;Description automatically generated">
            <a:extLst>
              <a:ext uri="{FF2B5EF4-FFF2-40B4-BE49-F238E27FC236}">
                <a16:creationId xmlns:a16="http://schemas.microsoft.com/office/drawing/2014/main" id="{75D0304B-8D5B-4FAC-A660-F8771C02B22E}"/>
              </a:ext>
            </a:extLst>
          </p:cNvPr>
          <p:cNvPicPr>
            <a:picLocks noChangeAspect="1"/>
          </p:cNvPicPr>
          <p:nvPr/>
        </p:nvPicPr>
        <p:blipFill rotWithShape="1">
          <a:blip r:embed="rId4"/>
          <a:srcRect t="50000" r="28820" b="18863"/>
          <a:stretch/>
        </p:blipFill>
        <p:spPr>
          <a:xfrm rot="4231838">
            <a:off x="7885564" y="6082901"/>
            <a:ext cx="977900" cy="624312"/>
          </a:xfrm>
          <a:prstGeom prst="rect">
            <a:avLst/>
          </a:prstGeom>
        </p:spPr>
      </p:pic>
      <p:cxnSp>
        <p:nvCxnSpPr>
          <p:cNvPr id="7" name="Straight Arrow Connector 6">
            <a:extLst>
              <a:ext uri="{FF2B5EF4-FFF2-40B4-BE49-F238E27FC236}">
                <a16:creationId xmlns:a16="http://schemas.microsoft.com/office/drawing/2014/main" id="{9A1D1D42-E081-4A3C-AF09-DF1A5F76F6D0}"/>
              </a:ext>
            </a:extLst>
          </p:cNvPr>
          <p:cNvCxnSpPr/>
          <p:nvPr/>
        </p:nvCxnSpPr>
        <p:spPr>
          <a:xfrm>
            <a:off x="1727200" y="6705600"/>
            <a:ext cx="6190038"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96C78FE-9039-4614-BB95-858EA480BEB4}"/>
                  </a:ext>
                </a:extLst>
              </p:cNvPr>
              <p:cNvSpPr txBox="1"/>
              <p:nvPr/>
            </p:nvSpPr>
            <p:spPr>
              <a:xfrm>
                <a:off x="4025346" y="6318277"/>
                <a:ext cx="1728358" cy="369332"/>
              </a:xfrm>
              <a:prstGeom prst="rect">
                <a:avLst/>
              </a:prstGeom>
              <a:noFill/>
            </p:spPr>
            <p:txBody>
              <a:bodyPr wrap="none" rtlCol="0">
                <a:spAutoFit/>
              </a:bodyPr>
              <a:lstStyle/>
              <a:p>
                <a:r>
                  <a:rPr lang="en-US" dirty="0"/>
                  <a:t>Search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oMath>
                </a14:m>
                <a:r>
                  <a:rPr lang="en-US" dirty="0"/>
                  <a:t>)</a:t>
                </a:r>
              </a:p>
            </p:txBody>
          </p:sp>
        </mc:Choice>
        <mc:Fallback>
          <p:sp>
            <p:nvSpPr>
              <p:cNvPr id="8" name="TextBox 7">
                <a:extLst>
                  <a:ext uri="{FF2B5EF4-FFF2-40B4-BE49-F238E27FC236}">
                    <a16:creationId xmlns:a16="http://schemas.microsoft.com/office/drawing/2014/main" id="{A96C78FE-9039-4614-BB95-858EA480BEB4}"/>
                  </a:ext>
                </a:extLst>
              </p:cNvPr>
              <p:cNvSpPr txBox="1">
                <a:spLocks noRot="1" noChangeAspect="1" noMove="1" noResize="1" noEditPoints="1" noAdjustHandles="1" noChangeArrowheads="1" noChangeShapeType="1" noTextEdit="1"/>
              </p:cNvSpPr>
              <p:nvPr/>
            </p:nvSpPr>
            <p:spPr>
              <a:xfrm>
                <a:off x="4025346" y="6318277"/>
                <a:ext cx="1728358" cy="369332"/>
              </a:xfrm>
              <a:prstGeom prst="rect">
                <a:avLst/>
              </a:prstGeom>
              <a:blipFill>
                <a:blip r:embed="rId5"/>
                <a:stretch>
                  <a:fillRect l="-2817" t="-8197" r="-2465" b="-24590"/>
                </a:stretch>
              </a:blipFill>
            </p:spPr>
            <p:txBody>
              <a:bodyPr/>
              <a:lstStyle/>
              <a:p>
                <a:r>
                  <a:rPr lang="en-US">
                    <a:noFill/>
                  </a:rPr>
                  <a:t> </a:t>
                </a:r>
              </a:p>
            </p:txBody>
          </p:sp>
        </mc:Fallback>
      </mc:AlternateContent>
      <p:pic>
        <p:nvPicPr>
          <p:cNvPr id="9" name="Picture 8" descr="A close up of a logo&#10;&#10;Description automatically generated">
            <a:extLst>
              <a:ext uri="{FF2B5EF4-FFF2-40B4-BE49-F238E27FC236}">
                <a16:creationId xmlns:a16="http://schemas.microsoft.com/office/drawing/2014/main" id="{7D2C7CB1-2847-4727-8966-BEF105597BD7}"/>
              </a:ext>
            </a:extLst>
          </p:cNvPr>
          <p:cNvPicPr>
            <a:picLocks noChangeAspect="1"/>
          </p:cNvPicPr>
          <p:nvPr/>
        </p:nvPicPr>
        <p:blipFill>
          <a:blip r:embed="rId6"/>
          <a:stretch>
            <a:fillRect/>
          </a:stretch>
        </p:blipFill>
        <p:spPr>
          <a:xfrm rot="10800000">
            <a:off x="214763" y="5011953"/>
            <a:ext cx="1655548" cy="1655548"/>
          </a:xfrm>
          <a:prstGeom prst="rect">
            <a:avLst/>
          </a:prstGeom>
        </p:spPr>
      </p:pic>
    </p:spTree>
    <p:extLst>
      <p:ext uri="{BB962C8B-B14F-4D97-AF65-F5344CB8AC3E}">
        <p14:creationId xmlns:p14="http://schemas.microsoft.com/office/powerpoint/2010/main" val="237028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3" y="2374343"/>
            <a:ext cx="9144000" cy="1143000"/>
          </a:xfrm>
          <a:solidFill>
            <a:schemeClr val="tx2"/>
          </a:solidFill>
          <a:ln>
            <a:solidFill>
              <a:schemeClr val="tx2"/>
            </a:solidFill>
          </a:ln>
        </p:spPr>
        <p:txBody>
          <a:bodyPr>
            <a:normAutofit fontScale="90000"/>
          </a:bodyPr>
          <a:lstStyle/>
          <a:p>
            <a:r>
              <a:rPr lang="en-US" sz="4800" b="1" dirty="0">
                <a:solidFill>
                  <a:schemeClr val="bg1"/>
                </a:solidFill>
              </a:rPr>
              <a:t>How might we apply this model to relevant and highly relevant items?</a:t>
            </a:r>
          </a:p>
        </p:txBody>
      </p:sp>
    </p:spTree>
    <p:extLst>
      <p:ext uri="{BB962C8B-B14F-4D97-AF65-F5344CB8AC3E}">
        <p14:creationId xmlns:p14="http://schemas.microsoft.com/office/powerpoint/2010/main" val="31380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3" y="2374343"/>
            <a:ext cx="9144000" cy="1143000"/>
          </a:xfrm>
          <a:solidFill>
            <a:schemeClr val="tx2"/>
          </a:solidFill>
          <a:ln>
            <a:solidFill>
              <a:schemeClr val="tx2"/>
            </a:solidFill>
          </a:ln>
        </p:spPr>
        <p:txBody>
          <a:bodyPr>
            <a:normAutofit fontScale="90000"/>
          </a:bodyPr>
          <a:lstStyle/>
          <a:p>
            <a:r>
              <a:rPr lang="en-US" sz="4800" dirty="0"/>
              <a:t>What might happen if there is</a:t>
            </a:r>
            <a:br>
              <a:rPr lang="en-US" sz="4800" dirty="0"/>
            </a:br>
            <a:r>
              <a:rPr lang="en-US" sz="4800" dirty="0"/>
              <a:t> very juicy items?</a:t>
            </a:r>
            <a:endParaRPr lang="en-US" sz="4800" b="1" dirty="0">
              <a:solidFill>
                <a:schemeClr val="bg1"/>
              </a:solidFill>
            </a:endParaRPr>
          </a:p>
        </p:txBody>
      </p:sp>
    </p:spTree>
    <p:extLst>
      <p:ext uri="{BB962C8B-B14F-4D97-AF65-F5344CB8AC3E}">
        <p14:creationId xmlns:p14="http://schemas.microsoft.com/office/powerpoint/2010/main" val="24864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formation-foraging-book-cov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510" y="1013248"/>
            <a:ext cx="2050203" cy="2950292"/>
          </a:xfrm>
          <a:prstGeom prst="rect">
            <a:avLst/>
          </a:prstGeom>
        </p:spPr>
      </p:pic>
      <p:sp>
        <p:nvSpPr>
          <p:cNvPr id="2" name="Title 1"/>
          <p:cNvSpPr>
            <a:spLocks noGrp="1"/>
          </p:cNvSpPr>
          <p:nvPr>
            <p:ph type="title"/>
          </p:nvPr>
        </p:nvSpPr>
        <p:spPr/>
        <p:txBody>
          <a:bodyPr/>
          <a:lstStyle/>
          <a:p>
            <a:r>
              <a:rPr lang="en-US" dirty="0"/>
              <a:t>INFORMATION FORAGING THEORY</a:t>
            </a:r>
          </a:p>
        </p:txBody>
      </p:sp>
      <p:sp>
        <p:nvSpPr>
          <p:cNvPr id="3" name="Text Placeholder 2"/>
          <p:cNvSpPr>
            <a:spLocks noGrp="1"/>
          </p:cNvSpPr>
          <p:nvPr>
            <p:ph type="body" idx="1"/>
          </p:nvPr>
        </p:nvSpPr>
        <p:spPr/>
        <p:txBody>
          <a:bodyPr/>
          <a:lstStyle/>
          <a:p>
            <a:endParaRPr lang="en-US"/>
          </a:p>
        </p:txBody>
      </p:sp>
      <p:pic>
        <p:nvPicPr>
          <p:cNvPr id="5" name="Picture 4" descr="re-evolution.tiff"/>
          <p:cNvPicPr>
            <a:picLocks noChangeAspect="1"/>
          </p:cNvPicPr>
          <p:nvPr/>
        </p:nvPicPr>
        <p:blipFill>
          <a:blip r:embed="rId4"/>
          <a:stretch>
            <a:fillRect/>
          </a:stretch>
        </p:blipFill>
        <p:spPr>
          <a:xfrm>
            <a:off x="722314" y="304234"/>
            <a:ext cx="4222945" cy="3778425"/>
          </a:xfrm>
          <a:prstGeom prst="rect">
            <a:avLst/>
          </a:prstGeom>
        </p:spPr>
      </p:pic>
    </p:spTree>
    <p:extLst>
      <p:ext uri="{BB962C8B-B14F-4D97-AF65-F5344CB8AC3E}">
        <p14:creationId xmlns:p14="http://schemas.microsoft.com/office/powerpoint/2010/main" val="785270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Bates’ Berry Picking Models</a:t>
            </a:r>
          </a:p>
        </p:txBody>
      </p:sp>
      <p:sp>
        <p:nvSpPr>
          <p:cNvPr id="6" name="Freeform 5"/>
          <p:cNvSpPr/>
          <p:nvPr/>
        </p:nvSpPr>
        <p:spPr>
          <a:xfrm rot="21190133">
            <a:off x="1424836" y="2099721"/>
            <a:ext cx="962735" cy="483518"/>
          </a:xfrm>
          <a:custGeom>
            <a:avLst/>
            <a:gdLst>
              <a:gd name="connsiteX0" fmla="*/ 1405467 w 1405467"/>
              <a:gd name="connsiteY0" fmla="*/ 0 h 956734"/>
              <a:gd name="connsiteX1" fmla="*/ 381000 w 1405467"/>
              <a:gd name="connsiteY1" fmla="*/ 177800 h 956734"/>
              <a:gd name="connsiteX2" fmla="*/ 0 w 1405467"/>
              <a:gd name="connsiteY2" fmla="*/ 956734 h 956734"/>
            </a:gdLst>
            <a:ahLst/>
            <a:cxnLst>
              <a:cxn ang="0">
                <a:pos x="connsiteX0" y="connsiteY0"/>
              </a:cxn>
              <a:cxn ang="0">
                <a:pos x="connsiteX1" y="connsiteY1"/>
              </a:cxn>
              <a:cxn ang="0">
                <a:pos x="connsiteX2" y="connsiteY2"/>
              </a:cxn>
            </a:cxnLst>
            <a:rect l="l" t="t" r="r" b="b"/>
            <a:pathLst>
              <a:path w="1405467" h="956734">
                <a:moveTo>
                  <a:pt x="1405467" y="0"/>
                </a:moveTo>
                <a:cubicBezTo>
                  <a:pt x="1010355" y="9172"/>
                  <a:pt x="615244" y="18344"/>
                  <a:pt x="381000" y="177800"/>
                </a:cubicBezTo>
                <a:cubicBezTo>
                  <a:pt x="146756" y="337256"/>
                  <a:pt x="0" y="956734"/>
                  <a:pt x="0" y="956734"/>
                </a:cubicBezTo>
              </a:path>
            </a:pathLst>
          </a:custGeom>
          <a:ln w="63500">
            <a:solidFill>
              <a:srgbClr val="1A3349"/>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rot="5400000">
            <a:off x="1331647" y="3865764"/>
            <a:ext cx="572427" cy="718866"/>
          </a:xfrm>
          <a:custGeom>
            <a:avLst/>
            <a:gdLst>
              <a:gd name="connsiteX0" fmla="*/ 0 w 973667"/>
              <a:gd name="connsiteY0" fmla="*/ 1270000 h 1270000"/>
              <a:gd name="connsiteX1" fmla="*/ 787400 w 973667"/>
              <a:gd name="connsiteY1" fmla="*/ 956734 h 1270000"/>
              <a:gd name="connsiteX2" fmla="*/ 973667 w 973667"/>
              <a:gd name="connsiteY2" fmla="*/ 0 h 1270000"/>
            </a:gdLst>
            <a:ahLst/>
            <a:cxnLst>
              <a:cxn ang="0">
                <a:pos x="connsiteX0" y="connsiteY0"/>
              </a:cxn>
              <a:cxn ang="0">
                <a:pos x="connsiteX1" y="connsiteY1"/>
              </a:cxn>
              <a:cxn ang="0">
                <a:pos x="connsiteX2" y="connsiteY2"/>
              </a:cxn>
            </a:cxnLst>
            <a:rect l="l" t="t" r="r" b="b"/>
            <a:pathLst>
              <a:path w="973667" h="1270000">
                <a:moveTo>
                  <a:pt x="0" y="1270000"/>
                </a:moveTo>
                <a:cubicBezTo>
                  <a:pt x="312561" y="1219200"/>
                  <a:pt x="625122" y="1168401"/>
                  <a:pt x="787400" y="956734"/>
                </a:cubicBezTo>
                <a:cubicBezTo>
                  <a:pt x="949678" y="745067"/>
                  <a:pt x="973667" y="0"/>
                  <a:pt x="973667" y="0"/>
                </a:cubicBezTo>
              </a:path>
            </a:pathLst>
          </a:custGeom>
          <a:ln w="63500">
            <a:solidFill>
              <a:srgbClr val="1A3349"/>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7" name="Group 36"/>
          <p:cNvGrpSpPr/>
          <p:nvPr/>
        </p:nvGrpSpPr>
        <p:grpSpPr>
          <a:xfrm>
            <a:off x="370240" y="2865270"/>
            <a:ext cx="1868336" cy="828898"/>
            <a:chOff x="467544" y="3426177"/>
            <a:chExt cx="2647890" cy="1188156"/>
          </a:xfrm>
        </p:grpSpPr>
        <p:sp>
          <p:nvSpPr>
            <p:cNvPr id="4" name="Oval 3"/>
            <p:cNvSpPr/>
            <p:nvPr/>
          </p:nvSpPr>
          <p:spPr>
            <a:xfrm>
              <a:off x="467544" y="3426177"/>
              <a:ext cx="2647890" cy="1188156"/>
            </a:xfrm>
            <a:prstGeom prst="ellipse">
              <a:avLst/>
            </a:prstGeom>
            <a:solidFill>
              <a:srgbClr val="1470C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2364064" y="3690807"/>
              <a:ext cx="379270" cy="379270"/>
            </a:xfrm>
            <a:prstGeom prst="rect">
              <a:avLst/>
            </a:prstGeom>
          </p:spPr>
        </p:pic>
        <p:pic>
          <p:nvPicPr>
            <p:cNvPr id="16" name="Picture 15"/>
            <p:cNvPicPr>
              <a:picLocks noChangeAspect="1"/>
            </p:cNvPicPr>
            <p:nvPr/>
          </p:nvPicPr>
          <p:blipFill>
            <a:blip r:embed="rId4">
              <a:duotone>
                <a:prstClr val="black"/>
                <a:schemeClr val="accent2">
                  <a:tint val="45000"/>
                  <a:satMod val="400000"/>
                </a:schemeClr>
              </a:duotone>
            </a:blip>
            <a:stretch>
              <a:fillRect/>
            </a:stretch>
          </p:blipFill>
          <p:spPr>
            <a:xfrm>
              <a:off x="1980846" y="4119486"/>
              <a:ext cx="383218" cy="383218"/>
            </a:xfrm>
            <a:prstGeom prst="rect">
              <a:avLst/>
            </a:prstGeom>
          </p:spPr>
        </p:pic>
        <p:pic>
          <p:nvPicPr>
            <p:cNvPr id="18" name="Picture 17"/>
            <p:cNvPicPr>
              <a:picLocks noChangeAspect="1"/>
            </p:cNvPicPr>
            <p:nvPr/>
          </p:nvPicPr>
          <p:blipFill>
            <a:blip r:embed="rId4">
              <a:duotone>
                <a:prstClr val="black"/>
                <a:schemeClr val="accent2">
                  <a:tint val="45000"/>
                  <a:satMod val="400000"/>
                </a:schemeClr>
              </a:duotone>
            </a:blip>
            <a:stretch>
              <a:fillRect/>
            </a:stretch>
          </p:blipFill>
          <p:spPr>
            <a:xfrm>
              <a:off x="805598" y="3694592"/>
              <a:ext cx="383218" cy="383218"/>
            </a:xfrm>
            <a:prstGeom prst="rect">
              <a:avLst/>
            </a:prstGeom>
          </p:spPr>
        </p:pic>
        <p:pic>
          <p:nvPicPr>
            <p:cNvPr id="19" name="Picture 18"/>
            <p:cNvPicPr>
              <a:picLocks noChangeAspect="1"/>
            </p:cNvPicPr>
            <p:nvPr/>
          </p:nvPicPr>
          <p:blipFill>
            <a:blip r:embed="rId4">
              <a:duotone>
                <a:prstClr val="black"/>
                <a:schemeClr val="accent2">
                  <a:tint val="45000"/>
                  <a:satMod val="400000"/>
                </a:schemeClr>
              </a:duotone>
            </a:blip>
            <a:stretch>
              <a:fillRect/>
            </a:stretch>
          </p:blipFill>
          <p:spPr>
            <a:xfrm>
              <a:off x="1624545" y="3694592"/>
              <a:ext cx="383218" cy="383218"/>
            </a:xfrm>
            <a:prstGeom prst="rect">
              <a:avLst/>
            </a:prstGeom>
          </p:spPr>
        </p:pic>
        <p:pic>
          <p:nvPicPr>
            <p:cNvPr id="23" name="Picture 22"/>
            <p:cNvPicPr>
              <a:picLocks noChangeAspect="1"/>
            </p:cNvPicPr>
            <p:nvPr/>
          </p:nvPicPr>
          <p:blipFill>
            <a:blip r:embed="rId3"/>
            <a:stretch>
              <a:fillRect/>
            </a:stretch>
          </p:blipFill>
          <p:spPr>
            <a:xfrm>
              <a:off x="1188816" y="4092818"/>
              <a:ext cx="379270" cy="379270"/>
            </a:xfrm>
            <a:prstGeom prst="rect">
              <a:avLst/>
            </a:prstGeom>
          </p:spPr>
        </p:pic>
      </p:grpSp>
      <p:grpSp>
        <p:nvGrpSpPr>
          <p:cNvPr id="36" name="Group 35"/>
          <p:cNvGrpSpPr/>
          <p:nvPr/>
        </p:nvGrpSpPr>
        <p:grpSpPr>
          <a:xfrm>
            <a:off x="2272894" y="4058110"/>
            <a:ext cx="1889884" cy="827699"/>
            <a:chOff x="3711222" y="5043311"/>
            <a:chExt cx="2647890" cy="1188156"/>
          </a:xfrm>
        </p:grpSpPr>
        <p:sp>
          <p:nvSpPr>
            <p:cNvPr id="10" name="Oval 9"/>
            <p:cNvSpPr/>
            <p:nvPr/>
          </p:nvSpPr>
          <p:spPr>
            <a:xfrm>
              <a:off x="3711222" y="5043311"/>
              <a:ext cx="2647890" cy="1188156"/>
            </a:xfrm>
            <a:prstGeom prst="ellipse">
              <a:avLst/>
            </a:prstGeom>
            <a:solidFill>
              <a:srgbClr val="1470C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duotone>
                <a:prstClr val="black"/>
                <a:schemeClr val="accent2">
                  <a:tint val="45000"/>
                  <a:satMod val="400000"/>
                </a:schemeClr>
              </a:duotone>
            </a:blip>
            <a:stretch>
              <a:fillRect/>
            </a:stretch>
          </p:blipFill>
          <p:spPr>
            <a:xfrm>
              <a:off x="4085574" y="5244698"/>
              <a:ext cx="383218" cy="383218"/>
            </a:xfrm>
            <a:prstGeom prst="rect">
              <a:avLst/>
            </a:prstGeom>
          </p:spPr>
        </p:pic>
        <p:pic>
          <p:nvPicPr>
            <p:cNvPr id="21" name="Picture 20"/>
            <p:cNvPicPr>
              <a:picLocks noChangeAspect="1"/>
            </p:cNvPicPr>
            <p:nvPr/>
          </p:nvPicPr>
          <p:blipFill>
            <a:blip r:embed="rId4">
              <a:duotone>
                <a:prstClr val="black"/>
                <a:schemeClr val="accent2">
                  <a:tint val="45000"/>
                  <a:satMod val="400000"/>
                </a:schemeClr>
              </a:duotone>
            </a:blip>
            <a:stretch>
              <a:fillRect/>
            </a:stretch>
          </p:blipFill>
          <p:spPr>
            <a:xfrm>
              <a:off x="4468792" y="5700239"/>
              <a:ext cx="383218" cy="383218"/>
            </a:xfrm>
            <a:prstGeom prst="rect">
              <a:avLst/>
            </a:prstGeom>
          </p:spPr>
        </p:pic>
        <p:pic>
          <p:nvPicPr>
            <p:cNvPr id="24" name="Picture 23"/>
            <p:cNvPicPr>
              <a:picLocks noChangeAspect="1"/>
            </p:cNvPicPr>
            <p:nvPr/>
          </p:nvPicPr>
          <p:blipFill>
            <a:blip r:embed="rId3"/>
            <a:stretch>
              <a:fillRect/>
            </a:stretch>
          </p:blipFill>
          <p:spPr>
            <a:xfrm>
              <a:off x="5570227" y="5214086"/>
              <a:ext cx="379270" cy="379270"/>
            </a:xfrm>
            <a:prstGeom prst="rect">
              <a:avLst/>
            </a:prstGeom>
          </p:spPr>
        </p:pic>
        <p:pic>
          <p:nvPicPr>
            <p:cNvPr id="25" name="Picture 24"/>
            <p:cNvPicPr>
              <a:picLocks noChangeAspect="1"/>
            </p:cNvPicPr>
            <p:nvPr/>
          </p:nvPicPr>
          <p:blipFill>
            <a:blip r:embed="rId3"/>
            <a:stretch>
              <a:fillRect/>
            </a:stretch>
          </p:blipFill>
          <p:spPr>
            <a:xfrm>
              <a:off x="5176092" y="5704187"/>
              <a:ext cx="379270" cy="379270"/>
            </a:xfrm>
            <a:prstGeom prst="rect">
              <a:avLst/>
            </a:prstGeom>
          </p:spPr>
        </p:pic>
        <p:pic>
          <p:nvPicPr>
            <p:cNvPr id="26" name="Picture 25"/>
            <p:cNvPicPr>
              <a:picLocks noChangeAspect="1"/>
            </p:cNvPicPr>
            <p:nvPr/>
          </p:nvPicPr>
          <p:blipFill>
            <a:blip r:embed="rId3"/>
            <a:stretch>
              <a:fillRect/>
            </a:stretch>
          </p:blipFill>
          <p:spPr>
            <a:xfrm>
              <a:off x="4846687" y="5214086"/>
              <a:ext cx="379270" cy="379270"/>
            </a:xfrm>
            <a:prstGeom prst="rect">
              <a:avLst/>
            </a:prstGeom>
          </p:spPr>
        </p:pic>
      </p:grpSp>
      <p:grpSp>
        <p:nvGrpSpPr>
          <p:cNvPr id="35" name="Group 34"/>
          <p:cNvGrpSpPr/>
          <p:nvPr/>
        </p:nvGrpSpPr>
        <p:grpSpPr>
          <a:xfrm>
            <a:off x="322278" y="5257313"/>
            <a:ext cx="1835359" cy="945478"/>
            <a:chOff x="6028566" y="2888429"/>
            <a:chExt cx="2647890" cy="1188156"/>
          </a:xfrm>
        </p:grpSpPr>
        <p:sp>
          <p:nvSpPr>
            <p:cNvPr id="5" name="Oval 4"/>
            <p:cNvSpPr/>
            <p:nvPr/>
          </p:nvSpPr>
          <p:spPr>
            <a:xfrm>
              <a:off x="6028566" y="2888429"/>
              <a:ext cx="2647890" cy="1188156"/>
            </a:xfrm>
            <a:prstGeom prst="ellipse">
              <a:avLst/>
            </a:prstGeom>
            <a:solidFill>
              <a:srgbClr val="1470C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a:duotone>
                <a:prstClr val="black"/>
                <a:schemeClr val="accent2">
                  <a:tint val="45000"/>
                  <a:satMod val="400000"/>
                </a:schemeClr>
              </a:duotone>
            </a:blip>
            <a:stretch>
              <a:fillRect/>
            </a:stretch>
          </p:blipFill>
          <p:spPr>
            <a:xfrm>
              <a:off x="6837287" y="3071419"/>
              <a:ext cx="383218" cy="383218"/>
            </a:xfrm>
            <a:prstGeom prst="rect">
              <a:avLst/>
            </a:prstGeom>
          </p:spPr>
        </p:pic>
        <p:pic>
          <p:nvPicPr>
            <p:cNvPr id="27" name="Picture 26"/>
            <p:cNvPicPr>
              <a:picLocks noChangeAspect="1"/>
            </p:cNvPicPr>
            <p:nvPr/>
          </p:nvPicPr>
          <p:blipFill>
            <a:blip r:embed="rId3"/>
            <a:stretch>
              <a:fillRect/>
            </a:stretch>
          </p:blipFill>
          <p:spPr>
            <a:xfrm>
              <a:off x="6431298" y="3426177"/>
              <a:ext cx="379270" cy="379270"/>
            </a:xfrm>
            <a:prstGeom prst="rect">
              <a:avLst/>
            </a:prstGeom>
          </p:spPr>
        </p:pic>
        <p:pic>
          <p:nvPicPr>
            <p:cNvPr id="28" name="Picture 27"/>
            <p:cNvPicPr>
              <a:picLocks noChangeAspect="1"/>
            </p:cNvPicPr>
            <p:nvPr/>
          </p:nvPicPr>
          <p:blipFill>
            <a:blip r:embed="rId3"/>
            <a:stretch>
              <a:fillRect/>
            </a:stretch>
          </p:blipFill>
          <p:spPr>
            <a:xfrm>
              <a:off x="7215330" y="3454637"/>
              <a:ext cx="379270" cy="379270"/>
            </a:xfrm>
            <a:prstGeom prst="rect">
              <a:avLst/>
            </a:prstGeom>
          </p:spPr>
        </p:pic>
        <p:pic>
          <p:nvPicPr>
            <p:cNvPr id="29" name="Picture 28"/>
            <p:cNvPicPr>
              <a:picLocks noChangeAspect="1"/>
            </p:cNvPicPr>
            <p:nvPr/>
          </p:nvPicPr>
          <p:blipFill>
            <a:blip r:embed="rId3"/>
            <a:stretch>
              <a:fillRect/>
            </a:stretch>
          </p:blipFill>
          <p:spPr>
            <a:xfrm>
              <a:off x="7594600" y="3071419"/>
              <a:ext cx="379270" cy="379270"/>
            </a:xfrm>
            <a:prstGeom prst="rect">
              <a:avLst/>
            </a:prstGeom>
          </p:spPr>
        </p:pic>
        <p:pic>
          <p:nvPicPr>
            <p:cNvPr id="30" name="Picture 29"/>
            <p:cNvPicPr>
              <a:picLocks noChangeAspect="1"/>
            </p:cNvPicPr>
            <p:nvPr/>
          </p:nvPicPr>
          <p:blipFill>
            <a:blip r:embed="rId3"/>
            <a:stretch>
              <a:fillRect/>
            </a:stretch>
          </p:blipFill>
          <p:spPr>
            <a:xfrm>
              <a:off x="7973870" y="3426177"/>
              <a:ext cx="379270" cy="379270"/>
            </a:xfrm>
            <a:prstGeom prst="rect">
              <a:avLst/>
            </a:prstGeom>
          </p:spPr>
        </p:pic>
      </p:grpSp>
      <p:pic>
        <p:nvPicPr>
          <p:cNvPr id="31" name="Picture 30"/>
          <p:cNvPicPr>
            <a:picLocks noChangeAspect="1"/>
          </p:cNvPicPr>
          <p:nvPr/>
        </p:nvPicPr>
        <p:blipFill>
          <a:blip r:embed="rId5"/>
          <a:stretch>
            <a:fillRect/>
          </a:stretch>
        </p:blipFill>
        <p:spPr>
          <a:xfrm>
            <a:off x="2639090" y="1319050"/>
            <a:ext cx="1007532" cy="1209038"/>
          </a:xfrm>
          <a:prstGeom prst="rect">
            <a:avLst/>
          </a:prstGeom>
        </p:spPr>
      </p:pic>
      <p:sp>
        <p:nvSpPr>
          <p:cNvPr id="32" name="TextBox 31"/>
          <p:cNvSpPr txBox="1"/>
          <p:nvPr/>
        </p:nvSpPr>
        <p:spPr>
          <a:xfrm>
            <a:off x="7594600" y="6202791"/>
            <a:ext cx="1549400"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Bates (1989)</a:t>
            </a:r>
          </a:p>
        </p:txBody>
      </p:sp>
      <p:sp>
        <p:nvSpPr>
          <p:cNvPr id="33" name="Freeform 32"/>
          <p:cNvSpPr/>
          <p:nvPr/>
        </p:nvSpPr>
        <p:spPr>
          <a:xfrm rot="15687024">
            <a:off x="2556301" y="5663318"/>
            <a:ext cx="635584" cy="789746"/>
          </a:xfrm>
          <a:custGeom>
            <a:avLst/>
            <a:gdLst>
              <a:gd name="connsiteX0" fmla="*/ 0 w 973667"/>
              <a:gd name="connsiteY0" fmla="*/ 1270000 h 1270000"/>
              <a:gd name="connsiteX1" fmla="*/ 787400 w 973667"/>
              <a:gd name="connsiteY1" fmla="*/ 956734 h 1270000"/>
              <a:gd name="connsiteX2" fmla="*/ 973667 w 973667"/>
              <a:gd name="connsiteY2" fmla="*/ 0 h 1270000"/>
            </a:gdLst>
            <a:ahLst/>
            <a:cxnLst>
              <a:cxn ang="0">
                <a:pos x="connsiteX0" y="connsiteY0"/>
              </a:cxn>
              <a:cxn ang="0">
                <a:pos x="connsiteX1" y="connsiteY1"/>
              </a:cxn>
              <a:cxn ang="0">
                <a:pos x="connsiteX2" y="connsiteY2"/>
              </a:cxn>
            </a:cxnLst>
            <a:rect l="l" t="t" r="r" b="b"/>
            <a:pathLst>
              <a:path w="973667" h="1270000">
                <a:moveTo>
                  <a:pt x="0" y="1270000"/>
                </a:moveTo>
                <a:cubicBezTo>
                  <a:pt x="312561" y="1219200"/>
                  <a:pt x="625122" y="1168401"/>
                  <a:pt x="787400" y="956734"/>
                </a:cubicBezTo>
                <a:cubicBezTo>
                  <a:pt x="949678" y="745067"/>
                  <a:pt x="973667" y="0"/>
                  <a:pt x="973667" y="0"/>
                </a:cubicBezTo>
              </a:path>
            </a:pathLst>
          </a:custGeom>
          <a:ln w="63500">
            <a:solidFill>
              <a:srgbClr val="1A3349"/>
            </a:solidFill>
            <a:tailEnd type="triangle" w="lg" len="lg"/>
          </a:ln>
          <a:effectLst/>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327757" y="1339484"/>
            <a:ext cx="4507253" cy="4524315"/>
          </a:xfrm>
          <a:prstGeom prst="rect">
            <a:avLst/>
          </a:prstGeom>
          <a:noFill/>
        </p:spPr>
        <p:txBody>
          <a:bodyPr wrap="square" rtlCol="0">
            <a:spAutoFit/>
          </a:bodyPr>
          <a:lstStyle/>
          <a:p>
            <a:r>
              <a:rPr lang="en-US" sz="3200" b="1" dirty="0"/>
              <a:t>People </a:t>
            </a:r>
            <a:r>
              <a:rPr lang="en-US" sz="3200" dirty="0"/>
              <a:t>move from </a:t>
            </a:r>
            <a:r>
              <a:rPr lang="en-US" sz="3200" b="1" dirty="0"/>
              <a:t>patch</a:t>
            </a:r>
            <a:r>
              <a:rPr lang="en-US" sz="3200" dirty="0"/>
              <a:t> to </a:t>
            </a:r>
            <a:r>
              <a:rPr lang="en-US" sz="3200" b="1" dirty="0"/>
              <a:t>patch</a:t>
            </a:r>
            <a:r>
              <a:rPr lang="en-US" sz="3200" dirty="0"/>
              <a:t> picking berries.</a:t>
            </a:r>
          </a:p>
          <a:p>
            <a:endParaRPr lang="en-US" sz="3200" dirty="0"/>
          </a:p>
          <a:p>
            <a:r>
              <a:rPr lang="en-US" sz="3200" b="1" dirty="0"/>
              <a:t>People</a:t>
            </a:r>
            <a:r>
              <a:rPr lang="en-US" sz="3200" dirty="0"/>
              <a:t> move to the next patch when there are better patches elsewhere.</a:t>
            </a:r>
          </a:p>
          <a:p>
            <a:endParaRPr lang="en-US" sz="3200" dirty="0"/>
          </a:p>
          <a:p>
            <a:r>
              <a:rPr lang="en-US" sz="3200" b="1" dirty="0"/>
              <a:t>People</a:t>
            </a:r>
            <a:r>
              <a:rPr lang="en-US" sz="3200" dirty="0"/>
              <a:t> weight up the </a:t>
            </a:r>
            <a:r>
              <a:rPr lang="en-US" sz="3200" b="1" dirty="0"/>
              <a:t>costs</a:t>
            </a:r>
            <a:r>
              <a:rPr lang="en-US" sz="3200" dirty="0"/>
              <a:t> and </a:t>
            </a:r>
            <a:r>
              <a:rPr lang="en-US" sz="3200" b="1" dirty="0"/>
              <a:t>benefits</a:t>
            </a:r>
            <a:r>
              <a:rPr lang="en-US" sz="3200" dirty="0"/>
              <a:t>.</a:t>
            </a:r>
            <a:endParaRPr lang="en-US" dirty="0"/>
          </a:p>
        </p:txBody>
      </p:sp>
    </p:spTree>
    <p:extLst>
      <p:ext uri="{BB962C8B-B14F-4D97-AF65-F5344CB8AC3E}">
        <p14:creationId xmlns:p14="http://schemas.microsoft.com/office/powerpoint/2010/main" val="164306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Foraging Theory</a:t>
            </a:r>
          </a:p>
        </p:txBody>
      </p:sp>
      <p:sp>
        <p:nvSpPr>
          <p:cNvPr id="3" name="Content Placeholder 2"/>
          <p:cNvSpPr>
            <a:spLocks noGrp="1"/>
          </p:cNvSpPr>
          <p:nvPr>
            <p:ph idx="1"/>
          </p:nvPr>
        </p:nvSpPr>
        <p:spPr>
          <a:xfrm>
            <a:off x="4316391" y="1299894"/>
            <a:ext cx="4824807" cy="4525963"/>
          </a:xfrm>
        </p:spPr>
        <p:txBody>
          <a:bodyPr>
            <a:normAutofit lnSpcReduction="10000"/>
          </a:bodyPr>
          <a:lstStyle/>
          <a:p>
            <a:pPr marL="0" indent="0">
              <a:buNone/>
            </a:pPr>
            <a:r>
              <a:rPr lang="en-US" b="1" dirty="0"/>
              <a:t>People</a:t>
            </a:r>
            <a:r>
              <a:rPr lang="en-US" dirty="0"/>
              <a:t> will </a:t>
            </a:r>
            <a:r>
              <a:rPr lang="en-US" b="1" dirty="0"/>
              <a:t>modify</a:t>
            </a:r>
            <a:r>
              <a:rPr lang="en-US" dirty="0"/>
              <a:t> their </a:t>
            </a:r>
            <a:r>
              <a:rPr lang="en-US" b="1" dirty="0"/>
              <a:t>strategies</a:t>
            </a:r>
            <a:r>
              <a:rPr lang="en-US" dirty="0"/>
              <a:t> or </a:t>
            </a:r>
            <a:r>
              <a:rPr lang="en-US" b="1" dirty="0"/>
              <a:t>interface</a:t>
            </a:r>
            <a:r>
              <a:rPr lang="en-US" dirty="0"/>
              <a:t>, in order to </a:t>
            </a:r>
            <a:r>
              <a:rPr lang="en-US" b="1" dirty="0"/>
              <a:t>maximize</a:t>
            </a:r>
            <a:r>
              <a:rPr lang="en-US" dirty="0"/>
              <a:t> their </a:t>
            </a:r>
            <a:r>
              <a:rPr lang="en-US" b="1" dirty="0"/>
              <a:t>rate</a:t>
            </a:r>
            <a:r>
              <a:rPr lang="en-US" dirty="0"/>
              <a:t> of gaining </a:t>
            </a:r>
            <a:r>
              <a:rPr lang="en-US" b="1" dirty="0"/>
              <a:t>valuable information</a:t>
            </a:r>
            <a:r>
              <a:rPr lang="en-US" dirty="0"/>
              <a:t>.</a:t>
            </a:r>
          </a:p>
          <a:p>
            <a:endParaRPr lang="en-US" dirty="0"/>
          </a:p>
          <a:p>
            <a:pPr marL="0" indent="0">
              <a:buNone/>
            </a:pPr>
            <a:r>
              <a:rPr lang="en-US" b="1" dirty="0"/>
              <a:t>People</a:t>
            </a:r>
            <a:r>
              <a:rPr lang="en-US" dirty="0"/>
              <a:t> will </a:t>
            </a:r>
            <a:r>
              <a:rPr lang="en-US" b="1" dirty="0"/>
              <a:t>learn </a:t>
            </a:r>
            <a:r>
              <a:rPr lang="en-US" dirty="0"/>
              <a:t>over time through their </a:t>
            </a:r>
            <a:r>
              <a:rPr lang="en-US" b="1" dirty="0"/>
              <a:t>interactions</a:t>
            </a:r>
            <a:r>
              <a:rPr lang="en-US" dirty="0"/>
              <a:t> with the </a:t>
            </a:r>
            <a:r>
              <a:rPr lang="en-US" b="1" dirty="0"/>
              <a:t>environment</a:t>
            </a:r>
            <a:r>
              <a:rPr lang="en-US" dirty="0"/>
              <a:t>.</a:t>
            </a:r>
          </a:p>
        </p:txBody>
      </p:sp>
      <p:sp>
        <p:nvSpPr>
          <p:cNvPr id="4" name="TextBox 3"/>
          <p:cNvSpPr txBox="1"/>
          <p:nvPr/>
        </p:nvSpPr>
        <p:spPr>
          <a:xfrm>
            <a:off x="4213574" y="6202791"/>
            <a:ext cx="2415205"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Russell et al (1993)</a:t>
            </a:r>
          </a:p>
        </p:txBody>
      </p:sp>
      <p:sp>
        <p:nvSpPr>
          <p:cNvPr id="5" name="TextBox 4"/>
          <p:cNvSpPr txBox="1"/>
          <p:nvPr/>
        </p:nvSpPr>
        <p:spPr>
          <a:xfrm>
            <a:off x="6728795" y="6202791"/>
            <a:ext cx="2415205" cy="400110"/>
          </a:xfrm>
          <a:prstGeom prst="rect">
            <a:avLst/>
          </a:prstGeom>
          <a:solidFill>
            <a:schemeClr val="accent4">
              <a:lumMod val="50000"/>
            </a:schemeClr>
          </a:solidFill>
          <a:ln>
            <a:noFill/>
          </a:ln>
        </p:spPr>
        <p:txBody>
          <a:bodyPr wrap="square" rtlCol="0">
            <a:spAutoFit/>
          </a:bodyPr>
          <a:lstStyle/>
          <a:p>
            <a:pPr algn="r">
              <a:buNone/>
            </a:pPr>
            <a:r>
              <a:rPr lang="en-US" sz="2000" b="1" dirty="0" err="1">
                <a:solidFill>
                  <a:srgbClr val="FFFFFF"/>
                </a:solidFill>
              </a:rPr>
              <a:t>Pirolli</a:t>
            </a:r>
            <a:r>
              <a:rPr lang="en-US" sz="2000" b="1" dirty="0">
                <a:solidFill>
                  <a:srgbClr val="FFFFFF"/>
                </a:solidFill>
              </a:rPr>
              <a:t> &amp; Card (1999)</a:t>
            </a:r>
          </a:p>
        </p:txBody>
      </p:sp>
      <p:sp>
        <p:nvSpPr>
          <p:cNvPr id="6" name="TextBox 5"/>
          <p:cNvSpPr txBox="1"/>
          <p:nvPr/>
        </p:nvSpPr>
        <p:spPr>
          <a:xfrm>
            <a:off x="2085975" y="6199058"/>
            <a:ext cx="2028463" cy="400110"/>
          </a:xfrm>
          <a:prstGeom prst="rect">
            <a:avLst/>
          </a:prstGeom>
          <a:solidFill>
            <a:schemeClr val="accent4">
              <a:lumMod val="50000"/>
            </a:schemeClr>
          </a:solidFill>
          <a:ln>
            <a:noFill/>
          </a:ln>
        </p:spPr>
        <p:txBody>
          <a:bodyPr wrap="square" rtlCol="0">
            <a:spAutoFit/>
          </a:bodyPr>
          <a:lstStyle/>
          <a:p>
            <a:pPr algn="r">
              <a:buNone/>
            </a:pPr>
            <a:r>
              <a:rPr lang="en-US" sz="2000" b="1" dirty="0" err="1">
                <a:solidFill>
                  <a:srgbClr val="FFFFFF"/>
                </a:solidFill>
              </a:rPr>
              <a:t>Resnikoff</a:t>
            </a:r>
            <a:r>
              <a:rPr lang="en-US" sz="2000" b="1" dirty="0">
                <a:solidFill>
                  <a:srgbClr val="FFFFFF"/>
                </a:solidFill>
              </a:rPr>
              <a:t> (1989)</a:t>
            </a:r>
          </a:p>
        </p:txBody>
      </p:sp>
      <p:pic>
        <p:nvPicPr>
          <p:cNvPr id="9" name="Picture 8" descr="re-evolution.tiff">
            <a:extLst>
              <a:ext uri="{FF2B5EF4-FFF2-40B4-BE49-F238E27FC236}">
                <a16:creationId xmlns:a16="http://schemas.microsoft.com/office/drawing/2014/main" id="{601B4907-0014-4386-8D62-8C5F3E02D271}"/>
              </a:ext>
            </a:extLst>
          </p:cNvPr>
          <p:cNvPicPr>
            <a:picLocks noChangeAspect="1"/>
          </p:cNvPicPr>
          <p:nvPr/>
        </p:nvPicPr>
        <p:blipFill>
          <a:blip r:embed="rId3"/>
          <a:stretch>
            <a:fillRect/>
          </a:stretch>
        </p:blipFill>
        <p:spPr>
          <a:xfrm>
            <a:off x="300037" y="1462609"/>
            <a:ext cx="3906346" cy="3495153"/>
          </a:xfrm>
          <a:prstGeom prst="rect">
            <a:avLst/>
          </a:prstGeom>
        </p:spPr>
      </p:pic>
    </p:spTree>
    <p:extLst>
      <p:ext uri="{BB962C8B-B14F-4D97-AF65-F5344CB8AC3E}">
        <p14:creationId xmlns:p14="http://schemas.microsoft.com/office/powerpoint/2010/main" val="313184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Foraging Theory</a:t>
            </a:r>
          </a:p>
        </p:txBody>
      </p:sp>
      <p:sp>
        <p:nvSpPr>
          <p:cNvPr id="3" name="Content Placeholder 2"/>
          <p:cNvSpPr>
            <a:spLocks noGrp="1"/>
          </p:cNvSpPr>
          <p:nvPr>
            <p:ph idx="1"/>
          </p:nvPr>
        </p:nvSpPr>
        <p:spPr>
          <a:xfrm>
            <a:off x="457200" y="1505630"/>
            <a:ext cx="8229600" cy="4525963"/>
          </a:xfrm>
        </p:spPr>
        <p:txBody>
          <a:bodyPr>
            <a:normAutofit/>
          </a:bodyPr>
          <a:lstStyle/>
          <a:p>
            <a:r>
              <a:rPr lang="en-US" dirty="0"/>
              <a:t>There is an expectation that </a:t>
            </a:r>
            <a:r>
              <a:rPr lang="en-US" b="1" dirty="0"/>
              <a:t>information systems &amp; interfaces</a:t>
            </a:r>
            <a:r>
              <a:rPr lang="en-US" dirty="0"/>
              <a:t> will also </a:t>
            </a:r>
            <a:r>
              <a:rPr lang="en-US" b="1" dirty="0"/>
              <a:t>evolve</a:t>
            </a:r>
            <a:r>
              <a:rPr lang="en-US" dirty="0"/>
              <a:t> so as to </a:t>
            </a:r>
            <a:r>
              <a:rPr lang="en-US" b="1" dirty="0"/>
              <a:t>maximize</a:t>
            </a:r>
            <a:r>
              <a:rPr lang="en-US" dirty="0"/>
              <a:t> the </a:t>
            </a:r>
            <a:r>
              <a:rPr lang="en-US" b="1" dirty="0"/>
              <a:t>gain</a:t>
            </a:r>
            <a:r>
              <a:rPr lang="en-US" dirty="0"/>
              <a:t> of </a:t>
            </a:r>
            <a:r>
              <a:rPr lang="en-US" b="1" dirty="0"/>
              <a:t>valuable information per unit cost</a:t>
            </a:r>
            <a:r>
              <a:rPr lang="en-US" dirty="0"/>
              <a:t>.</a:t>
            </a:r>
          </a:p>
          <a:p>
            <a:endParaRPr lang="en-US" dirty="0"/>
          </a:p>
          <a:p>
            <a:r>
              <a:rPr lang="en-US" b="1" dirty="0"/>
              <a:t>Evaluation:</a:t>
            </a:r>
            <a:r>
              <a:rPr lang="en-US" dirty="0"/>
              <a:t> One </a:t>
            </a:r>
            <a:r>
              <a:rPr lang="en-US" b="1" dirty="0"/>
              <a:t>strategy</a:t>
            </a:r>
            <a:r>
              <a:rPr lang="en-US" dirty="0"/>
              <a:t>, </a:t>
            </a:r>
            <a:r>
              <a:rPr lang="en-US" b="1" dirty="0"/>
              <a:t>system</a:t>
            </a:r>
            <a:r>
              <a:rPr lang="en-US" dirty="0"/>
              <a:t> or </a:t>
            </a:r>
            <a:r>
              <a:rPr lang="en-US" b="1" dirty="0"/>
              <a:t>interface</a:t>
            </a:r>
            <a:r>
              <a:rPr lang="en-US" dirty="0"/>
              <a:t> is superior to another if it yields </a:t>
            </a:r>
            <a:r>
              <a:rPr lang="en-US" b="1" dirty="0"/>
              <a:t>more valuable information per unit cost</a:t>
            </a:r>
            <a:r>
              <a:rPr lang="en-US" dirty="0"/>
              <a:t>.</a:t>
            </a:r>
          </a:p>
          <a:p>
            <a:endParaRPr lang="en-US" dirty="0"/>
          </a:p>
        </p:txBody>
      </p:sp>
      <p:sp>
        <p:nvSpPr>
          <p:cNvPr id="9" name="TextBox 8">
            <a:extLst>
              <a:ext uri="{FF2B5EF4-FFF2-40B4-BE49-F238E27FC236}">
                <a16:creationId xmlns:a16="http://schemas.microsoft.com/office/drawing/2014/main" id="{4512C994-3BA5-45D6-9AAA-07E9B87FF611}"/>
              </a:ext>
            </a:extLst>
          </p:cNvPr>
          <p:cNvSpPr txBox="1"/>
          <p:nvPr/>
        </p:nvSpPr>
        <p:spPr>
          <a:xfrm>
            <a:off x="4213574" y="6202791"/>
            <a:ext cx="2415205"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Russell et al (1993)</a:t>
            </a:r>
          </a:p>
        </p:txBody>
      </p:sp>
      <p:sp>
        <p:nvSpPr>
          <p:cNvPr id="10" name="TextBox 9">
            <a:extLst>
              <a:ext uri="{FF2B5EF4-FFF2-40B4-BE49-F238E27FC236}">
                <a16:creationId xmlns:a16="http://schemas.microsoft.com/office/drawing/2014/main" id="{D5043498-0244-4E5E-B659-19EFE6C0326C}"/>
              </a:ext>
            </a:extLst>
          </p:cNvPr>
          <p:cNvSpPr txBox="1"/>
          <p:nvPr/>
        </p:nvSpPr>
        <p:spPr>
          <a:xfrm>
            <a:off x="6728795" y="6202791"/>
            <a:ext cx="2415205" cy="400110"/>
          </a:xfrm>
          <a:prstGeom prst="rect">
            <a:avLst/>
          </a:prstGeom>
          <a:solidFill>
            <a:schemeClr val="accent4">
              <a:lumMod val="50000"/>
            </a:schemeClr>
          </a:solidFill>
          <a:ln>
            <a:noFill/>
          </a:ln>
        </p:spPr>
        <p:txBody>
          <a:bodyPr wrap="square" rtlCol="0">
            <a:spAutoFit/>
          </a:bodyPr>
          <a:lstStyle/>
          <a:p>
            <a:pPr algn="r">
              <a:buNone/>
            </a:pPr>
            <a:r>
              <a:rPr lang="en-US" sz="2000" b="1" dirty="0" err="1">
                <a:solidFill>
                  <a:srgbClr val="FFFFFF"/>
                </a:solidFill>
              </a:rPr>
              <a:t>Pirolli</a:t>
            </a:r>
            <a:r>
              <a:rPr lang="en-US" sz="2000" b="1" dirty="0">
                <a:solidFill>
                  <a:srgbClr val="FFFFFF"/>
                </a:solidFill>
              </a:rPr>
              <a:t> &amp; Card (1999)</a:t>
            </a:r>
          </a:p>
        </p:txBody>
      </p:sp>
      <p:sp>
        <p:nvSpPr>
          <p:cNvPr id="11" name="TextBox 10">
            <a:extLst>
              <a:ext uri="{FF2B5EF4-FFF2-40B4-BE49-F238E27FC236}">
                <a16:creationId xmlns:a16="http://schemas.microsoft.com/office/drawing/2014/main" id="{E81248A1-59CA-416F-9870-4541C2BA3FB8}"/>
              </a:ext>
            </a:extLst>
          </p:cNvPr>
          <p:cNvSpPr txBox="1"/>
          <p:nvPr/>
        </p:nvSpPr>
        <p:spPr>
          <a:xfrm>
            <a:off x="2085975" y="6199058"/>
            <a:ext cx="2028463" cy="400110"/>
          </a:xfrm>
          <a:prstGeom prst="rect">
            <a:avLst/>
          </a:prstGeom>
          <a:solidFill>
            <a:schemeClr val="accent4">
              <a:lumMod val="50000"/>
            </a:schemeClr>
          </a:solidFill>
          <a:ln>
            <a:noFill/>
          </a:ln>
        </p:spPr>
        <p:txBody>
          <a:bodyPr wrap="square" rtlCol="0">
            <a:spAutoFit/>
          </a:bodyPr>
          <a:lstStyle/>
          <a:p>
            <a:pPr algn="r">
              <a:buNone/>
            </a:pPr>
            <a:r>
              <a:rPr lang="en-US" sz="2000" b="1" dirty="0" err="1">
                <a:solidFill>
                  <a:srgbClr val="FFFFFF"/>
                </a:solidFill>
              </a:rPr>
              <a:t>Resnikoff</a:t>
            </a:r>
            <a:r>
              <a:rPr lang="en-US" sz="2000" b="1" dirty="0">
                <a:solidFill>
                  <a:srgbClr val="FFFFFF"/>
                </a:solidFill>
              </a:rPr>
              <a:t> (1989)</a:t>
            </a:r>
          </a:p>
        </p:txBody>
      </p:sp>
    </p:spTree>
    <p:extLst>
      <p:ext uri="{BB962C8B-B14F-4D97-AF65-F5344CB8AC3E}">
        <p14:creationId xmlns:p14="http://schemas.microsoft.com/office/powerpoint/2010/main" val="194844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Scent Model</a:t>
            </a:r>
          </a:p>
        </p:txBody>
      </p:sp>
      <p:pic>
        <p:nvPicPr>
          <p:cNvPr id="4" name="Picture 3" descr="The_Colour_Of_Scent_1024x768_by_l8.jpg"/>
          <p:cNvPicPr>
            <a:picLocks noChangeAspect="1"/>
          </p:cNvPicPr>
          <p:nvPr/>
        </p:nvPicPr>
        <p:blipFill rotWithShape="1">
          <a:blip r:embed="rId3"/>
          <a:srcRect t="20303" b="18720"/>
          <a:stretch/>
        </p:blipFill>
        <p:spPr>
          <a:xfrm>
            <a:off x="0" y="3220452"/>
            <a:ext cx="9144000" cy="3731801"/>
          </a:xfrm>
          <a:prstGeom prst="rect">
            <a:avLst/>
          </a:prstGeom>
        </p:spPr>
      </p:pic>
      <p:sp>
        <p:nvSpPr>
          <p:cNvPr id="5" name="Content Placeholder 2"/>
          <p:cNvSpPr txBox="1">
            <a:spLocks/>
          </p:cNvSpPr>
          <p:nvPr/>
        </p:nvSpPr>
        <p:spPr>
          <a:xfrm>
            <a:off x="293078" y="1520230"/>
            <a:ext cx="8655538" cy="3872377"/>
          </a:xfrm>
          <a:prstGeom prst="rect">
            <a:avLst/>
          </a:prstGeom>
          <a:solidFill>
            <a:schemeClr val="bg1">
              <a:alpha val="73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Describe how foragers follow information cues to find patches with relevant information.</a:t>
            </a:r>
          </a:p>
          <a:p>
            <a:pPr lvl="1"/>
            <a:r>
              <a:rPr lang="en-US" dirty="0"/>
              <a:t>If there is a strong scent foragers are able to more directly to a patch, otherwise moves are more random.</a:t>
            </a:r>
          </a:p>
          <a:p>
            <a:r>
              <a:rPr lang="en-US" dirty="0"/>
              <a:t>Aims to explain how people identify the value of information based on cues.</a:t>
            </a:r>
          </a:p>
          <a:p>
            <a:pPr marL="0" indent="0">
              <a:buNone/>
            </a:pPr>
            <a:endParaRPr lang="en-US" dirty="0"/>
          </a:p>
        </p:txBody>
      </p:sp>
      <p:sp>
        <p:nvSpPr>
          <p:cNvPr id="6" name="TextBox 5"/>
          <p:cNvSpPr txBox="1"/>
          <p:nvPr/>
        </p:nvSpPr>
        <p:spPr>
          <a:xfrm>
            <a:off x="7298139" y="6182978"/>
            <a:ext cx="1845861"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Chi et al(2001)</a:t>
            </a:r>
          </a:p>
        </p:txBody>
      </p:sp>
      <p:sp>
        <p:nvSpPr>
          <p:cNvPr id="7" name="TextBox 6"/>
          <p:cNvSpPr txBox="1"/>
          <p:nvPr/>
        </p:nvSpPr>
        <p:spPr>
          <a:xfrm>
            <a:off x="7298139" y="5500750"/>
            <a:ext cx="1845861"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Chi et al (2000)</a:t>
            </a:r>
          </a:p>
        </p:txBody>
      </p:sp>
      <p:sp>
        <p:nvSpPr>
          <p:cNvPr id="8" name="Slide Number Placeholder 7"/>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19</a:t>
            </a:fld>
            <a:endParaRPr lang="en-US" dirty="0"/>
          </a:p>
        </p:txBody>
      </p:sp>
    </p:spTree>
    <p:extLst>
      <p:ext uri="{BB962C8B-B14F-4D97-AF65-F5344CB8AC3E}">
        <p14:creationId xmlns:p14="http://schemas.microsoft.com/office/powerpoint/2010/main" val="70209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306C-F2F7-402B-AB64-DE899F6C89B3}"/>
              </a:ext>
            </a:extLst>
          </p:cNvPr>
          <p:cNvSpPr>
            <a:spLocks noGrp="1"/>
          </p:cNvSpPr>
          <p:nvPr>
            <p:ph type="title"/>
          </p:nvPr>
        </p:nvSpPr>
        <p:spPr/>
        <p:txBody>
          <a:bodyPr/>
          <a:lstStyle/>
          <a:p>
            <a:r>
              <a:rPr lang="en-US" dirty="0"/>
              <a:t>Economics in Information Retrieval</a:t>
            </a:r>
          </a:p>
        </p:txBody>
      </p:sp>
      <p:pic>
        <p:nvPicPr>
          <p:cNvPr id="4" name="Picture 3" descr="A close up of a logo&#10;&#10;Description automatically generated">
            <a:extLst>
              <a:ext uri="{FF2B5EF4-FFF2-40B4-BE49-F238E27FC236}">
                <a16:creationId xmlns:a16="http://schemas.microsoft.com/office/drawing/2014/main" id="{5BDB3DC3-1F76-4986-AE57-A4E91ADE7A22}"/>
              </a:ext>
            </a:extLst>
          </p:cNvPr>
          <p:cNvPicPr>
            <a:picLocks noChangeAspect="1"/>
          </p:cNvPicPr>
          <p:nvPr/>
        </p:nvPicPr>
        <p:blipFill>
          <a:blip r:embed="rId3"/>
          <a:stretch>
            <a:fillRect/>
          </a:stretch>
        </p:blipFill>
        <p:spPr>
          <a:xfrm>
            <a:off x="1983569" y="2927268"/>
            <a:ext cx="1247711" cy="1247711"/>
          </a:xfrm>
          <a:prstGeom prst="rect">
            <a:avLst/>
          </a:prstGeom>
        </p:spPr>
      </p:pic>
      <p:pic>
        <p:nvPicPr>
          <p:cNvPr id="5" name="Picture 4" descr="A close up of a logo&#10;&#10;Description automatically generated">
            <a:extLst>
              <a:ext uri="{FF2B5EF4-FFF2-40B4-BE49-F238E27FC236}">
                <a16:creationId xmlns:a16="http://schemas.microsoft.com/office/drawing/2014/main" id="{10287E8B-C88C-448E-AEEB-171A85186ADD}"/>
              </a:ext>
            </a:extLst>
          </p:cNvPr>
          <p:cNvPicPr>
            <a:picLocks noChangeAspect="1"/>
          </p:cNvPicPr>
          <p:nvPr/>
        </p:nvPicPr>
        <p:blipFill>
          <a:blip r:embed="rId4"/>
          <a:stretch>
            <a:fillRect/>
          </a:stretch>
        </p:blipFill>
        <p:spPr>
          <a:xfrm>
            <a:off x="4904537" y="3180557"/>
            <a:ext cx="882216" cy="882216"/>
          </a:xfrm>
          <a:prstGeom prst="rect">
            <a:avLst/>
          </a:prstGeom>
        </p:spPr>
      </p:pic>
      <p:cxnSp>
        <p:nvCxnSpPr>
          <p:cNvPr id="6" name="Straight Connector 5">
            <a:extLst>
              <a:ext uri="{FF2B5EF4-FFF2-40B4-BE49-F238E27FC236}">
                <a16:creationId xmlns:a16="http://schemas.microsoft.com/office/drawing/2014/main" id="{25E06401-823E-4823-B1D8-E932A5B7170A}"/>
              </a:ext>
            </a:extLst>
          </p:cNvPr>
          <p:cNvCxnSpPr>
            <a:cxnSpLocks/>
          </p:cNvCxnSpPr>
          <p:nvPr/>
        </p:nvCxnSpPr>
        <p:spPr>
          <a:xfrm>
            <a:off x="3962979" y="1356360"/>
            <a:ext cx="0" cy="4937760"/>
          </a:xfrm>
          <a:prstGeom prst="line">
            <a:avLst/>
          </a:prstGeom>
          <a:ln>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05FFCF4-0BB0-4AA4-9305-CE2F7DCC8D76}"/>
              </a:ext>
            </a:extLst>
          </p:cNvPr>
          <p:cNvCxnSpPr>
            <a:cxnSpLocks/>
          </p:cNvCxnSpPr>
          <p:nvPr/>
        </p:nvCxnSpPr>
        <p:spPr>
          <a:xfrm>
            <a:off x="1717592" y="2687439"/>
            <a:ext cx="6912058" cy="0"/>
          </a:xfrm>
          <a:prstGeom prst="line">
            <a:avLst/>
          </a:prstGeom>
          <a:ln>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6B88A9-2F66-4448-8A6C-03D9804C43F6}"/>
              </a:ext>
            </a:extLst>
          </p:cNvPr>
          <p:cNvCxnSpPr>
            <a:cxnSpLocks/>
          </p:cNvCxnSpPr>
          <p:nvPr/>
        </p:nvCxnSpPr>
        <p:spPr>
          <a:xfrm>
            <a:off x="1774359" y="5115545"/>
            <a:ext cx="4506233" cy="0"/>
          </a:xfrm>
          <a:prstGeom prst="line">
            <a:avLst/>
          </a:prstGeom>
          <a:ln>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562C08-857F-4A15-919B-08DCBDC4E142}"/>
              </a:ext>
            </a:extLst>
          </p:cNvPr>
          <p:cNvSpPr txBox="1"/>
          <p:nvPr/>
        </p:nvSpPr>
        <p:spPr>
          <a:xfrm>
            <a:off x="4333920" y="4154076"/>
            <a:ext cx="2023450" cy="646331"/>
          </a:xfrm>
          <a:prstGeom prst="rect">
            <a:avLst/>
          </a:prstGeom>
          <a:noFill/>
        </p:spPr>
        <p:txBody>
          <a:bodyPr wrap="square" rtlCol="0">
            <a:spAutoFit/>
          </a:bodyPr>
          <a:lstStyle/>
          <a:p>
            <a:pPr algn="ctr"/>
            <a:r>
              <a:rPr lang="en-US" dirty="0">
                <a:highlight>
                  <a:srgbClr val="FFCE00"/>
                </a:highlight>
              </a:rPr>
              <a:t>System Output/Ranking</a:t>
            </a:r>
          </a:p>
        </p:txBody>
      </p:sp>
      <p:sp>
        <p:nvSpPr>
          <p:cNvPr id="16" name="TextBox 15">
            <a:extLst>
              <a:ext uri="{FF2B5EF4-FFF2-40B4-BE49-F238E27FC236}">
                <a16:creationId xmlns:a16="http://schemas.microsoft.com/office/drawing/2014/main" id="{94634C76-7144-48C8-8A6D-EC7092810A11}"/>
              </a:ext>
            </a:extLst>
          </p:cNvPr>
          <p:cNvSpPr txBox="1"/>
          <p:nvPr/>
        </p:nvSpPr>
        <p:spPr>
          <a:xfrm>
            <a:off x="1679526" y="4159321"/>
            <a:ext cx="1750124" cy="646331"/>
          </a:xfrm>
          <a:prstGeom prst="rect">
            <a:avLst/>
          </a:prstGeom>
          <a:noFill/>
        </p:spPr>
        <p:txBody>
          <a:bodyPr wrap="square" rtlCol="0">
            <a:spAutoFit/>
          </a:bodyPr>
          <a:lstStyle/>
          <a:p>
            <a:pPr algn="ctr"/>
            <a:r>
              <a:rPr lang="en-US" dirty="0">
                <a:highlight>
                  <a:srgbClr val="FFCE00"/>
                </a:highlight>
              </a:rPr>
              <a:t>Observed </a:t>
            </a:r>
          </a:p>
          <a:p>
            <a:pPr algn="ctr"/>
            <a:r>
              <a:rPr lang="en-US" dirty="0">
                <a:highlight>
                  <a:srgbClr val="FFCE00"/>
                </a:highlight>
              </a:rPr>
              <a:t>User Behaviors</a:t>
            </a:r>
          </a:p>
        </p:txBody>
      </p:sp>
      <p:sp>
        <p:nvSpPr>
          <p:cNvPr id="17" name="Arrow: Left-Right 16">
            <a:extLst>
              <a:ext uri="{FF2B5EF4-FFF2-40B4-BE49-F238E27FC236}">
                <a16:creationId xmlns:a16="http://schemas.microsoft.com/office/drawing/2014/main" id="{BABC4A1F-A784-49AA-ABEB-6103EAA9269D}"/>
              </a:ext>
            </a:extLst>
          </p:cNvPr>
          <p:cNvSpPr/>
          <p:nvPr/>
        </p:nvSpPr>
        <p:spPr>
          <a:xfrm>
            <a:off x="3344218" y="3429000"/>
            <a:ext cx="1227782" cy="234145"/>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48EFD33-7AB4-4491-A1B9-A3807B491ED3}"/>
              </a:ext>
            </a:extLst>
          </p:cNvPr>
          <p:cNvSpPr txBox="1"/>
          <p:nvPr/>
        </p:nvSpPr>
        <p:spPr>
          <a:xfrm>
            <a:off x="3214554" y="3736241"/>
            <a:ext cx="1478275" cy="369332"/>
          </a:xfrm>
          <a:prstGeom prst="rect">
            <a:avLst/>
          </a:prstGeom>
          <a:noFill/>
        </p:spPr>
        <p:txBody>
          <a:bodyPr wrap="square" rtlCol="0">
            <a:spAutoFit/>
          </a:bodyPr>
          <a:lstStyle/>
          <a:p>
            <a:pPr algn="ctr"/>
            <a:r>
              <a:rPr lang="en-US" dirty="0">
                <a:highlight>
                  <a:srgbClr val="FFCE00"/>
                </a:highlight>
              </a:rPr>
              <a:t>Interaction</a:t>
            </a:r>
          </a:p>
        </p:txBody>
      </p:sp>
      <p:grpSp>
        <p:nvGrpSpPr>
          <p:cNvPr id="8" name="Group 7">
            <a:extLst>
              <a:ext uri="{FF2B5EF4-FFF2-40B4-BE49-F238E27FC236}">
                <a16:creationId xmlns:a16="http://schemas.microsoft.com/office/drawing/2014/main" id="{E3AD5B04-359B-4C24-9C12-A4F1ED696B1C}"/>
              </a:ext>
            </a:extLst>
          </p:cNvPr>
          <p:cNvGrpSpPr/>
          <p:nvPr/>
        </p:nvGrpSpPr>
        <p:grpSpPr>
          <a:xfrm>
            <a:off x="4145889" y="1552952"/>
            <a:ext cx="2240280" cy="1394909"/>
            <a:chOff x="4145889" y="1552952"/>
            <a:chExt cx="2240280" cy="1394909"/>
          </a:xfrm>
        </p:grpSpPr>
        <p:sp>
          <p:nvSpPr>
            <p:cNvPr id="18" name="TextBox 17">
              <a:extLst>
                <a:ext uri="{FF2B5EF4-FFF2-40B4-BE49-F238E27FC236}">
                  <a16:creationId xmlns:a16="http://schemas.microsoft.com/office/drawing/2014/main" id="{9E021186-6E53-4610-AF05-6524484D5480}"/>
                </a:ext>
              </a:extLst>
            </p:cNvPr>
            <p:cNvSpPr txBox="1"/>
            <p:nvPr/>
          </p:nvSpPr>
          <p:spPr>
            <a:xfrm>
              <a:off x="4145889" y="1552952"/>
              <a:ext cx="2240280" cy="646331"/>
            </a:xfrm>
            <a:prstGeom prst="rect">
              <a:avLst/>
            </a:prstGeom>
            <a:noFill/>
          </p:spPr>
          <p:txBody>
            <a:bodyPr wrap="square" rtlCol="0">
              <a:spAutoFit/>
            </a:bodyPr>
            <a:lstStyle/>
            <a:p>
              <a:pPr algn="ctr"/>
              <a:r>
                <a:rPr lang="en-US" dirty="0">
                  <a:highlight>
                    <a:srgbClr val="00FFFF"/>
                  </a:highlight>
                </a:rPr>
                <a:t>Predictions of</a:t>
              </a:r>
            </a:p>
            <a:p>
              <a:pPr algn="ctr"/>
              <a:r>
                <a:rPr lang="en-US" dirty="0">
                  <a:highlight>
                    <a:srgbClr val="00FFFF"/>
                  </a:highlight>
                </a:rPr>
                <a:t>System Performance</a:t>
              </a:r>
            </a:p>
          </p:txBody>
        </p:sp>
        <p:sp>
          <p:nvSpPr>
            <p:cNvPr id="19" name="Arrow: Left-Right 18">
              <a:extLst>
                <a:ext uri="{FF2B5EF4-FFF2-40B4-BE49-F238E27FC236}">
                  <a16:creationId xmlns:a16="http://schemas.microsoft.com/office/drawing/2014/main" id="{A01A70A4-76CB-4A5B-B208-DAEB49CF8D9C}"/>
                </a:ext>
              </a:extLst>
            </p:cNvPr>
            <p:cNvSpPr/>
            <p:nvPr/>
          </p:nvSpPr>
          <p:spPr>
            <a:xfrm rot="5400000">
              <a:off x="5044425" y="2574231"/>
              <a:ext cx="523219" cy="224041"/>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825299E0-DA9C-4F13-9BB5-1A9CB3A11280}"/>
              </a:ext>
            </a:extLst>
          </p:cNvPr>
          <p:cNvGrpSpPr/>
          <p:nvPr/>
        </p:nvGrpSpPr>
        <p:grpSpPr>
          <a:xfrm>
            <a:off x="1738045" y="1588651"/>
            <a:ext cx="2466514" cy="1330866"/>
            <a:chOff x="1738045" y="1588651"/>
            <a:chExt cx="2466514" cy="1330866"/>
          </a:xfrm>
        </p:grpSpPr>
        <p:sp>
          <p:nvSpPr>
            <p:cNvPr id="21" name="Arrow: Right 20">
              <a:extLst>
                <a:ext uri="{FF2B5EF4-FFF2-40B4-BE49-F238E27FC236}">
                  <a16:creationId xmlns:a16="http://schemas.microsoft.com/office/drawing/2014/main" id="{60DE3376-ED30-45C8-97CB-8866455738C8}"/>
                </a:ext>
              </a:extLst>
            </p:cNvPr>
            <p:cNvSpPr/>
            <p:nvPr/>
          </p:nvSpPr>
          <p:spPr>
            <a:xfrm rot="16200000">
              <a:off x="2351943" y="2585103"/>
              <a:ext cx="461039" cy="20779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DE44510-69FC-48BD-9198-BA3AB0D28875}"/>
                </a:ext>
              </a:extLst>
            </p:cNvPr>
            <p:cNvSpPr txBox="1"/>
            <p:nvPr/>
          </p:nvSpPr>
          <p:spPr>
            <a:xfrm>
              <a:off x="1738045" y="1588651"/>
              <a:ext cx="1798473" cy="646331"/>
            </a:xfrm>
            <a:prstGeom prst="rect">
              <a:avLst/>
            </a:prstGeom>
            <a:noFill/>
          </p:spPr>
          <p:txBody>
            <a:bodyPr wrap="square" rtlCol="0">
              <a:spAutoFit/>
            </a:bodyPr>
            <a:lstStyle/>
            <a:p>
              <a:pPr algn="ctr"/>
              <a:r>
                <a:rPr lang="en-US" dirty="0">
                  <a:highlight>
                    <a:srgbClr val="00FF00"/>
                  </a:highlight>
                </a:rPr>
                <a:t>Models of </a:t>
              </a:r>
            </a:p>
            <a:p>
              <a:pPr algn="ctr"/>
              <a:r>
                <a:rPr lang="en-US" dirty="0">
                  <a:highlight>
                    <a:srgbClr val="00FF00"/>
                  </a:highlight>
                </a:rPr>
                <a:t>User Behavior</a:t>
              </a:r>
            </a:p>
          </p:txBody>
        </p:sp>
        <p:sp>
          <p:nvSpPr>
            <p:cNvPr id="27" name="Arrow: Right 26">
              <a:extLst>
                <a:ext uri="{FF2B5EF4-FFF2-40B4-BE49-F238E27FC236}">
                  <a16:creationId xmlns:a16="http://schemas.microsoft.com/office/drawing/2014/main" id="{8DA67894-D89D-44C1-AEDB-4D11CF97310E}"/>
                </a:ext>
              </a:extLst>
            </p:cNvPr>
            <p:cNvSpPr/>
            <p:nvPr/>
          </p:nvSpPr>
          <p:spPr>
            <a:xfrm>
              <a:off x="3743520" y="1652122"/>
              <a:ext cx="461039" cy="20779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C83D8E1-37CD-4CA3-910B-07025AAEB905}"/>
              </a:ext>
            </a:extLst>
          </p:cNvPr>
          <p:cNvGrpSpPr/>
          <p:nvPr/>
        </p:nvGrpSpPr>
        <p:grpSpPr>
          <a:xfrm>
            <a:off x="1710170" y="4852857"/>
            <a:ext cx="1744583" cy="1307959"/>
            <a:chOff x="1710170" y="4852857"/>
            <a:chExt cx="1744583" cy="1307959"/>
          </a:xfrm>
        </p:grpSpPr>
        <p:sp>
          <p:nvSpPr>
            <p:cNvPr id="28" name="TextBox 27">
              <a:extLst>
                <a:ext uri="{FF2B5EF4-FFF2-40B4-BE49-F238E27FC236}">
                  <a16:creationId xmlns:a16="http://schemas.microsoft.com/office/drawing/2014/main" id="{C596A759-ED79-4BF8-AD7A-DFE7E5E1E680}"/>
                </a:ext>
              </a:extLst>
            </p:cNvPr>
            <p:cNvSpPr txBox="1"/>
            <p:nvPr/>
          </p:nvSpPr>
          <p:spPr>
            <a:xfrm>
              <a:off x="1710170" y="5514485"/>
              <a:ext cx="1744583" cy="646331"/>
            </a:xfrm>
            <a:prstGeom prst="rect">
              <a:avLst/>
            </a:prstGeom>
            <a:noFill/>
          </p:spPr>
          <p:txBody>
            <a:bodyPr wrap="square" rtlCol="0">
              <a:spAutoFit/>
            </a:bodyPr>
            <a:lstStyle/>
            <a:p>
              <a:pPr algn="ctr"/>
              <a:r>
                <a:rPr lang="en-US" dirty="0">
                  <a:highlight>
                    <a:srgbClr val="00FFFF"/>
                  </a:highlight>
                </a:rPr>
                <a:t>Predictions of</a:t>
              </a:r>
            </a:p>
            <a:p>
              <a:pPr algn="ctr"/>
              <a:r>
                <a:rPr lang="en-US" dirty="0">
                  <a:highlight>
                    <a:srgbClr val="00FFFF"/>
                  </a:highlight>
                </a:rPr>
                <a:t>User Behavior</a:t>
              </a:r>
            </a:p>
          </p:txBody>
        </p:sp>
        <p:sp>
          <p:nvSpPr>
            <p:cNvPr id="29" name="Arrow: Left-Right 28">
              <a:extLst>
                <a:ext uri="{FF2B5EF4-FFF2-40B4-BE49-F238E27FC236}">
                  <a16:creationId xmlns:a16="http://schemas.microsoft.com/office/drawing/2014/main" id="{E66512A5-F681-430B-9755-7E36E5749C7B}"/>
                </a:ext>
              </a:extLst>
            </p:cNvPr>
            <p:cNvSpPr/>
            <p:nvPr/>
          </p:nvSpPr>
          <p:spPr>
            <a:xfrm rot="5400000">
              <a:off x="2353285" y="5002446"/>
              <a:ext cx="523219" cy="224041"/>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2FCC12D4-1299-4F81-B5EF-0740E05F16C4}"/>
              </a:ext>
            </a:extLst>
          </p:cNvPr>
          <p:cNvSpPr txBox="1"/>
          <p:nvPr/>
        </p:nvSpPr>
        <p:spPr>
          <a:xfrm>
            <a:off x="4283302" y="5496009"/>
            <a:ext cx="2100238" cy="646331"/>
          </a:xfrm>
          <a:prstGeom prst="rect">
            <a:avLst/>
          </a:prstGeom>
          <a:noFill/>
        </p:spPr>
        <p:txBody>
          <a:bodyPr wrap="square" rtlCol="0">
            <a:spAutoFit/>
          </a:bodyPr>
          <a:lstStyle/>
          <a:p>
            <a:pPr algn="ctr"/>
            <a:r>
              <a:rPr lang="en-US" dirty="0">
                <a:highlight>
                  <a:srgbClr val="00FF00"/>
                </a:highlight>
              </a:rPr>
              <a:t>Model of</a:t>
            </a:r>
          </a:p>
          <a:p>
            <a:pPr algn="ctr"/>
            <a:r>
              <a:rPr lang="en-US" dirty="0">
                <a:highlight>
                  <a:srgbClr val="00FF00"/>
                </a:highlight>
              </a:rPr>
              <a:t>System Performance</a:t>
            </a:r>
          </a:p>
        </p:txBody>
      </p:sp>
      <p:sp>
        <p:nvSpPr>
          <p:cNvPr id="31" name="Arrow: Right 30">
            <a:extLst>
              <a:ext uri="{FF2B5EF4-FFF2-40B4-BE49-F238E27FC236}">
                <a16:creationId xmlns:a16="http://schemas.microsoft.com/office/drawing/2014/main" id="{004CE19C-57B4-41BE-903D-9C9DFF410764}"/>
              </a:ext>
            </a:extLst>
          </p:cNvPr>
          <p:cNvSpPr/>
          <p:nvPr/>
        </p:nvSpPr>
        <p:spPr>
          <a:xfrm rot="10800000">
            <a:off x="3737478" y="5800760"/>
            <a:ext cx="461039" cy="20779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9F475E21-3F97-4559-BC6C-DAC131C4E2C4}"/>
              </a:ext>
            </a:extLst>
          </p:cNvPr>
          <p:cNvSpPr/>
          <p:nvPr/>
        </p:nvSpPr>
        <p:spPr>
          <a:xfrm rot="5400000">
            <a:off x="5102902" y="5028810"/>
            <a:ext cx="461039" cy="20779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Bent-Up 2">
            <a:extLst>
              <a:ext uri="{FF2B5EF4-FFF2-40B4-BE49-F238E27FC236}">
                <a16:creationId xmlns:a16="http://schemas.microsoft.com/office/drawing/2014/main" id="{90DFD483-E601-42AD-91F3-1DAC1F89E3D6}"/>
              </a:ext>
            </a:extLst>
          </p:cNvPr>
          <p:cNvSpPr/>
          <p:nvPr/>
        </p:nvSpPr>
        <p:spPr>
          <a:xfrm flipV="1">
            <a:off x="6528133" y="1805056"/>
            <a:ext cx="1175639" cy="1143883"/>
          </a:xfrm>
          <a:prstGeom prst="bentUpArrow">
            <a:avLst>
              <a:gd name="adj1" fmla="val 11389"/>
              <a:gd name="adj2" fmla="val 11389"/>
              <a:gd name="adj3" fmla="val 15278"/>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33A3AE85-C634-4019-8151-6C1EEABE0F7F}"/>
              </a:ext>
            </a:extLst>
          </p:cNvPr>
          <p:cNvSpPr/>
          <p:nvPr/>
        </p:nvSpPr>
        <p:spPr>
          <a:xfrm rot="10800000">
            <a:off x="6155649" y="3437095"/>
            <a:ext cx="461039" cy="20779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BD20E3F-2DE7-4FFC-865F-E434B0A4E641}"/>
              </a:ext>
            </a:extLst>
          </p:cNvPr>
          <p:cNvSpPr txBox="1"/>
          <p:nvPr/>
        </p:nvSpPr>
        <p:spPr>
          <a:xfrm>
            <a:off x="6509770" y="3145635"/>
            <a:ext cx="2023450" cy="923330"/>
          </a:xfrm>
          <a:prstGeom prst="rect">
            <a:avLst/>
          </a:prstGeom>
          <a:noFill/>
        </p:spPr>
        <p:txBody>
          <a:bodyPr wrap="square" rtlCol="0">
            <a:spAutoFit/>
          </a:bodyPr>
          <a:lstStyle/>
          <a:p>
            <a:pPr algn="ctr"/>
            <a:r>
              <a:rPr lang="en-US" dirty="0">
                <a:highlight>
                  <a:srgbClr val="FFCE00"/>
                </a:highlight>
              </a:rPr>
              <a:t>Estimation of</a:t>
            </a:r>
          </a:p>
          <a:p>
            <a:pPr algn="ctr"/>
            <a:r>
              <a:rPr lang="en-US" dirty="0">
                <a:highlight>
                  <a:srgbClr val="FFCE00"/>
                </a:highlight>
              </a:rPr>
              <a:t>Relevance /</a:t>
            </a:r>
          </a:p>
          <a:p>
            <a:pPr algn="ctr"/>
            <a:r>
              <a:rPr lang="en-US" dirty="0">
                <a:highlight>
                  <a:srgbClr val="FFCE00"/>
                </a:highlight>
              </a:rPr>
              <a:t>Ranking</a:t>
            </a:r>
          </a:p>
        </p:txBody>
      </p:sp>
      <p:sp>
        <p:nvSpPr>
          <p:cNvPr id="13" name="Rectangle 12">
            <a:extLst>
              <a:ext uri="{FF2B5EF4-FFF2-40B4-BE49-F238E27FC236}">
                <a16:creationId xmlns:a16="http://schemas.microsoft.com/office/drawing/2014/main" id="{DC9050ED-63DC-46C8-9EB0-199D22339F34}"/>
              </a:ext>
            </a:extLst>
          </p:cNvPr>
          <p:cNvSpPr/>
          <p:nvPr/>
        </p:nvSpPr>
        <p:spPr>
          <a:xfrm>
            <a:off x="1535288" y="5051458"/>
            <a:ext cx="5215467" cy="144149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3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les.jpg"/>
          <p:cNvPicPr>
            <a:picLocks noChangeAspect="1"/>
          </p:cNvPicPr>
          <p:nvPr/>
        </p:nvPicPr>
        <p:blipFill>
          <a:blip r:embed="rId3"/>
          <a:stretch>
            <a:fillRect/>
          </a:stretch>
        </p:blipFill>
        <p:spPr>
          <a:xfrm rot="5400000">
            <a:off x="5547948" y="3095750"/>
            <a:ext cx="4044760" cy="3741620"/>
          </a:xfrm>
          <a:prstGeom prst="rect">
            <a:avLst/>
          </a:prstGeom>
          <a:scene3d>
            <a:camera prst="orthographicFront">
              <a:rot lat="0" lon="0" rev="5400000"/>
            </a:camera>
            <a:lightRig rig="threePt" dir="t"/>
          </a:scene3d>
        </p:spPr>
      </p:pic>
      <p:sp>
        <p:nvSpPr>
          <p:cNvPr id="2" name="Title 1"/>
          <p:cNvSpPr>
            <a:spLocks noGrp="1"/>
          </p:cNvSpPr>
          <p:nvPr>
            <p:ph type="title"/>
          </p:nvPr>
        </p:nvSpPr>
        <p:spPr/>
        <p:txBody>
          <a:bodyPr/>
          <a:lstStyle/>
          <a:p>
            <a:r>
              <a:rPr lang="en-US" dirty="0"/>
              <a:t>Information Diet Model</a:t>
            </a:r>
          </a:p>
        </p:txBody>
      </p:sp>
      <p:sp>
        <p:nvSpPr>
          <p:cNvPr id="3" name="Content Placeholder 2"/>
          <p:cNvSpPr>
            <a:spLocks noGrp="1"/>
          </p:cNvSpPr>
          <p:nvPr>
            <p:ph idx="1"/>
          </p:nvPr>
        </p:nvSpPr>
        <p:spPr>
          <a:xfrm>
            <a:off x="280737" y="1285634"/>
            <a:ext cx="8662737" cy="1989630"/>
          </a:xfrm>
          <a:solidFill>
            <a:srgbClr val="FFFFFF">
              <a:alpha val="61000"/>
            </a:srgbClr>
          </a:solidFill>
        </p:spPr>
        <p:txBody>
          <a:bodyPr>
            <a:normAutofit lnSpcReduction="10000"/>
          </a:bodyPr>
          <a:lstStyle/>
          <a:p>
            <a:r>
              <a:rPr lang="en-US" dirty="0"/>
              <a:t>Describes how foragers decide which information to use/consume</a:t>
            </a:r>
          </a:p>
          <a:p>
            <a:pPr lvl="1"/>
            <a:r>
              <a:rPr lang="en-US" dirty="0"/>
              <a:t>What information sources should be used, or consumes?</a:t>
            </a:r>
          </a:p>
        </p:txBody>
      </p:sp>
      <p:sp>
        <p:nvSpPr>
          <p:cNvPr id="5" name="Content Placeholder 2"/>
          <p:cNvSpPr txBox="1">
            <a:spLocks/>
          </p:cNvSpPr>
          <p:nvPr/>
        </p:nvSpPr>
        <p:spPr>
          <a:xfrm>
            <a:off x="280738" y="3355475"/>
            <a:ext cx="5883670" cy="3114841"/>
          </a:xfrm>
          <a:prstGeom prst="rect">
            <a:avLst/>
          </a:prstGeom>
          <a:solidFill>
            <a:srgbClr val="FFFFFF">
              <a:alpha val="61000"/>
            </a:srgbClr>
          </a:solidFill>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If a </a:t>
            </a:r>
            <a:r>
              <a:rPr lang="en-US" b="1" dirty="0"/>
              <a:t>forager</a:t>
            </a:r>
            <a:r>
              <a:rPr lang="en-US" dirty="0"/>
              <a:t> is too </a:t>
            </a:r>
            <a:r>
              <a:rPr lang="en-US" b="1" dirty="0"/>
              <a:t>generalized</a:t>
            </a:r>
            <a:r>
              <a:rPr lang="en-US" dirty="0"/>
              <a:t>, then they will </a:t>
            </a:r>
            <a:r>
              <a:rPr lang="en-US" b="1" dirty="0"/>
              <a:t>waste</a:t>
            </a:r>
            <a:r>
              <a:rPr lang="en-US" dirty="0"/>
              <a:t> too much </a:t>
            </a:r>
            <a:r>
              <a:rPr lang="en-US" b="1" dirty="0"/>
              <a:t>time</a:t>
            </a:r>
            <a:r>
              <a:rPr lang="en-US" dirty="0"/>
              <a:t> on </a:t>
            </a:r>
            <a:r>
              <a:rPr lang="en-US" b="1" dirty="0"/>
              <a:t>handling</a:t>
            </a:r>
            <a:r>
              <a:rPr lang="en-US" dirty="0"/>
              <a:t> unprofitable information</a:t>
            </a:r>
          </a:p>
          <a:p>
            <a:endParaRPr lang="en-US" dirty="0"/>
          </a:p>
          <a:p>
            <a:r>
              <a:rPr lang="en-US" dirty="0"/>
              <a:t>If a </a:t>
            </a:r>
            <a:r>
              <a:rPr lang="en-US" b="1" dirty="0"/>
              <a:t>forager</a:t>
            </a:r>
            <a:r>
              <a:rPr lang="en-US" dirty="0"/>
              <a:t> is too </a:t>
            </a:r>
            <a:r>
              <a:rPr lang="en-US" b="1" dirty="0"/>
              <a:t>specialized</a:t>
            </a:r>
            <a:r>
              <a:rPr lang="en-US" dirty="0"/>
              <a:t>, then they may </a:t>
            </a:r>
            <a:r>
              <a:rPr lang="en-US" b="1" dirty="0"/>
              <a:t>waste</a:t>
            </a:r>
            <a:r>
              <a:rPr lang="en-US" dirty="0"/>
              <a:t> too much </a:t>
            </a:r>
            <a:r>
              <a:rPr lang="en-US" b="1" dirty="0"/>
              <a:t>time</a:t>
            </a:r>
            <a:r>
              <a:rPr lang="en-US" dirty="0"/>
              <a:t> </a:t>
            </a:r>
            <a:r>
              <a:rPr lang="en-US" b="1" dirty="0"/>
              <a:t>searching</a:t>
            </a:r>
            <a:r>
              <a:rPr lang="en-US" dirty="0"/>
              <a:t> for profitable information</a:t>
            </a:r>
          </a:p>
        </p:txBody>
      </p:sp>
      <p:sp>
        <p:nvSpPr>
          <p:cNvPr id="7" name="Slide Number Placeholder 6"/>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20</a:t>
            </a:fld>
            <a:endParaRPr lang="en-US" dirty="0"/>
          </a:p>
        </p:txBody>
      </p:sp>
    </p:spTree>
    <p:extLst>
      <p:ext uri="{BB962C8B-B14F-4D97-AF65-F5344CB8AC3E}">
        <p14:creationId xmlns:p14="http://schemas.microsoft.com/office/powerpoint/2010/main" val="196367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tches-1600x1200.jpg"/>
          <p:cNvPicPr>
            <a:picLocks noChangeAspect="1"/>
          </p:cNvPicPr>
          <p:nvPr/>
        </p:nvPicPr>
        <p:blipFill>
          <a:blip r:embed="rId3">
            <a:alphaModFix/>
            <a:lum/>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a:t>Information Patch Model</a:t>
            </a:r>
          </a:p>
        </p:txBody>
      </p:sp>
      <p:sp>
        <p:nvSpPr>
          <p:cNvPr id="5" name="Content Placeholder 2"/>
          <p:cNvSpPr txBox="1">
            <a:spLocks/>
          </p:cNvSpPr>
          <p:nvPr/>
        </p:nvSpPr>
        <p:spPr>
          <a:xfrm>
            <a:off x="293078" y="1520230"/>
            <a:ext cx="8655538" cy="5155768"/>
          </a:xfrm>
          <a:prstGeom prst="rect">
            <a:avLst/>
          </a:prstGeom>
          <a:solidFill>
            <a:schemeClr val="accent5">
              <a:lumMod val="60000"/>
              <a:lumOff val="40000"/>
              <a:alpha val="82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Describe how foragers move between and within information patches.</a:t>
            </a:r>
          </a:p>
          <a:p>
            <a:pPr lvl="1"/>
            <a:r>
              <a:rPr lang="en-US" dirty="0"/>
              <a:t>When information is distributed in a number of patches the forager needs to decide which patch to go to, and how long to stay in a patch</a:t>
            </a:r>
          </a:p>
          <a:p>
            <a:r>
              <a:rPr lang="en-US" dirty="0"/>
              <a:t>Predicts the amount of time a forager would/should spend within a patch</a:t>
            </a:r>
          </a:p>
          <a:p>
            <a:pPr lvl="1"/>
            <a:r>
              <a:rPr lang="en-US" dirty="0"/>
              <a:t>Assumes that the forager will go the patch that they expect to yield the highest profitability, first then next.</a:t>
            </a:r>
          </a:p>
          <a:p>
            <a:pPr marL="0" indent="0">
              <a:buNone/>
            </a:pPr>
            <a:endParaRPr lang="en-US" dirty="0"/>
          </a:p>
        </p:txBody>
      </p:sp>
      <p:sp>
        <p:nvSpPr>
          <p:cNvPr id="6" name="Slide Number Placeholder 5"/>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21</a:t>
            </a:fld>
            <a:endParaRPr lang="en-US" dirty="0"/>
          </a:p>
        </p:txBody>
      </p:sp>
    </p:spTree>
    <p:extLst>
      <p:ext uri="{BB962C8B-B14F-4D97-AF65-F5344CB8AC3E}">
        <p14:creationId xmlns:p14="http://schemas.microsoft.com/office/powerpoint/2010/main" val="3707095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A1D-7BB6-5B4D-9BC3-55197954891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BA8DDB5B-8148-8843-9D4E-B5B4659FE600}"/>
              </a:ext>
            </a:extLst>
          </p:cNvPr>
          <p:cNvSpPr>
            <a:spLocks noGrp="1"/>
          </p:cNvSpPr>
          <p:nvPr>
            <p:ph type="body" idx="1"/>
          </p:nvPr>
        </p:nvSpPr>
        <p:spPr>
          <a:xfrm>
            <a:off x="722313" y="3802640"/>
            <a:ext cx="7772400" cy="1500187"/>
          </a:xfrm>
        </p:spPr>
        <p:txBody>
          <a:bodyPr/>
          <a:lstStyle/>
          <a:p>
            <a:r>
              <a:rPr lang="en-US" dirty="0"/>
              <a:t>Berry Picking</a:t>
            </a:r>
          </a:p>
        </p:txBody>
      </p:sp>
    </p:spTree>
    <p:extLst>
      <p:ext uri="{BB962C8B-B14F-4D97-AF65-F5344CB8AC3E}">
        <p14:creationId xmlns:p14="http://schemas.microsoft.com/office/powerpoint/2010/main" val="1403521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Bates’ Berry Picking Models</a:t>
            </a:r>
          </a:p>
        </p:txBody>
      </p:sp>
      <p:sp>
        <p:nvSpPr>
          <p:cNvPr id="6" name="Freeform 5"/>
          <p:cNvSpPr/>
          <p:nvPr/>
        </p:nvSpPr>
        <p:spPr>
          <a:xfrm rot="21190133">
            <a:off x="1895336" y="1860182"/>
            <a:ext cx="1405467" cy="865025"/>
          </a:xfrm>
          <a:custGeom>
            <a:avLst/>
            <a:gdLst>
              <a:gd name="connsiteX0" fmla="*/ 1405467 w 1405467"/>
              <a:gd name="connsiteY0" fmla="*/ 0 h 956734"/>
              <a:gd name="connsiteX1" fmla="*/ 381000 w 1405467"/>
              <a:gd name="connsiteY1" fmla="*/ 177800 h 956734"/>
              <a:gd name="connsiteX2" fmla="*/ 0 w 1405467"/>
              <a:gd name="connsiteY2" fmla="*/ 956734 h 956734"/>
            </a:gdLst>
            <a:ahLst/>
            <a:cxnLst>
              <a:cxn ang="0">
                <a:pos x="connsiteX0" y="connsiteY0"/>
              </a:cxn>
              <a:cxn ang="0">
                <a:pos x="connsiteX1" y="connsiteY1"/>
              </a:cxn>
              <a:cxn ang="0">
                <a:pos x="connsiteX2" y="connsiteY2"/>
              </a:cxn>
            </a:cxnLst>
            <a:rect l="l" t="t" r="r" b="b"/>
            <a:pathLst>
              <a:path w="1405467" h="956734">
                <a:moveTo>
                  <a:pt x="1405467" y="0"/>
                </a:moveTo>
                <a:cubicBezTo>
                  <a:pt x="1010355" y="9172"/>
                  <a:pt x="615244" y="18344"/>
                  <a:pt x="381000" y="177800"/>
                </a:cubicBezTo>
                <a:cubicBezTo>
                  <a:pt x="146756" y="337256"/>
                  <a:pt x="0" y="956734"/>
                  <a:pt x="0" y="956734"/>
                </a:cubicBezTo>
              </a:path>
            </a:pathLst>
          </a:custGeom>
          <a:ln w="63500">
            <a:solidFill>
              <a:srgbClr val="1A3349"/>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rot="5400000">
            <a:off x="2011240" y="4433031"/>
            <a:ext cx="973667" cy="1270000"/>
          </a:xfrm>
          <a:custGeom>
            <a:avLst/>
            <a:gdLst>
              <a:gd name="connsiteX0" fmla="*/ 0 w 973667"/>
              <a:gd name="connsiteY0" fmla="*/ 1270000 h 1270000"/>
              <a:gd name="connsiteX1" fmla="*/ 787400 w 973667"/>
              <a:gd name="connsiteY1" fmla="*/ 956734 h 1270000"/>
              <a:gd name="connsiteX2" fmla="*/ 973667 w 973667"/>
              <a:gd name="connsiteY2" fmla="*/ 0 h 1270000"/>
            </a:gdLst>
            <a:ahLst/>
            <a:cxnLst>
              <a:cxn ang="0">
                <a:pos x="connsiteX0" y="connsiteY0"/>
              </a:cxn>
              <a:cxn ang="0">
                <a:pos x="connsiteX1" y="connsiteY1"/>
              </a:cxn>
              <a:cxn ang="0">
                <a:pos x="connsiteX2" y="connsiteY2"/>
              </a:cxn>
            </a:cxnLst>
            <a:rect l="l" t="t" r="r" b="b"/>
            <a:pathLst>
              <a:path w="973667" h="1270000">
                <a:moveTo>
                  <a:pt x="0" y="1270000"/>
                </a:moveTo>
                <a:cubicBezTo>
                  <a:pt x="312561" y="1219200"/>
                  <a:pt x="625122" y="1168401"/>
                  <a:pt x="787400" y="956734"/>
                </a:cubicBezTo>
                <a:cubicBezTo>
                  <a:pt x="949678" y="745067"/>
                  <a:pt x="973667" y="0"/>
                  <a:pt x="973667" y="0"/>
                </a:cubicBezTo>
              </a:path>
            </a:pathLst>
          </a:custGeom>
          <a:ln w="63500">
            <a:solidFill>
              <a:srgbClr val="1A3349"/>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7" name="Group 36"/>
          <p:cNvGrpSpPr/>
          <p:nvPr/>
        </p:nvGrpSpPr>
        <p:grpSpPr>
          <a:xfrm>
            <a:off x="524935" y="3091379"/>
            <a:ext cx="2647890" cy="1188156"/>
            <a:chOff x="467544" y="3426177"/>
            <a:chExt cx="2647890" cy="1188156"/>
          </a:xfrm>
        </p:grpSpPr>
        <p:sp>
          <p:nvSpPr>
            <p:cNvPr id="4" name="Oval 3"/>
            <p:cNvSpPr/>
            <p:nvPr/>
          </p:nvSpPr>
          <p:spPr>
            <a:xfrm>
              <a:off x="467544" y="3426177"/>
              <a:ext cx="2647890" cy="1188156"/>
            </a:xfrm>
            <a:prstGeom prst="ellipse">
              <a:avLst/>
            </a:prstGeom>
            <a:solidFill>
              <a:srgbClr val="1470C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2364064" y="3690807"/>
              <a:ext cx="379270" cy="379270"/>
            </a:xfrm>
            <a:prstGeom prst="rect">
              <a:avLst/>
            </a:prstGeom>
          </p:spPr>
        </p:pic>
        <p:pic>
          <p:nvPicPr>
            <p:cNvPr id="16" name="Picture 15"/>
            <p:cNvPicPr>
              <a:picLocks noChangeAspect="1"/>
            </p:cNvPicPr>
            <p:nvPr/>
          </p:nvPicPr>
          <p:blipFill>
            <a:blip r:embed="rId3">
              <a:duotone>
                <a:prstClr val="black"/>
                <a:schemeClr val="accent2">
                  <a:tint val="45000"/>
                  <a:satMod val="400000"/>
                </a:schemeClr>
              </a:duotone>
            </a:blip>
            <a:stretch>
              <a:fillRect/>
            </a:stretch>
          </p:blipFill>
          <p:spPr>
            <a:xfrm>
              <a:off x="1980846" y="4119486"/>
              <a:ext cx="383218" cy="383218"/>
            </a:xfrm>
            <a:prstGeom prst="rect">
              <a:avLst/>
            </a:prstGeom>
          </p:spPr>
        </p:pic>
        <p:pic>
          <p:nvPicPr>
            <p:cNvPr id="18" name="Picture 17"/>
            <p:cNvPicPr>
              <a:picLocks noChangeAspect="1"/>
            </p:cNvPicPr>
            <p:nvPr/>
          </p:nvPicPr>
          <p:blipFill>
            <a:blip r:embed="rId3">
              <a:duotone>
                <a:prstClr val="black"/>
                <a:schemeClr val="accent2">
                  <a:tint val="45000"/>
                  <a:satMod val="400000"/>
                </a:schemeClr>
              </a:duotone>
            </a:blip>
            <a:stretch>
              <a:fillRect/>
            </a:stretch>
          </p:blipFill>
          <p:spPr>
            <a:xfrm>
              <a:off x="805598" y="3694592"/>
              <a:ext cx="383218" cy="383218"/>
            </a:xfrm>
            <a:prstGeom prst="rect">
              <a:avLst/>
            </a:prstGeom>
          </p:spPr>
        </p:pic>
        <p:pic>
          <p:nvPicPr>
            <p:cNvPr id="19" name="Picture 18"/>
            <p:cNvPicPr>
              <a:picLocks noChangeAspect="1"/>
            </p:cNvPicPr>
            <p:nvPr/>
          </p:nvPicPr>
          <p:blipFill>
            <a:blip r:embed="rId3">
              <a:duotone>
                <a:prstClr val="black"/>
                <a:schemeClr val="accent2">
                  <a:tint val="45000"/>
                  <a:satMod val="400000"/>
                </a:schemeClr>
              </a:duotone>
            </a:blip>
            <a:stretch>
              <a:fillRect/>
            </a:stretch>
          </p:blipFill>
          <p:spPr>
            <a:xfrm>
              <a:off x="1624545" y="3694592"/>
              <a:ext cx="383218" cy="383218"/>
            </a:xfrm>
            <a:prstGeom prst="rect">
              <a:avLst/>
            </a:prstGeom>
          </p:spPr>
        </p:pic>
        <p:pic>
          <p:nvPicPr>
            <p:cNvPr id="23" name="Picture 22"/>
            <p:cNvPicPr>
              <a:picLocks noChangeAspect="1"/>
            </p:cNvPicPr>
            <p:nvPr/>
          </p:nvPicPr>
          <p:blipFill>
            <a:blip r:embed="rId2"/>
            <a:stretch>
              <a:fillRect/>
            </a:stretch>
          </p:blipFill>
          <p:spPr>
            <a:xfrm>
              <a:off x="1188816" y="4092818"/>
              <a:ext cx="379270" cy="379270"/>
            </a:xfrm>
            <a:prstGeom prst="rect">
              <a:avLst/>
            </a:prstGeom>
          </p:spPr>
        </p:pic>
      </p:grpSp>
      <p:grpSp>
        <p:nvGrpSpPr>
          <p:cNvPr id="36" name="Group 35"/>
          <p:cNvGrpSpPr/>
          <p:nvPr/>
        </p:nvGrpSpPr>
        <p:grpSpPr>
          <a:xfrm>
            <a:off x="3368694" y="4880776"/>
            <a:ext cx="2647890" cy="1188156"/>
            <a:chOff x="3711222" y="5043311"/>
            <a:chExt cx="2647890" cy="1188156"/>
          </a:xfrm>
        </p:grpSpPr>
        <p:sp>
          <p:nvSpPr>
            <p:cNvPr id="10" name="Oval 9"/>
            <p:cNvSpPr/>
            <p:nvPr/>
          </p:nvSpPr>
          <p:spPr>
            <a:xfrm>
              <a:off x="3711222" y="5043311"/>
              <a:ext cx="2647890" cy="1188156"/>
            </a:xfrm>
            <a:prstGeom prst="ellipse">
              <a:avLst/>
            </a:prstGeom>
            <a:solidFill>
              <a:srgbClr val="1470C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duotone>
                <a:prstClr val="black"/>
                <a:schemeClr val="accent2">
                  <a:tint val="45000"/>
                  <a:satMod val="400000"/>
                </a:schemeClr>
              </a:duotone>
            </a:blip>
            <a:stretch>
              <a:fillRect/>
            </a:stretch>
          </p:blipFill>
          <p:spPr>
            <a:xfrm>
              <a:off x="4085574" y="5244698"/>
              <a:ext cx="383218" cy="383218"/>
            </a:xfrm>
            <a:prstGeom prst="rect">
              <a:avLst/>
            </a:prstGeom>
          </p:spPr>
        </p:pic>
        <p:pic>
          <p:nvPicPr>
            <p:cNvPr id="21" name="Picture 20"/>
            <p:cNvPicPr>
              <a:picLocks noChangeAspect="1"/>
            </p:cNvPicPr>
            <p:nvPr/>
          </p:nvPicPr>
          <p:blipFill>
            <a:blip r:embed="rId3">
              <a:duotone>
                <a:prstClr val="black"/>
                <a:schemeClr val="accent2">
                  <a:tint val="45000"/>
                  <a:satMod val="400000"/>
                </a:schemeClr>
              </a:duotone>
            </a:blip>
            <a:stretch>
              <a:fillRect/>
            </a:stretch>
          </p:blipFill>
          <p:spPr>
            <a:xfrm>
              <a:off x="4468792" y="5700239"/>
              <a:ext cx="383218" cy="383218"/>
            </a:xfrm>
            <a:prstGeom prst="rect">
              <a:avLst/>
            </a:prstGeom>
          </p:spPr>
        </p:pic>
        <p:pic>
          <p:nvPicPr>
            <p:cNvPr id="24" name="Picture 23"/>
            <p:cNvPicPr>
              <a:picLocks noChangeAspect="1"/>
            </p:cNvPicPr>
            <p:nvPr/>
          </p:nvPicPr>
          <p:blipFill>
            <a:blip r:embed="rId2"/>
            <a:stretch>
              <a:fillRect/>
            </a:stretch>
          </p:blipFill>
          <p:spPr>
            <a:xfrm>
              <a:off x="5570227" y="5214086"/>
              <a:ext cx="379270" cy="379270"/>
            </a:xfrm>
            <a:prstGeom prst="rect">
              <a:avLst/>
            </a:prstGeom>
          </p:spPr>
        </p:pic>
        <p:pic>
          <p:nvPicPr>
            <p:cNvPr id="25" name="Picture 24"/>
            <p:cNvPicPr>
              <a:picLocks noChangeAspect="1"/>
            </p:cNvPicPr>
            <p:nvPr/>
          </p:nvPicPr>
          <p:blipFill>
            <a:blip r:embed="rId2"/>
            <a:stretch>
              <a:fillRect/>
            </a:stretch>
          </p:blipFill>
          <p:spPr>
            <a:xfrm>
              <a:off x="5176092" y="5704187"/>
              <a:ext cx="379270" cy="379270"/>
            </a:xfrm>
            <a:prstGeom prst="rect">
              <a:avLst/>
            </a:prstGeom>
          </p:spPr>
        </p:pic>
        <p:pic>
          <p:nvPicPr>
            <p:cNvPr id="26" name="Picture 25"/>
            <p:cNvPicPr>
              <a:picLocks noChangeAspect="1"/>
            </p:cNvPicPr>
            <p:nvPr/>
          </p:nvPicPr>
          <p:blipFill>
            <a:blip r:embed="rId2"/>
            <a:stretch>
              <a:fillRect/>
            </a:stretch>
          </p:blipFill>
          <p:spPr>
            <a:xfrm>
              <a:off x="4846687" y="5214086"/>
              <a:ext cx="379270" cy="379270"/>
            </a:xfrm>
            <a:prstGeom prst="rect">
              <a:avLst/>
            </a:prstGeom>
          </p:spPr>
        </p:pic>
      </p:grpSp>
      <p:grpSp>
        <p:nvGrpSpPr>
          <p:cNvPr id="35" name="Group 34"/>
          <p:cNvGrpSpPr/>
          <p:nvPr/>
        </p:nvGrpSpPr>
        <p:grpSpPr>
          <a:xfrm>
            <a:off x="6153786" y="3050386"/>
            <a:ext cx="2647890" cy="1188156"/>
            <a:chOff x="6028566" y="2888429"/>
            <a:chExt cx="2647890" cy="1188156"/>
          </a:xfrm>
        </p:grpSpPr>
        <p:sp>
          <p:nvSpPr>
            <p:cNvPr id="5" name="Oval 4"/>
            <p:cNvSpPr/>
            <p:nvPr/>
          </p:nvSpPr>
          <p:spPr>
            <a:xfrm>
              <a:off x="6028566" y="2888429"/>
              <a:ext cx="2647890" cy="1188156"/>
            </a:xfrm>
            <a:prstGeom prst="ellipse">
              <a:avLst/>
            </a:prstGeom>
            <a:solidFill>
              <a:srgbClr val="1470C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a:duotone>
                <a:prstClr val="black"/>
                <a:schemeClr val="accent2">
                  <a:tint val="45000"/>
                  <a:satMod val="400000"/>
                </a:schemeClr>
              </a:duotone>
            </a:blip>
            <a:stretch>
              <a:fillRect/>
            </a:stretch>
          </p:blipFill>
          <p:spPr>
            <a:xfrm>
              <a:off x="6837287" y="3071419"/>
              <a:ext cx="383218" cy="383218"/>
            </a:xfrm>
            <a:prstGeom prst="rect">
              <a:avLst/>
            </a:prstGeom>
          </p:spPr>
        </p:pic>
        <p:pic>
          <p:nvPicPr>
            <p:cNvPr id="27" name="Picture 26"/>
            <p:cNvPicPr>
              <a:picLocks noChangeAspect="1"/>
            </p:cNvPicPr>
            <p:nvPr/>
          </p:nvPicPr>
          <p:blipFill>
            <a:blip r:embed="rId2"/>
            <a:stretch>
              <a:fillRect/>
            </a:stretch>
          </p:blipFill>
          <p:spPr>
            <a:xfrm>
              <a:off x="6431298" y="3426177"/>
              <a:ext cx="379270" cy="379270"/>
            </a:xfrm>
            <a:prstGeom prst="rect">
              <a:avLst/>
            </a:prstGeom>
          </p:spPr>
        </p:pic>
        <p:pic>
          <p:nvPicPr>
            <p:cNvPr id="28" name="Picture 27"/>
            <p:cNvPicPr>
              <a:picLocks noChangeAspect="1"/>
            </p:cNvPicPr>
            <p:nvPr/>
          </p:nvPicPr>
          <p:blipFill>
            <a:blip r:embed="rId2"/>
            <a:stretch>
              <a:fillRect/>
            </a:stretch>
          </p:blipFill>
          <p:spPr>
            <a:xfrm>
              <a:off x="7215330" y="3454637"/>
              <a:ext cx="379270" cy="379270"/>
            </a:xfrm>
            <a:prstGeom prst="rect">
              <a:avLst/>
            </a:prstGeom>
          </p:spPr>
        </p:pic>
        <p:pic>
          <p:nvPicPr>
            <p:cNvPr id="29" name="Picture 28"/>
            <p:cNvPicPr>
              <a:picLocks noChangeAspect="1"/>
            </p:cNvPicPr>
            <p:nvPr/>
          </p:nvPicPr>
          <p:blipFill>
            <a:blip r:embed="rId2"/>
            <a:stretch>
              <a:fillRect/>
            </a:stretch>
          </p:blipFill>
          <p:spPr>
            <a:xfrm>
              <a:off x="7594600" y="3071419"/>
              <a:ext cx="379270" cy="379270"/>
            </a:xfrm>
            <a:prstGeom prst="rect">
              <a:avLst/>
            </a:prstGeom>
          </p:spPr>
        </p:pic>
        <p:pic>
          <p:nvPicPr>
            <p:cNvPr id="30" name="Picture 29"/>
            <p:cNvPicPr>
              <a:picLocks noChangeAspect="1"/>
            </p:cNvPicPr>
            <p:nvPr/>
          </p:nvPicPr>
          <p:blipFill>
            <a:blip r:embed="rId2"/>
            <a:stretch>
              <a:fillRect/>
            </a:stretch>
          </p:blipFill>
          <p:spPr>
            <a:xfrm>
              <a:off x="7973870" y="3426177"/>
              <a:ext cx="379270" cy="379270"/>
            </a:xfrm>
            <a:prstGeom prst="rect">
              <a:avLst/>
            </a:prstGeom>
          </p:spPr>
        </p:pic>
      </p:grpSp>
      <p:pic>
        <p:nvPicPr>
          <p:cNvPr id="31" name="Picture 30"/>
          <p:cNvPicPr>
            <a:picLocks noChangeAspect="1"/>
          </p:cNvPicPr>
          <p:nvPr/>
        </p:nvPicPr>
        <p:blipFill>
          <a:blip r:embed="rId4"/>
          <a:stretch>
            <a:fillRect/>
          </a:stretch>
        </p:blipFill>
        <p:spPr>
          <a:xfrm>
            <a:off x="4205302" y="1089717"/>
            <a:ext cx="1149915" cy="1379898"/>
          </a:xfrm>
          <a:prstGeom prst="rect">
            <a:avLst/>
          </a:prstGeom>
        </p:spPr>
      </p:pic>
      <p:sp>
        <p:nvSpPr>
          <p:cNvPr id="33" name="Freeform 32"/>
          <p:cNvSpPr/>
          <p:nvPr/>
        </p:nvSpPr>
        <p:spPr>
          <a:xfrm rot="5400000">
            <a:off x="4781131" y="2933518"/>
            <a:ext cx="973667" cy="1270000"/>
          </a:xfrm>
          <a:custGeom>
            <a:avLst/>
            <a:gdLst>
              <a:gd name="connsiteX0" fmla="*/ 0 w 973667"/>
              <a:gd name="connsiteY0" fmla="*/ 1270000 h 1270000"/>
              <a:gd name="connsiteX1" fmla="*/ 787400 w 973667"/>
              <a:gd name="connsiteY1" fmla="*/ 956734 h 1270000"/>
              <a:gd name="connsiteX2" fmla="*/ 973667 w 973667"/>
              <a:gd name="connsiteY2" fmla="*/ 0 h 1270000"/>
            </a:gdLst>
            <a:ahLst/>
            <a:cxnLst>
              <a:cxn ang="0">
                <a:pos x="connsiteX0" y="connsiteY0"/>
              </a:cxn>
              <a:cxn ang="0">
                <a:pos x="connsiteX1" y="connsiteY1"/>
              </a:cxn>
              <a:cxn ang="0">
                <a:pos x="connsiteX2" y="connsiteY2"/>
              </a:cxn>
            </a:cxnLst>
            <a:rect l="l" t="t" r="r" b="b"/>
            <a:pathLst>
              <a:path w="973667" h="1270000">
                <a:moveTo>
                  <a:pt x="0" y="1270000"/>
                </a:moveTo>
                <a:cubicBezTo>
                  <a:pt x="312561" y="1219200"/>
                  <a:pt x="625122" y="1168401"/>
                  <a:pt x="787400" y="956734"/>
                </a:cubicBezTo>
                <a:cubicBezTo>
                  <a:pt x="949678" y="745067"/>
                  <a:pt x="973667" y="0"/>
                  <a:pt x="973667" y="0"/>
                </a:cubicBezTo>
              </a:path>
            </a:pathLst>
          </a:custGeom>
          <a:ln w="63500">
            <a:solidFill>
              <a:srgbClr val="1A3349"/>
            </a:solidFill>
            <a:tailEnd type="triangle" w="lg" len="lg"/>
          </a:ln>
          <a:effectLst/>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980585" y="1326093"/>
            <a:ext cx="1323199" cy="1200328"/>
          </a:xfrm>
          <a:prstGeom prst="rect">
            <a:avLst/>
          </a:prstGeom>
          <a:noFill/>
        </p:spPr>
        <p:txBody>
          <a:bodyPr wrap="none" rtlCol="0">
            <a:spAutoFit/>
          </a:bodyPr>
          <a:lstStyle/>
          <a:p>
            <a:r>
              <a:rPr lang="en-US" sz="2400" b="1" dirty="0"/>
              <a:t>Between </a:t>
            </a:r>
          </a:p>
          <a:p>
            <a:r>
              <a:rPr lang="en-US" sz="2400" b="1" dirty="0"/>
              <a:t>Patch</a:t>
            </a:r>
          </a:p>
          <a:p>
            <a:r>
              <a:rPr lang="en-US" sz="2400" b="1" dirty="0"/>
              <a:t>Time</a:t>
            </a:r>
          </a:p>
        </p:txBody>
      </p:sp>
      <p:sp>
        <p:nvSpPr>
          <p:cNvPr id="39" name="TextBox 38"/>
          <p:cNvSpPr txBox="1"/>
          <p:nvPr/>
        </p:nvSpPr>
        <p:spPr>
          <a:xfrm>
            <a:off x="2673918" y="2896817"/>
            <a:ext cx="1389551" cy="1200328"/>
          </a:xfrm>
          <a:prstGeom prst="rect">
            <a:avLst/>
          </a:prstGeom>
          <a:noFill/>
        </p:spPr>
        <p:txBody>
          <a:bodyPr wrap="square" rtlCol="0">
            <a:spAutoFit/>
          </a:bodyPr>
          <a:lstStyle/>
          <a:p>
            <a:pPr algn="r"/>
            <a:r>
              <a:rPr lang="en-US" sz="2400" b="1" dirty="0"/>
              <a:t>Within </a:t>
            </a:r>
          </a:p>
          <a:p>
            <a:pPr algn="r"/>
            <a:r>
              <a:rPr lang="en-US" sz="2400" b="1" dirty="0"/>
              <a:t>Patch </a:t>
            </a:r>
          </a:p>
          <a:p>
            <a:pPr algn="r"/>
            <a:r>
              <a:rPr lang="en-US" sz="2400" b="1" dirty="0"/>
              <a:t>Time</a:t>
            </a:r>
          </a:p>
        </p:txBody>
      </p:sp>
      <p:sp>
        <p:nvSpPr>
          <p:cNvPr id="40" name="TextBox 39"/>
          <p:cNvSpPr txBox="1"/>
          <p:nvPr/>
        </p:nvSpPr>
        <p:spPr>
          <a:xfrm>
            <a:off x="-35280" y="5832952"/>
            <a:ext cx="6459443" cy="830997"/>
          </a:xfrm>
          <a:prstGeom prst="rect">
            <a:avLst/>
          </a:prstGeom>
          <a:noFill/>
        </p:spPr>
        <p:txBody>
          <a:bodyPr wrap="square" rtlCol="0">
            <a:spAutoFit/>
          </a:bodyPr>
          <a:lstStyle/>
          <a:p>
            <a:r>
              <a:rPr lang="en-US" sz="2400" b="1" dirty="0"/>
              <a:t>Assumes the forager has a good </a:t>
            </a:r>
          </a:p>
          <a:p>
            <a:r>
              <a:rPr lang="en-US" sz="2400" b="1" dirty="0"/>
              <a:t>estimate of the distribution of berries.</a:t>
            </a:r>
          </a:p>
        </p:txBody>
      </p:sp>
      <p:sp>
        <p:nvSpPr>
          <p:cNvPr id="8" name="Slide Number Placeholder 7"/>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23</a:t>
            </a:fld>
            <a:endParaRPr lang="en-US" dirty="0"/>
          </a:p>
        </p:txBody>
      </p:sp>
    </p:spTree>
    <p:extLst>
      <p:ext uri="{BB962C8B-B14F-4D97-AF65-F5344CB8AC3E}">
        <p14:creationId xmlns:p14="http://schemas.microsoft.com/office/powerpoint/2010/main" val="32930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Applied to Search</a:t>
            </a:r>
          </a:p>
        </p:txBody>
      </p:sp>
      <p:sp>
        <p:nvSpPr>
          <p:cNvPr id="4" name="Oval 3"/>
          <p:cNvSpPr/>
          <p:nvPr/>
        </p:nvSpPr>
        <p:spPr>
          <a:xfrm>
            <a:off x="467544" y="3426177"/>
            <a:ext cx="2647890" cy="1188156"/>
          </a:xfrm>
          <a:prstGeom prst="ellipse">
            <a:avLst/>
          </a:prstGeom>
          <a:solidFill>
            <a:srgbClr val="1470C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6028566" y="2888429"/>
            <a:ext cx="2647890" cy="1188156"/>
          </a:xfrm>
          <a:prstGeom prst="ellipse">
            <a:avLst/>
          </a:prstGeom>
          <a:solidFill>
            <a:srgbClr val="1470C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5"/>
          <p:cNvSpPr/>
          <p:nvPr/>
        </p:nvSpPr>
        <p:spPr>
          <a:xfrm rot="21190133">
            <a:off x="1877696" y="2089515"/>
            <a:ext cx="1405467" cy="865025"/>
          </a:xfrm>
          <a:custGeom>
            <a:avLst/>
            <a:gdLst>
              <a:gd name="connsiteX0" fmla="*/ 1405467 w 1405467"/>
              <a:gd name="connsiteY0" fmla="*/ 0 h 956734"/>
              <a:gd name="connsiteX1" fmla="*/ 381000 w 1405467"/>
              <a:gd name="connsiteY1" fmla="*/ 177800 h 956734"/>
              <a:gd name="connsiteX2" fmla="*/ 0 w 1405467"/>
              <a:gd name="connsiteY2" fmla="*/ 956734 h 956734"/>
            </a:gdLst>
            <a:ahLst/>
            <a:cxnLst>
              <a:cxn ang="0">
                <a:pos x="connsiteX0" y="connsiteY0"/>
              </a:cxn>
              <a:cxn ang="0">
                <a:pos x="connsiteX1" y="connsiteY1"/>
              </a:cxn>
              <a:cxn ang="0">
                <a:pos x="connsiteX2" y="connsiteY2"/>
              </a:cxn>
            </a:cxnLst>
            <a:rect l="l" t="t" r="r" b="b"/>
            <a:pathLst>
              <a:path w="1405467" h="956734">
                <a:moveTo>
                  <a:pt x="1405467" y="0"/>
                </a:moveTo>
                <a:cubicBezTo>
                  <a:pt x="1010355" y="9172"/>
                  <a:pt x="615244" y="18344"/>
                  <a:pt x="381000" y="177800"/>
                </a:cubicBezTo>
                <a:cubicBezTo>
                  <a:pt x="146756" y="337256"/>
                  <a:pt x="0" y="956734"/>
                  <a:pt x="0" y="956734"/>
                </a:cubicBezTo>
              </a:path>
            </a:pathLst>
          </a:custGeom>
          <a:ln w="63500">
            <a:solidFill>
              <a:srgbClr val="1A3349"/>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6620933" y="4360333"/>
            <a:ext cx="973667" cy="1270000"/>
          </a:xfrm>
          <a:custGeom>
            <a:avLst/>
            <a:gdLst>
              <a:gd name="connsiteX0" fmla="*/ 0 w 973667"/>
              <a:gd name="connsiteY0" fmla="*/ 1270000 h 1270000"/>
              <a:gd name="connsiteX1" fmla="*/ 787400 w 973667"/>
              <a:gd name="connsiteY1" fmla="*/ 956734 h 1270000"/>
              <a:gd name="connsiteX2" fmla="*/ 973667 w 973667"/>
              <a:gd name="connsiteY2" fmla="*/ 0 h 1270000"/>
            </a:gdLst>
            <a:ahLst/>
            <a:cxnLst>
              <a:cxn ang="0">
                <a:pos x="connsiteX0" y="connsiteY0"/>
              </a:cxn>
              <a:cxn ang="0">
                <a:pos x="connsiteX1" y="connsiteY1"/>
              </a:cxn>
              <a:cxn ang="0">
                <a:pos x="connsiteX2" y="connsiteY2"/>
              </a:cxn>
            </a:cxnLst>
            <a:rect l="l" t="t" r="r" b="b"/>
            <a:pathLst>
              <a:path w="973667" h="1270000">
                <a:moveTo>
                  <a:pt x="0" y="1270000"/>
                </a:moveTo>
                <a:cubicBezTo>
                  <a:pt x="312561" y="1219200"/>
                  <a:pt x="625122" y="1168401"/>
                  <a:pt x="787400" y="956734"/>
                </a:cubicBezTo>
                <a:cubicBezTo>
                  <a:pt x="949678" y="745067"/>
                  <a:pt x="973667" y="0"/>
                  <a:pt x="973667" y="0"/>
                </a:cubicBezTo>
              </a:path>
            </a:pathLst>
          </a:custGeom>
          <a:ln w="63500">
            <a:solidFill>
              <a:srgbClr val="1A3349"/>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Oval 9"/>
          <p:cNvSpPr/>
          <p:nvPr/>
        </p:nvSpPr>
        <p:spPr>
          <a:xfrm>
            <a:off x="3711222" y="5043311"/>
            <a:ext cx="2647890" cy="1188156"/>
          </a:xfrm>
          <a:prstGeom prst="ellipse">
            <a:avLst/>
          </a:prstGeom>
          <a:solidFill>
            <a:srgbClr val="1470C0">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1820333" y="4817533"/>
            <a:ext cx="1617134" cy="882706"/>
          </a:xfrm>
          <a:custGeom>
            <a:avLst/>
            <a:gdLst>
              <a:gd name="connsiteX0" fmla="*/ 0 w 1617134"/>
              <a:gd name="connsiteY0" fmla="*/ 0 h 882706"/>
              <a:gd name="connsiteX1" fmla="*/ 846667 w 1617134"/>
              <a:gd name="connsiteY1" fmla="*/ 745067 h 882706"/>
              <a:gd name="connsiteX2" fmla="*/ 1617134 w 1617134"/>
              <a:gd name="connsiteY2" fmla="*/ 880534 h 882706"/>
            </a:gdLst>
            <a:ahLst/>
            <a:cxnLst>
              <a:cxn ang="0">
                <a:pos x="connsiteX0" y="connsiteY0"/>
              </a:cxn>
              <a:cxn ang="0">
                <a:pos x="connsiteX1" y="connsiteY1"/>
              </a:cxn>
              <a:cxn ang="0">
                <a:pos x="connsiteX2" y="connsiteY2"/>
              </a:cxn>
            </a:cxnLst>
            <a:rect l="l" t="t" r="r" b="b"/>
            <a:pathLst>
              <a:path w="1617134" h="882706">
                <a:moveTo>
                  <a:pt x="0" y="0"/>
                </a:moveTo>
                <a:cubicBezTo>
                  <a:pt x="288572" y="299155"/>
                  <a:pt x="577145" y="598311"/>
                  <a:pt x="846667" y="745067"/>
                </a:cubicBezTo>
                <a:cubicBezTo>
                  <a:pt x="1116189" y="891823"/>
                  <a:pt x="1366661" y="886178"/>
                  <a:pt x="1617134" y="880534"/>
                </a:cubicBezTo>
              </a:path>
            </a:pathLst>
          </a:custGeom>
          <a:ln w="63500">
            <a:solidFill>
              <a:srgbClr val="1A3349"/>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1" name="Picture 30"/>
          <p:cNvPicPr>
            <a:picLocks noChangeAspect="1"/>
          </p:cNvPicPr>
          <p:nvPr/>
        </p:nvPicPr>
        <p:blipFill>
          <a:blip r:embed="rId3"/>
          <a:stretch>
            <a:fillRect/>
          </a:stretch>
        </p:blipFill>
        <p:spPr>
          <a:xfrm>
            <a:off x="4187662" y="1319050"/>
            <a:ext cx="1149915" cy="1379898"/>
          </a:xfrm>
          <a:prstGeom prst="rect">
            <a:avLst/>
          </a:prstGeom>
        </p:spPr>
      </p:pic>
      <p:sp>
        <p:nvSpPr>
          <p:cNvPr id="3" name="TextBox 2"/>
          <p:cNvSpPr txBox="1"/>
          <p:nvPr/>
        </p:nvSpPr>
        <p:spPr>
          <a:xfrm>
            <a:off x="962945" y="1520144"/>
            <a:ext cx="1323199" cy="1200328"/>
          </a:xfrm>
          <a:prstGeom prst="rect">
            <a:avLst/>
          </a:prstGeom>
          <a:noFill/>
        </p:spPr>
        <p:txBody>
          <a:bodyPr wrap="none" rtlCol="0">
            <a:spAutoFit/>
          </a:bodyPr>
          <a:lstStyle/>
          <a:p>
            <a:r>
              <a:rPr lang="en-US" sz="2400" b="1" dirty="0"/>
              <a:t>Between </a:t>
            </a:r>
          </a:p>
          <a:p>
            <a:r>
              <a:rPr lang="en-US" sz="2400" b="1" dirty="0"/>
              <a:t>Patch</a:t>
            </a:r>
          </a:p>
          <a:p>
            <a:r>
              <a:rPr lang="en-US" sz="2400" b="1" dirty="0"/>
              <a:t>Time</a:t>
            </a:r>
          </a:p>
        </p:txBody>
      </p:sp>
      <p:sp>
        <p:nvSpPr>
          <p:cNvPr id="34" name="TextBox 33"/>
          <p:cNvSpPr txBox="1"/>
          <p:nvPr/>
        </p:nvSpPr>
        <p:spPr>
          <a:xfrm>
            <a:off x="3115434" y="3414661"/>
            <a:ext cx="1766632" cy="1200328"/>
          </a:xfrm>
          <a:prstGeom prst="rect">
            <a:avLst/>
          </a:prstGeom>
          <a:noFill/>
        </p:spPr>
        <p:txBody>
          <a:bodyPr wrap="square" rtlCol="0">
            <a:spAutoFit/>
          </a:bodyPr>
          <a:lstStyle/>
          <a:p>
            <a:r>
              <a:rPr lang="en-US" sz="2400" b="1" dirty="0"/>
              <a:t>Within</a:t>
            </a:r>
          </a:p>
          <a:p>
            <a:r>
              <a:rPr lang="en-US" sz="2400" b="1" dirty="0"/>
              <a:t>Patch Time</a:t>
            </a:r>
          </a:p>
          <a:p>
            <a:r>
              <a:rPr lang="en-US" sz="2400" b="1" dirty="0">
                <a:solidFill>
                  <a:srgbClr val="1F497D"/>
                </a:solidFill>
              </a:rPr>
              <a:t>Assessing</a:t>
            </a:r>
          </a:p>
        </p:txBody>
      </p:sp>
      <p:sp>
        <p:nvSpPr>
          <p:cNvPr id="35" name="TextBox 34"/>
          <p:cNvSpPr txBox="1"/>
          <p:nvPr/>
        </p:nvSpPr>
        <p:spPr>
          <a:xfrm>
            <a:off x="784" y="5912918"/>
            <a:ext cx="6735221" cy="830997"/>
          </a:xfrm>
          <a:prstGeom prst="rect">
            <a:avLst/>
          </a:prstGeom>
          <a:noFill/>
        </p:spPr>
        <p:txBody>
          <a:bodyPr wrap="square" rtlCol="0">
            <a:spAutoFit/>
          </a:bodyPr>
          <a:lstStyle/>
          <a:p>
            <a:r>
              <a:rPr lang="en-US" sz="2400" b="1" dirty="0"/>
              <a:t>Assumes the user has a good </a:t>
            </a:r>
          </a:p>
          <a:p>
            <a:r>
              <a:rPr lang="en-US" sz="2400" b="1" dirty="0"/>
              <a:t>estimate of the distribution of relevant documents.</a:t>
            </a:r>
          </a:p>
        </p:txBody>
      </p:sp>
      <p:pic>
        <p:nvPicPr>
          <p:cNvPr id="36" name="Picture 35"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247" y="3830160"/>
            <a:ext cx="335698" cy="335698"/>
          </a:xfrm>
          <a:prstGeom prst="rect">
            <a:avLst/>
          </a:prstGeom>
        </p:spPr>
      </p:pic>
      <p:pic>
        <p:nvPicPr>
          <p:cNvPr id="37" name="Picture 36" descr="eiMpEjyin.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80540" y="3830160"/>
            <a:ext cx="335698" cy="335698"/>
          </a:xfrm>
          <a:prstGeom prst="rect">
            <a:avLst/>
          </a:prstGeom>
        </p:spPr>
      </p:pic>
      <p:pic>
        <p:nvPicPr>
          <p:cNvPr id="38" name="Picture 37"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8851" y="3836863"/>
            <a:ext cx="335698" cy="335698"/>
          </a:xfrm>
          <a:prstGeom prst="rect">
            <a:avLst/>
          </a:prstGeom>
        </p:spPr>
      </p:pic>
      <p:pic>
        <p:nvPicPr>
          <p:cNvPr id="39" name="Picture 38" descr="eiMpEjyin.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92144" y="3836863"/>
            <a:ext cx="335698" cy="335698"/>
          </a:xfrm>
          <a:prstGeom prst="rect">
            <a:avLst/>
          </a:prstGeom>
        </p:spPr>
      </p:pic>
      <p:pic>
        <p:nvPicPr>
          <p:cNvPr id="40" name="Picture 39"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559" y="5462484"/>
            <a:ext cx="335698" cy="335698"/>
          </a:xfrm>
          <a:prstGeom prst="rect">
            <a:avLst/>
          </a:prstGeom>
        </p:spPr>
      </p:pic>
      <p:pic>
        <p:nvPicPr>
          <p:cNvPr id="41" name="Picture 40" descr="eiMpEjyin.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05257" y="5462484"/>
            <a:ext cx="335698" cy="335698"/>
          </a:xfrm>
          <a:prstGeom prst="rect">
            <a:avLst/>
          </a:prstGeom>
        </p:spPr>
      </p:pic>
      <p:pic>
        <p:nvPicPr>
          <p:cNvPr id="42" name="Picture 41"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842" y="3836863"/>
            <a:ext cx="335698" cy="335698"/>
          </a:xfrm>
          <a:prstGeom prst="rect">
            <a:avLst/>
          </a:prstGeom>
        </p:spPr>
      </p:pic>
      <p:pic>
        <p:nvPicPr>
          <p:cNvPr id="43" name="Picture 42"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004" y="3326613"/>
            <a:ext cx="335698" cy="335698"/>
          </a:xfrm>
          <a:prstGeom prst="rect">
            <a:avLst/>
          </a:prstGeom>
        </p:spPr>
      </p:pic>
      <p:pic>
        <p:nvPicPr>
          <p:cNvPr id="44" name="Picture 43" descr="eiMpEjyin.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25506" y="5463057"/>
            <a:ext cx="335698" cy="335698"/>
          </a:xfrm>
          <a:prstGeom prst="rect">
            <a:avLst/>
          </a:prstGeom>
        </p:spPr>
      </p:pic>
      <p:pic>
        <p:nvPicPr>
          <p:cNvPr id="45" name="Picture 44" descr="eiMpEjyin.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03334" y="3836863"/>
            <a:ext cx="335698" cy="335698"/>
          </a:xfrm>
          <a:prstGeom prst="rect">
            <a:avLst/>
          </a:prstGeom>
        </p:spPr>
      </p:pic>
      <p:pic>
        <p:nvPicPr>
          <p:cNvPr id="46" name="Picture 45"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030" y="5463057"/>
            <a:ext cx="335698" cy="335698"/>
          </a:xfrm>
          <a:prstGeom prst="rect">
            <a:avLst/>
          </a:prstGeom>
        </p:spPr>
      </p:pic>
      <p:pic>
        <p:nvPicPr>
          <p:cNvPr id="47" name="Picture 46"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728" y="5463057"/>
            <a:ext cx="335698" cy="335698"/>
          </a:xfrm>
          <a:prstGeom prst="rect">
            <a:avLst/>
          </a:prstGeom>
        </p:spPr>
      </p:pic>
      <p:pic>
        <p:nvPicPr>
          <p:cNvPr id="48" name="Picture 47" descr="eiMpEjyin.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22983" y="5456500"/>
            <a:ext cx="335698" cy="335698"/>
          </a:xfrm>
          <a:prstGeom prst="rect">
            <a:avLst/>
          </a:prstGeom>
        </p:spPr>
      </p:pic>
      <p:pic>
        <p:nvPicPr>
          <p:cNvPr id="49" name="Picture 48"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681" y="5456500"/>
            <a:ext cx="335698" cy="335698"/>
          </a:xfrm>
          <a:prstGeom prst="rect">
            <a:avLst/>
          </a:prstGeom>
        </p:spPr>
      </p:pic>
      <p:pic>
        <p:nvPicPr>
          <p:cNvPr id="51" name="Picture 50"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7306" y="3326613"/>
            <a:ext cx="335698" cy="335698"/>
          </a:xfrm>
          <a:prstGeom prst="rect">
            <a:avLst/>
          </a:prstGeom>
        </p:spPr>
      </p:pic>
      <p:pic>
        <p:nvPicPr>
          <p:cNvPr id="52" name="Picture 51" descr="eiMpEjyin.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7636" y="3836863"/>
            <a:ext cx="335698" cy="335698"/>
          </a:xfrm>
          <a:prstGeom prst="rect">
            <a:avLst/>
          </a:prstGeom>
        </p:spPr>
      </p:pic>
      <p:pic>
        <p:nvPicPr>
          <p:cNvPr id="53" name="Picture 52" descr="eiMpEjyin.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43773" y="3326613"/>
            <a:ext cx="335698" cy="335698"/>
          </a:xfrm>
          <a:prstGeom prst="rect">
            <a:avLst/>
          </a:prstGeom>
        </p:spPr>
      </p:pic>
      <p:pic>
        <p:nvPicPr>
          <p:cNvPr id="54" name="Picture 53"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4877" y="3326613"/>
            <a:ext cx="335698" cy="335698"/>
          </a:xfrm>
          <a:prstGeom prst="rect">
            <a:avLst/>
          </a:prstGeom>
        </p:spPr>
      </p:pic>
      <p:pic>
        <p:nvPicPr>
          <p:cNvPr id="55" name="Picture 54"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9179" y="3326613"/>
            <a:ext cx="335698" cy="335698"/>
          </a:xfrm>
          <a:prstGeom prst="rect">
            <a:avLst/>
          </a:prstGeom>
        </p:spPr>
      </p:pic>
      <p:pic>
        <p:nvPicPr>
          <p:cNvPr id="56" name="Picture 55" descr="eiMpEjyin.png"/>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45646" y="3326613"/>
            <a:ext cx="335698" cy="335698"/>
          </a:xfrm>
          <a:prstGeom prst="rect">
            <a:avLst/>
          </a:prstGeom>
        </p:spPr>
      </p:pic>
      <p:pic>
        <p:nvPicPr>
          <p:cNvPr id="57" name="Picture 56" descr="eiMpEjy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344" y="3326613"/>
            <a:ext cx="335698" cy="335698"/>
          </a:xfrm>
          <a:prstGeom prst="rect">
            <a:avLst/>
          </a:prstGeom>
        </p:spPr>
      </p:pic>
      <p:sp>
        <p:nvSpPr>
          <p:cNvPr id="58" name="TextBox 57"/>
          <p:cNvSpPr txBox="1"/>
          <p:nvPr/>
        </p:nvSpPr>
        <p:spPr>
          <a:xfrm>
            <a:off x="2371250" y="2288510"/>
            <a:ext cx="1357764" cy="461665"/>
          </a:xfrm>
          <a:prstGeom prst="rect">
            <a:avLst/>
          </a:prstGeom>
          <a:noFill/>
        </p:spPr>
        <p:txBody>
          <a:bodyPr wrap="none" rtlCol="0">
            <a:spAutoFit/>
          </a:bodyPr>
          <a:lstStyle/>
          <a:p>
            <a:r>
              <a:rPr lang="en-US" sz="2400" b="1" dirty="0">
                <a:solidFill>
                  <a:schemeClr val="tx2"/>
                </a:solidFill>
              </a:rPr>
              <a:t>Querying</a:t>
            </a:r>
          </a:p>
        </p:txBody>
      </p:sp>
      <p:sp>
        <p:nvSpPr>
          <p:cNvPr id="9" name="Slide Number Placeholder 8"/>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24</a:t>
            </a:fld>
            <a:endParaRPr lang="en-US" dirty="0"/>
          </a:p>
        </p:txBody>
      </p:sp>
    </p:spTree>
    <p:extLst>
      <p:ext uri="{BB962C8B-B14F-4D97-AF65-F5344CB8AC3E}">
        <p14:creationId xmlns:p14="http://schemas.microsoft.com/office/powerpoint/2010/main" val="58875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P spid="58"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 Example: Web Search</a:t>
            </a:r>
          </a:p>
        </p:txBody>
      </p:sp>
      <p:sp>
        <p:nvSpPr>
          <p:cNvPr id="3" name="Content Placeholder 2"/>
          <p:cNvSpPr>
            <a:spLocks noGrp="1"/>
          </p:cNvSpPr>
          <p:nvPr>
            <p:ph idx="1"/>
          </p:nvPr>
        </p:nvSpPr>
        <p:spPr>
          <a:xfrm>
            <a:off x="457200" y="1332798"/>
            <a:ext cx="8229600" cy="5160077"/>
          </a:xfrm>
        </p:spPr>
        <p:txBody>
          <a:bodyPr>
            <a:normAutofit fontScale="92500" lnSpcReduction="10000"/>
          </a:bodyPr>
          <a:lstStyle/>
          <a:p>
            <a:r>
              <a:rPr lang="en-US" dirty="0"/>
              <a:t>User submits a query to a search engine</a:t>
            </a:r>
          </a:p>
          <a:p>
            <a:pPr lvl="1"/>
            <a:r>
              <a:rPr lang="en-US" dirty="0"/>
              <a:t>Between patches</a:t>
            </a:r>
          </a:p>
          <a:p>
            <a:r>
              <a:rPr lang="en-US" dirty="0"/>
              <a:t>User examines the list of results</a:t>
            </a:r>
          </a:p>
          <a:p>
            <a:pPr lvl="1"/>
            <a:r>
              <a:rPr lang="en-US" dirty="0"/>
              <a:t>Within patch</a:t>
            </a:r>
          </a:p>
          <a:p>
            <a:r>
              <a:rPr lang="en-US" dirty="0"/>
              <a:t>Costs</a:t>
            </a:r>
          </a:p>
          <a:p>
            <a:pPr lvl="1"/>
            <a:r>
              <a:rPr lang="en-US" dirty="0"/>
              <a:t>Entering/Formulating Queries</a:t>
            </a:r>
          </a:p>
          <a:p>
            <a:pPr lvl="1"/>
            <a:r>
              <a:rPr lang="en-US" dirty="0"/>
              <a:t>Scanning the snippets</a:t>
            </a:r>
          </a:p>
          <a:p>
            <a:pPr lvl="1"/>
            <a:r>
              <a:rPr lang="en-US" dirty="0"/>
              <a:t>Interacting with the SERPs</a:t>
            </a:r>
          </a:p>
          <a:p>
            <a:pPr lvl="1"/>
            <a:r>
              <a:rPr lang="en-US" dirty="0"/>
              <a:t>Examining links</a:t>
            </a:r>
          </a:p>
          <a:p>
            <a:r>
              <a:rPr lang="en-US" dirty="0"/>
              <a:t>Given a gain function and fixed amount of time, how long should a forager stay in each patch?</a:t>
            </a:r>
          </a:p>
        </p:txBody>
      </p:sp>
      <p:sp>
        <p:nvSpPr>
          <p:cNvPr id="5" name="Slide Number Placeholder 4"/>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25</a:t>
            </a:fld>
            <a:endParaRPr lang="en-US" dirty="0"/>
          </a:p>
        </p:txBody>
      </p:sp>
    </p:spTree>
    <p:extLst>
      <p:ext uri="{BB962C8B-B14F-4D97-AF65-F5344CB8AC3E}">
        <p14:creationId xmlns:p14="http://schemas.microsoft.com/office/powerpoint/2010/main" val="2177153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ft-gain-curv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58" y="1192217"/>
            <a:ext cx="7099300" cy="5334000"/>
          </a:xfrm>
          <a:prstGeom prst="rect">
            <a:avLst/>
          </a:prstGeom>
        </p:spPr>
      </p:pic>
      <p:sp>
        <p:nvSpPr>
          <p:cNvPr id="2" name="Title 1"/>
          <p:cNvSpPr>
            <a:spLocks noGrp="1"/>
          </p:cNvSpPr>
          <p:nvPr>
            <p:ph type="title"/>
          </p:nvPr>
        </p:nvSpPr>
        <p:spPr/>
        <p:txBody>
          <a:bodyPr/>
          <a:lstStyle/>
          <a:p>
            <a:r>
              <a:rPr lang="en-US" dirty="0"/>
              <a:t>Patch Example</a:t>
            </a:r>
          </a:p>
        </p:txBody>
      </p:sp>
      <p:sp>
        <p:nvSpPr>
          <p:cNvPr id="3" name="Content Placeholder 2"/>
          <p:cNvSpPr>
            <a:spLocks noGrp="1"/>
          </p:cNvSpPr>
          <p:nvPr>
            <p:ph idx="1"/>
          </p:nvPr>
        </p:nvSpPr>
        <p:spPr>
          <a:xfrm>
            <a:off x="6430212" y="1600200"/>
            <a:ext cx="2553368" cy="4273885"/>
          </a:xfrm>
        </p:spPr>
        <p:txBody>
          <a:bodyPr>
            <a:normAutofit fontScale="70000" lnSpcReduction="20000"/>
          </a:bodyPr>
          <a:lstStyle/>
          <a:p>
            <a:pPr marL="0" indent="0">
              <a:buNone/>
            </a:pPr>
            <a:r>
              <a:rPr lang="en-US" dirty="0"/>
              <a:t>As a forager spends more time in the patch they receive more gain. </a:t>
            </a:r>
          </a:p>
          <a:p>
            <a:pPr marL="0" indent="0">
              <a:buNone/>
            </a:pPr>
            <a:endParaRPr lang="en-US" dirty="0"/>
          </a:p>
          <a:p>
            <a:pPr marL="0" indent="0">
              <a:buNone/>
            </a:pPr>
            <a:r>
              <a:rPr lang="en-US" dirty="0"/>
              <a:t>But, the rate of gain will tend to zero as the patch becomes exhausted.</a:t>
            </a:r>
          </a:p>
          <a:p>
            <a:pPr marL="0" indent="0">
              <a:buNone/>
            </a:pPr>
            <a:endParaRPr lang="en-US" dirty="0"/>
          </a:p>
          <a:p>
            <a:pPr marL="0" indent="0">
              <a:buNone/>
            </a:pPr>
            <a:r>
              <a:rPr lang="en-US" dirty="0"/>
              <a:t> i.e. they will experience diminishing returns.</a:t>
            </a:r>
          </a:p>
        </p:txBody>
      </p:sp>
      <p:sp>
        <p:nvSpPr>
          <p:cNvPr id="4" name="TextBox 3"/>
          <p:cNvSpPr txBox="1"/>
          <p:nvPr/>
        </p:nvSpPr>
        <p:spPr>
          <a:xfrm>
            <a:off x="3395579" y="5131150"/>
            <a:ext cx="1227582" cy="646331"/>
          </a:xfrm>
          <a:prstGeom prst="rect">
            <a:avLst/>
          </a:prstGeom>
          <a:noFill/>
        </p:spPr>
        <p:txBody>
          <a:bodyPr wrap="none" rtlCol="0">
            <a:spAutoFit/>
          </a:bodyPr>
          <a:lstStyle/>
          <a:p>
            <a:r>
              <a:rPr lang="en-US" dirty="0"/>
              <a:t>Within </a:t>
            </a:r>
          </a:p>
          <a:p>
            <a:r>
              <a:rPr lang="en-US" dirty="0"/>
              <a:t>Patch Time</a:t>
            </a:r>
          </a:p>
        </p:txBody>
      </p:sp>
      <p:sp>
        <p:nvSpPr>
          <p:cNvPr id="6" name="TextBox 5"/>
          <p:cNvSpPr txBox="1"/>
          <p:nvPr/>
        </p:nvSpPr>
        <p:spPr>
          <a:xfrm>
            <a:off x="981242" y="4950755"/>
            <a:ext cx="1018390" cy="923330"/>
          </a:xfrm>
          <a:prstGeom prst="rect">
            <a:avLst/>
          </a:prstGeom>
          <a:noFill/>
        </p:spPr>
        <p:txBody>
          <a:bodyPr wrap="none" rtlCol="0">
            <a:spAutoFit/>
          </a:bodyPr>
          <a:lstStyle/>
          <a:p>
            <a:r>
              <a:rPr lang="en-US" dirty="0"/>
              <a:t>Between</a:t>
            </a:r>
          </a:p>
          <a:p>
            <a:r>
              <a:rPr lang="en-US" dirty="0"/>
              <a:t>Patch</a:t>
            </a:r>
          </a:p>
          <a:p>
            <a:r>
              <a:rPr lang="en-US" dirty="0"/>
              <a:t>Time</a:t>
            </a:r>
          </a:p>
        </p:txBody>
      </p:sp>
      <p:sp>
        <p:nvSpPr>
          <p:cNvPr id="8" name="Slide Number Placeholder 7"/>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26</a:t>
            </a:fld>
            <a:endParaRPr lang="en-US" dirty="0"/>
          </a:p>
        </p:txBody>
      </p:sp>
      <p:grpSp>
        <p:nvGrpSpPr>
          <p:cNvPr id="16" name="Group 15">
            <a:extLst>
              <a:ext uri="{FF2B5EF4-FFF2-40B4-BE49-F238E27FC236}">
                <a16:creationId xmlns:a16="http://schemas.microsoft.com/office/drawing/2014/main" id="{7B04BC21-C97C-45FA-87FE-C0838B2771FB}"/>
              </a:ext>
            </a:extLst>
          </p:cNvPr>
          <p:cNvGrpSpPr/>
          <p:nvPr/>
        </p:nvGrpSpPr>
        <p:grpSpPr>
          <a:xfrm>
            <a:off x="1731314" y="2182689"/>
            <a:ext cx="2242273" cy="1581215"/>
            <a:chOff x="1731314" y="2182689"/>
            <a:chExt cx="2242273" cy="1581215"/>
          </a:xfrm>
        </p:grpSpPr>
        <p:sp>
          <p:nvSpPr>
            <p:cNvPr id="9" name="TextBox 8">
              <a:extLst>
                <a:ext uri="{FF2B5EF4-FFF2-40B4-BE49-F238E27FC236}">
                  <a16:creationId xmlns:a16="http://schemas.microsoft.com/office/drawing/2014/main" id="{41B46E96-3643-458D-B282-9F39E48F1E39}"/>
                </a:ext>
              </a:extLst>
            </p:cNvPr>
            <p:cNvSpPr txBox="1"/>
            <p:nvPr/>
          </p:nvSpPr>
          <p:spPr>
            <a:xfrm>
              <a:off x="1731314" y="2182689"/>
              <a:ext cx="2160462" cy="646331"/>
            </a:xfrm>
            <a:prstGeom prst="rect">
              <a:avLst/>
            </a:prstGeom>
            <a:noFill/>
          </p:spPr>
          <p:txBody>
            <a:bodyPr wrap="square" rtlCol="0">
              <a:spAutoFit/>
            </a:bodyPr>
            <a:lstStyle/>
            <a:p>
              <a:r>
                <a:rPr lang="en-GB" dirty="0">
                  <a:highlight>
                    <a:srgbClr val="00FF00"/>
                  </a:highlight>
                </a:rPr>
                <a:t>This is our model of system performance.</a:t>
              </a:r>
              <a:endParaRPr lang="en-US" dirty="0">
                <a:highlight>
                  <a:srgbClr val="00FF00"/>
                </a:highlight>
              </a:endParaRPr>
            </a:p>
          </p:txBody>
        </p:sp>
        <p:cxnSp>
          <p:nvCxnSpPr>
            <p:cNvPr id="10" name="Straight Connector 9">
              <a:extLst>
                <a:ext uri="{FF2B5EF4-FFF2-40B4-BE49-F238E27FC236}">
                  <a16:creationId xmlns:a16="http://schemas.microsoft.com/office/drawing/2014/main" id="{3F5A73B5-D21F-443D-BE53-3F0E997800DE}"/>
                </a:ext>
              </a:extLst>
            </p:cNvPr>
            <p:cNvCxnSpPr>
              <a:cxnSpLocks/>
              <a:endCxn id="9" idx="2"/>
            </p:cNvCxnSpPr>
            <p:nvPr/>
          </p:nvCxnSpPr>
          <p:spPr>
            <a:xfrm flipH="1" flipV="1">
              <a:off x="2811545" y="2829020"/>
              <a:ext cx="1162042" cy="934884"/>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878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ft-gain-curve-tange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32" y="1192217"/>
            <a:ext cx="7099300" cy="5334000"/>
          </a:xfrm>
          <a:prstGeom prst="rect">
            <a:avLst/>
          </a:prstGeom>
        </p:spPr>
      </p:pic>
      <p:sp>
        <p:nvSpPr>
          <p:cNvPr id="2" name="Title 1"/>
          <p:cNvSpPr>
            <a:spLocks noGrp="1"/>
          </p:cNvSpPr>
          <p:nvPr>
            <p:ph type="title"/>
          </p:nvPr>
        </p:nvSpPr>
        <p:spPr/>
        <p:txBody>
          <a:bodyPr/>
          <a:lstStyle/>
          <a:p>
            <a:r>
              <a:rPr lang="en-US" dirty="0"/>
              <a:t>Patch Example</a:t>
            </a:r>
          </a:p>
        </p:txBody>
      </p:sp>
      <p:sp>
        <p:nvSpPr>
          <p:cNvPr id="3" name="Content Placeholder 2"/>
          <p:cNvSpPr>
            <a:spLocks noGrp="1"/>
          </p:cNvSpPr>
          <p:nvPr>
            <p:ph idx="1"/>
          </p:nvPr>
        </p:nvSpPr>
        <p:spPr>
          <a:xfrm>
            <a:off x="6470316" y="1600200"/>
            <a:ext cx="2673684" cy="5140912"/>
          </a:xfrm>
        </p:spPr>
        <p:txBody>
          <a:bodyPr>
            <a:normAutofit fontScale="62500" lnSpcReduction="20000"/>
          </a:bodyPr>
          <a:lstStyle/>
          <a:p>
            <a:pPr marL="0" indent="0">
              <a:buNone/>
            </a:pPr>
            <a:r>
              <a:rPr lang="en-US" dirty="0"/>
              <a:t>To work out when gain/time is </a:t>
            </a:r>
            <a:r>
              <a:rPr lang="en-US" dirty="0" err="1"/>
              <a:t>maximised</a:t>
            </a:r>
            <a:r>
              <a:rPr lang="en-US" dirty="0"/>
              <a:t>, we need to draw a line from the origin to the tangent of the gain curve (the derivative).</a:t>
            </a:r>
          </a:p>
          <a:p>
            <a:pPr marL="0" indent="0">
              <a:buNone/>
            </a:pPr>
            <a:endParaRPr lang="en-US" dirty="0"/>
          </a:p>
          <a:p>
            <a:pPr marL="0" indent="0">
              <a:buNone/>
            </a:pPr>
            <a:r>
              <a:rPr lang="en-US" dirty="0"/>
              <a:t>The gain-time ratio is maximized at 4. So once the user has spent 2 minutes  in the patch, then it is time to leave.</a:t>
            </a:r>
          </a:p>
          <a:p>
            <a:pPr marL="0" indent="0">
              <a:buNone/>
            </a:pPr>
            <a:endParaRPr lang="en-US" dirty="0"/>
          </a:p>
          <a:p>
            <a:pPr marL="0" indent="0">
              <a:buNone/>
            </a:pPr>
            <a:r>
              <a:rPr lang="en-US" dirty="0"/>
              <a:t>This assumes that each patch follows a similar distribution.</a:t>
            </a:r>
          </a:p>
        </p:txBody>
      </p:sp>
      <p:sp>
        <p:nvSpPr>
          <p:cNvPr id="6" name="Slide Number Placeholder 5"/>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27</a:t>
            </a:fld>
            <a:endParaRPr lang="en-US" dirty="0"/>
          </a:p>
        </p:txBody>
      </p:sp>
    </p:spTree>
    <p:extLst>
      <p:ext uri="{BB962C8B-B14F-4D97-AF65-F5344CB8AC3E}">
        <p14:creationId xmlns:p14="http://schemas.microsoft.com/office/powerpoint/2010/main" val="305359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ft-gain-rati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18" y="1206542"/>
            <a:ext cx="7099300" cy="5334000"/>
          </a:xfrm>
          <a:prstGeom prst="rect">
            <a:avLst/>
          </a:prstGeom>
        </p:spPr>
      </p:pic>
      <p:sp>
        <p:nvSpPr>
          <p:cNvPr id="2" name="Title 1"/>
          <p:cNvSpPr>
            <a:spLocks noGrp="1"/>
          </p:cNvSpPr>
          <p:nvPr>
            <p:ph type="title"/>
          </p:nvPr>
        </p:nvSpPr>
        <p:spPr/>
        <p:txBody>
          <a:bodyPr/>
          <a:lstStyle/>
          <a:p>
            <a:r>
              <a:rPr lang="en-US" dirty="0"/>
              <a:t>Ratio of Gain/Time over Time</a:t>
            </a:r>
          </a:p>
        </p:txBody>
      </p:sp>
      <p:sp>
        <p:nvSpPr>
          <p:cNvPr id="3" name="Content Placeholder 2"/>
          <p:cNvSpPr>
            <a:spLocks noGrp="1"/>
          </p:cNvSpPr>
          <p:nvPr>
            <p:ph idx="1"/>
          </p:nvPr>
        </p:nvSpPr>
        <p:spPr>
          <a:xfrm>
            <a:off x="6536432" y="1600200"/>
            <a:ext cx="2150368" cy="4525963"/>
          </a:xfrm>
        </p:spPr>
        <p:txBody>
          <a:bodyPr>
            <a:normAutofit fontScale="77500" lnSpcReduction="20000"/>
          </a:bodyPr>
          <a:lstStyle/>
          <a:p>
            <a:pPr marL="0" indent="0">
              <a:buNone/>
            </a:pPr>
            <a:r>
              <a:rPr lang="en-US" dirty="0"/>
              <a:t>Over time the ratio of Gain-Time increases to a maximum at 4, and then decreases.</a:t>
            </a:r>
          </a:p>
          <a:p>
            <a:pPr marL="0" indent="0">
              <a:buNone/>
            </a:pPr>
            <a:endParaRPr lang="en-US" dirty="0"/>
          </a:p>
          <a:p>
            <a:pPr marL="0" indent="0">
              <a:buNone/>
            </a:pPr>
            <a:r>
              <a:rPr lang="en-US" dirty="0"/>
              <a:t>i.e. stopping at any other point would not be rational.</a:t>
            </a:r>
          </a:p>
        </p:txBody>
      </p:sp>
      <p:sp>
        <p:nvSpPr>
          <p:cNvPr id="6" name="Slide Number Placeholder 5"/>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28</a:t>
            </a:fld>
            <a:endParaRPr lang="en-US" dirty="0"/>
          </a:p>
        </p:txBody>
      </p:sp>
    </p:spTree>
    <p:extLst>
      <p:ext uri="{BB962C8B-B14F-4D97-AF65-F5344CB8AC3E}">
        <p14:creationId xmlns:p14="http://schemas.microsoft.com/office/powerpoint/2010/main" val="42642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Patch Model Exercises</a:t>
            </a:r>
          </a:p>
        </p:txBody>
      </p:sp>
      <p:sp>
        <p:nvSpPr>
          <p:cNvPr id="3" name="Content Placeholder 2"/>
          <p:cNvSpPr>
            <a:spLocks noGrp="1"/>
          </p:cNvSpPr>
          <p:nvPr>
            <p:ph idx="1"/>
          </p:nvPr>
        </p:nvSpPr>
        <p:spPr/>
        <p:txBody>
          <a:bodyPr>
            <a:normAutofit/>
          </a:bodyPr>
          <a:lstStyle/>
          <a:p>
            <a:pPr marL="0" indent="0">
              <a:buNone/>
            </a:pPr>
            <a:r>
              <a:rPr lang="en-US" b="1" dirty="0"/>
              <a:t>How will the user change their behavior:</a:t>
            </a:r>
          </a:p>
          <a:p>
            <a:r>
              <a:rPr lang="en-US" dirty="0"/>
              <a:t>When the time to get between patches:</a:t>
            </a:r>
          </a:p>
          <a:p>
            <a:pPr lvl="1"/>
            <a:r>
              <a:rPr lang="en-US" dirty="0"/>
              <a:t>Increases?</a:t>
            </a:r>
          </a:p>
          <a:p>
            <a:pPr lvl="1"/>
            <a:r>
              <a:rPr lang="en-US" dirty="0"/>
              <a:t>Decreases?</a:t>
            </a:r>
          </a:p>
          <a:p>
            <a:r>
              <a:rPr lang="en-US" dirty="0"/>
              <a:t>When the gain function:</a:t>
            </a:r>
          </a:p>
          <a:p>
            <a:pPr lvl="1"/>
            <a:r>
              <a:rPr lang="en-US" dirty="0"/>
              <a:t>Yields more early on?</a:t>
            </a:r>
          </a:p>
          <a:p>
            <a:pPr lvl="1"/>
            <a:r>
              <a:rPr lang="en-US" dirty="0"/>
              <a:t>Yields a constant amount, until a certain point</a:t>
            </a:r>
          </a:p>
          <a:p>
            <a:pPr lvl="1"/>
            <a:r>
              <a:rPr lang="en-US" dirty="0"/>
              <a:t>Yields a random amount?</a:t>
            </a:r>
          </a:p>
        </p:txBody>
      </p:sp>
      <p:sp>
        <p:nvSpPr>
          <p:cNvPr id="5" name="Slide Number Placeholder 4"/>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29</a:t>
            </a:fld>
            <a:endParaRPr lang="en-US" dirty="0"/>
          </a:p>
        </p:txBody>
      </p:sp>
    </p:spTree>
    <p:extLst>
      <p:ext uri="{BB962C8B-B14F-4D97-AF65-F5344CB8AC3E}">
        <p14:creationId xmlns:p14="http://schemas.microsoft.com/office/powerpoint/2010/main" val="112607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77E9-206D-432D-8249-A036E8FFDA1D}"/>
              </a:ext>
            </a:extLst>
          </p:cNvPr>
          <p:cNvSpPr>
            <a:spLocks noGrp="1"/>
          </p:cNvSpPr>
          <p:nvPr>
            <p:ph type="title"/>
          </p:nvPr>
        </p:nvSpPr>
        <p:spPr/>
        <p:txBody>
          <a:bodyPr/>
          <a:lstStyle/>
          <a:p>
            <a:r>
              <a:rPr lang="en-GB" dirty="0"/>
              <a:t>Outline</a:t>
            </a:r>
            <a:endParaRPr lang="en-US" dirty="0"/>
          </a:p>
        </p:txBody>
      </p:sp>
      <p:sp>
        <p:nvSpPr>
          <p:cNvPr id="3" name="Content Placeholder 2">
            <a:extLst>
              <a:ext uri="{FF2B5EF4-FFF2-40B4-BE49-F238E27FC236}">
                <a16:creationId xmlns:a16="http://schemas.microsoft.com/office/drawing/2014/main" id="{916C866E-8020-4B4A-9B10-7746754699B8}"/>
              </a:ext>
            </a:extLst>
          </p:cNvPr>
          <p:cNvSpPr>
            <a:spLocks noGrp="1"/>
          </p:cNvSpPr>
          <p:nvPr>
            <p:ph idx="1"/>
          </p:nvPr>
        </p:nvSpPr>
        <p:spPr/>
        <p:txBody>
          <a:bodyPr>
            <a:normAutofit/>
          </a:bodyPr>
          <a:lstStyle/>
          <a:p>
            <a:r>
              <a:rPr lang="en-GB" b="1" dirty="0"/>
              <a:t>Ecological Models of Behaviour</a:t>
            </a:r>
          </a:p>
          <a:p>
            <a:pPr lvl="1"/>
            <a:r>
              <a:rPr lang="en-GB" dirty="0"/>
              <a:t>Economics of Carrying a Load</a:t>
            </a:r>
          </a:p>
          <a:p>
            <a:pPr lvl="1"/>
            <a:r>
              <a:rPr lang="en-GB" dirty="0"/>
              <a:t>Economics of Prey Choice</a:t>
            </a:r>
          </a:p>
          <a:p>
            <a:r>
              <a:rPr lang="en-GB" b="1" dirty="0"/>
              <a:t>Information Foraging Theory</a:t>
            </a:r>
          </a:p>
          <a:p>
            <a:pPr lvl="1"/>
            <a:r>
              <a:rPr lang="en-GB" dirty="0"/>
              <a:t>Scent, Diet and Patch</a:t>
            </a:r>
          </a:p>
          <a:p>
            <a:pPr lvl="1"/>
            <a:r>
              <a:rPr lang="en-GB" dirty="0" err="1"/>
              <a:t>Charnov’s</a:t>
            </a:r>
            <a:r>
              <a:rPr lang="en-GB" dirty="0"/>
              <a:t> Maximal Marginal Theorem</a:t>
            </a:r>
          </a:p>
          <a:p>
            <a:pPr lvl="1"/>
            <a:r>
              <a:rPr lang="en-GB" dirty="0"/>
              <a:t>Economics of Foraging</a:t>
            </a:r>
          </a:p>
          <a:p>
            <a:r>
              <a:rPr lang="en-GB" b="1" dirty="0"/>
              <a:t>Economics and Production Theory</a:t>
            </a:r>
          </a:p>
          <a:p>
            <a:pPr lvl="1"/>
            <a:r>
              <a:rPr lang="en-GB" dirty="0"/>
              <a:t>An Economic Model of Querying and Assessing</a:t>
            </a:r>
            <a:endParaRPr lang="en-US" dirty="0"/>
          </a:p>
        </p:txBody>
      </p:sp>
    </p:spTree>
    <p:extLst>
      <p:ext uri="{BB962C8B-B14F-4D97-AF65-F5344CB8AC3E}">
        <p14:creationId xmlns:p14="http://schemas.microsoft.com/office/powerpoint/2010/main" val="3644238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Patch Times</a:t>
            </a:r>
          </a:p>
        </p:txBody>
      </p:sp>
      <p:sp>
        <p:nvSpPr>
          <p:cNvPr id="60" name="TextBox 59"/>
          <p:cNvSpPr txBox="1"/>
          <p:nvPr/>
        </p:nvSpPr>
        <p:spPr>
          <a:xfrm>
            <a:off x="416368" y="1175778"/>
            <a:ext cx="7886219" cy="369332"/>
          </a:xfrm>
          <a:prstGeom prst="rect">
            <a:avLst/>
          </a:prstGeom>
          <a:noFill/>
        </p:spPr>
        <p:txBody>
          <a:bodyPr wrap="none" rtlCol="0">
            <a:spAutoFit/>
          </a:bodyPr>
          <a:lstStyle/>
          <a:p>
            <a:r>
              <a:rPr lang="en-US" dirty="0"/>
              <a:t>Using the patch model, predict where the user will stop on each of these patches?</a:t>
            </a:r>
          </a:p>
        </p:txBody>
      </p:sp>
      <p:grpSp>
        <p:nvGrpSpPr>
          <p:cNvPr id="7" name="Group 6"/>
          <p:cNvGrpSpPr/>
          <p:nvPr/>
        </p:nvGrpSpPr>
        <p:grpSpPr>
          <a:xfrm>
            <a:off x="416369" y="1617682"/>
            <a:ext cx="3387132" cy="2560402"/>
            <a:chOff x="416369" y="1617682"/>
            <a:chExt cx="3387132" cy="2560402"/>
          </a:xfrm>
        </p:grpSpPr>
        <p:grpSp>
          <p:nvGrpSpPr>
            <p:cNvPr id="31" name="Group 30"/>
            <p:cNvGrpSpPr/>
            <p:nvPr/>
          </p:nvGrpSpPr>
          <p:grpSpPr>
            <a:xfrm>
              <a:off x="416369" y="1617682"/>
              <a:ext cx="3083691" cy="2560402"/>
              <a:chOff x="716413" y="1764490"/>
              <a:chExt cx="3083691" cy="2560402"/>
            </a:xfrm>
          </p:grpSpPr>
          <p:cxnSp>
            <p:nvCxnSpPr>
              <p:cNvPr id="5" name="Straight Connector 4"/>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1085744" y="3848915"/>
                <a:ext cx="27143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095438" y="3779667"/>
                <a:ext cx="579718" cy="369332"/>
              </a:xfrm>
              <a:prstGeom prst="rect">
                <a:avLst/>
              </a:prstGeom>
              <a:noFill/>
            </p:spPr>
            <p:txBody>
              <a:bodyPr wrap="none" rtlCol="0">
                <a:spAutoFit/>
              </a:bodyPr>
              <a:lstStyle/>
              <a:p>
                <a:r>
                  <a:rPr lang="en-US" b="1" dirty="0"/>
                  <a:t>b/w</a:t>
                </a:r>
              </a:p>
            </p:txBody>
          </p:sp>
          <p:sp>
            <p:nvSpPr>
              <p:cNvPr id="11" name="TextBox 10"/>
              <p:cNvSpPr txBox="1"/>
              <p:nvPr/>
            </p:nvSpPr>
            <p:spPr>
              <a:xfrm>
                <a:off x="2517771" y="3770894"/>
                <a:ext cx="797815" cy="369332"/>
              </a:xfrm>
              <a:prstGeom prst="rect">
                <a:avLst/>
              </a:prstGeom>
              <a:noFill/>
            </p:spPr>
            <p:txBody>
              <a:bodyPr wrap="none" rtlCol="0">
                <a:spAutoFit/>
              </a:bodyPr>
              <a:lstStyle/>
              <a:p>
                <a:r>
                  <a:rPr lang="en-US" b="1" dirty="0"/>
                  <a:t>within</a:t>
                </a:r>
              </a:p>
            </p:txBody>
          </p:sp>
          <p:sp>
            <p:nvSpPr>
              <p:cNvPr id="12" name="TextBox 11"/>
              <p:cNvSpPr txBox="1"/>
              <p:nvPr/>
            </p:nvSpPr>
            <p:spPr>
              <a:xfrm>
                <a:off x="1796374" y="3955560"/>
                <a:ext cx="623789" cy="369332"/>
              </a:xfrm>
              <a:prstGeom prst="rect">
                <a:avLst/>
              </a:prstGeom>
              <a:noFill/>
            </p:spPr>
            <p:txBody>
              <a:bodyPr wrap="none" rtlCol="0">
                <a:spAutoFit/>
              </a:bodyPr>
              <a:lstStyle/>
              <a:p>
                <a:r>
                  <a:rPr lang="en-US" b="1" dirty="0"/>
                  <a:t>time</a:t>
                </a:r>
              </a:p>
            </p:txBody>
          </p:sp>
          <p:sp>
            <p:nvSpPr>
              <p:cNvPr id="13" name="TextBox 12"/>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4" name="Freeform 3"/>
            <p:cNvSpPr/>
            <p:nvPr/>
          </p:nvSpPr>
          <p:spPr>
            <a:xfrm>
              <a:off x="1375112" y="2586636"/>
              <a:ext cx="2428389" cy="1115471"/>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8" name="Group 7"/>
          <p:cNvGrpSpPr/>
          <p:nvPr/>
        </p:nvGrpSpPr>
        <p:grpSpPr>
          <a:xfrm>
            <a:off x="4464488" y="1641371"/>
            <a:ext cx="4047745" cy="2560402"/>
            <a:chOff x="4464488" y="1641371"/>
            <a:chExt cx="4047745" cy="2560402"/>
          </a:xfrm>
        </p:grpSpPr>
        <p:grpSp>
          <p:nvGrpSpPr>
            <p:cNvPr id="61" name="Group 60"/>
            <p:cNvGrpSpPr/>
            <p:nvPr/>
          </p:nvGrpSpPr>
          <p:grpSpPr>
            <a:xfrm>
              <a:off x="4464488" y="1641371"/>
              <a:ext cx="3083691" cy="2560402"/>
              <a:chOff x="716413" y="1764490"/>
              <a:chExt cx="3083691" cy="2560402"/>
            </a:xfrm>
          </p:grpSpPr>
          <p:cxnSp>
            <p:nvCxnSpPr>
              <p:cNvPr id="62" name="Straight Connector 61"/>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1085744" y="3848915"/>
                <a:ext cx="27143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1095438" y="3779667"/>
                <a:ext cx="579718" cy="369332"/>
              </a:xfrm>
              <a:prstGeom prst="rect">
                <a:avLst/>
              </a:prstGeom>
              <a:noFill/>
            </p:spPr>
            <p:txBody>
              <a:bodyPr wrap="none" rtlCol="0">
                <a:spAutoFit/>
              </a:bodyPr>
              <a:lstStyle/>
              <a:p>
                <a:r>
                  <a:rPr lang="en-US" b="1" dirty="0"/>
                  <a:t>b/w</a:t>
                </a:r>
              </a:p>
            </p:txBody>
          </p:sp>
          <p:sp>
            <p:nvSpPr>
              <p:cNvPr id="67" name="TextBox 66"/>
              <p:cNvSpPr txBox="1"/>
              <p:nvPr/>
            </p:nvSpPr>
            <p:spPr>
              <a:xfrm>
                <a:off x="2517771" y="3770894"/>
                <a:ext cx="797815" cy="369332"/>
              </a:xfrm>
              <a:prstGeom prst="rect">
                <a:avLst/>
              </a:prstGeom>
              <a:noFill/>
            </p:spPr>
            <p:txBody>
              <a:bodyPr wrap="none" rtlCol="0">
                <a:spAutoFit/>
              </a:bodyPr>
              <a:lstStyle/>
              <a:p>
                <a:r>
                  <a:rPr lang="en-US" b="1" dirty="0"/>
                  <a:t>within</a:t>
                </a:r>
              </a:p>
            </p:txBody>
          </p:sp>
          <p:sp>
            <p:nvSpPr>
              <p:cNvPr id="70" name="TextBox 69"/>
              <p:cNvSpPr txBox="1"/>
              <p:nvPr/>
            </p:nvSpPr>
            <p:spPr>
              <a:xfrm>
                <a:off x="1796374" y="3955560"/>
                <a:ext cx="623789" cy="369332"/>
              </a:xfrm>
              <a:prstGeom prst="rect">
                <a:avLst/>
              </a:prstGeom>
              <a:noFill/>
            </p:spPr>
            <p:txBody>
              <a:bodyPr wrap="none" rtlCol="0">
                <a:spAutoFit/>
              </a:bodyPr>
              <a:lstStyle/>
              <a:p>
                <a:r>
                  <a:rPr lang="en-US" b="1" dirty="0"/>
                  <a:t>time</a:t>
                </a:r>
              </a:p>
            </p:txBody>
          </p:sp>
          <p:sp>
            <p:nvSpPr>
              <p:cNvPr id="71" name="TextBox 70"/>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99" name="Freeform 98"/>
            <p:cNvSpPr/>
            <p:nvPr/>
          </p:nvSpPr>
          <p:spPr>
            <a:xfrm>
              <a:off x="6083844" y="2610325"/>
              <a:ext cx="2428389" cy="1115471"/>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9" name="Group 8"/>
          <p:cNvGrpSpPr/>
          <p:nvPr/>
        </p:nvGrpSpPr>
        <p:grpSpPr>
          <a:xfrm>
            <a:off x="2370127" y="4131209"/>
            <a:ext cx="3083691" cy="2560402"/>
            <a:chOff x="2370127" y="4201773"/>
            <a:chExt cx="3083691" cy="2560402"/>
          </a:xfrm>
        </p:grpSpPr>
        <p:grpSp>
          <p:nvGrpSpPr>
            <p:cNvPr id="91" name="Group 90"/>
            <p:cNvGrpSpPr/>
            <p:nvPr/>
          </p:nvGrpSpPr>
          <p:grpSpPr>
            <a:xfrm>
              <a:off x="2370127" y="4201773"/>
              <a:ext cx="3083691" cy="2560402"/>
              <a:chOff x="716413" y="1764490"/>
              <a:chExt cx="3083691" cy="2560402"/>
            </a:xfrm>
          </p:grpSpPr>
          <p:cxnSp>
            <p:nvCxnSpPr>
              <p:cNvPr id="92" name="Straight Connector 91"/>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1085744" y="3848915"/>
                <a:ext cx="27143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1095438" y="3779667"/>
                <a:ext cx="579718" cy="369332"/>
              </a:xfrm>
              <a:prstGeom prst="rect">
                <a:avLst/>
              </a:prstGeom>
              <a:noFill/>
            </p:spPr>
            <p:txBody>
              <a:bodyPr wrap="none" rtlCol="0">
                <a:spAutoFit/>
              </a:bodyPr>
              <a:lstStyle/>
              <a:p>
                <a:r>
                  <a:rPr lang="en-US" b="1" dirty="0"/>
                  <a:t>b/w</a:t>
                </a:r>
              </a:p>
            </p:txBody>
          </p:sp>
          <p:sp>
            <p:nvSpPr>
              <p:cNvPr id="95" name="TextBox 94"/>
              <p:cNvSpPr txBox="1"/>
              <p:nvPr/>
            </p:nvSpPr>
            <p:spPr>
              <a:xfrm>
                <a:off x="2517771" y="3770894"/>
                <a:ext cx="797815" cy="369332"/>
              </a:xfrm>
              <a:prstGeom prst="rect">
                <a:avLst/>
              </a:prstGeom>
              <a:noFill/>
            </p:spPr>
            <p:txBody>
              <a:bodyPr wrap="none" rtlCol="0">
                <a:spAutoFit/>
              </a:bodyPr>
              <a:lstStyle/>
              <a:p>
                <a:r>
                  <a:rPr lang="en-US" b="1" dirty="0"/>
                  <a:t>within</a:t>
                </a:r>
              </a:p>
            </p:txBody>
          </p:sp>
          <p:sp>
            <p:nvSpPr>
              <p:cNvPr id="96" name="TextBox 95"/>
              <p:cNvSpPr txBox="1"/>
              <p:nvPr/>
            </p:nvSpPr>
            <p:spPr>
              <a:xfrm>
                <a:off x="1796374" y="3955560"/>
                <a:ext cx="623789" cy="369332"/>
              </a:xfrm>
              <a:prstGeom prst="rect">
                <a:avLst/>
              </a:prstGeom>
              <a:noFill/>
            </p:spPr>
            <p:txBody>
              <a:bodyPr wrap="none" rtlCol="0">
                <a:spAutoFit/>
              </a:bodyPr>
              <a:lstStyle/>
              <a:p>
                <a:r>
                  <a:rPr lang="en-US" b="1" dirty="0"/>
                  <a:t>time</a:t>
                </a:r>
              </a:p>
            </p:txBody>
          </p:sp>
          <p:sp>
            <p:nvSpPr>
              <p:cNvPr id="97" name="TextBox 96"/>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100" name="Freeform 99"/>
            <p:cNvSpPr/>
            <p:nvPr/>
          </p:nvSpPr>
          <p:spPr>
            <a:xfrm>
              <a:off x="2859682" y="5170727"/>
              <a:ext cx="2428389" cy="1115471"/>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9B12E9DF-1A8F-4B7D-BFEE-D5140224B667}"/>
              </a:ext>
            </a:extLst>
          </p:cNvPr>
          <p:cNvGrpSpPr/>
          <p:nvPr/>
        </p:nvGrpSpPr>
        <p:grpSpPr>
          <a:xfrm>
            <a:off x="795394" y="2067059"/>
            <a:ext cx="3139102" cy="1635048"/>
            <a:chOff x="795394" y="2067059"/>
            <a:chExt cx="3139102" cy="1635048"/>
          </a:xfrm>
        </p:grpSpPr>
        <p:cxnSp>
          <p:nvCxnSpPr>
            <p:cNvPr id="32" name="Straight Connector 31">
              <a:extLst>
                <a:ext uri="{FF2B5EF4-FFF2-40B4-BE49-F238E27FC236}">
                  <a16:creationId xmlns:a16="http://schemas.microsoft.com/office/drawing/2014/main" id="{CB3C74DE-C237-4177-9EA0-F23E627A37EE}"/>
                </a:ext>
              </a:extLst>
            </p:cNvPr>
            <p:cNvCxnSpPr>
              <a:cxnSpLocks/>
            </p:cNvCxnSpPr>
            <p:nvPr/>
          </p:nvCxnSpPr>
          <p:spPr>
            <a:xfrm flipV="1">
              <a:off x="795394" y="2067059"/>
              <a:ext cx="3139102" cy="1635048"/>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8E3F708-21AC-4B43-AA84-AA7DA941362C}"/>
                </a:ext>
              </a:extLst>
            </p:cNvPr>
            <p:cNvCxnSpPr>
              <a:cxnSpLocks/>
            </p:cNvCxnSpPr>
            <p:nvPr/>
          </p:nvCxnSpPr>
          <p:spPr>
            <a:xfrm flipV="1">
              <a:off x="2290785" y="2145080"/>
              <a:ext cx="0" cy="155702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CDFC8361-7887-46FF-925D-EB6860BDD000}"/>
              </a:ext>
            </a:extLst>
          </p:cNvPr>
          <p:cNvGrpSpPr/>
          <p:nvPr/>
        </p:nvGrpSpPr>
        <p:grpSpPr>
          <a:xfrm>
            <a:off x="4833819" y="2145080"/>
            <a:ext cx="4069380" cy="2216420"/>
            <a:chOff x="4833819" y="2145080"/>
            <a:chExt cx="4069380" cy="2216420"/>
          </a:xfrm>
        </p:grpSpPr>
        <p:grpSp>
          <p:nvGrpSpPr>
            <p:cNvPr id="38" name="Group 37">
              <a:extLst>
                <a:ext uri="{FF2B5EF4-FFF2-40B4-BE49-F238E27FC236}">
                  <a16:creationId xmlns:a16="http://schemas.microsoft.com/office/drawing/2014/main" id="{3108023B-AA9D-49D8-A125-963DA3EEC9DF}"/>
                </a:ext>
              </a:extLst>
            </p:cNvPr>
            <p:cNvGrpSpPr/>
            <p:nvPr/>
          </p:nvGrpSpPr>
          <p:grpSpPr>
            <a:xfrm>
              <a:off x="4833819" y="2145080"/>
              <a:ext cx="3196158" cy="1591965"/>
              <a:chOff x="795394" y="2129459"/>
              <a:chExt cx="3196158" cy="1591965"/>
            </a:xfrm>
          </p:grpSpPr>
          <p:cxnSp>
            <p:nvCxnSpPr>
              <p:cNvPr id="39" name="Straight Connector 38">
                <a:extLst>
                  <a:ext uri="{FF2B5EF4-FFF2-40B4-BE49-F238E27FC236}">
                    <a16:creationId xmlns:a16="http://schemas.microsoft.com/office/drawing/2014/main" id="{87E28012-B516-4B93-AA4E-201A84D87B8D}"/>
                  </a:ext>
                </a:extLst>
              </p:cNvPr>
              <p:cNvCxnSpPr>
                <a:cxnSpLocks/>
              </p:cNvCxnSpPr>
              <p:nvPr/>
            </p:nvCxnSpPr>
            <p:spPr>
              <a:xfrm flipV="1">
                <a:off x="795394" y="2507377"/>
                <a:ext cx="3196158" cy="121404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F91DDD1-FFC2-45E5-A31D-AF024C3DED7B}"/>
                  </a:ext>
                </a:extLst>
              </p:cNvPr>
              <p:cNvCxnSpPr>
                <a:cxnSpLocks/>
              </p:cNvCxnSpPr>
              <p:nvPr/>
            </p:nvCxnSpPr>
            <p:spPr>
              <a:xfrm flipV="1">
                <a:off x="3292969" y="2129459"/>
                <a:ext cx="0" cy="155702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grpSp>
        <p:sp>
          <p:nvSpPr>
            <p:cNvPr id="48" name="TextBox 47">
              <a:extLst>
                <a:ext uri="{FF2B5EF4-FFF2-40B4-BE49-F238E27FC236}">
                  <a16:creationId xmlns:a16="http://schemas.microsoft.com/office/drawing/2014/main" id="{DE592C77-64C2-4201-B788-958D2744072A}"/>
                </a:ext>
              </a:extLst>
            </p:cNvPr>
            <p:cNvSpPr txBox="1"/>
            <p:nvPr/>
          </p:nvSpPr>
          <p:spPr>
            <a:xfrm>
              <a:off x="7421768" y="3899835"/>
              <a:ext cx="1481431" cy="461665"/>
            </a:xfrm>
            <a:prstGeom prst="rect">
              <a:avLst/>
            </a:prstGeom>
            <a:noFill/>
          </p:spPr>
          <p:txBody>
            <a:bodyPr wrap="none" rtlCol="0">
              <a:spAutoFit/>
            </a:bodyPr>
            <a:lstStyle/>
            <a:p>
              <a:r>
                <a:rPr lang="en-US" sz="2400" b="1" dirty="0"/>
                <a:t>Stop Later</a:t>
              </a:r>
            </a:p>
          </p:txBody>
        </p:sp>
      </p:grpSp>
      <p:grpSp>
        <p:nvGrpSpPr>
          <p:cNvPr id="22" name="Group 21">
            <a:extLst>
              <a:ext uri="{FF2B5EF4-FFF2-40B4-BE49-F238E27FC236}">
                <a16:creationId xmlns:a16="http://schemas.microsoft.com/office/drawing/2014/main" id="{2C99ACF0-8EB8-44CC-98C7-A95F9D3659A2}"/>
              </a:ext>
            </a:extLst>
          </p:cNvPr>
          <p:cNvGrpSpPr/>
          <p:nvPr/>
        </p:nvGrpSpPr>
        <p:grpSpPr>
          <a:xfrm>
            <a:off x="2717241" y="5293217"/>
            <a:ext cx="3671684" cy="951321"/>
            <a:chOff x="2717241" y="5293217"/>
            <a:chExt cx="3671684" cy="951321"/>
          </a:xfrm>
        </p:grpSpPr>
        <p:grpSp>
          <p:nvGrpSpPr>
            <p:cNvPr id="42" name="Group 41">
              <a:extLst>
                <a:ext uri="{FF2B5EF4-FFF2-40B4-BE49-F238E27FC236}">
                  <a16:creationId xmlns:a16="http://schemas.microsoft.com/office/drawing/2014/main" id="{ECC981B2-5F0C-4B3D-A641-453D1FC3E4A5}"/>
                </a:ext>
              </a:extLst>
            </p:cNvPr>
            <p:cNvGrpSpPr/>
            <p:nvPr/>
          </p:nvGrpSpPr>
          <p:grpSpPr>
            <a:xfrm>
              <a:off x="2717241" y="5293217"/>
              <a:ext cx="1086260" cy="951321"/>
              <a:chOff x="795394" y="2776542"/>
              <a:chExt cx="1086260" cy="951321"/>
            </a:xfrm>
          </p:grpSpPr>
          <p:cxnSp>
            <p:nvCxnSpPr>
              <p:cNvPr id="43" name="Straight Connector 42">
                <a:extLst>
                  <a:ext uri="{FF2B5EF4-FFF2-40B4-BE49-F238E27FC236}">
                    <a16:creationId xmlns:a16="http://schemas.microsoft.com/office/drawing/2014/main" id="{A910FFE2-C0F6-4D98-B5A2-6A40B69E73B1}"/>
                  </a:ext>
                </a:extLst>
              </p:cNvPr>
              <p:cNvCxnSpPr>
                <a:cxnSpLocks/>
              </p:cNvCxnSpPr>
              <p:nvPr/>
            </p:nvCxnSpPr>
            <p:spPr>
              <a:xfrm flipV="1">
                <a:off x="795394" y="2846236"/>
                <a:ext cx="1086260" cy="88162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76E4B5E1-9616-4F01-A000-4CDE4CA0EFC6}"/>
                  </a:ext>
                </a:extLst>
              </p:cNvPr>
              <p:cNvCxnSpPr>
                <a:cxnSpLocks/>
              </p:cNvCxnSpPr>
              <p:nvPr/>
            </p:nvCxnSpPr>
            <p:spPr>
              <a:xfrm flipV="1">
                <a:off x="1416054" y="2776542"/>
                <a:ext cx="0" cy="922418"/>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grpSp>
        <p:sp>
          <p:nvSpPr>
            <p:cNvPr id="49" name="TextBox 48">
              <a:extLst>
                <a:ext uri="{FF2B5EF4-FFF2-40B4-BE49-F238E27FC236}">
                  <a16:creationId xmlns:a16="http://schemas.microsoft.com/office/drawing/2014/main" id="{13FEF13C-A112-4CEF-9E62-BCC9741919B0}"/>
                </a:ext>
              </a:extLst>
            </p:cNvPr>
            <p:cNvSpPr txBox="1"/>
            <p:nvPr/>
          </p:nvSpPr>
          <p:spPr>
            <a:xfrm>
              <a:off x="4649153" y="5453885"/>
              <a:ext cx="1739772" cy="461665"/>
            </a:xfrm>
            <a:prstGeom prst="rect">
              <a:avLst/>
            </a:prstGeom>
            <a:noFill/>
          </p:spPr>
          <p:txBody>
            <a:bodyPr wrap="none" rtlCol="0">
              <a:spAutoFit/>
            </a:bodyPr>
            <a:lstStyle/>
            <a:p>
              <a:r>
                <a:rPr lang="en-US" sz="2400" b="1" dirty="0"/>
                <a:t>Stop Sooner</a:t>
              </a:r>
            </a:p>
          </p:txBody>
        </p:sp>
      </p:grpSp>
    </p:spTree>
    <p:extLst>
      <p:ext uri="{BB962C8B-B14F-4D97-AF65-F5344CB8AC3E}">
        <p14:creationId xmlns:p14="http://schemas.microsoft.com/office/powerpoint/2010/main" val="51473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1595"/>
          </a:xfrm>
        </p:spPr>
        <p:txBody>
          <a:bodyPr/>
          <a:lstStyle/>
          <a:p>
            <a:r>
              <a:rPr lang="en-US" dirty="0"/>
              <a:t>Different Gain Curves</a:t>
            </a:r>
          </a:p>
        </p:txBody>
      </p:sp>
      <p:grpSp>
        <p:nvGrpSpPr>
          <p:cNvPr id="7" name="Group 6"/>
          <p:cNvGrpSpPr/>
          <p:nvPr/>
        </p:nvGrpSpPr>
        <p:grpSpPr>
          <a:xfrm>
            <a:off x="416369" y="1617682"/>
            <a:ext cx="3083691" cy="2560402"/>
            <a:chOff x="416369" y="1617682"/>
            <a:chExt cx="3083691" cy="2560402"/>
          </a:xfrm>
        </p:grpSpPr>
        <p:grpSp>
          <p:nvGrpSpPr>
            <p:cNvPr id="31" name="Group 30"/>
            <p:cNvGrpSpPr/>
            <p:nvPr/>
          </p:nvGrpSpPr>
          <p:grpSpPr>
            <a:xfrm>
              <a:off x="416369" y="1617682"/>
              <a:ext cx="3083691" cy="2560402"/>
              <a:chOff x="716413" y="1764490"/>
              <a:chExt cx="3083691" cy="2560402"/>
            </a:xfrm>
          </p:grpSpPr>
          <p:cxnSp>
            <p:nvCxnSpPr>
              <p:cNvPr id="5" name="Straight Connector 4"/>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1085744" y="3848915"/>
                <a:ext cx="27143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095438" y="3779667"/>
                <a:ext cx="579718" cy="369332"/>
              </a:xfrm>
              <a:prstGeom prst="rect">
                <a:avLst/>
              </a:prstGeom>
              <a:noFill/>
            </p:spPr>
            <p:txBody>
              <a:bodyPr wrap="none" rtlCol="0">
                <a:spAutoFit/>
              </a:bodyPr>
              <a:lstStyle/>
              <a:p>
                <a:r>
                  <a:rPr lang="en-US" b="1" dirty="0"/>
                  <a:t>b/w</a:t>
                </a:r>
              </a:p>
            </p:txBody>
          </p:sp>
          <p:sp>
            <p:nvSpPr>
              <p:cNvPr id="11" name="TextBox 10"/>
              <p:cNvSpPr txBox="1"/>
              <p:nvPr/>
            </p:nvSpPr>
            <p:spPr>
              <a:xfrm>
                <a:off x="2517771" y="3770894"/>
                <a:ext cx="797815" cy="369332"/>
              </a:xfrm>
              <a:prstGeom prst="rect">
                <a:avLst/>
              </a:prstGeom>
              <a:noFill/>
            </p:spPr>
            <p:txBody>
              <a:bodyPr wrap="none" rtlCol="0">
                <a:spAutoFit/>
              </a:bodyPr>
              <a:lstStyle/>
              <a:p>
                <a:r>
                  <a:rPr lang="en-US" b="1" dirty="0"/>
                  <a:t>within</a:t>
                </a:r>
              </a:p>
            </p:txBody>
          </p:sp>
          <p:sp>
            <p:nvSpPr>
              <p:cNvPr id="12" name="TextBox 11"/>
              <p:cNvSpPr txBox="1"/>
              <p:nvPr/>
            </p:nvSpPr>
            <p:spPr>
              <a:xfrm>
                <a:off x="1796374" y="3955560"/>
                <a:ext cx="623789" cy="369332"/>
              </a:xfrm>
              <a:prstGeom prst="rect">
                <a:avLst/>
              </a:prstGeom>
              <a:noFill/>
            </p:spPr>
            <p:txBody>
              <a:bodyPr wrap="none" rtlCol="0">
                <a:spAutoFit/>
              </a:bodyPr>
              <a:lstStyle/>
              <a:p>
                <a:r>
                  <a:rPr lang="en-US" b="1" dirty="0"/>
                  <a:t>time</a:t>
                </a:r>
              </a:p>
            </p:txBody>
          </p:sp>
          <p:sp>
            <p:nvSpPr>
              <p:cNvPr id="13" name="TextBox 12"/>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29" name="Freeform 28"/>
            <p:cNvSpPr/>
            <p:nvPr/>
          </p:nvSpPr>
          <p:spPr>
            <a:xfrm>
              <a:off x="1532149" y="1840667"/>
              <a:ext cx="1967911" cy="1851745"/>
            </a:xfrm>
            <a:custGeom>
              <a:avLst/>
              <a:gdLst>
                <a:gd name="connsiteX0" fmla="*/ 0 w 2045464"/>
                <a:gd name="connsiteY0" fmla="*/ 1851745 h 1851745"/>
                <a:gd name="connsiteX1" fmla="*/ 678590 w 2045464"/>
                <a:gd name="connsiteY1" fmla="*/ 455665 h 1851745"/>
                <a:gd name="connsiteX2" fmla="*/ 2045464 w 2045464"/>
                <a:gd name="connsiteY2" fmla="*/ 0 h 1851745"/>
              </a:gdLst>
              <a:ahLst/>
              <a:cxnLst>
                <a:cxn ang="0">
                  <a:pos x="connsiteX0" y="connsiteY0"/>
                </a:cxn>
                <a:cxn ang="0">
                  <a:pos x="connsiteX1" y="connsiteY1"/>
                </a:cxn>
                <a:cxn ang="0">
                  <a:pos x="connsiteX2" y="connsiteY2"/>
                </a:cxn>
              </a:cxnLst>
              <a:rect l="l" t="t" r="r" b="b"/>
              <a:pathLst>
                <a:path w="2045464" h="1851745">
                  <a:moveTo>
                    <a:pt x="0" y="1851745"/>
                  </a:moveTo>
                  <a:cubicBezTo>
                    <a:pt x="168839" y="1308017"/>
                    <a:pt x="337679" y="764289"/>
                    <a:pt x="678590" y="455665"/>
                  </a:cubicBezTo>
                  <a:cubicBezTo>
                    <a:pt x="1019501" y="147041"/>
                    <a:pt x="2045464" y="0"/>
                    <a:pt x="2045464"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Freeform 29"/>
            <p:cNvSpPr/>
            <p:nvPr/>
          </p:nvSpPr>
          <p:spPr>
            <a:xfrm>
              <a:off x="1541843" y="3227052"/>
              <a:ext cx="1938829" cy="465360"/>
            </a:xfrm>
            <a:custGeom>
              <a:avLst/>
              <a:gdLst>
                <a:gd name="connsiteX0" fmla="*/ 0 w 1938829"/>
                <a:gd name="connsiteY0" fmla="*/ 465360 h 465360"/>
                <a:gd name="connsiteX1" fmla="*/ 1366874 w 1938829"/>
                <a:gd name="connsiteY1" fmla="*/ 77560 h 465360"/>
                <a:gd name="connsiteX2" fmla="*/ 1938829 w 1938829"/>
                <a:gd name="connsiteY2" fmla="*/ 0 h 465360"/>
              </a:gdLst>
              <a:ahLst/>
              <a:cxnLst>
                <a:cxn ang="0">
                  <a:pos x="connsiteX0" y="connsiteY0"/>
                </a:cxn>
                <a:cxn ang="0">
                  <a:pos x="connsiteX1" y="connsiteY1"/>
                </a:cxn>
                <a:cxn ang="0">
                  <a:pos x="connsiteX2" y="connsiteY2"/>
                </a:cxn>
              </a:cxnLst>
              <a:rect l="l" t="t" r="r" b="b"/>
              <a:pathLst>
                <a:path w="1938829" h="465360">
                  <a:moveTo>
                    <a:pt x="0" y="465360"/>
                  </a:moveTo>
                  <a:cubicBezTo>
                    <a:pt x="521868" y="310240"/>
                    <a:pt x="1043736" y="155120"/>
                    <a:pt x="1366874" y="77560"/>
                  </a:cubicBezTo>
                  <a:cubicBezTo>
                    <a:pt x="1690012" y="0"/>
                    <a:pt x="1938829" y="0"/>
                    <a:pt x="1938829" y="0"/>
                  </a:cubicBezTo>
                </a:path>
              </a:pathLst>
            </a:cu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4" name="Group 3"/>
          <p:cNvGrpSpPr/>
          <p:nvPr/>
        </p:nvGrpSpPr>
        <p:grpSpPr>
          <a:xfrm>
            <a:off x="4720950" y="1649504"/>
            <a:ext cx="3083691" cy="2560402"/>
            <a:chOff x="4720950" y="1649504"/>
            <a:chExt cx="3083691" cy="2560402"/>
          </a:xfrm>
        </p:grpSpPr>
        <p:grpSp>
          <p:nvGrpSpPr>
            <p:cNvPr id="39" name="Group 38"/>
            <p:cNvGrpSpPr/>
            <p:nvPr/>
          </p:nvGrpSpPr>
          <p:grpSpPr>
            <a:xfrm>
              <a:off x="4720950" y="1649504"/>
              <a:ext cx="3083691" cy="2560402"/>
              <a:chOff x="716413" y="1764490"/>
              <a:chExt cx="3083691" cy="2560402"/>
            </a:xfrm>
          </p:grpSpPr>
          <p:cxnSp>
            <p:nvCxnSpPr>
              <p:cNvPr id="40" name="Straight Connector 39"/>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1085744" y="3848915"/>
                <a:ext cx="27143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095438" y="3779667"/>
                <a:ext cx="579718" cy="369332"/>
              </a:xfrm>
              <a:prstGeom prst="rect">
                <a:avLst/>
              </a:prstGeom>
              <a:noFill/>
            </p:spPr>
            <p:txBody>
              <a:bodyPr wrap="none" rtlCol="0">
                <a:spAutoFit/>
              </a:bodyPr>
              <a:lstStyle/>
              <a:p>
                <a:r>
                  <a:rPr lang="en-US" b="1" dirty="0"/>
                  <a:t>b/w</a:t>
                </a:r>
              </a:p>
            </p:txBody>
          </p:sp>
          <p:sp>
            <p:nvSpPr>
              <p:cNvPr id="43" name="TextBox 42"/>
              <p:cNvSpPr txBox="1"/>
              <p:nvPr/>
            </p:nvSpPr>
            <p:spPr>
              <a:xfrm>
                <a:off x="2517771" y="3770894"/>
                <a:ext cx="797815" cy="369332"/>
              </a:xfrm>
              <a:prstGeom prst="rect">
                <a:avLst/>
              </a:prstGeom>
              <a:noFill/>
            </p:spPr>
            <p:txBody>
              <a:bodyPr wrap="none" rtlCol="0">
                <a:spAutoFit/>
              </a:bodyPr>
              <a:lstStyle/>
              <a:p>
                <a:r>
                  <a:rPr lang="en-US" b="1" dirty="0"/>
                  <a:t>within</a:t>
                </a:r>
              </a:p>
            </p:txBody>
          </p:sp>
          <p:sp>
            <p:nvSpPr>
              <p:cNvPr id="44" name="TextBox 43"/>
              <p:cNvSpPr txBox="1"/>
              <p:nvPr/>
            </p:nvSpPr>
            <p:spPr>
              <a:xfrm>
                <a:off x="1796374" y="3955560"/>
                <a:ext cx="623789" cy="369332"/>
              </a:xfrm>
              <a:prstGeom prst="rect">
                <a:avLst/>
              </a:prstGeom>
              <a:noFill/>
            </p:spPr>
            <p:txBody>
              <a:bodyPr wrap="none" rtlCol="0">
                <a:spAutoFit/>
              </a:bodyPr>
              <a:lstStyle/>
              <a:p>
                <a:r>
                  <a:rPr lang="en-US" b="1" dirty="0"/>
                  <a:t>time</a:t>
                </a:r>
              </a:p>
            </p:txBody>
          </p:sp>
          <p:sp>
            <p:nvSpPr>
              <p:cNvPr id="45" name="TextBox 44"/>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cxnSp>
          <p:nvCxnSpPr>
            <p:cNvPr id="63" name="Straight Connector 62"/>
            <p:cNvCxnSpPr/>
            <p:nvPr/>
          </p:nvCxnSpPr>
          <p:spPr>
            <a:xfrm flipV="1">
              <a:off x="5800911" y="2541587"/>
              <a:ext cx="846565" cy="119234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V="1">
              <a:off x="6647476" y="2319713"/>
              <a:ext cx="1157165" cy="2218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800911" y="2876515"/>
              <a:ext cx="1519212" cy="857414"/>
            </a:xfrm>
            <a:prstGeom prst="line">
              <a:avLst/>
            </a:prstGeom>
            <a:ln>
              <a:solidFill>
                <a:srgbClr val="C0504D"/>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7320122" y="2876515"/>
              <a:ext cx="484519" cy="0"/>
            </a:xfrm>
            <a:prstGeom prst="line">
              <a:avLst/>
            </a:prstGeom>
            <a:ln>
              <a:solidFill>
                <a:srgbClr val="C0504D"/>
              </a:solidFill>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416369" y="4159996"/>
            <a:ext cx="3083691" cy="2560402"/>
            <a:chOff x="416369" y="4248201"/>
            <a:chExt cx="3083691" cy="2560402"/>
          </a:xfrm>
        </p:grpSpPr>
        <p:grpSp>
          <p:nvGrpSpPr>
            <p:cNvPr id="46" name="Group 45"/>
            <p:cNvGrpSpPr/>
            <p:nvPr/>
          </p:nvGrpSpPr>
          <p:grpSpPr>
            <a:xfrm>
              <a:off x="416369" y="4248201"/>
              <a:ext cx="3083691" cy="2560402"/>
              <a:chOff x="716413" y="1764490"/>
              <a:chExt cx="3083691" cy="2560402"/>
            </a:xfrm>
          </p:grpSpPr>
          <p:cxnSp>
            <p:nvCxnSpPr>
              <p:cNvPr id="47" name="Straight Connector 46"/>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1085744" y="3848915"/>
                <a:ext cx="27143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095438" y="3779667"/>
                <a:ext cx="579718" cy="369332"/>
              </a:xfrm>
              <a:prstGeom prst="rect">
                <a:avLst/>
              </a:prstGeom>
              <a:noFill/>
            </p:spPr>
            <p:txBody>
              <a:bodyPr wrap="none" rtlCol="0">
                <a:spAutoFit/>
              </a:bodyPr>
              <a:lstStyle/>
              <a:p>
                <a:r>
                  <a:rPr lang="en-US" b="1" dirty="0"/>
                  <a:t>b/w</a:t>
                </a:r>
              </a:p>
            </p:txBody>
          </p:sp>
          <p:sp>
            <p:nvSpPr>
              <p:cNvPr id="50" name="TextBox 49"/>
              <p:cNvSpPr txBox="1"/>
              <p:nvPr/>
            </p:nvSpPr>
            <p:spPr>
              <a:xfrm>
                <a:off x="2517771" y="3770894"/>
                <a:ext cx="797815" cy="369332"/>
              </a:xfrm>
              <a:prstGeom prst="rect">
                <a:avLst/>
              </a:prstGeom>
              <a:noFill/>
            </p:spPr>
            <p:txBody>
              <a:bodyPr wrap="none" rtlCol="0">
                <a:spAutoFit/>
              </a:bodyPr>
              <a:lstStyle/>
              <a:p>
                <a:r>
                  <a:rPr lang="en-US" b="1" dirty="0"/>
                  <a:t>within</a:t>
                </a:r>
              </a:p>
            </p:txBody>
          </p:sp>
          <p:sp>
            <p:nvSpPr>
              <p:cNvPr id="51" name="TextBox 50"/>
              <p:cNvSpPr txBox="1"/>
              <p:nvPr/>
            </p:nvSpPr>
            <p:spPr>
              <a:xfrm>
                <a:off x="1796374" y="3955560"/>
                <a:ext cx="623789" cy="369332"/>
              </a:xfrm>
              <a:prstGeom prst="rect">
                <a:avLst/>
              </a:prstGeom>
              <a:noFill/>
            </p:spPr>
            <p:txBody>
              <a:bodyPr wrap="none" rtlCol="0">
                <a:spAutoFit/>
              </a:bodyPr>
              <a:lstStyle/>
              <a:p>
                <a:r>
                  <a:rPr lang="en-US" b="1" dirty="0"/>
                  <a:t>time</a:t>
                </a:r>
              </a:p>
            </p:txBody>
          </p:sp>
          <p:sp>
            <p:nvSpPr>
              <p:cNvPr id="52" name="TextBox 51"/>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cxnSp>
          <p:nvCxnSpPr>
            <p:cNvPr id="74" name="Straight Connector 73"/>
            <p:cNvCxnSpPr>
              <a:cxnSpLocks/>
            </p:cNvCxnSpPr>
            <p:nvPr/>
          </p:nvCxnSpPr>
          <p:spPr>
            <a:xfrm flipV="1">
              <a:off x="1496330" y="6146514"/>
              <a:ext cx="66842" cy="18611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1541843" y="6132202"/>
              <a:ext cx="1958217" cy="1"/>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4720949" y="4144238"/>
            <a:ext cx="3083692" cy="2560402"/>
            <a:chOff x="4720949" y="4232443"/>
            <a:chExt cx="3083692" cy="2560402"/>
          </a:xfrm>
        </p:grpSpPr>
        <p:grpSp>
          <p:nvGrpSpPr>
            <p:cNvPr id="53" name="Group 52"/>
            <p:cNvGrpSpPr/>
            <p:nvPr/>
          </p:nvGrpSpPr>
          <p:grpSpPr>
            <a:xfrm>
              <a:off x="4720949" y="4232443"/>
              <a:ext cx="3083691" cy="2560402"/>
              <a:chOff x="716413" y="1764490"/>
              <a:chExt cx="3083691" cy="2560402"/>
            </a:xfrm>
          </p:grpSpPr>
          <p:cxnSp>
            <p:nvCxnSpPr>
              <p:cNvPr id="54" name="Straight Connector 53"/>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1085744" y="3848915"/>
                <a:ext cx="27143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1095438" y="3779667"/>
                <a:ext cx="579718" cy="369332"/>
              </a:xfrm>
              <a:prstGeom prst="rect">
                <a:avLst/>
              </a:prstGeom>
              <a:noFill/>
            </p:spPr>
            <p:txBody>
              <a:bodyPr wrap="none" rtlCol="0">
                <a:spAutoFit/>
              </a:bodyPr>
              <a:lstStyle/>
              <a:p>
                <a:r>
                  <a:rPr lang="en-US" b="1" dirty="0"/>
                  <a:t>b/w</a:t>
                </a:r>
              </a:p>
            </p:txBody>
          </p:sp>
          <p:sp>
            <p:nvSpPr>
              <p:cNvPr id="57" name="TextBox 56"/>
              <p:cNvSpPr txBox="1"/>
              <p:nvPr/>
            </p:nvSpPr>
            <p:spPr>
              <a:xfrm>
                <a:off x="2517771" y="3770894"/>
                <a:ext cx="797815" cy="369332"/>
              </a:xfrm>
              <a:prstGeom prst="rect">
                <a:avLst/>
              </a:prstGeom>
              <a:noFill/>
            </p:spPr>
            <p:txBody>
              <a:bodyPr wrap="none" rtlCol="0">
                <a:spAutoFit/>
              </a:bodyPr>
              <a:lstStyle/>
              <a:p>
                <a:r>
                  <a:rPr lang="en-US" b="1" dirty="0"/>
                  <a:t>within</a:t>
                </a:r>
              </a:p>
            </p:txBody>
          </p:sp>
          <p:sp>
            <p:nvSpPr>
              <p:cNvPr id="58" name="TextBox 57"/>
              <p:cNvSpPr txBox="1"/>
              <p:nvPr/>
            </p:nvSpPr>
            <p:spPr>
              <a:xfrm>
                <a:off x="1796374" y="3955560"/>
                <a:ext cx="623789" cy="369332"/>
              </a:xfrm>
              <a:prstGeom prst="rect">
                <a:avLst/>
              </a:prstGeom>
              <a:noFill/>
            </p:spPr>
            <p:txBody>
              <a:bodyPr wrap="none" rtlCol="0">
                <a:spAutoFit/>
              </a:bodyPr>
              <a:lstStyle/>
              <a:p>
                <a:r>
                  <a:rPr lang="en-US" b="1" dirty="0"/>
                  <a:t>time</a:t>
                </a:r>
              </a:p>
            </p:txBody>
          </p:sp>
          <p:sp>
            <p:nvSpPr>
              <p:cNvPr id="59" name="TextBox 58"/>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79" name="Freeform 78"/>
            <p:cNvSpPr/>
            <p:nvPr/>
          </p:nvSpPr>
          <p:spPr>
            <a:xfrm>
              <a:off x="5754529" y="4870386"/>
              <a:ext cx="2050112" cy="1439470"/>
            </a:xfrm>
            <a:custGeom>
              <a:avLst/>
              <a:gdLst>
                <a:gd name="connsiteX0" fmla="*/ 0 w 2172832"/>
                <a:gd name="connsiteY0" fmla="*/ 1439470 h 1439470"/>
                <a:gd name="connsiteX1" fmla="*/ 49608 w 2172832"/>
                <a:gd name="connsiteY1" fmla="*/ 1399785 h 1439470"/>
                <a:gd name="connsiteX2" fmla="*/ 109138 w 2172832"/>
                <a:gd name="connsiteY2" fmla="*/ 1379943 h 1439470"/>
                <a:gd name="connsiteX3" fmla="*/ 238119 w 2172832"/>
                <a:gd name="connsiteY3" fmla="*/ 1360100 h 1439470"/>
                <a:gd name="connsiteX4" fmla="*/ 277805 w 2172832"/>
                <a:gd name="connsiteY4" fmla="*/ 1310495 h 1439470"/>
                <a:gd name="connsiteX5" fmla="*/ 337335 w 2172832"/>
                <a:gd name="connsiteY5" fmla="*/ 1231125 h 1439470"/>
                <a:gd name="connsiteX6" fmla="*/ 347257 w 2172832"/>
                <a:gd name="connsiteY6" fmla="*/ 1201362 h 1439470"/>
                <a:gd name="connsiteX7" fmla="*/ 396865 w 2172832"/>
                <a:gd name="connsiteY7" fmla="*/ 1151756 h 1439470"/>
                <a:gd name="connsiteX8" fmla="*/ 436551 w 2172832"/>
                <a:gd name="connsiteY8" fmla="*/ 1141835 h 1439470"/>
                <a:gd name="connsiteX9" fmla="*/ 466316 w 2172832"/>
                <a:gd name="connsiteY9" fmla="*/ 1131914 h 1439470"/>
                <a:gd name="connsiteX10" fmla="*/ 506002 w 2172832"/>
                <a:gd name="connsiteY10" fmla="*/ 1121993 h 1439470"/>
                <a:gd name="connsiteX11" fmla="*/ 575454 w 2172832"/>
                <a:gd name="connsiteY11" fmla="*/ 1102150 h 1439470"/>
                <a:gd name="connsiteX12" fmla="*/ 634983 w 2172832"/>
                <a:gd name="connsiteY12" fmla="*/ 1082308 h 1439470"/>
                <a:gd name="connsiteX13" fmla="*/ 654826 w 2172832"/>
                <a:gd name="connsiteY13" fmla="*/ 1052545 h 1439470"/>
                <a:gd name="connsiteX14" fmla="*/ 674670 w 2172832"/>
                <a:gd name="connsiteY14" fmla="*/ 1032702 h 1439470"/>
                <a:gd name="connsiteX15" fmla="*/ 714356 w 2172832"/>
                <a:gd name="connsiteY15" fmla="*/ 973175 h 1439470"/>
                <a:gd name="connsiteX16" fmla="*/ 744121 w 2172832"/>
                <a:gd name="connsiteY16" fmla="*/ 953333 h 1439470"/>
                <a:gd name="connsiteX17" fmla="*/ 803651 w 2172832"/>
                <a:gd name="connsiteY17" fmla="*/ 933491 h 1439470"/>
                <a:gd name="connsiteX18" fmla="*/ 833415 w 2172832"/>
                <a:gd name="connsiteY18" fmla="*/ 923570 h 1439470"/>
                <a:gd name="connsiteX19" fmla="*/ 902867 w 2172832"/>
                <a:gd name="connsiteY19" fmla="*/ 903727 h 1439470"/>
                <a:gd name="connsiteX20" fmla="*/ 952475 w 2172832"/>
                <a:gd name="connsiteY20" fmla="*/ 854121 h 1439470"/>
                <a:gd name="connsiteX21" fmla="*/ 962396 w 2172832"/>
                <a:gd name="connsiteY21" fmla="*/ 824358 h 1439470"/>
                <a:gd name="connsiteX22" fmla="*/ 1031847 w 2172832"/>
                <a:gd name="connsiteY22" fmla="*/ 744989 h 1439470"/>
                <a:gd name="connsiteX23" fmla="*/ 1061612 w 2172832"/>
                <a:gd name="connsiteY23" fmla="*/ 735068 h 1439470"/>
                <a:gd name="connsiteX24" fmla="*/ 1150907 w 2172832"/>
                <a:gd name="connsiteY24" fmla="*/ 685462 h 1439470"/>
                <a:gd name="connsiteX25" fmla="*/ 1170750 w 2172832"/>
                <a:gd name="connsiteY25" fmla="*/ 665619 h 1439470"/>
                <a:gd name="connsiteX26" fmla="*/ 1200515 w 2172832"/>
                <a:gd name="connsiteY26" fmla="*/ 655698 h 1439470"/>
                <a:gd name="connsiteX27" fmla="*/ 1230280 w 2172832"/>
                <a:gd name="connsiteY27" fmla="*/ 635856 h 1439470"/>
                <a:gd name="connsiteX28" fmla="*/ 1250123 w 2172832"/>
                <a:gd name="connsiteY28" fmla="*/ 596171 h 1439470"/>
                <a:gd name="connsiteX29" fmla="*/ 1289809 w 2172832"/>
                <a:gd name="connsiteY29" fmla="*/ 536644 h 1439470"/>
                <a:gd name="connsiteX30" fmla="*/ 1319574 w 2172832"/>
                <a:gd name="connsiteY30" fmla="*/ 516802 h 1439470"/>
                <a:gd name="connsiteX31" fmla="*/ 1349339 w 2172832"/>
                <a:gd name="connsiteY31" fmla="*/ 506881 h 1439470"/>
                <a:gd name="connsiteX32" fmla="*/ 1527928 w 2172832"/>
                <a:gd name="connsiteY32" fmla="*/ 487039 h 1439470"/>
                <a:gd name="connsiteX33" fmla="*/ 1557693 w 2172832"/>
                <a:gd name="connsiteY33" fmla="*/ 467196 h 1439470"/>
                <a:gd name="connsiteX34" fmla="*/ 1577536 w 2172832"/>
                <a:gd name="connsiteY34" fmla="*/ 397748 h 1439470"/>
                <a:gd name="connsiteX35" fmla="*/ 1617222 w 2172832"/>
                <a:gd name="connsiteY35" fmla="*/ 338221 h 1439470"/>
                <a:gd name="connsiteX36" fmla="*/ 1676752 w 2172832"/>
                <a:gd name="connsiteY36" fmla="*/ 288615 h 1439470"/>
                <a:gd name="connsiteX37" fmla="*/ 1706517 w 2172832"/>
                <a:gd name="connsiteY37" fmla="*/ 258852 h 1439470"/>
                <a:gd name="connsiteX38" fmla="*/ 1736281 w 2172832"/>
                <a:gd name="connsiteY38" fmla="*/ 239010 h 1439470"/>
                <a:gd name="connsiteX39" fmla="*/ 1756125 w 2172832"/>
                <a:gd name="connsiteY39" fmla="*/ 219167 h 1439470"/>
                <a:gd name="connsiteX40" fmla="*/ 1865262 w 2172832"/>
                <a:gd name="connsiteY40" fmla="*/ 199325 h 1439470"/>
                <a:gd name="connsiteX41" fmla="*/ 1914870 w 2172832"/>
                <a:gd name="connsiteY41" fmla="*/ 159640 h 1439470"/>
                <a:gd name="connsiteX42" fmla="*/ 1934714 w 2172832"/>
                <a:gd name="connsiteY42" fmla="*/ 119956 h 1439470"/>
                <a:gd name="connsiteX43" fmla="*/ 1944635 w 2172832"/>
                <a:gd name="connsiteY43" fmla="*/ 80271 h 1439470"/>
                <a:gd name="connsiteX44" fmla="*/ 2004165 w 2172832"/>
                <a:gd name="connsiteY44" fmla="*/ 50508 h 1439470"/>
                <a:gd name="connsiteX45" fmla="*/ 2103381 w 2172832"/>
                <a:gd name="connsiteY45" fmla="*/ 20744 h 1439470"/>
                <a:gd name="connsiteX46" fmla="*/ 2172832 w 2172832"/>
                <a:gd name="connsiteY46" fmla="*/ 902 h 143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172832" h="1439470">
                  <a:moveTo>
                    <a:pt x="0" y="1439470"/>
                  </a:moveTo>
                  <a:cubicBezTo>
                    <a:pt x="16536" y="1426242"/>
                    <a:pt x="31017" y="1409925"/>
                    <a:pt x="49608" y="1399785"/>
                  </a:cubicBezTo>
                  <a:cubicBezTo>
                    <a:pt x="67971" y="1389769"/>
                    <a:pt x="89295" y="1386557"/>
                    <a:pt x="109138" y="1379943"/>
                  </a:cubicBezTo>
                  <a:cubicBezTo>
                    <a:pt x="170435" y="1359512"/>
                    <a:pt x="128497" y="1371063"/>
                    <a:pt x="238119" y="1360100"/>
                  </a:cubicBezTo>
                  <a:cubicBezTo>
                    <a:pt x="297403" y="1320580"/>
                    <a:pt x="245856" y="1363741"/>
                    <a:pt x="277805" y="1310495"/>
                  </a:cubicBezTo>
                  <a:cubicBezTo>
                    <a:pt x="313066" y="1251730"/>
                    <a:pt x="296148" y="1354674"/>
                    <a:pt x="337335" y="1231125"/>
                  </a:cubicBezTo>
                  <a:cubicBezTo>
                    <a:pt x="340642" y="1221204"/>
                    <a:pt x="342580" y="1210716"/>
                    <a:pt x="347257" y="1201362"/>
                  </a:cubicBezTo>
                  <a:cubicBezTo>
                    <a:pt x="359284" y="1177309"/>
                    <a:pt x="371609" y="1162579"/>
                    <a:pt x="396865" y="1151756"/>
                  </a:cubicBezTo>
                  <a:cubicBezTo>
                    <a:pt x="409398" y="1146385"/>
                    <a:pt x="423440" y="1145581"/>
                    <a:pt x="436551" y="1141835"/>
                  </a:cubicBezTo>
                  <a:cubicBezTo>
                    <a:pt x="446607" y="1138962"/>
                    <a:pt x="456260" y="1134787"/>
                    <a:pt x="466316" y="1131914"/>
                  </a:cubicBezTo>
                  <a:cubicBezTo>
                    <a:pt x="479427" y="1128168"/>
                    <a:pt x="492847" y="1125581"/>
                    <a:pt x="506002" y="1121993"/>
                  </a:cubicBezTo>
                  <a:cubicBezTo>
                    <a:pt x="529231" y="1115658"/>
                    <a:pt x="552442" y="1109230"/>
                    <a:pt x="575454" y="1102150"/>
                  </a:cubicBezTo>
                  <a:cubicBezTo>
                    <a:pt x="595445" y="1095999"/>
                    <a:pt x="634983" y="1082308"/>
                    <a:pt x="634983" y="1082308"/>
                  </a:cubicBezTo>
                  <a:cubicBezTo>
                    <a:pt x="641597" y="1072387"/>
                    <a:pt x="647377" y="1061856"/>
                    <a:pt x="654826" y="1052545"/>
                  </a:cubicBezTo>
                  <a:cubicBezTo>
                    <a:pt x="660670" y="1045241"/>
                    <a:pt x="669057" y="1040185"/>
                    <a:pt x="674670" y="1032702"/>
                  </a:cubicBezTo>
                  <a:cubicBezTo>
                    <a:pt x="688979" y="1013624"/>
                    <a:pt x="694513" y="986403"/>
                    <a:pt x="714356" y="973175"/>
                  </a:cubicBezTo>
                  <a:cubicBezTo>
                    <a:pt x="724278" y="966561"/>
                    <a:pt x="733224" y="958176"/>
                    <a:pt x="744121" y="953333"/>
                  </a:cubicBezTo>
                  <a:cubicBezTo>
                    <a:pt x="763235" y="944838"/>
                    <a:pt x="783808" y="940105"/>
                    <a:pt x="803651" y="933491"/>
                  </a:cubicBezTo>
                  <a:cubicBezTo>
                    <a:pt x="813572" y="930184"/>
                    <a:pt x="823269" y="926106"/>
                    <a:pt x="833415" y="923570"/>
                  </a:cubicBezTo>
                  <a:cubicBezTo>
                    <a:pt x="883248" y="911111"/>
                    <a:pt x="860166" y="917960"/>
                    <a:pt x="902867" y="903727"/>
                  </a:cubicBezTo>
                  <a:cubicBezTo>
                    <a:pt x="919403" y="887192"/>
                    <a:pt x="945080" y="876306"/>
                    <a:pt x="952475" y="854121"/>
                  </a:cubicBezTo>
                  <a:cubicBezTo>
                    <a:pt x="955782" y="844200"/>
                    <a:pt x="957317" y="833500"/>
                    <a:pt x="962396" y="824358"/>
                  </a:cubicBezTo>
                  <a:cubicBezTo>
                    <a:pt x="985291" y="783149"/>
                    <a:pt x="993943" y="763940"/>
                    <a:pt x="1031847" y="744989"/>
                  </a:cubicBezTo>
                  <a:cubicBezTo>
                    <a:pt x="1041201" y="740312"/>
                    <a:pt x="1051690" y="738375"/>
                    <a:pt x="1061612" y="735068"/>
                  </a:cubicBezTo>
                  <a:cubicBezTo>
                    <a:pt x="1129844" y="689582"/>
                    <a:pt x="1098517" y="702924"/>
                    <a:pt x="1150907" y="685462"/>
                  </a:cubicBezTo>
                  <a:cubicBezTo>
                    <a:pt x="1157521" y="678848"/>
                    <a:pt x="1162729" y="670432"/>
                    <a:pt x="1170750" y="665619"/>
                  </a:cubicBezTo>
                  <a:cubicBezTo>
                    <a:pt x="1179718" y="660238"/>
                    <a:pt x="1191161" y="660375"/>
                    <a:pt x="1200515" y="655698"/>
                  </a:cubicBezTo>
                  <a:cubicBezTo>
                    <a:pt x="1211180" y="650366"/>
                    <a:pt x="1220358" y="642470"/>
                    <a:pt x="1230280" y="635856"/>
                  </a:cubicBezTo>
                  <a:cubicBezTo>
                    <a:pt x="1236894" y="622628"/>
                    <a:pt x="1242514" y="608853"/>
                    <a:pt x="1250123" y="596171"/>
                  </a:cubicBezTo>
                  <a:cubicBezTo>
                    <a:pt x="1262393" y="575722"/>
                    <a:pt x="1269966" y="549872"/>
                    <a:pt x="1289809" y="536644"/>
                  </a:cubicBezTo>
                  <a:cubicBezTo>
                    <a:pt x="1299731" y="530030"/>
                    <a:pt x="1308909" y="522134"/>
                    <a:pt x="1319574" y="516802"/>
                  </a:cubicBezTo>
                  <a:cubicBezTo>
                    <a:pt x="1328928" y="512125"/>
                    <a:pt x="1338986" y="508360"/>
                    <a:pt x="1349339" y="506881"/>
                  </a:cubicBezTo>
                  <a:cubicBezTo>
                    <a:pt x="1408633" y="498411"/>
                    <a:pt x="1468398" y="493653"/>
                    <a:pt x="1527928" y="487039"/>
                  </a:cubicBezTo>
                  <a:cubicBezTo>
                    <a:pt x="1537850" y="480425"/>
                    <a:pt x="1550244" y="476507"/>
                    <a:pt x="1557693" y="467196"/>
                  </a:cubicBezTo>
                  <a:cubicBezTo>
                    <a:pt x="1564192" y="459073"/>
                    <a:pt x="1575162" y="402496"/>
                    <a:pt x="1577536" y="397748"/>
                  </a:cubicBezTo>
                  <a:cubicBezTo>
                    <a:pt x="1588201" y="376418"/>
                    <a:pt x="1600359" y="355083"/>
                    <a:pt x="1617222" y="338221"/>
                  </a:cubicBezTo>
                  <a:cubicBezTo>
                    <a:pt x="1704179" y="251270"/>
                    <a:pt x="1593873" y="357678"/>
                    <a:pt x="1676752" y="288615"/>
                  </a:cubicBezTo>
                  <a:cubicBezTo>
                    <a:pt x="1687531" y="279633"/>
                    <a:pt x="1695738" y="267834"/>
                    <a:pt x="1706517" y="258852"/>
                  </a:cubicBezTo>
                  <a:cubicBezTo>
                    <a:pt x="1715677" y="251219"/>
                    <a:pt x="1726970" y="246459"/>
                    <a:pt x="1736281" y="239010"/>
                  </a:cubicBezTo>
                  <a:cubicBezTo>
                    <a:pt x="1743586" y="233167"/>
                    <a:pt x="1747184" y="221918"/>
                    <a:pt x="1756125" y="219167"/>
                  </a:cubicBezTo>
                  <a:cubicBezTo>
                    <a:pt x="1791465" y="208293"/>
                    <a:pt x="1828883" y="205939"/>
                    <a:pt x="1865262" y="199325"/>
                  </a:cubicBezTo>
                  <a:cubicBezTo>
                    <a:pt x="1881187" y="188709"/>
                    <a:pt x="1903558" y="176607"/>
                    <a:pt x="1914870" y="159640"/>
                  </a:cubicBezTo>
                  <a:cubicBezTo>
                    <a:pt x="1923074" y="147334"/>
                    <a:pt x="1928099" y="133184"/>
                    <a:pt x="1934714" y="119956"/>
                  </a:cubicBezTo>
                  <a:cubicBezTo>
                    <a:pt x="1938021" y="106728"/>
                    <a:pt x="1937071" y="91616"/>
                    <a:pt x="1944635" y="80271"/>
                  </a:cubicBezTo>
                  <a:cubicBezTo>
                    <a:pt x="1954866" y="64925"/>
                    <a:pt x="1987853" y="55168"/>
                    <a:pt x="2004165" y="50508"/>
                  </a:cubicBezTo>
                  <a:cubicBezTo>
                    <a:pt x="2028432" y="43575"/>
                    <a:pt x="2085695" y="32534"/>
                    <a:pt x="2103381" y="20744"/>
                  </a:cubicBezTo>
                  <a:cubicBezTo>
                    <a:pt x="2144153" y="-6436"/>
                    <a:pt x="2121222" y="902"/>
                    <a:pt x="2172832" y="902"/>
                  </a:cubicBezTo>
                </a:path>
              </a:pathLst>
            </a:custGeom>
            <a:ln>
              <a:solidFill>
                <a:srgbClr val="C0504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0" name="Freeform 79"/>
            <p:cNvSpPr/>
            <p:nvPr/>
          </p:nvSpPr>
          <p:spPr>
            <a:xfrm>
              <a:off x="5734688" y="4652146"/>
              <a:ext cx="2069953" cy="1667631"/>
            </a:xfrm>
            <a:custGeom>
              <a:avLst/>
              <a:gdLst>
                <a:gd name="connsiteX0" fmla="*/ 0 w 2262126"/>
                <a:gd name="connsiteY0" fmla="*/ 1667631 h 1667631"/>
                <a:gd name="connsiteX1" fmla="*/ 19843 w 2262126"/>
                <a:gd name="connsiteY1" fmla="*/ 1568420 h 1667631"/>
                <a:gd name="connsiteX2" fmla="*/ 59530 w 2262126"/>
                <a:gd name="connsiteY2" fmla="*/ 1508893 h 1667631"/>
                <a:gd name="connsiteX3" fmla="*/ 69451 w 2262126"/>
                <a:gd name="connsiteY3" fmla="*/ 1479129 h 1667631"/>
                <a:gd name="connsiteX4" fmla="*/ 89295 w 2262126"/>
                <a:gd name="connsiteY4" fmla="*/ 1459287 h 1667631"/>
                <a:gd name="connsiteX5" fmla="*/ 109138 w 2262126"/>
                <a:gd name="connsiteY5" fmla="*/ 1399760 h 1667631"/>
                <a:gd name="connsiteX6" fmla="*/ 138903 w 2262126"/>
                <a:gd name="connsiteY6" fmla="*/ 1310470 h 1667631"/>
                <a:gd name="connsiteX7" fmla="*/ 148824 w 2262126"/>
                <a:gd name="connsiteY7" fmla="*/ 1280706 h 1667631"/>
                <a:gd name="connsiteX8" fmla="*/ 158746 w 2262126"/>
                <a:gd name="connsiteY8" fmla="*/ 1241021 h 1667631"/>
                <a:gd name="connsiteX9" fmla="*/ 168667 w 2262126"/>
                <a:gd name="connsiteY9" fmla="*/ 1171573 h 1667631"/>
                <a:gd name="connsiteX10" fmla="*/ 198432 w 2262126"/>
                <a:gd name="connsiteY10" fmla="*/ 1151731 h 1667631"/>
                <a:gd name="connsiteX11" fmla="*/ 287727 w 2262126"/>
                <a:gd name="connsiteY11" fmla="*/ 1141810 h 1667631"/>
                <a:gd name="connsiteX12" fmla="*/ 327413 w 2262126"/>
                <a:gd name="connsiteY12" fmla="*/ 1121968 h 1667631"/>
                <a:gd name="connsiteX13" fmla="*/ 357178 w 2262126"/>
                <a:gd name="connsiteY13" fmla="*/ 1112046 h 1667631"/>
                <a:gd name="connsiteX14" fmla="*/ 416708 w 2262126"/>
                <a:gd name="connsiteY14" fmla="*/ 1072362 h 1667631"/>
                <a:gd name="connsiteX15" fmla="*/ 486159 w 2262126"/>
                <a:gd name="connsiteY15" fmla="*/ 992993 h 1667631"/>
                <a:gd name="connsiteX16" fmla="*/ 545689 w 2262126"/>
                <a:gd name="connsiteY16" fmla="*/ 973150 h 1667631"/>
                <a:gd name="connsiteX17" fmla="*/ 585375 w 2262126"/>
                <a:gd name="connsiteY17" fmla="*/ 913623 h 1667631"/>
                <a:gd name="connsiteX18" fmla="*/ 615140 w 2262126"/>
                <a:gd name="connsiteY18" fmla="*/ 883860 h 1667631"/>
                <a:gd name="connsiteX19" fmla="*/ 634983 w 2262126"/>
                <a:gd name="connsiteY19" fmla="*/ 824333 h 1667631"/>
                <a:gd name="connsiteX20" fmla="*/ 644905 w 2262126"/>
                <a:gd name="connsiteY20" fmla="*/ 705279 h 1667631"/>
                <a:gd name="connsiteX21" fmla="*/ 684591 w 2262126"/>
                <a:gd name="connsiteY21" fmla="*/ 695358 h 1667631"/>
                <a:gd name="connsiteX22" fmla="*/ 843337 w 2262126"/>
                <a:gd name="connsiteY22" fmla="*/ 675515 h 1667631"/>
                <a:gd name="connsiteX23" fmla="*/ 902866 w 2262126"/>
                <a:gd name="connsiteY23" fmla="*/ 645752 h 1667631"/>
                <a:gd name="connsiteX24" fmla="*/ 922710 w 2262126"/>
                <a:gd name="connsiteY24" fmla="*/ 615989 h 1667631"/>
                <a:gd name="connsiteX25" fmla="*/ 932631 w 2262126"/>
                <a:gd name="connsiteY25" fmla="*/ 586225 h 1667631"/>
                <a:gd name="connsiteX26" fmla="*/ 1002082 w 2262126"/>
                <a:gd name="connsiteY26" fmla="*/ 506856 h 1667631"/>
                <a:gd name="connsiteX27" fmla="*/ 1021926 w 2262126"/>
                <a:gd name="connsiteY27" fmla="*/ 487013 h 1667631"/>
                <a:gd name="connsiteX28" fmla="*/ 1051690 w 2262126"/>
                <a:gd name="connsiteY28" fmla="*/ 477092 h 1667631"/>
                <a:gd name="connsiteX29" fmla="*/ 1081455 w 2262126"/>
                <a:gd name="connsiteY29" fmla="*/ 367960 h 1667631"/>
                <a:gd name="connsiteX30" fmla="*/ 1131063 w 2262126"/>
                <a:gd name="connsiteY30" fmla="*/ 308433 h 1667631"/>
                <a:gd name="connsiteX31" fmla="*/ 1140985 w 2262126"/>
                <a:gd name="connsiteY31" fmla="*/ 278669 h 1667631"/>
                <a:gd name="connsiteX32" fmla="*/ 1260044 w 2262126"/>
                <a:gd name="connsiteY32" fmla="*/ 219142 h 1667631"/>
                <a:gd name="connsiteX33" fmla="*/ 1319574 w 2262126"/>
                <a:gd name="connsiteY33" fmla="*/ 199300 h 1667631"/>
                <a:gd name="connsiteX34" fmla="*/ 1349339 w 2262126"/>
                <a:gd name="connsiteY34" fmla="*/ 189379 h 1667631"/>
                <a:gd name="connsiteX35" fmla="*/ 1418790 w 2262126"/>
                <a:gd name="connsiteY35" fmla="*/ 100088 h 1667631"/>
                <a:gd name="connsiteX36" fmla="*/ 1458476 w 2262126"/>
                <a:gd name="connsiteY36" fmla="*/ 60404 h 1667631"/>
                <a:gd name="connsiteX37" fmla="*/ 1885105 w 2262126"/>
                <a:gd name="connsiteY37" fmla="*/ 40561 h 1667631"/>
                <a:gd name="connsiteX38" fmla="*/ 2103381 w 2262126"/>
                <a:gd name="connsiteY38" fmla="*/ 20719 h 1667631"/>
                <a:gd name="connsiteX39" fmla="*/ 2162910 w 2262126"/>
                <a:gd name="connsiteY39" fmla="*/ 10798 h 1667631"/>
                <a:gd name="connsiteX40" fmla="*/ 2202597 w 2262126"/>
                <a:gd name="connsiteY40" fmla="*/ 877 h 1667631"/>
                <a:gd name="connsiteX41" fmla="*/ 2262126 w 2262126"/>
                <a:gd name="connsiteY41" fmla="*/ 877 h 16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262126" h="1667631">
                  <a:moveTo>
                    <a:pt x="0" y="1667631"/>
                  </a:moveTo>
                  <a:cubicBezTo>
                    <a:pt x="2464" y="1650383"/>
                    <a:pt x="6524" y="1592393"/>
                    <a:pt x="19843" y="1568420"/>
                  </a:cubicBezTo>
                  <a:cubicBezTo>
                    <a:pt x="31425" y="1547573"/>
                    <a:pt x="59530" y="1508893"/>
                    <a:pt x="59530" y="1508893"/>
                  </a:cubicBezTo>
                  <a:cubicBezTo>
                    <a:pt x="62837" y="1498972"/>
                    <a:pt x="64070" y="1488097"/>
                    <a:pt x="69451" y="1479129"/>
                  </a:cubicBezTo>
                  <a:cubicBezTo>
                    <a:pt x="74264" y="1471108"/>
                    <a:pt x="85112" y="1467653"/>
                    <a:pt x="89295" y="1459287"/>
                  </a:cubicBezTo>
                  <a:cubicBezTo>
                    <a:pt x="98649" y="1440580"/>
                    <a:pt x="102524" y="1419602"/>
                    <a:pt x="109138" y="1399760"/>
                  </a:cubicBezTo>
                  <a:lnTo>
                    <a:pt x="138903" y="1310470"/>
                  </a:lnTo>
                  <a:cubicBezTo>
                    <a:pt x="142210" y="1300549"/>
                    <a:pt x="146287" y="1290852"/>
                    <a:pt x="148824" y="1280706"/>
                  </a:cubicBezTo>
                  <a:cubicBezTo>
                    <a:pt x="152131" y="1267478"/>
                    <a:pt x="156307" y="1254437"/>
                    <a:pt x="158746" y="1241021"/>
                  </a:cubicBezTo>
                  <a:cubicBezTo>
                    <a:pt x="162929" y="1218014"/>
                    <a:pt x="159169" y="1192942"/>
                    <a:pt x="168667" y="1171573"/>
                  </a:cubicBezTo>
                  <a:cubicBezTo>
                    <a:pt x="173510" y="1160677"/>
                    <a:pt x="186864" y="1154623"/>
                    <a:pt x="198432" y="1151731"/>
                  </a:cubicBezTo>
                  <a:cubicBezTo>
                    <a:pt x="227486" y="1144468"/>
                    <a:pt x="257962" y="1145117"/>
                    <a:pt x="287727" y="1141810"/>
                  </a:cubicBezTo>
                  <a:cubicBezTo>
                    <a:pt x="300956" y="1135196"/>
                    <a:pt x="313819" y="1127794"/>
                    <a:pt x="327413" y="1121968"/>
                  </a:cubicBezTo>
                  <a:cubicBezTo>
                    <a:pt x="337026" y="1117848"/>
                    <a:pt x="348036" y="1117125"/>
                    <a:pt x="357178" y="1112046"/>
                  </a:cubicBezTo>
                  <a:cubicBezTo>
                    <a:pt x="378025" y="1100465"/>
                    <a:pt x="416708" y="1072362"/>
                    <a:pt x="416708" y="1072362"/>
                  </a:cubicBezTo>
                  <a:cubicBezTo>
                    <a:pt x="442123" y="1034241"/>
                    <a:pt x="446994" y="1010399"/>
                    <a:pt x="486159" y="992993"/>
                  </a:cubicBezTo>
                  <a:cubicBezTo>
                    <a:pt x="505273" y="984498"/>
                    <a:pt x="545689" y="973150"/>
                    <a:pt x="545689" y="973150"/>
                  </a:cubicBezTo>
                  <a:cubicBezTo>
                    <a:pt x="610071" y="930230"/>
                    <a:pt x="545947" y="982618"/>
                    <a:pt x="585375" y="913623"/>
                  </a:cubicBezTo>
                  <a:cubicBezTo>
                    <a:pt x="592337" y="901441"/>
                    <a:pt x="605218" y="893781"/>
                    <a:pt x="615140" y="883860"/>
                  </a:cubicBezTo>
                  <a:cubicBezTo>
                    <a:pt x="621754" y="864018"/>
                    <a:pt x="633246" y="845176"/>
                    <a:pt x="634983" y="824333"/>
                  </a:cubicBezTo>
                  <a:cubicBezTo>
                    <a:pt x="638290" y="784648"/>
                    <a:pt x="630609" y="742447"/>
                    <a:pt x="644905" y="705279"/>
                  </a:cubicBezTo>
                  <a:cubicBezTo>
                    <a:pt x="649800" y="692552"/>
                    <a:pt x="671175" y="697797"/>
                    <a:pt x="684591" y="695358"/>
                  </a:cubicBezTo>
                  <a:cubicBezTo>
                    <a:pt x="729076" y="687270"/>
                    <a:pt x="800740" y="680248"/>
                    <a:pt x="843337" y="675515"/>
                  </a:cubicBezTo>
                  <a:cubicBezTo>
                    <a:pt x="867546" y="667446"/>
                    <a:pt x="883632" y="664985"/>
                    <a:pt x="902866" y="645752"/>
                  </a:cubicBezTo>
                  <a:cubicBezTo>
                    <a:pt x="911298" y="637321"/>
                    <a:pt x="916095" y="625910"/>
                    <a:pt x="922710" y="615989"/>
                  </a:cubicBezTo>
                  <a:cubicBezTo>
                    <a:pt x="926017" y="606068"/>
                    <a:pt x="927954" y="595579"/>
                    <a:pt x="932631" y="586225"/>
                  </a:cubicBezTo>
                  <a:cubicBezTo>
                    <a:pt x="949037" y="553413"/>
                    <a:pt x="976224" y="532713"/>
                    <a:pt x="1002082" y="506856"/>
                  </a:cubicBezTo>
                  <a:cubicBezTo>
                    <a:pt x="1008697" y="500242"/>
                    <a:pt x="1013052" y="489971"/>
                    <a:pt x="1021926" y="487013"/>
                  </a:cubicBezTo>
                  <a:lnTo>
                    <a:pt x="1051690" y="477092"/>
                  </a:lnTo>
                  <a:cubicBezTo>
                    <a:pt x="1097501" y="431286"/>
                    <a:pt x="1055165" y="481881"/>
                    <a:pt x="1081455" y="367960"/>
                  </a:cubicBezTo>
                  <a:cubicBezTo>
                    <a:pt x="1090610" y="328290"/>
                    <a:pt x="1101909" y="327868"/>
                    <a:pt x="1131063" y="308433"/>
                  </a:cubicBezTo>
                  <a:cubicBezTo>
                    <a:pt x="1134370" y="298512"/>
                    <a:pt x="1133590" y="286064"/>
                    <a:pt x="1140985" y="278669"/>
                  </a:cubicBezTo>
                  <a:cubicBezTo>
                    <a:pt x="1179450" y="240206"/>
                    <a:pt x="1211630" y="235280"/>
                    <a:pt x="1260044" y="219142"/>
                  </a:cubicBezTo>
                  <a:lnTo>
                    <a:pt x="1319574" y="199300"/>
                  </a:lnTo>
                  <a:lnTo>
                    <a:pt x="1349339" y="189379"/>
                  </a:lnTo>
                  <a:cubicBezTo>
                    <a:pt x="1505230" y="33494"/>
                    <a:pt x="1327884" y="221291"/>
                    <a:pt x="1418790" y="100088"/>
                  </a:cubicBezTo>
                  <a:cubicBezTo>
                    <a:pt x="1430015" y="85122"/>
                    <a:pt x="1439919" y="62773"/>
                    <a:pt x="1458476" y="60404"/>
                  </a:cubicBezTo>
                  <a:cubicBezTo>
                    <a:pt x="1599693" y="42377"/>
                    <a:pt x="1743010" y="49305"/>
                    <a:pt x="1885105" y="40561"/>
                  </a:cubicBezTo>
                  <a:cubicBezTo>
                    <a:pt x="1958026" y="36074"/>
                    <a:pt x="2031316" y="32729"/>
                    <a:pt x="2103381" y="20719"/>
                  </a:cubicBezTo>
                  <a:cubicBezTo>
                    <a:pt x="2123224" y="17412"/>
                    <a:pt x="2143184" y="14743"/>
                    <a:pt x="2162910" y="10798"/>
                  </a:cubicBezTo>
                  <a:cubicBezTo>
                    <a:pt x="2176281" y="8124"/>
                    <a:pt x="2189029" y="2234"/>
                    <a:pt x="2202597" y="877"/>
                  </a:cubicBezTo>
                  <a:cubicBezTo>
                    <a:pt x="2222342" y="-1097"/>
                    <a:pt x="2242283" y="877"/>
                    <a:pt x="2262126" y="87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60" name="TextBox 59"/>
          <p:cNvSpPr txBox="1"/>
          <p:nvPr/>
        </p:nvSpPr>
        <p:spPr>
          <a:xfrm>
            <a:off x="416368" y="1015571"/>
            <a:ext cx="8210709" cy="369332"/>
          </a:xfrm>
          <a:prstGeom prst="rect">
            <a:avLst/>
          </a:prstGeom>
          <a:noFill/>
        </p:spPr>
        <p:txBody>
          <a:bodyPr wrap="none" rtlCol="0">
            <a:spAutoFit/>
          </a:bodyPr>
          <a:lstStyle/>
          <a:p>
            <a:r>
              <a:rPr lang="en-US" dirty="0"/>
              <a:t>Using the patch model, predict where the user will stop on  the different patch types?</a:t>
            </a:r>
          </a:p>
        </p:txBody>
      </p:sp>
      <p:grpSp>
        <p:nvGrpSpPr>
          <p:cNvPr id="61" name="Group 60">
            <a:extLst>
              <a:ext uri="{FF2B5EF4-FFF2-40B4-BE49-F238E27FC236}">
                <a16:creationId xmlns:a16="http://schemas.microsoft.com/office/drawing/2014/main" id="{DEF4F364-F83A-4942-801B-326B58B43336}"/>
              </a:ext>
            </a:extLst>
          </p:cNvPr>
          <p:cNvGrpSpPr/>
          <p:nvPr/>
        </p:nvGrpSpPr>
        <p:grpSpPr>
          <a:xfrm>
            <a:off x="785700" y="2067059"/>
            <a:ext cx="3268020" cy="1635048"/>
            <a:chOff x="785700" y="2067059"/>
            <a:chExt cx="3268020" cy="1635048"/>
          </a:xfrm>
        </p:grpSpPr>
        <p:cxnSp>
          <p:nvCxnSpPr>
            <p:cNvPr id="62" name="Straight Connector 61">
              <a:extLst>
                <a:ext uri="{FF2B5EF4-FFF2-40B4-BE49-F238E27FC236}">
                  <a16:creationId xmlns:a16="http://schemas.microsoft.com/office/drawing/2014/main" id="{DF4EF8AD-26BF-45F7-9040-E4BA48307B23}"/>
                </a:ext>
              </a:extLst>
            </p:cNvPr>
            <p:cNvCxnSpPr>
              <a:cxnSpLocks/>
            </p:cNvCxnSpPr>
            <p:nvPr/>
          </p:nvCxnSpPr>
          <p:spPr>
            <a:xfrm flipV="1">
              <a:off x="795394" y="2067059"/>
              <a:ext cx="1587198" cy="1635048"/>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3787334-01A2-4C43-AB7C-3EB19B992F98}"/>
                </a:ext>
              </a:extLst>
            </p:cNvPr>
            <p:cNvCxnSpPr>
              <a:cxnSpLocks/>
            </p:cNvCxnSpPr>
            <p:nvPr/>
          </p:nvCxnSpPr>
          <p:spPr>
            <a:xfrm flipV="1">
              <a:off x="785700" y="3090929"/>
              <a:ext cx="3268020" cy="586631"/>
            </a:xfrm>
            <a:prstGeom prst="line">
              <a:avLst/>
            </a:prstGeom>
            <a:ln>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BCA4FFC0-EB82-4984-99AF-C23F22899C9E}"/>
              </a:ext>
            </a:extLst>
          </p:cNvPr>
          <p:cNvGrpSpPr/>
          <p:nvPr/>
        </p:nvGrpSpPr>
        <p:grpSpPr>
          <a:xfrm>
            <a:off x="5070893" y="2409896"/>
            <a:ext cx="2424611" cy="1347054"/>
            <a:chOff x="785700" y="2355053"/>
            <a:chExt cx="2424611" cy="1347054"/>
          </a:xfrm>
        </p:grpSpPr>
        <p:cxnSp>
          <p:nvCxnSpPr>
            <p:cNvPr id="67" name="Straight Connector 66">
              <a:extLst>
                <a:ext uri="{FF2B5EF4-FFF2-40B4-BE49-F238E27FC236}">
                  <a16:creationId xmlns:a16="http://schemas.microsoft.com/office/drawing/2014/main" id="{244D0AD0-18AB-4B00-AC6E-E3475A893281}"/>
                </a:ext>
              </a:extLst>
            </p:cNvPr>
            <p:cNvCxnSpPr>
              <a:cxnSpLocks/>
            </p:cNvCxnSpPr>
            <p:nvPr/>
          </p:nvCxnSpPr>
          <p:spPr>
            <a:xfrm flipV="1">
              <a:off x="795394" y="2355053"/>
              <a:ext cx="1709009" cy="1347054"/>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04D8F6C-054D-4431-B630-D0D8FC61F379}"/>
                </a:ext>
              </a:extLst>
            </p:cNvPr>
            <p:cNvCxnSpPr>
              <a:cxnSpLocks/>
            </p:cNvCxnSpPr>
            <p:nvPr/>
          </p:nvCxnSpPr>
          <p:spPr>
            <a:xfrm flipV="1">
              <a:off x="785700" y="2752862"/>
              <a:ext cx="2424611" cy="924699"/>
            </a:xfrm>
            <a:prstGeom prst="line">
              <a:avLst/>
            </a:prstGeom>
            <a:ln>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grpSp>
      <p:cxnSp>
        <p:nvCxnSpPr>
          <p:cNvPr id="72" name="Straight Connector 71">
            <a:extLst>
              <a:ext uri="{FF2B5EF4-FFF2-40B4-BE49-F238E27FC236}">
                <a16:creationId xmlns:a16="http://schemas.microsoft.com/office/drawing/2014/main" id="{EE5F7809-D1F6-43D3-A87F-31112703A21B}"/>
              </a:ext>
            </a:extLst>
          </p:cNvPr>
          <p:cNvCxnSpPr>
            <a:cxnSpLocks/>
          </p:cNvCxnSpPr>
          <p:nvPr/>
        </p:nvCxnSpPr>
        <p:spPr>
          <a:xfrm flipV="1">
            <a:off x="815150" y="5720857"/>
            <a:ext cx="1970695" cy="511038"/>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grpSp>
        <p:nvGrpSpPr>
          <p:cNvPr id="76" name="Group 75">
            <a:extLst>
              <a:ext uri="{FF2B5EF4-FFF2-40B4-BE49-F238E27FC236}">
                <a16:creationId xmlns:a16="http://schemas.microsoft.com/office/drawing/2014/main" id="{91AACD4B-4077-4D44-A072-9C097EA3BF85}"/>
              </a:ext>
            </a:extLst>
          </p:cNvPr>
          <p:cNvGrpSpPr/>
          <p:nvPr/>
        </p:nvGrpSpPr>
        <p:grpSpPr>
          <a:xfrm>
            <a:off x="5108155" y="4313642"/>
            <a:ext cx="3194432" cy="1922712"/>
            <a:chOff x="785700" y="1779396"/>
            <a:chExt cx="3194432" cy="1922712"/>
          </a:xfrm>
        </p:grpSpPr>
        <p:cxnSp>
          <p:nvCxnSpPr>
            <p:cNvPr id="77" name="Straight Connector 76">
              <a:extLst>
                <a:ext uri="{FF2B5EF4-FFF2-40B4-BE49-F238E27FC236}">
                  <a16:creationId xmlns:a16="http://schemas.microsoft.com/office/drawing/2014/main" id="{CE2E6DA6-F8F2-4FEB-8B67-41CD112A1D6C}"/>
                </a:ext>
              </a:extLst>
            </p:cNvPr>
            <p:cNvCxnSpPr>
              <a:cxnSpLocks/>
            </p:cNvCxnSpPr>
            <p:nvPr/>
          </p:nvCxnSpPr>
          <p:spPr>
            <a:xfrm flipV="1">
              <a:off x="795394" y="1779396"/>
              <a:ext cx="2307765" cy="1922712"/>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79E335CA-F5D7-4305-A60E-4294264A4412}"/>
                </a:ext>
              </a:extLst>
            </p:cNvPr>
            <p:cNvCxnSpPr>
              <a:cxnSpLocks/>
            </p:cNvCxnSpPr>
            <p:nvPr/>
          </p:nvCxnSpPr>
          <p:spPr>
            <a:xfrm flipV="1">
              <a:off x="785700" y="1955289"/>
              <a:ext cx="3194432" cy="1722272"/>
            </a:xfrm>
            <a:prstGeom prst="line">
              <a:avLst/>
            </a:prstGeom>
            <a:ln>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3637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down)">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down)">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wipe(down)">
                                      <p:cBhvr>
                                        <p:cTn id="2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3" y="2374343"/>
            <a:ext cx="9144000" cy="1143000"/>
          </a:xfrm>
          <a:solidFill>
            <a:schemeClr val="tx2"/>
          </a:solidFill>
          <a:ln>
            <a:solidFill>
              <a:schemeClr val="tx2"/>
            </a:solidFill>
          </a:ln>
        </p:spPr>
        <p:txBody>
          <a:bodyPr>
            <a:normAutofit fontScale="90000"/>
          </a:bodyPr>
          <a:lstStyle/>
          <a:p>
            <a:r>
              <a:rPr lang="en-US" sz="4800" b="1" dirty="0">
                <a:solidFill>
                  <a:schemeClr val="bg1"/>
                </a:solidFill>
              </a:rPr>
              <a:t>But, what if patches </a:t>
            </a:r>
            <a:r>
              <a:rPr lang="en-US" sz="4800" dirty="0"/>
              <a:t>vary </a:t>
            </a:r>
            <a:br>
              <a:rPr lang="en-US" sz="4800" dirty="0"/>
            </a:br>
            <a:r>
              <a:rPr lang="en-US" sz="4800" dirty="0"/>
              <a:t>from patch to patch?</a:t>
            </a:r>
            <a:endParaRPr lang="en-US" sz="4800" b="1" dirty="0">
              <a:solidFill>
                <a:schemeClr val="bg1"/>
              </a:solidFill>
            </a:endParaRPr>
          </a:p>
        </p:txBody>
      </p:sp>
    </p:spTree>
    <p:extLst>
      <p:ext uri="{BB962C8B-B14F-4D97-AF65-F5344CB8AC3E}">
        <p14:creationId xmlns:p14="http://schemas.microsoft.com/office/powerpoint/2010/main" val="277446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Charnov’s</a:t>
            </a:r>
            <a:br>
              <a:rPr lang="en-US" dirty="0"/>
            </a:br>
            <a:r>
              <a:rPr lang="en-US" dirty="0"/>
              <a:t>Maximal Marginal Theorem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374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 Distribution</a:t>
            </a:r>
          </a:p>
        </p:txBody>
      </p:sp>
      <p:sp>
        <p:nvSpPr>
          <p:cNvPr id="3" name="Content Placeholder 2"/>
          <p:cNvSpPr>
            <a:spLocks noGrp="1"/>
          </p:cNvSpPr>
          <p:nvPr>
            <p:ph idx="1"/>
          </p:nvPr>
        </p:nvSpPr>
        <p:spPr/>
        <p:txBody>
          <a:bodyPr/>
          <a:lstStyle/>
          <a:p>
            <a:r>
              <a:rPr lang="en-US" dirty="0"/>
              <a:t>In the previous examples, we have </a:t>
            </a:r>
            <a:r>
              <a:rPr lang="en-US" b="1" dirty="0"/>
              <a:t>assumed</a:t>
            </a:r>
            <a:r>
              <a:rPr lang="en-US" dirty="0"/>
              <a:t> that </a:t>
            </a:r>
            <a:r>
              <a:rPr lang="en-US" b="1" dirty="0"/>
              <a:t>all the patches </a:t>
            </a:r>
            <a:r>
              <a:rPr lang="en-US" dirty="0"/>
              <a:t>are distributed in a </a:t>
            </a:r>
            <a:r>
              <a:rPr lang="en-US" b="1" dirty="0"/>
              <a:t>similar</a:t>
            </a:r>
            <a:r>
              <a:rPr lang="en-US" dirty="0"/>
              <a:t> fashion.</a:t>
            </a:r>
          </a:p>
          <a:p>
            <a:r>
              <a:rPr lang="en-US" dirty="0"/>
              <a:t>However, as forager move from patch to patch they are likely to experience </a:t>
            </a:r>
            <a:r>
              <a:rPr lang="en-US" b="1" dirty="0"/>
              <a:t>different yields</a:t>
            </a:r>
            <a:r>
              <a:rPr lang="en-US" dirty="0"/>
              <a:t>.</a:t>
            </a:r>
          </a:p>
          <a:p>
            <a:r>
              <a:rPr lang="en-US" dirty="0"/>
              <a:t>In which case, simply maximizing the rate of gain in each patch results in a </a:t>
            </a:r>
            <a:r>
              <a:rPr lang="en-US" b="1" dirty="0"/>
              <a:t>local</a:t>
            </a:r>
            <a:r>
              <a:rPr lang="en-US" dirty="0"/>
              <a:t> optima.</a:t>
            </a:r>
          </a:p>
        </p:txBody>
      </p:sp>
      <p:sp>
        <p:nvSpPr>
          <p:cNvPr id="5" name="Slide Number Placeholder 4"/>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34</a:t>
            </a:fld>
            <a:endParaRPr lang="en-US" dirty="0"/>
          </a:p>
        </p:txBody>
      </p:sp>
    </p:spTree>
    <p:extLst>
      <p:ext uri="{BB962C8B-B14F-4D97-AF65-F5344CB8AC3E}">
        <p14:creationId xmlns:p14="http://schemas.microsoft.com/office/powerpoint/2010/main" val="60645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1600200"/>
            <a:ext cx="8229600" cy="4805662"/>
          </a:xfrm>
        </p:spPr>
        <p:txBody>
          <a:bodyPr>
            <a:normAutofit/>
          </a:bodyPr>
          <a:lstStyle/>
          <a:p>
            <a:r>
              <a:rPr lang="en-US" dirty="0"/>
              <a:t>The </a:t>
            </a:r>
            <a:r>
              <a:rPr lang="en-US" b="1" dirty="0"/>
              <a:t>theorem</a:t>
            </a:r>
            <a:r>
              <a:rPr lang="en-US" dirty="0"/>
              <a:t> was developed to deal with the analysis of </a:t>
            </a:r>
            <a:r>
              <a:rPr lang="en-US" b="1" dirty="0"/>
              <a:t>time allocation </a:t>
            </a:r>
            <a:r>
              <a:rPr lang="en-US" dirty="0"/>
              <a:t>for </a:t>
            </a:r>
            <a:r>
              <a:rPr lang="en-US" b="1" dirty="0"/>
              <a:t>patch that yield diminishing returns</a:t>
            </a:r>
            <a:r>
              <a:rPr lang="en-US" dirty="0"/>
              <a:t>.</a:t>
            </a:r>
          </a:p>
          <a:p>
            <a:endParaRPr lang="en-US" dirty="0"/>
          </a:p>
          <a:p>
            <a:r>
              <a:rPr lang="en-US" dirty="0"/>
              <a:t>The </a:t>
            </a:r>
            <a:r>
              <a:rPr lang="en-US" b="1" dirty="0"/>
              <a:t>theorem</a:t>
            </a:r>
            <a:r>
              <a:rPr lang="en-US" dirty="0"/>
              <a:t> predicts that a </a:t>
            </a:r>
            <a:r>
              <a:rPr lang="en-US" b="1" dirty="0"/>
              <a:t>forager</a:t>
            </a:r>
            <a:r>
              <a:rPr lang="en-US" dirty="0"/>
              <a:t> should </a:t>
            </a:r>
            <a:r>
              <a:rPr lang="en-US" b="1" dirty="0"/>
              <a:t>remain</a:t>
            </a:r>
            <a:r>
              <a:rPr lang="en-US" dirty="0"/>
              <a:t> in a patch so long as the </a:t>
            </a:r>
            <a:r>
              <a:rPr lang="en-US" b="1" dirty="0"/>
              <a:t>slope</a:t>
            </a:r>
            <a:r>
              <a:rPr lang="en-US" dirty="0"/>
              <a:t> of the </a:t>
            </a:r>
            <a:r>
              <a:rPr lang="en-US" b="1" dirty="0"/>
              <a:t>gain</a:t>
            </a:r>
            <a:r>
              <a:rPr lang="en-US" dirty="0"/>
              <a:t> </a:t>
            </a:r>
            <a:r>
              <a:rPr lang="en-US" b="1" dirty="0"/>
              <a:t>function</a:t>
            </a:r>
            <a:r>
              <a:rPr lang="en-US" dirty="0"/>
              <a:t> is </a:t>
            </a:r>
            <a:r>
              <a:rPr lang="en-US" b="1" dirty="0"/>
              <a:t>greater</a:t>
            </a:r>
            <a:r>
              <a:rPr lang="en-US" dirty="0"/>
              <a:t> than the </a:t>
            </a:r>
            <a:r>
              <a:rPr lang="en-US" b="1" dirty="0"/>
              <a:t>average</a:t>
            </a:r>
            <a:r>
              <a:rPr lang="en-US" dirty="0"/>
              <a:t> </a:t>
            </a:r>
            <a:r>
              <a:rPr lang="en-US" b="1" dirty="0"/>
              <a:t>rate</a:t>
            </a:r>
            <a:r>
              <a:rPr lang="en-US" dirty="0"/>
              <a:t> of </a:t>
            </a:r>
            <a:r>
              <a:rPr lang="en-US" b="1" dirty="0"/>
              <a:t>gain</a:t>
            </a:r>
            <a:r>
              <a:rPr lang="en-US" dirty="0"/>
              <a:t> in the </a:t>
            </a:r>
            <a:r>
              <a:rPr lang="en-US" b="1" dirty="0"/>
              <a:t>environment</a:t>
            </a:r>
            <a:r>
              <a:rPr lang="en-US" dirty="0"/>
              <a:t>.</a:t>
            </a:r>
          </a:p>
        </p:txBody>
      </p:sp>
      <p:sp>
        <p:nvSpPr>
          <p:cNvPr id="2" name="Title 1"/>
          <p:cNvSpPr>
            <a:spLocks noGrp="1"/>
          </p:cNvSpPr>
          <p:nvPr>
            <p:ph type="title"/>
          </p:nvPr>
        </p:nvSpPr>
        <p:spPr/>
        <p:txBody>
          <a:bodyPr/>
          <a:lstStyle/>
          <a:p>
            <a:r>
              <a:rPr lang="en-US" dirty="0" err="1"/>
              <a:t>Charnov’s</a:t>
            </a:r>
            <a:r>
              <a:rPr lang="en-US" dirty="0"/>
              <a:t> Marginal Value Theorem</a:t>
            </a:r>
          </a:p>
        </p:txBody>
      </p:sp>
      <p:sp>
        <p:nvSpPr>
          <p:cNvPr id="4" name="TextBox 3"/>
          <p:cNvSpPr txBox="1"/>
          <p:nvPr/>
        </p:nvSpPr>
        <p:spPr>
          <a:xfrm>
            <a:off x="7298139" y="6047552"/>
            <a:ext cx="1845861" cy="400110"/>
          </a:xfrm>
          <a:prstGeom prst="rect">
            <a:avLst/>
          </a:prstGeom>
          <a:solidFill>
            <a:schemeClr val="accent4">
              <a:lumMod val="50000"/>
            </a:schemeClr>
          </a:solidFill>
          <a:ln>
            <a:noFill/>
          </a:ln>
        </p:spPr>
        <p:txBody>
          <a:bodyPr wrap="square" rtlCol="0">
            <a:spAutoFit/>
          </a:bodyPr>
          <a:lstStyle/>
          <a:p>
            <a:pPr algn="r">
              <a:buNone/>
            </a:pPr>
            <a:r>
              <a:rPr lang="en-US" sz="2000" b="1" dirty="0" err="1">
                <a:solidFill>
                  <a:srgbClr val="FFFFFF"/>
                </a:solidFill>
              </a:rPr>
              <a:t>Charnov</a:t>
            </a:r>
            <a:r>
              <a:rPr lang="en-US" sz="2000" b="1" dirty="0">
                <a:solidFill>
                  <a:srgbClr val="FFFFFF"/>
                </a:solidFill>
              </a:rPr>
              <a:t> (1976)</a:t>
            </a:r>
          </a:p>
        </p:txBody>
      </p:sp>
      <p:sp>
        <p:nvSpPr>
          <p:cNvPr id="5" name="Slide Number Placeholder 4"/>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35</a:t>
            </a:fld>
            <a:endParaRPr lang="en-US" dirty="0"/>
          </a:p>
        </p:txBody>
      </p:sp>
    </p:spTree>
    <p:extLst>
      <p:ext uri="{BB962C8B-B14F-4D97-AF65-F5344CB8AC3E}">
        <p14:creationId xmlns:p14="http://schemas.microsoft.com/office/powerpoint/2010/main" val="119167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Charnov’s</a:t>
            </a:r>
            <a:r>
              <a:rPr lang="en-US" dirty="0"/>
              <a:t> Theorem</a:t>
            </a:r>
          </a:p>
        </p:txBody>
      </p:sp>
      <p:sp>
        <p:nvSpPr>
          <p:cNvPr id="5" name="Slide Number Placeholder 4"/>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36</a:t>
            </a:fld>
            <a:endParaRPr lang="en-US" dirty="0"/>
          </a:p>
        </p:txBody>
      </p:sp>
      <p:cxnSp>
        <p:nvCxnSpPr>
          <p:cNvPr id="6" name="Straight Connector 5"/>
          <p:cNvCxnSpPr/>
          <p:nvPr/>
        </p:nvCxnSpPr>
        <p:spPr>
          <a:xfrm>
            <a:off x="658302" y="1439310"/>
            <a:ext cx="0" cy="2986506"/>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58302" y="4412448"/>
            <a:ext cx="331002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Freeform 7"/>
          <p:cNvSpPr/>
          <p:nvPr/>
        </p:nvSpPr>
        <p:spPr>
          <a:xfrm>
            <a:off x="1687671" y="2201309"/>
            <a:ext cx="2280654" cy="2192421"/>
          </a:xfrm>
          <a:custGeom>
            <a:avLst/>
            <a:gdLst>
              <a:gd name="connsiteX0" fmla="*/ 0 w 5414210"/>
              <a:gd name="connsiteY0" fmla="*/ 3138475 h 3138475"/>
              <a:gd name="connsiteX1" fmla="*/ 3195053 w 5414210"/>
              <a:gd name="connsiteY1" fmla="*/ 384580 h 3138475"/>
              <a:gd name="connsiteX2" fmla="*/ 5414210 w 5414210"/>
              <a:gd name="connsiteY2" fmla="*/ 10265 h 3138475"/>
            </a:gdLst>
            <a:ahLst/>
            <a:cxnLst>
              <a:cxn ang="0">
                <a:pos x="connsiteX0" y="connsiteY0"/>
              </a:cxn>
              <a:cxn ang="0">
                <a:pos x="connsiteX1" y="connsiteY1"/>
              </a:cxn>
              <a:cxn ang="0">
                <a:pos x="connsiteX2" y="connsiteY2"/>
              </a:cxn>
            </a:cxnLst>
            <a:rect l="l" t="t" r="r" b="b"/>
            <a:pathLst>
              <a:path w="5414210" h="3138475">
                <a:moveTo>
                  <a:pt x="0" y="3138475"/>
                </a:moveTo>
                <a:cubicBezTo>
                  <a:pt x="1146342" y="2022211"/>
                  <a:pt x="2292685" y="905948"/>
                  <a:pt x="3195053" y="384580"/>
                </a:cubicBezTo>
                <a:cubicBezTo>
                  <a:pt x="4097421" y="-136788"/>
                  <a:pt x="5026526" y="30317"/>
                  <a:pt x="5414210" y="10265"/>
                </a:cubicBezTo>
              </a:path>
            </a:pathLst>
          </a:cu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 name="Straight Connector 8"/>
          <p:cNvCxnSpPr/>
          <p:nvPr/>
        </p:nvCxnSpPr>
        <p:spPr>
          <a:xfrm flipV="1">
            <a:off x="658302" y="1599731"/>
            <a:ext cx="3408948" cy="281271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8" idx="1"/>
          </p:cNvCxnSpPr>
          <p:nvPr/>
        </p:nvCxnSpPr>
        <p:spPr>
          <a:xfrm>
            <a:off x="3033539" y="2469962"/>
            <a:ext cx="0" cy="1942486"/>
          </a:xfrm>
          <a:prstGeom prst="line">
            <a:avLst/>
          </a:prstGeom>
          <a:ln>
            <a:prstDash val="sysDot"/>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66439" y="4378485"/>
            <a:ext cx="712405" cy="400110"/>
          </a:xfrm>
          <a:prstGeom prst="rect">
            <a:avLst/>
          </a:prstGeom>
          <a:noFill/>
        </p:spPr>
        <p:txBody>
          <a:bodyPr wrap="none" rtlCol="0">
            <a:spAutoFit/>
          </a:bodyPr>
          <a:lstStyle/>
          <a:p>
            <a:r>
              <a:rPr lang="en-US" sz="2000" b="1" dirty="0"/>
              <a:t>Time</a:t>
            </a:r>
          </a:p>
        </p:txBody>
      </p:sp>
      <p:sp>
        <p:nvSpPr>
          <p:cNvPr id="12" name="TextBox 11"/>
          <p:cNvSpPr txBox="1"/>
          <p:nvPr/>
        </p:nvSpPr>
        <p:spPr>
          <a:xfrm rot="16200000">
            <a:off x="115208" y="2613548"/>
            <a:ext cx="675335" cy="400110"/>
          </a:xfrm>
          <a:prstGeom prst="rect">
            <a:avLst/>
          </a:prstGeom>
          <a:noFill/>
        </p:spPr>
        <p:txBody>
          <a:bodyPr wrap="none" rtlCol="0">
            <a:spAutoFit/>
          </a:bodyPr>
          <a:lstStyle/>
          <a:p>
            <a:r>
              <a:rPr lang="en-US" sz="2000" b="1" dirty="0"/>
              <a:t>Gain</a:t>
            </a:r>
          </a:p>
        </p:txBody>
      </p:sp>
      <p:cxnSp>
        <p:nvCxnSpPr>
          <p:cNvPr id="13" name="Straight Connector 12"/>
          <p:cNvCxnSpPr/>
          <p:nvPr/>
        </p:nvCxnSpPr>
        <p:spPr>
          <a:xfrm>
            <a:off x="4900308" y="1445962"/>
            <a:ext cx="0" cy="2986506"/>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4900308" y="4419100"/>
            <a:ext cx="331002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8" idx="1"/>
          </p:cNvCxnSpPr>
          <p:nvPr/>
        </p:nvCxnSpPr>
        <p:spPr>
          <a:xfrm>
            <a:off x="7275544" y="3311968"/>
            <a:ext cx="1" cy="1100480"/>
          </a:xfrm>
          <a:prstGeom prst="line">
            <a:avLst/>
          </a:prstGeom>
          <a:ln>
            <a:solidFill>
              <a:srgbClr val="FF0000"/>
            </a:solidFill>
            <a:prstDash val="sysDot"/>
            <a:tailEnd type="triangle" w="lg" len="lg"/>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506628" y="4370923"/>
            <a:ext cx="712405" cy="400110"/>
          </a:xfrm>
          <a:prstGeom prst="rect">
            <a:avLst/>
          </a:prstGeom>
          <a:noFill/>
        </p:spPr>
        <p:txBody>
          <a:bodyPr wrap="none" rtlCol="0">
            <a:spAutoFit/>
          </a:bodyPr>
          <a:lstStyle/>
          <a:p>
            <a:r>
              <a:rPr lang="en-US" sz="2000" b="1" dirty="0"/>
              <a:t>Time</a:t>
            </a:r>
          </a:p>
        </p:txBody>
      </p:sp>
      <p:sp>
        <p:nvSpPr>
          <p:cNvPr id="17" name="TextBox 16"/>
          <p:cNvSpPr txBox="1"/>
          <p:nvPr/>
        </p:nvSpPr>
        <p:spPr>
          <a:xfrm rot="16200000">
            <a:off x="4357214" y="2620200"/>
            <a:ext cx="675335" cy="400110"/>
          </a:xfrm>
          <a:prstGeom prst="rect">
            <a:avLst/>
          </a:prstGeom>
          <a:noFill/>
        </p:spPr>
        <p:txBody>
          <a:bodyPr wrap="none" rtlCol="0">
            <a:spAutoFit/>
          </a:bodyPr>
          <a:lstStyle/>
          <a:p>
            <a:r>
              <a:rPr lang="en-US" sz="2000" b="1" dirty="0"/>
              <a:t>Gain</a:t>
            </a:r>
          </a:p>
        </p:txBody>
      </p:sp>
      <p:sp>
        <p:nvSpPr>
          <p:cNvPr id="18" name="Freeform 17"/>
          <p:cNvSpPr/>
          <p:nvPr/>
        </p:nvSpPr>
        <p:spPr>
          <a:xfrm>
            <a:off x="5929676" y="3157923"/>
            <a:ext cx="2280654" cy="1257129"/>
          </a:xfrm>
          <a:custGeom>
            <a:avLst/>
            <a:gdLst>
              <a:gd name="connsiteX0" fmla="*/ 0 w 5414210"/>
              <a:gd name="connsiteY0" fmla="*/ 3138475 h 3138475"/>
              <a:gd name="connsiteX1" fmla="*/ 3195053 w 5414210"/>
              <a:gd name="connsiteY1" fmla="*/ 384580 h 3138475"/>
              <a:gd name="connsiteX2" fmla="*/ 5414210 w 5414210"/>
              <a:gd name="connsiteY2" fmla="*/ 10265 h 3138475"/>
            </a:gdLst>
            <a:ahLst/>
            <a:cxnLst>
              <a:cxn ang="0">
                <a:pos x="connsiteX0" y="connsiteY0"/>
              </a:cxn>
              <a:cxn ang="0">
                <a:pos x="connsiteX1" y="connsiteY1"/>
              </a:cxn>
              <a:cxn ang="0">
                <a:pos x="connsiteX2" y="connsiteY2"/>
              </a:cxn>
            </a:cxnLst>
            <a:rect l="l" t="t" r="r" b="b"/>
            <a:pathLst>
              <a:path w="5414210" h="3138475">
                <a:moveTo>
                  <a:pt x="0" y="3138475"/>
                </a:moveTo>
                <a:cubicBezTo>
                  <a:pt x="1146342" y="2022211"/>
                  <a:pt x="2292685" y="905948"/>
                  <a:pt x="3195053" y="384580"/>
                </a:cubicBezTo>
                <a:cubicBezTo>
                  <a:pt x="4097421" y="-136788"/>
                  <a:pt x="5026526" y="30317"/>
                  <a:pt x="5414210" y="10265"/>
                </a:cubicBezTo>
              </a:path>
            </a:pathLst>
          </a:custGeom>
          <a:ln w="38100" cmpd="sng">
            <a:solidFill>
              <a:srgbClr val="000000"/>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9" name="Straight Connector 18"/>
          <p:cNvCxnSpPr/>
          <p:nvPr/>
        </p:nvCxnSpPr>
        <p:spPr>
          <a:xfrm flipV="1">
            <a:off x="5588082" y="2372390"/>
            <a:ext cx="2721174" cy="2251142"/>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697870" y="3703302"/>
            <a:ext cx="0" cy="729166"/>
          </a:xfrm>
          <a:prstGeom prst="line">
            <a:avLst/>
          </a:prstGeom>
          <a:ln>
            <a:prstDash val="sysDot"/>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4900308" y="2700682"/>
            <a:ext cx="3684124" cy="1718418"/>
          </a:xfrm>
          <a:prstGeom prst="line">
            <a:avLst/>
          </a:prstGeom>
          <a:ln>
            <a:solidFill>
              <a:srgbClr val="FF0000"/>
            </a:solidFill>
            <a:prstDash val="dot"/>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996248" y="1069978"/>
            <a:ext cx="2757185" cy="369332"/>
          </a:xfrm>
          <a:prstGeom prst="rect">
            <a:avLst/>
          </a:prstGeom>
          <a:noFill/>
        </p:spPr>
        <p:txBody>
          <a:bodyPr wrap="none" rtlCol="0">
            <a:spAutoFit/>
          </a:bodyPr>
          <a:lstStyle/>
          <a:p>
            <a:r>
              <a:rPr lang="en-US" b="1" dirty="0"/>
              <a:t>Average Patch Distribution</a:t>
            </a:r>
          </a:p>
        </p:txBody>
      </p:sp>
      <p:sp>
        <p:nvSpPr>
          <p:cNvPr id="23" name="TextBox 22"/>
          <p:cNvSpPr txBox="1"/>
          <p:nvPr/>
        </p:nvSpPr>
        <p:spPr>
          <a:xfrm>
            <a:off x="5453145" y="1096553"/>
            <a:ext cx="2700491" cy="369332"/>
          </a:xfrm>
          <a:prstGeom prst="rect">
            <a:avLst/>
          </a:prstGeom>
          <a:noFill/>
        </p:spPr>
        <p:txBody>
          <a:bodyPr wrap="none" rtlCol="0">
            <a:spAutoFit/>
          </a:bodyPr>
          <a:lstStyle/>
          <a:p>
            <a:r>
              <a:rPr lang="en-US" b="1" dirty="0"/>
              <a:t>Current Patch Distribution</a:t>
            </a:r>
          </a:p>
        </p:txBody>
      </p:sp>
      <p:sp>
        <p:nvSpPr>
          <p:cNvPr id="24" name="TextBox 23"/>
          <p:cNvSpPr txBox="1"/>
          <p:nvPr/>
        </p:nvSpPr>
        <p:spPr>
          <a:xfrm>
            <a:off x="5069492" y="2220977"/>
            <a:ext cx="2189021" cy="954107"/>
          </a:xfrm>
          <a:prstGeom prst="rect">
            <a:avLst/>
          </a:prstGeom>
          <a:noFill/>
        </p:spPr>
        <p:txBody>
          <a:bodyPr wrap="none" rtlCol="0">
            <a:spAutoFit/>
          </a:bodyPr>
          <a:lstStyle/>
          <a:p>
            <a:r>
              <a:rPr lang="en-US" sz="1400" dirty="0"/>
              <a:t>Stopping is based on </a:t>
            </a:r>
          </a:p>
          <a:p>
            <a:r>
              <a:rPr lang="en-US" sz="1400" dirty="0"/>
              <a:t>Average Rate of Gain (blue)</a:t>
            </a:r>
          </a:p>
          <a:p>
            <a:endParaRPr lang="en-US" sz="1400" dirty="0"/>
          </a:p>
          <a:p>
            <a:r>
              <a:rPr lang="en-US" sz="1400" dirty="0"/>
              <a:t>Not the patch’s gain (red).</a:t>
            </a:r>
          </a:p>
        </p:txBody>
      </p:sp>
      <p:sp>
        <p:nvSpPr>
          <p:cNvPr id="25" name="TextBox 24"/>
          <p:cNvSpPr txBox="1"/>
          <p:nvPr/>
        </p:nvSpPr>
        <p:spPr>
          <a:xfrm>
            <a:off x="844143" y="2223548"/>
            <a:ext cx="1825194" cy="738664"/>
          </a:xfrm>
          <a:prstGeom prst="rect">
            <a:avLst/>
          </a:prstGeom>
          <a:noFill/>
        </p:spPr>
        <p:txBody>
          <a:bodyPr wrap="square" rtlCol="0">
            <a:spAutoFit/>
          </a:bodyPr>
          <a:lstStyle/>
          <a:p>
            <a:r>
              <a:rPr lang="en-US" sz="1400" dirty="0"/>
              <a:t>The slope of the dashed line is the Average Rate of Gain</a:t>
            </a:r>
          </a:p>
        </p:txBody>
      </p:sp>
      <p:sp>
        <p:nvSpPr>
          <p:cNvPr id="26" name="TextBox 25"/>
          <p:cNvSpPr txBox="1"/>
          <p:nvPr/>
        </p:nvSpPr>
        <p:spPr>
          <a:xfrm>
            <a:off x="2902237" y="4371776"/>
            <a:ext cx="364202" cy="400110"/>
          </a:xfrm>
          <a:prstGeom prst="rect">
            <a:avLst/>
          </a:prstGeom>
          <a:noFill/>
        </p:spPr>
        <p:txBody>
          <a:bodyPr wrap="none" rtlCol="0">
            <a:spAutoFit/>
          </a:bodyPr>
          <a:lstStyle/>
          <a:p>
            <a:r>
              <a:rPr lang="en-US" sz="2000" b="1" dirty="0"/>
              <a:t>t</a:t>
            </a:r>
            <a:r>
              <a:rPr lang="en-US" sz="2000" b="1" baseline="30000" dirty="0"/>
              <a:t>*</a:t>
            </a:r>
          </a:p>
        </p:txBody>
      </p:sp>
      <p:sp>
        <p:nvSpPr>
          <p:cNvPr id="27" name="TextBox 26"/>
          <p:cNvSpPr txBox="1"/>
          <p:nvPr/>
        </p:nvSpPr>
        <p:spPr>
          <a:xfrm>
            <a:off x="7161077" y="4359864"/>
            <a:ext cx="453970" cy="400110"/>
          </a:xfrm>
          <a:prstGeom prst="rect">
            <a:avLst/>
          </a:prstGeom>
          <a:noFill/>
        </p:spPr>
        <p:txBody>
          <a:bodyPr wrap="none" rtlCol="0">
            <a:spAutoFit/>
          </a:bodyPr>
          <a:lstStyle/>
          <a:p>
            <a:r>
              <a:rPr lang="en-US" sz="2000" b="1" dirty="0"/>
              <a:t>t</a:t>
            </a:r>
            <a:r>
              <a:rPr lang="en-US" sz="2000" b="1" baseline="30000" dirty="0"/>
              <a:t>*</a:t>
            </a:r>
            <a:r>
              <a:rPr lang="en-US" sz="2000" b="1" baseline="-25000" dirty="0"/>
              <a:t>2</a:t>
            </a:r>
          </a:p>
        </p:txBody>
      </p:sp>
      <p:sp>
        <p:nvSpPr>
          <p:cNvPr id="28" name="TextBox 27"/>
          <p:cNvSpPr txBox="1"/>
          <p:nvPr/>
        </p:nvSpPr>
        <p:spPr>
          <a:xfrm>
            <a:off x="6572483" y="4359864"/>
            <a:ext cx="453970" cy="400110"/>
          </a:xfrm>
          <a:prstGeom prst="rect">
            <a:avLst/>
          </a:prstGeom>
          <a:noFill/>
        </p:spPr>
        <p:txBody>
          <a:bodyPr wrap="none" rtlCol="0">
            <a:spAutoFit/>
          </a:bodyPr>
          <a:lstStyle/>
          <a:p>
            <a:r>
              <a:rPr lang="en-US" sz="2000" b="1" dirty="0"/>
              <a:t>t</a:t>
            </a:r>
            <a:r>
              <a:rPr lang="en-US" sz="2000" b="1" baseline="30000" dirty="0"/>
              <a:t>*</a:t>
            </a:r>
            <a:r>
              <a:rPr lang="en-US" sz="2000" b="1" baseline="-25000" dirty="0"/>
              <a:t>1</a:t>
            </a:r>
          </a:p>
        </p:txBody>
      </p:sp>
      <p:sp>
        <p:nvSpPr>
          <p:cNvPr id="29" name="Oval 28"/>
          <p:cNvSpPr/>
          <p:nvPr/>
        </p:nvSpPr>
        <p:spPr>
          <a:xfrm>
            <a:off x="2975875" y="2417349"/>
            <a:ext cx="115327" cy="115327"/>
          </a:xfrm>
          <a:prstGeom prst="ellipse">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640206" y="3665913"/>
            <a:ext cx="115327" cy="115327"/>
          </a:xfrm>
          <a:prstGeom prst="ellipse">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17880" y="3261879"/>
            <a:ext cx="115327" cy="115327"/>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257909" y="5094838"/>
            <a:ext cx="7682362" cy="1200328"/>
          </a:xfrm>
          <a:prstGeom prst="rect">
            <a:avLst/>
          </a:prstGeom>
          <a:noFill/>
        </p:spPr>
        <p:txBody>
          <a:bodyPr wrap="none" rtlCol="0">
            <a:spAutoFit/>
          </a:bodyPr>
          <a:lstStyle/>
          <a:p>
            <a:r>
              <a:rPr lang="en-US" sz="2400" dirty="0"/>
              <a:t>1. Compute the average rate of gain.</a:t>
            </a:r>
          </a:p>
          <a:p>
            <a:r>
              <a:rPr lang="en-US" sz="2400" dirty="0"/>
              <a:t>2. In the current patch, </a:t>
            </a:r>
          </a:p>
          <a:p>
            <a:r>
              <a:rPr lang="en-US" sz="2400" dirty="0"/>
              <a:t>if the rate of gain is higher than average continue, else stop. </a:t>
            </a:r>
          </a:p>
        </p:txBody>
      </p:sp>
    </p:spTree>
    <p:extLst>
      <p:ext uri="{BB962C8B-B14F-4D97-AF65-F5344CB8AC3E}">
        <p14:creationId xmlns:p14="http://schemas.microsoft.com/office/powerpoint/2010/main" val="3890614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Patch Times</a:t>
            </a:r>
          </a:p>
        </p:txBody>
      </p:sp>
      <p:grpSp>
        <p:nvGrpSpPr>
          <p:cNvPr id="7" name="Group 6"/>
          <p:cNvGrpSpPr/>
          <p:nvPr/>
        </p:nvGrpSpPr>
        <p:grpSpPr>
          <a:xfrm>
            <a:off x="468488" y="1248350"/>
            <a:ext cx="3387132" cy="2392302"/>
            <a:chOff x="416369" y="1617682"/>
            <a:chExt cx="3387132" cy="2392302"/>
          </a:xfrm>
        </p:grpSpPr>
        <p:grpSp>
          <p:nvGrpSpPr>
            <p:cNvPr id="31" name="Group 30"/>
            <p:cNvGrpSpPr/>
            <p:nvPr/>
          </p:nvGrpSpPr>
          <p:grpSpPr>
            <a:xfrm>
              <a:off x="416369" y="1617682"/>
              <a:ext cx="3083691" cy="2392302"/>
              <a:chOff x="716413" y="1764490"/>
              <a:chExt cx="3083691" cy="2392302"/>
            </a:xfrm>
          </p:grpSpPr>
          <p:cxnSp>
            <p:nvCxnSpPr>
              <p:cNvPr id="5" name="Straight Connector 4"/>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1085744" y="3848915"/>
                <a:ext cx="2714360" cy="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08268" y="3787460"/>
                <a:ext cx="623789" cy="369332"/>
              </a:xfrm>
              <a:prstGeom prst="rect">
                <a:avLst/>
              </a:prstGeom>
              <a:noFill/>
            </p:spPr>
            <p:txBody>
              <a:bodyPr wrap="none" rtlCol="0">
                <a:spAutoFit/>
              </a:bodyPr>
              <a:lstStyle/>
              <a:p>
                <a:r>
                  <a:rPr lang="en-US" b="1" dirty="0"/>
                  <a:t>time</a:t>
                </a:r>
              </a:p>
            </p:txBody>
          </p:sp>
          <p:sp>
            <p:nvSpPr>
              <p:cNvPr id="13" name="TextBox 12"/>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4" name="Freeform 3"/>
            <p:cNvSpPr/>
            <p:nvPr/>
          </p:nvSpPr>
          <p:spPr>
            <a:xfrm>
              <a:off x="1375112" y="2586636"/>
              <a:ext cx="2428389" cy="1115471"/>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61" name="Group 60"/>
          <p:cNvGrpSpPr/>
          <p:nvPr/>
        </p:nvGrpSpPr>
        <p:grpSpPr>
          <a:xfrm>
            <a:off x="468487" y="4324033"/>
            <a:ext cx="4241635" cy="2435760"/>
            <a:chOff x="716413" y="1764490"/>
            <a:chExt cx="4047745" cy="2435760"/>
          </a:xfrm>
        </p:grpSpPr>
        <p:cxnSp>
          <p:nvCxnSpPr>
            <p:cNvPr id="62" name="Straight Connector 61"/>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cxnSpLocks/>
            </p:cNvCxnSpPr>
            <p:nvPr/>
          </p:nvCxnSpPr>
          <p:spPr>
            <a:xfrm flipH="1">
              <a:off x="1085744" y="3848915"/>
              <a:ext cx="3678414" cy="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2314624" y="3830918"/>
              <a:ext cx="623789" cy="369332"/>
            </a:xfrm>
            <a:prstGeom prst="rect">
              <a:avLst/>
            </a:prstGeom>
            <a:noFill/>
          </p:spPr>
          <p:txBody>
            <a:bodyPr wrap="none" rtlCol="0">
              <a:spAutoFit/>
            </a:bodyPr>
            <a:lstStyle/>
            <a:p>
              <a:r>
                <a:rPr lang="en-US" b="1" dirty="0"/>
                <a:t>time</a:t>
              </a:r>
            </a:p>
          </p:txBody>
        </p:sp>
        <p:sp>
          <p:nvSpPr>
            <p:cNvPr id="71" name="TextBox 70"/>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grpSp>
        <p:nvGrpSpPr>
          <p:cNvPr id="9" name="Group 8"/>
          <p:cNvGrpSpPr/>
          <p:nvPr/>
        </p:nvGrpSpPr>
        <p:grpSpPr>
          <a:xfrm>
            <a:off x="5436742" y="4311821"/>
            <a:ext cx="3083691" cy="2447972"/>
            <a:chOff x="2370127" y="4201773"/>
            <a:chExt cx="3083691" cy="2447972"/>
          </a:xfrm>
        </p:grpSpPr>
        <p:grpSp>
          <p:nvGrpSpPr>
            <p:cNvPr id="91" name="Group 90"/>
            <p:cNvGrpSpPr/>
            <p:nvPr/>
          </p:nvGrpSpPr>
          <p:grpSpPr>
            <a:xfrm>
              <a:off x="2370127" y="4201773"/>
              <a:ext cx="3083691" cy="2447972"/>
              <a:chOff x="716413" y="1764490"/>
              <a:chExt cx="3083691" cy="2447972"/>
            </a:xfrm>
          </p:grpSpPr>
          <p:cxnSp>
            <p:nvCxnSpPr>
              <p:cNvPr id="92" name="Straight Connector 91"/>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1085744" y="3848915"/>
                <a:ext cx="2714360" cy="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2081974" y="3843130"/>
                <a:ext cx="623789" cy="369332"/>
              </a:xfrm>
              <a:prstGeom prst="rect">
                <a:avLst/>
              </a:prstGeom>
              <a:noFill/>
            </p:spPr>
            <p:txBody>
              <a:bodyPr wrap="none" rtlCol="0">
                <a:spAutoFit/>
              </a:bodyPr>
              <a:lstStyle/>
              <a:p>
                <a:r>
                  <a:rPr lang="en-US" b="1" dirty="0"/>
                  <a:t>time</a:t>
                </a:r>
              </a:p>
            </p:txBody>
          </p:sp>
          <p:sp>
            <p:nvSpPr>
              <p:cNvPr id="97" name="TextBox 96"/>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100" name="Freeform 99"/>
            <p:cNvSpPr/>
            <p:nvPr/>
          </p:nvSpPr>
          <p:spPr>
            <a:xfrm>
              <a:off x="2859682" y="5170727"/>
              <a:ext cx="2428389" cy="1115471"/>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cxnSp>
        <p:nvCxnSpPr>
          <p:cNvPr id="32" name="Straight Connector 31">
            <a:extLst>
              <a:ext uri="{FF2B5EF4-FFF2-40B4-BE49-F238E27FC236}">
                <a16:creationId xmlns:a16="http://schemas.microsoft.com/office/drawing/2014/main" id="{D068A7C8-95AC-49D7-9AB0-218A24F0604F}"/>
              </a:ext>
            </a:extLst>
          </p:cNvPr>
          <p:cNvCxnSpPr>
            <a:cxnSpLocks/>
          </p:cNvCxnSpPr>
          <p:nvPr/>
        </p:nvCxnSpPr>
        <p:spPr>
          <a:xfrm flipV="1">
            <a:off x="865668" y="1599732"/>
            <a:ext cx="3201582" cy="1733043"/>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3428324C-AB8B-4A2F-A8C5-D4ACF18930B4}"/>
              </a:ext>
            </a:extLst>
          </p:cNvPr>
          <p:cNvSpPr txBox="1"/>
          <p:nvPr/>
        </p:nvSpPr>
        <p:spPr>
          <a:xfrm>
            <a:off x="996248" y="1069978"/>
            <a:ext cx="2757185" cy="369332"/>
          </a:xfrm>
          <a:prstGeom prst="rect">
            <a:avLst/>
          </a:prstGeom>
          <a:noFill/>
        </p:spPr>
        <p:txBody>
          <a:bodyPr wrap="none" rtlCol="0">
            <a:spAutoFit/>
          </a:bodyPr>
          <a:lstStyle/>
          <a:p>
            <a:r>
              <a:rPr lang="en-US" b="1" dirty="0"/>
              <a:t>Average Patch Distribution</a:t>
            </a:r>
          </a:p>
        </p:txBody>
      </p:sp>
      <p:cxnSp>
        <p:nvCxnSpPr>
          <p:cNvPr id="41" name="Straight Connector 40">
            <a:extLst>
              <a:ext uri="{FF2B5EF4-FFF2-40B4-BE49-F238E27FC236}">
                <a16:creationId xmlns:a16="http://schemas.microsoft.com/office/drawing/2014/main" id="{68297B01-B54D-430F-AB4D-DB8CEA2E1B5F}"/>
              </a:ext>
            </a:extLst>
          </p:cNvPr>
          <p:cNvCxnSpPr>
            <a:cxnSpLocks/>
          </p:cNvCxnSpPr>
          <p:nvPr/>
        </p:nvCxnSpPr>
        <p:spPr>
          <a:xfrm flipV="1">
            <a:off x="1601542" y="5026750"/>
            <a:ext cx="3201582" cy="1733043"/>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DE610C54-5CC8-430A-912B-422FB98BE426}"/>
              </a:ext>
            </a:extLst>
          </p:cNvPr>
          <p:cNvCxnSpPr>
            <a:cxnSpLocks/>
          </p:cNvCxnSpPr>
          <p:nvPr/>
        </p:nvCxnSpPr>
        <p:spPr>
          <a:xfrm flipV="1">
            <a:off x="5020207" y="4866787"/>
            <a:ext cx="3201582" cy="1733043"/>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0B3CF392-830A-4182-A425-B4EFC7A65241}"/>
              </a:ext>
            </a:extLst>
          </p:cNvPr>
          <p:cNvSpPr txBox="1"/>
          <p:nvPr/>
        </p:nvSpPr>
        <p:spPr>
          <a:xfrm>
            <a:off x="5691529" y="1055200"/>
            <a:ext cx="3103403" cy="2862322"/>
          </a:xfrm>
          <a:prstGeom prst="rect">
            <a:avLst/>
          </a:prstGeom>
          <a:noFill/>
        </p:spPr>
        <p:txBody>
          <a:bodyPr wrap="square" rtlCol="0">
            <a:spAutoFit/>
          </a:bodyPr>
          <a:lstStyle/>
          <a:p>
            <a:r>
              <a:rPr lang="en-US" dirty="0"/>
              <a:t>Using the patch model and </a:t>
            </a:r>
            <a:r>
              <a:rPr lang="en-US" dirty="0" err="1"/>
              <a:t>Charnov’s</a:t>
            </a:r>
            <a:r>
              <a:rPr lang="en-US" dirty="0"/>
              <a:t> </a:t>
            </a:r>
            <a:r>
              <a:rPr lang="en-US" dirty="0" err="1"/>
              <a:t>Theorm</a:t>
            </a:r>
            <a:r>
              <a:rPr lang="en-US" dirty="0"/>
              <a:t>,</a:t>
            </a:r>
          </a:p>
          <a:p>
            <a:r>
              <a:rPr lang="en-US" dirty="0"/>
              <a:t>predict where the user will stop on each of these patches with the given average rate of gain (left)?</a:t>
            </a:r>
          </a:p>
          <a:p>
            <a:endParaRPr lang="en-US" dirty="0"/>
          </a:p>
          <a:p>
            <a:r>
              <a:rPr lang="en-US" dirty="0"/>
              <a:t>And where would they stop if they didn’t stick to </a:t>
            </a:r>
            <a:r>
              <a:rPr lang="en-US" dirty="0" err="1"/>
              <a:t>Charnov’s</a:t>
            </a:r>
            <a:r>
              <a:rPr lang="en-US" dirty="0"/>
              <a:t> Theorem?</a:t>
            </a:r>
          </a:p>
        </p:txBody>
      </p:sp>
      <p:sp>
        <p:nvSpPr>
          <p:cNvPr id="44" name="TextBox 43">
            <a:extLst>
              <a:ext uri="{FF2B5EF4-FFF2-40B4-BE49-F238E27FC236}">
                <a16:creationId xmlns:a16="http://schemas.microsoft.com/office/drawing/2014/main" id="{EE4E40CA-B382-49C9-8C94-A904EDB1ADA6}"/>
              </a:ext>
            </a:extLst>
          </p:cNvPr>
          <p:cNvSpPr txBox="1"/>
          <p:nvPr/>
        </p:nvSpPr>
        <p:spPr>
          <a:xfrm>
            <a:off x="3897132" y="2226153"/>
            <a:ext cx="1176469" cy="923330"/>
          </a:xfrm>
          <a:prstGeom prst="rect">
            <a:avLst/>
          </a:prstGeom>
          <a:noFill/>
        </p:spPr>
        <p:txBody>
          <a:bodyPr wrap="square" rtlCol="0">
            <a:spAutoFit/>
          </a:bodyPr>
          <a:lstStyle/>
          <a:p>
            <a:r>
              <a:rPr lang="en-GB" dirty="0"/>
              <a:t>A</a:t>
            </a:r>
            <a:r>
              <a:rPr lang="en-US" dirty="0" err="1"/>
              <a:t>verage</a:t>
            </a:r>
            <a:r>
              <a:rPr lang="en-US" dirty="0"/>
              <a:t> Rate of Gain</a:t>
            </a:r>
          </a:p>
        </p:txBody>
      </p:sp>
      <p:cxnSp>
        <p:nvCxnSpPr>
          <p:cNvPr id="45" name="Straight Connector 44">
            <a:extLst>
              <a:ext uri="{FF2B5EF4-FFF2-40B4-BE49-F238E27FC236}">
                <a16:creationId xmlns:a16="http://schemas.microsoft.com/office/drawing/2014/main" id="{98B92B17-E827-49E6-B453-095781CDAE69}"/>
              </a:ext>
            </a:extLst>
          </p:cNvPr>
          <p:cNvCxnSpPr>
            <a:cxnSpLocks/>
            <a:endCxn id="44" idx="1"/>
          </p:cNvCxnSpPr>
          <p:nvPr/>
        </p:nvCxnSpPr>
        <p:spPr>
          <a:xfrm>
            <a:off x="3304309" y="2065731"/>
            <a:ext cx="592823" cy="622087"/>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496A7C2-0AED-4C49-ACE1-6E4D20B76C4F}"/>
              </a:ext>
            </a:extLst>
          </p:cNvPr>
          <p:cNvCxnSpPr>
            <a:cxnSpLocks/>
            <a:endCxn id="97" idx="3"/>
          </p:cNvCxnSpPr>
          <p:nvPr/>
        </p:nvCxnSpPr>
        <p:spPr>
          <a:xfrm flipV="1">
            <a:off x="890375" y="4982031"/>
            <a:ext cx="4731033" cy="1420066"/>
          </a:xfrm>
          <a:prstGeom prst="line">
            <a:avLst/>
          </a:prstGeom>
          <a:ln>
            <a:solidFill>
              <a:srgbClr val="FF0000"/>
            </a:solidFill>
            <a:prstDash val="dot"/>
          </a:ln>
          <a:effectLst/>
        </p:spPr>
        <p:style>
          <a:lnRef idx="2">
            <a:schemeClr val="accent1"/>
          </a:lnRef>
          <a:fillRef idx="0">
            <a:schemeClr val="accent1"/>
          </a:fillRef>
          <a:effectRef idx="1">
            <a:schemeClr val="accent1"/>
          </a:effectRef>
          <a:fontRef idx="minor">
            <a:schemeClr val="tx1"/>
          </a:fontRef>
        </p:style>
      </p:cxnSp>
      <p:sp>
        <p:nvSpPr>
          <p:cNvPr id="23" name="Freeform: Shape 22">
            <a:extLst>
              <a:ext uri="{FF2B5EF4-FFF2-40B4-BE49-F238E27FC236}">
                <a16:creationId xmlns:a16="http://schemas.microsoft.com/office/drawing/2014/main" id="{C3C7FEBE-F4C8-4E43-AA47-353361EBFE16}"/>
              </a:ext>
            </a:extLst>
          </p:cNvPr>
          <p:cNvSpPr/>
          <p:nvPr/>
        </p:nvSpPr>
        <p:spPr>
          <a:xfrm>
            <a:off x="2941506" y="5233012"/>
            <a:ext cx="1872868" cy="1156771"/>
          </a:xfrm>
          <a:custGeom>
            <a:avLst/>
            <a:gdLst>
              <a:gd name="connsiteX0" fmla="*/ 0 w 1872868"/>
              <a:gd name="connsiteY0" fmla="*/ 1156771 h 1156771"/>
              <a:gd name="connsiteX1" fmla="*/ 407624 w 1872868"/>
              <a:gd name="connsiteY1" fmla="*/ 649995 h 1156771"/>
              <a:gd name="connsiteX2" fmla="*/ 903383 w 1872868"/>
              <a:gd name="connsiteY2" fmla="*/ 330506 h 1156771"/>
              <a:gd name="connsiteX3" fmla="*/ 1443210 w 1872868"/>
              <a:gd name="connsiteY3" fmla="*/ 132202 h 1156771"/>
              <a:gd name="connsiteX4" fmla="*/ 1872868 w 1872868"/>
              <a:gd name="connsiteY4" fmla="*/ 0 h 1156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868" h="1156771">
                <a:moveTo>
                  <a:pt x="0" y="1156771"/>
                </a:moveTo>
                <a:cubicBezTo>
                  <a:pt x="128530" y="972238"/>
                  <a:pt x="257060" y="787706"/>
                  <a:pt x="407624" y="649995"/>
                </a:cubicBezTo>
                <a:cubicBezTo>
                  <a:pt x="558188" y="512284"/>
                  <a:pt x="730785" y="416805"/>
                  <a:pt x="903383" y="330506"/>
                </a:cubicBezTo>
                <a:cubicBezTo>
                  <a:pt x="1075981" y="244207"/>
                  <a:pt x="1281629" y="187286"/>
                  <a:pt x="1443210" y="132202"/>
                </a:cubicBezTo>
                <a:cubicBezTo>
                  <a:pt x="1604791" y="77118"/>
                  <a:pt x="1738829" y="38559"/>
                  <a:pt x="1872868" y="0"/>
                </a:cubicBezTo>
              </a:path>
            </a:pathLst>
          </a:cu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C3DF574C-6842-4A46-940D-2289D3EF600F}"/>
              </a:ext>
            </a:extLst>
          </p:cNvPr>
          <p:cNvCxnSpPr>
            <a:cxnSpLocks/>
          </p:cNvCxnSpPr>
          <p:nvPr/>
        </p:nvCxnSpPr>
        <p:spPr>
          <a:xfrm flipV="1">
            <a:off x="5804087" y="4976883"/>
            <a:ext cx="1738371" cy="1447411"/>
          </a:xfrm>
          <a:prstGeom prst="line">
            <a:avLst/>
          </a:prstGeom>
          <a:ln>
            <a:solidFill>
              <a:srgbClr val="FF0000"/>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4BBFF9B-25E0-4512-BE7C-D20CB3B83520}"/>
              </a:ext>
            </a:extLst>
          </p:cNvPr>
          <p:cNvCxnSpPr>
            <a:cxnSpLocks/>
          </p:cNvCxnSpPr>
          <p:nvPr/>
        </p:nvCxnSpPr>
        <p:spPr>
          <a:xfrm flipV="1">
            <a:off x="4494727" y="5318849"/>
            <a:ext cx="0" cy="1070934"/>
          </a:xfrm>
          <a:prstGeom prst="line">
            <a:avLst/>
          </a:prstGeom>
          <a:ln>
            <a:solidFill>
              <a:srgbClr val="FF0000"/>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1C6DC7B-8D50-45FC-AD85-AF8436F9399F}"/>
              </a:ext>
            </a:extLst>
          </p:cNvPr>
          <p:cNvCxnSpPr>
            <a:cxnSpLocks/>
          </p:cNvCxnSpPr>
          <p:nvPr/>
        </p:nvCxnSpPr>
        <p:spPr>
          <a:xfrm flipV="1">
            <a:off x="3753433" y="5582865"/>
            <a:ext cx="0" cy="819232"/>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DC2E8727-FE02-4F87-93A8-6F50A738601D}"/>
              </a:ext>
            </a:extLst>
          </p:cNvPr>
          <p:cNvCxnSpPr>
            <a:cxnSpLocks/>
          </p:cNvCxnSpPr>
          <p:nvPr/>
        </p:nvCxnSpPr>
        <p:spPr>
          <a:xfrm flipV="1">
            <a:off x="6553201" y="5853448"/>
            <a:ext cx="0" cy="510575"/>
          </a:xfrm>
          <a:prstGeom prst="line">
            <a:avLst/>
          </a:prstGeom>
          <a:ln>
            <a:solidFill>
              <a:srgbClr val="FF0000"/>
            </a:solidFill>
            <a:prstDash val="dot"/>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12830D2-9A51-4DF7-888F-D22E8C15DFCE}"/>
              </a:ext>
            </a:extLst>
          </p:cNvPr>
          <p:cNvCxnSpPr>
            <a:cxnSpLocks/>
          </p:cNvCxnSpPr>
          <p:nvPr/>
        </p:nvCxnSpPr>
        <p:spPr>
          <a:xfrm flipV="1">
            <a:off x="6983884" y="5544791"/>
            <a:ext cx="0" cy="819232"/>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84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par>
                                <p:cTn id="14" presetID="22" presetClass="entr" presetSubtype="8"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left)">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wipe(left)">
                                      <p:cBhvr>
                                        <p:cTn id="24" dur="500"/>
                                        <p:tgtEl>
                                          <p:spTgt spid="54"/>
                                        </p:tgtEl>
                                      </p:cBhvr>
                                    </p:animEffect>
                                  </p:childTnLst>
                                </p:cTn>
                              </p:par>
                              <p:par>
                                <p:cTn id="25" presetID="22" presetClass="entr" presetSubtype="8"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par>
                                <p:cTn id="28" presetID="22" presetClass="entr" presetSubtype="8"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Patch Times</a:t>
            </a:r>
          </a:p>
        </p:txBody>
      </p:sp>
      <p:sp>
        <p:nvSpPr>
          <p:cNvPr id="60" name="TextBox 59"/>
          <p:cNvSpPr txBox="1"/>
          <p:nvPr/>
        </p:nvSpPr>
        <p:spPr>
          <a:xfrm>
            <a:off x="5691529" y="1055200"/>
            <a:ext cx="3103403" cy="2862322"/>
          </a:xfrm>
          <a:prstGeom prst="rect">
            <a:avLst/>
          </a:prstGeom>
          <a:noFill/>
        </p:spPr>
        <p:txBody>
          <a:bodyPr wrap="square" rtlCol="0">
            <a:spAutoFit/>
          </a:bodyPr>
          <a:lstStyle/>
          <a:p>
            <a:r>
              <a:rPr lang="en-US" dirty="0"/>
              <a:t>Using the patch model and </a:t>
            </a:r>
            <a:r>
              <a:rPr lang="en-US" dirty="0" err="1"/>
              <a:t>Charnov’s</a:t>
            </a:r>
            <a:r>
              <a:rPr lang="en-US" dirty="0"/>
              <a:t> </a:t>
            </a:r>
            <a:r>
              <a:rPr lang="en-US" dirty="0" err="1"/>
              <a:t>Theorm</a:t>
            </a:r>
            <a:r>
              <a:rPr lang="en-US" dirty="0"/>
              <a:t>,</a:t>
            </a:r>
          </a:p>
          <a:p>
            <a:r>
              <a:rPr lang="en-US" dirty="0"/>
              <a:t>predict where the user will stop on each of these patches with the given average rate of gain (left)?</a:t>
            </a:r>
          </a:p>
          <a:p>
            <a:endParaRPr lang="en-US" dirty="0"/>
          </a:p>
          <a:p>
            <a:r>
              <a:rPr lang="en-US" dirty="0"/>
              <a:t>And where would they stop if they didn’t stick to </a:t>
            </a:r>
            <a:r>
              <a:rPr lang="en-US" dirty="0" err="1"/>
              <a:t>Charnov’s</a:t>
            </a:r>
            <a:r>
              <a:rPr lang="en-US" dirty="0"/>
              <a:t> Theorem?</a:t>
            </a:r>
          </a:p>
        </p:txBody>
      </p:sp>
      <p:grpSp>
        <p:nvGrpSpPr>
          <p:cNvPr id="7" name="Group 6"/>
          <p:cNvGrpSpPr/>
          <p:nvPr/>
        </p:nvGrpSpPr>
        <p:grpSpPr>
          <a:xfrm>
            <a:off x="468488" y="1248350"/>
            <a:ext cx="3387132" cy="2392302"/>
            <a:chOff x="416369" y="1617682"/>
            <a:chExt cx="3387132" cy="2392302"/>
          </a:xfrm>
        </p:grpSpPr>
        <p:grpSp>
          <p:nvGrpSpPr>
            <p:cNvPr id="31" name="Group 30"/>
            <p:cNvGrpSpPr/>
            <p:nvPr/>
          </p:nvGrpSpPr>
          <p:grpSpPr>
            <a:xfrm>
              <a:off x="416369" y="1617682"/>
              <a:ext cx="3083691" cy="2392302"/>
              <a:chOff x="716413" y="1764490"/>
              <a:chExt cx="3083691" cy="2392302"/>
            </a:xfrm>
          </p:grpSpPr>
          <p:cxnSp>
            <p:nvCxnSpPr>
              <p:cNvPr id="5" name="Straight Connector 4"/>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1085744" y="3848915"/>
                <a:ext cx="2714360" cy="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108268" y="3787460"/>
                <a:ext cx="623789" cy="369332"/>
              </a:xfrm>
              <a:prstGeom prst="rect">
                <a:avLst/>
              </a:prstGeom>
              <a:noFill/>
            </p:spPr>
            <p:txBody>
              <a:bodyPr wrap="none" rtlCol="0">
                <a:spAutoFit/>
              </a:bodyPr>
              <a:lstStyle/>
              <a:p>
                <a:r>
                  <a:rPr lang="en-US" b="1" dirty="0"/>
                  <a:t>time</a:t>
                </a:r>
              </a:p>
            </p:txBody>
          </p:sp>
          <p:sp>
            <p:nvSpPr>
              <p:cNvPr id="13" name="TextBox 12"/>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4" name="Freeform 3"/>
            <p:cNvSpPr/>
            <p:nvPr/>
          </p:nvSpPr>
          <p:spPr>
            <a:xfrm>
              <a:off x="1375112" y="2586636"/>
              <a:ext cx="2428389" cy="1115471"/>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8" name="Group 7"/>
          <p:cNvGrpSpPr/>
          <p:nvPr/>
        </p:nvGrpSpPr>
        <p:grpSpPr>
          <a:xfrm>
            <a:off x="468487" y="4324033"/>
            <a:ext cx="2659740" cy="2435760"/>
            <a:chOff x="4464488" y="1641371"/>
            <a:chExt cx="2538160" cy="2435760"/>
          </a:xfrm>
        </p:grpSpPr>
        <p:grpSp>
          <p:nvGrpSpPr>
            <p:cNvPr id="61" name="Group 60"/>
            <p:cNvGrpSpPr/>
            <p:nvPr/>
          </p:nvGrpSpPr>
          <p:grpSpPr>
            <a:xfrm>
              <a:off x="4464488" y="1641371"/>
              <a:ext cx="2538160" cy="2435760"/>
              <a:chOff x="716413" y="1764490"/>
              <a:chExt cx="2538160" cy="2435760"/>
            </a:xfrm>
          </p:grpSpPr>
          <p:cxnSp>
            <p:nvCxnSpPr>
              <p:cNvPr id="62" name="Straight Connector 61"/>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cxnSpLocks/>
              </p:cNvCxnSpPr>
              <p:nvPr/>
            </p:nvCxnSpPr>
            <p:spPr>
              <a:xfrm flipH="1">
                <a:off x="1085746" y="3848915"/>
                <a:ext cx="2168827" cy="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2314624" y="3830918"/>
                <a:ext cx="623789" cy="369332"/>
              </a:xfrm>
              <a:prstGeom prst="rect">
                <a:avLst/>
              </a:prstGeom>
              <a:noFill/>
            </p:spPr>
            <p:txBody>
              <a:bodyPr wrap="none" rtlCol="0">
                <a:spAutoFit/>
              </a:bodyPr>
              <a:lstStyle/>
              <a:p>
                <a:r>
                  <a:rPr lang="en-US" b="1" dirty="0"/>
                  <a:t>time</a:t>
                </a:r>
              </a:p>
            </p:txBody>
          </p:sp>
          <p:sp>
            <p:nvSpPr>
              <p:cNvPr id="71" name="TextBox 70"/>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99" name="Freeform 98"/>
            <p:cNvSpPr/>
            <p:nvPr/>
          </p:nvSpPr>
          <p:spPr>
            <a:xfrm>
              <a:off x="5323903" y="1704129"/>
              <a:ext cx="1496769" cy="2009455"/>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9" name="Group 8"/>
          <p:cNvGrpSpPr/>
          <p:nvPr/>
        </p:nvGrpSpPr>
        <p:grpSpPr>
          <a:xfrm>
            <a:off x="5436742" y="4311821"/>
            <a:ext cx="3083691" cy="2447972"/>
            <a:chOff x="2370127" y="4201773"/>
            <a:chExt cx="3083691" cy="2447972"/>
          </a:xfrm>
        </p:grpSpPr>
        <p:grpSp>
          <p:nvGrpSpPr>
            <p:cNvPr id="91" name="Group 90"/>
            <p:cNvGrpSpPr/>
            <p:nvPr/>
          </p:nvGrpSpPr>
          <p:grpSpPr>
            <a:xfrm>
              <a:off x="2370127" y="4201773"/>
              <a:ext cx="3083691" cy="2447972"/>
              <a:chOff x="716413" y="1764490"/>
              <a:chExt cx="3083691" cy="2447972"/>
            </a:xfrm>
          </p:grpSpPr>
          <p:cxnSp>
            <p:nvCxnSpPr>
              <p:cNvPr id="92" name="Straight Connector 91"/>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1085744" y="3848915"/>
                <a:ext cx="2714360" cy="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2081974" y="3843130"/>
                <a:ext cx="623789" cy="369332"/>
              </a:xfrm>
              <a:prstGeom prst="rect">
                <a:avLst/>
              </a:prstGeom>
              <a:noFill/>
            </p:spPr>
            <p:txBody>
              <a:bodyPr wrap="none" rtlCol="0">
                <a:spAutoFit/>
              </a:bodyPr>
              <a:lstStyle/>
              <a:p>
                <a:r>
                  <a:rPr lang="en-US" b="1" dirty="0"/>
                  <a:t>time</a:t>
                </a:r>
              </a:p>
            </p:txBody>
          </p:sp>
          <p:sp>
            <p:nvSpPr>
              <p:cNvPr id="97" name="TextBox 96"/>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100" name="Freeform 99"/>
            <p:cNvSpPr/>
            <p:nvPr/>
          </p:nvSpPr>
          <p:spPr>
            <a:xfrm rot="10475576">
              <a:off x="2992699" y="5807579"/>
              <a:ext cx="1074449" cy="442253"/>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cxnSp>
        <p:nvCxnSpPr>
          <p:cNvPr id="32" name="Straight Connector 31">
            <a:extLst>
              <a:ext uri="{FF2B5EF4-FFF2-40B4-BE49-F238E27FC236}">
                <a16:creationId xmlns:a16="http://schemas.microsoft.com/office/drawing/2014/main" id="{D068A7C8-95AC-49D7-9AB0-218A24F0604F}"/>
              </a:ext>
            </a:extLst>
          </p:cNvPr>
          <p:cNvCxnSpPr>
            <a:cxnSpLocks/>
          </p:cNvCxnSpPr>
          <p:nvPr/>
        </p:nvCxnSpPr>
        <p:spPr>
          <a:xfrm flipV="1">
            <a:off x="865668" y="1599732"/>
            <a:ext cx="3201582" cy="1733043"/>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3428324C-AB8B-4A2F-A8C5-D4ACF18930B4}"/>
              </a:ext>
            </a:extLst>
          </p:cNvPr>
          <p:cNvSpPr txBox="1"/>
          <p:nvPr/>
        </p:nvSpPr>
        <p:spPr>
          <a:xfrm>
            <a:off x="996248" y="1069978"/>
            <a:ext cx="2757185" cy="369332"/>
          </a:xfrm>
          <a:prstGeom prst="rect">
            <a:avLst/>
          </a:prstGeom>
          <a:noFill/>
        </p:spPr>
        <p:txBody>
          <a:bodyPr wrap="none" rtlCol="0">
            <a:spAutoFit/>
          </a:bodyPr>
          <a:lstStyle/>
          <a:p>
            <a:r>
              <a:rPr lang="en-US" b="1" dirty="0"/>
              <a:t>Average Patch Distribution</a:t>
            </a:r>
          </a:p>
        </p:txBody>
      </p:sp>
      <p:sp>
        <p:nvSpPr>
          <p:cNvPr id="35" name="TextBox 34">
            <a:extLst>
              <a:ext uri="{FF2B5EF4-FFF2-40B4-BE49-F238E27FC236}">
                <a16:creationId xmlns:a16="http://schemas.microsoft.com/office/drawing/2014/main" id="{A201901C-F18B-4F68-BBF0-81C2C1690D7C}"/>
              </a:ext>
            </a:extLst>
          </p:cNvPr>
          <p:cNvSpPr txBox="1"/>
          <p:nvPr/>
        </p:nvSpPr>
        <p:spPr>
          <a:xfrm>
            <a:off x="3897132" y="2226153"/>
            <a:ext cx="1176469" cy="923330"/>
          </a:xfrm>
          <a:prstGeom prst="rect">
            <a:avLst/>
          </a:prstGeom>
          <a:noFill/>
        </p:spPr>
        <p:txBody>
          <a:bodyPr wrap="square" rtlCol="0">
            <a:spAutoFit/>
          </a:bodyPr>
          <a:lstStyle/>
          <a:p>
            <a:r>
              <a:rPr lang="en-GB" dirty="0"/>
              <a:t>A</a:t>
            </a:r>
            <a:r>
              <a:rPr lang="en-US" dirty="0" err="1"/>
              <a:t>verage</a:t>
            </a:r>
            <a:r>
              <a:rPr lang="en-US" dirty="0"/>
              <a:t> Rate of Gain</a:t>
            </a:r>
          </a:p>
        </p:txBody>
      </p:sp>
      <p:cxnSp>
        <p:nvCxnSpPr>
          <p:cNvPr id="36" name="Straight Connector 35">
            <a:extLst>
              <a:ext uri="{FF2B5EF4-FFF2-40B4-BE49-F238E27FC236}">
                <a16:creationId xmlns:a16="http://schemas.microsoft.com/office/drawing/2014/main" id="{C0FC6EC2-F72F-4791-A82B-744B94144EAD}"/>
              </a:ext>
            </a:extLst>
          </p:cNvPr>
          <p:cNvCxnSpPr>
            <a:cxnSpLocks/>
            <a:endCxn id="35" idx="1"/>
          </p:cNvCxnSpPr>
          <p:nvPr/>
        </p:nvCxnSpPr>
        <p:spPr>
          <a:xfrm>
            <a:off x="3304309" y="2065731"/>
            <a:ext cx="592823" cy="622087"/>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990D45FA-695F-4C4E-B5F5-9F4811F64153}"/>
              </a:ext>
            </a:extLst>
          </p:cNvPr>
          <p:cNvSpPr txBox="1"/>
          <p:nvPr/>
        </p:nvSpPr>
        <p:spPr>
          <a:xfrm>
            <a:off x="1369069" y="3954701"/>
            <a:ext cx="881973" cy="369332"/>
          </a:xfrm>
          <a:prstGeom prst="rect">
            <a:avLst/>
          </a:prstGeom>
          <a:noFill/>
        </p:spPr>
        <p:txBody>
          <a:bodyPr wrap="none" rtlCol="0">
            <a:spAutoFit/>
          </a:bodyPr>
          <a:lstStyle/>
          <a:p>
            <a:r>
              <a:rPr lang="en-US" b="1" dirty="0"/>
              <a:t>Patch 1</a:t>
            </a:r>
          </a:p>
        </p:txBody>
      </p:sp>
      <p:sp>
        <p:nvSpPr>
          <p:cNvPr id="33" name="TextBox 32">
            <a:extLst>
              <a:ext uri="{FF2B5EF4-FFF2-40B4-BE49-F238E27FC236}">
                <a16:creationId xmlns:a16="http://schemas.microsoft.com/office/drawing/2014/main" id="{A3BA90E4-DE13-4178-9861-65310F219F15}"/>
              </a:ext>
            </a:extLst>
          </p:cNvPr>
          <p:cNvSpPr txBox="1"/>
          <p:nvPr/>
        </p:nvSpPr>
        <p:spPr>
          <a:xfrm>
            <a:off x="6722266" y="3910223"/>
            <a:ext cx="881973" cy="369332"/>
          </a:xfrm>
          <a:prstGeom prst="rect">
            <a:avLst/>
          </a:prstGeom>
          <a:noFill/>
        </p:spPr>
        <p:txBody>
          <a:bodyPr wrap="none" rtlCol="0">
            <a:spAutoFit/>
          </a:bodyPr>
          <a:lstStyle/>
          <a:p>
            <a:r>
              <a:rPr lang="en-US" b="1" dirty="0"/>
              <a:t>Patch 3</a:t>
            </a:r>
          </a:p>
        </p:txBody>
      </p:sp>
      <p:grpSp>
        <p:nvGrpSpPr>
          <p:cNvPr id="37" name="Group 36">
            <a:extLst>
              <a:ext uri="{FF2B5EF4-FFF2-40B4-BE49-F238E27FC236}">
                <a16:creationId xmlns:a16="http://schemas.microsoft.com/office/drawing/2014/main" id="{1239E38B-F3AB-49C9-BB69-6F5D9D7BD41A}"/>
              </a:ext>
            </a:extLst>
          </p:cNvPr>
          <p:cNvGrpSpPr/>
          <p:nvPr/>
        </p:nvGrpSpPr>
        <p:grpSpPr>
          <a:xfrm>
            <a:off x="3124585" y="4346668"/>
            <a:ext cx="2353825" cy="2447972"/>
            <a:chOff x="2370127" y="4201773"/>
            <a:chExt cx="2353825" cy="2447972"/>
          </a:xfrm>
        </p:grpSpPr>
        <p:grpSp>
          <p:nvGrpSpPr>
            <p:cNvPr id="38" name="Group 37">
              <a:extLst>
                <a:ext uri="{FF2B5EF4-FFF2-40B4-BE49-F238E27FC236}">
                  <a16:creationId xmlns:a16="http://schemas.microsoft.com/office/drawing/2014/main" id="{3C932B10-01C9-4282-A65B-B1D4801094D3}"/>
                </a:ext>
              </a:extLst>
            </p:cNvPr>
            <p:cNvGrpSpPr/>
            <p:nvPr/>
          </p:nvGrpSpPr>
          <p:grpSpPr>
            <a:xfrm>
              <a:off x="2370127" y="4201773"/>
              <a:ext cx="2353825" cy="2447972"/>
              <a:chOff x="716413" y="1764490"/>
              <a:chExt cx="2353825" cy="2447972"/>
            </a:xfrm>
          </p:grpSpPr>
          <p:cxnSp>
            <p:nvCxnSpPr>
              <p:cNvPr id="40" name="Straight Connector 39">
                <a:extLst>
                  <a:ext uri="{FF2B5EF4-FFF2-40B4-BE49-F238E27FC236}">
                    <a16:creationId xmlns:a16="http://schemas.microsoft.com/office/drawing/2014/main" id="{E7DF537A-7F2E-4C8F-B03C-DA2DB7DADB8C}"/>
                  </a:ext>
                </a:extLst>
              </p:cNvPr>
              <p:cNvCxnSpPr/>
              <p:nvPr/>
            </p:nvCxnSpPr>
            <p:spPr>
              <a:xfrm flipH="1">
                <a:off x="1085744" y="1764490"/>
                <a:ext cx="9694" cy="2084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8F087DA-7A8C-4EC7-9E22-B18B4A9745B9}"/>
                  </a:ext>
                </a:extLst>
              </p:cNvPr>
              <p:cNvCxnSpPr>
                <a:cxnSpLocks/>
              </p:cNvCxnSpPr>
              <p:nvPr/>
            </p:nvCxnSpPr>
            <p:spPr>
              <a:xfrm flipH="1">
                <a:off x="1085744" y="3848915"/>
                <a:ext cx="1984494" cy="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1C9F6922-560C-4BCE-9CF8-615B24D87E4E}"/>
                  </a:ext>
                </a:extLst>
              </p:cNvPr>
              <p:cNvSpPr txBox="1"/>
              <p:nvPr/>
            </p:nvSpPr>
            <p:spPr>
              <a:xfrm>
                <a:off x="2081974" y="3843130"/>
                <a:ext cx="623789" cy="369332"/>
              </a:xfrm>
              <a:prstGeom prst="rect">
                <a:avLst/>
              </a:prstGeom>
              <a:noFill/>
            </p:spPr>
            <p:txBody>
              <a:bodyPr wrap="none" rtlCol="0">
                <a:spAutoFit/>
              </a:bodyPr>
              <a:lstStyle/>
              <a:p>
                <a:r>
                  <a:rPr lang="en-US" b="1" dirty="0"/>
                  <a:t>time</a:t>
                </a:r>
              </a:p>
            </p:txBody>
          </p:sp>
          <p:sp>
            <p:nvSpPr>
              <p:cNvPr id="43" name="TextBox 42">
                <a:extLst>
                  <a:ext uri="{FF2B5EF4-FFF2-40B4-BE49-F238E27FC236}">
                    <a16:creationId xmlns:a16="http://schemas.microsoft.com/office/drawing/2014/main" id="{415C7977-1026-46AB-BECC-6639F4D1761D}"/>
                  </a:ext>
                </a:extLst>
              </p:cNvPr>
              <p:cNvSpPr txBox="1"/>
              <p:nvPr/>
            </p:nvSpPr>
            <p:spPr>
              <a:xfrm rot="16200000">
                <a:off x="606767" y="2544345"/>
                <a:ext cx="588623" cy="369332"/>
              </a:xfrm>
              <a:prstGeom prst="rect">
                <a:avLst/>
              </a:prstGeom>
              <a:noFill/>
            </p:spPr>
            <p:txBody>
              <a:bodyPr wrap="none" rtlCol="0">
                <a:spAutoFit/>
              </a:bodyPr>
              <a:lstStyle/>
              <a:p>
                <a:r>
                  <a:rPr lang="en-US" b="1" dirty="0"/>
                  <a:t>gain</a:t>
                </a:r>
              </a:p>
            </p:txBody>
          </p:sp>
        </p:grpSp>
        <p:sp>
          <p:nvSpPr>
            <p:cNvPr id="39" name="Freeform 99">
              <a:extLst>
                <a:ext uri="{FF2B5EF4-FFF2-40B4-BE49-F238E27FC236}">
                  <a16:creationId xmlns:a16="http://schemas.microsoft.com/office/drawing/2014/main" id="{9F4D9CFB-BE1B-4870-8382-1175D24322A0}"/>
                </a:ext>
              </a:extLst>
            </p:cNvPr>
            <p:cNvSpPr/>
            <p:nvPr/>
          </p:nvSpPr>
          <p:spPr>
            <a:xfrm>
              <a:off x="3181247" y="6123687"/>
              <a:ext cx="1489467" cy="152319"/>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44" name="TextBox 43">
            <a:extLst>
              <a:ext uri="{FF2B5EF4-FFF2-40B4-BE49-F238E27FC236}">
                <a16:creationId xmlns:a16="http://schemas.microsoft.com/office/drawing/2014/main" id="{E898BA51-EE32-4BEB-B972-975AA53AE5E8}"/>
              </a:ext>
            </a:extLst>
          </p:cNvPr>
          <p:cNvSpPr txBox="1"/>
          <p:nvPr/>
        </p:nvSpPr>
        <p:spPr>
          <a:xfrm>
            <a:off x="4067250" y="3917522"/>
            <a:ext cx="881973" cy="369332"/>
          </a:xfrm>
          <a:prstGeom prst="rect">
            <a:avLst/>
          </a:prstGeom>
          <a:noFill/>
        </p:spPr>
        <p:txBody>
          <a:bodyPr wrap="none" rtlCol="0">
            <a:spAutoFit/>
          </a:bodyPr>
          <a:lstStyle/>
          <a:p>
            <a:r>
              <a:rPr lang="en-US" b="1" dirty="0"/>
              <a:t>Patch 2</a:t>
            </a:r>
          </a:p>
        </p:txBody>
      </p:sp>
      <p:sp>
        <p:nvSpPr>
          <p:cNvPr id="45" name="Freeform 99">
            <a:extLst>
              <a:ext uri="{FF2B5EF4-FFF2-40B4-BE49-F238E27FC236}">
                <a16:creationId xmlns:a16="http://schemas.microsoft.com/office/drawing/2014/main" id="{20BDFF56-E76A-4651-9C1B-BABF296ACCE3}"/>
              </a:ext>
            </a:extLst>
          </p:cNvPr>
          <p:cNvSpPr/>
          <p:nvPr/>
        </p:nvSpPr>
        <p:spPr>
          <a:xfrm>
            <a:off x="7101900" y="5517714"/>
            <a:ext cx="1074449" cy="361792"/>
          </a:xfrm>
          <a:custGeom>
            <a:avLst/>
            <a:gdLst>
              <a:gd name="connsiteX0" fmla="*/ 0 w 2428389"/>
              <a:gd name="connsiteY0" fmla="*/ 1115471 h 1115471"/>
              <a:gd name="connsiteX1" fmla="*/ 1055448 w 2428389"/>
              <a:gd name="connsiteY1" fmla="*/ 274578 h 1115471"/>
              <a:gd name="connsiteX2" fmla="*/ 2428389 w 2428389"/>
              <a:gd name="connsiteY2" fmla="*/ 0 h 1115471"/>
            </a:gdLst>
            <a:ahLst/>
            <a:cxnLst>
              <a:cxn ang="0">
                <a:pos x="connsiteX0" y="connsiteY0"/>
              </a:cxn>
              <a:cxn ang="0">
                <a:pos x="connsiteX1" y="connsiteY1"/>
              </a:cxn>
              <a:cxn ang="0">
                <a:pos x="connsiteX2" y="connsiteY2"/>
              </a:cxn>
            </a:cxnLst>
            <a:rect l="l" t="t" r="r" b="b"/>
            <a:pathLst>
              <a:path w="2428389" h="1115471">
                <a:moveTo>
                  <a:pt x="0" y="1115471"/>
                </a:moveTo>
                <a:cubicBezTo>
                  <a:pt x="325358" y="787980"/>
                  <a:pt x="650716" y="460490"/>
                  <a:pt x="1055448" y="274578"/>
                </a:cubicBezTo>
                <a:cubicBezTo>
                  <a:pt x="1460180" y="88666"/>
                  <a:pt x="2190985" y="28602"/>
                  <a:pt x="2428389" y="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47" name="Straight Connector 46">
            <a:extLst>
              <a:ext uri="{FF2B5EF4-FFF2-40B4-BE49-F238E27FC236}">
                <a16:creationId xmlns:a16="http://schemas.microsoft.com/office/drawing/2014/main" id="{385B3F88-0DE8-4B27-8D0E-A5DD17E00A9D}"/>
              </a:ext>
            </a:extLst>
          </p:cNvPr>
          <p:cNvCxnSpPr>
            <a:cxnSpLocks/>
          </p:cNvCxnSpPr>
          <p:nvPr/>
        </p:nvCxnSpPr>
        <p:spPr>
          <a:xfrm flipV="1">
            <a:off x="734123" y="3758498"/>
            <a:ext cx="3201582" cy="1733043"/>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D973C95E-370F-401E-ADBF-A5A91B1CCBCF}"/>
              </a:ext>
            </a:extLst>
          </p:cNvPr>
          <p:cNvCxnSpPr>
            <a:cxnSpLocks/>
          </p:cNvCxnSpPr>
          <p:nvPr/>
        </p:nvCxnSpPr>
        <p:spPr>
          <a:xfrm flipV="1">
            <a:off x="2276828" y="5592482"/>
            <a:ext cx="3201582" cy="1733043"/>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04FCCACE-5D7C-4D7E-8C70-BA319FAD44AB}"/>
              </a:ext>
            </a:extLst>
          </p:cNvPr>
          <p:cNvCxnSpPr>
            <a:cxnSpLocks/>
          </p:cNvCxnSpPr>
          <p:nvPr/>
        </p:nvCxnSpPr>
        <p:spPr>
          <a:xfrm flipV="1">
            <a:off x="4780576" y="5369009"/>
            <a:ext cx="3201582" cy="1733043"/>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B794CC6-CB86-46CC-83AF-2F89902BDCF0}"/>
              </a:ext>
            </a:extLst>
          </p:cNvPr>
          <p:cNvCxnSpPr>
            <a:cxnSpLocks/>
          </p:cNvCxnSpPr>
          <p:nvPr/>
        </p:nvCxnSpPr>
        <p:spPr>
          <a:xfrm flipV="1">
            <a:off x="890375" y="4171386"/>
            <a:ext cx="1667421" cy="2230709"/>
          </a:xfrm>
          <a:prstGeom prst="line">
            <a:avLst/>
          </a:prstGeom>
          <a:ln>
            <a:solidFill>
              <a:srgbClr val="FF0000"/>
            </a:solidFill>
            <a:prstDash val="dot"/>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1A7682F-9160-4155-BF5A-929C1D88406C}"/>
              </a:ext>
            </a:extLst>
          </p:cNvPr>
          <p:cNvCxnSpPr>
            <a:cxnSpLocks/>
          </p:cNvCxnSpPr>
          <p:nvPr/>
        </p:nvCxnSpPr>
        <p:spPr>
          <a:xfrm flipV="1">
            <a:off x="3455890" y="6136370"/>
            <a:ext cx="2257314" cy="298610"/>
          </a:xfrm>
          <a:prstGeom prst="line">
            <a:avLst/>
          </a:prstGeom>
          <a:ln>
            <a:solidFill>
              <a:srgbClr val="FF0000"/>
            </a:solidFill>
            <a:prstDash val="dot"/>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14550AC-6F24-4FA5-A35F-643F8EF32E75}"/>
              </a:ext>
            </a:extLst>
          </p:cNvPr>
          <p:cNvCxnSpPr>
            <a:cxnSpLocks/>
          </p:cNvCxnSpPr>
          <p:nvPr/>
        </p:nvCxnSpPr>
        <p:spPr>
          <a:xfrm flipV="1">
            <a:off x="5826927" y="5109034"/>
            <a:ext cx="2811396" cy="1292300"/>
          </a:xfrm>
          <a:prstGeom prst="line">
            <a:avLst/>
          </a:prstGeom>
          <a:ln>
            <a:solidFill>
              <a:srgbClr val="FF0000"/>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52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par>
                                <p:cTn id="23" presetID="22" presetClass="entr" presetSubtype="8"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par>
                                <p:cTn id="26" presetID="22" presetClass="entr" presetSubtype="8"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left)">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IFT’s Patch Model</a:t>
            </a:r>
          </a:p>
        </p:txBody>
      </p:sp>
      <p:sp>
        <p:nvSpPr>
          <p:cNvPr id="3" name="Content Placeholder 2"/>
          <p:cNvSpPr>
            <a:spLocks noGrp="1"/>
          </p:cNvSpPr>
          <p:nvPr>
            <p:ph idx="1"/>
          </p:nvPr>
        </p:nvSpPr>
        <p:spPr>
          <a:xfrm>
            <a:off x="457200" y="1257663"/>
            <a:ext cx="8229600" cy="5055001"/>
          </a:xfrm>
        </p:spPr>
        <p:txBody>
          <a:bodyPr>
            <a:normAutofit/>
          </a:bodyPr>
          <a:lstStyle/>
          <a:p>
            <a:pPr marL="0" indent="0">
              <a:buNone/>
            </a:pPr>
            <a:r>
              <a:rPr lang="en-US" dirty="0"/>
              <a:t>With </a:t>
            </a:r>
            <a:r>
              <a:rPr lang="en-US" dirty="0" err="1"/>
              <a:t>Charnov’s</a:t>
            </a:r>
            <a:r>
              <a:rPr lang="en-US" dirty="0"/>
              <a:t> Theorem</a:t>
            </a:r>
          </a:p>
          <a:p>
            <a:r>
              <a:rPr lang="en-US" dirty="0"/>
              <a:t>The </a:t>
            </a:r>
            <a:r>
              <a:rPr lang="en-US" b="1" dirty="0"/>
              <a:t>average rate of gain </a:t>
            </a:r>
            <a:r>
              <a:rPr lang="en-US" dirty="0"/>
              <a:t>determines when the forager stops.</a:t>
            </a:r>
          </a:p>
          <a:p>
            <a:pPr lvl="1"/>
            <a:r>
              <a:rPr lang="en-US" dirty="0"/>
              <a:t>Once the yield in the current patch falls below the average, the forager leaves.</a:t>
            </a:r>
          </a:p>
          <a:p>
            <a:r>
              <a:rPr lang="en-US" dirty="0"/>
              <a:t>If a </a:t>
            </a:r>
            <a:r>
              <a:rPr lang="en-US" b="1" dirty="0"/>
              <a:t>patch</a:t>
            </a:r>
            <a:r>
              <a:rPr lang="en-US" dirty="0"/>
              <a:t> has very poor yield</a:t>
            </a:r>
            <a:endParaRPr lang="en-US" b="1" dirty="0"/>
          </a:p>
          <a:p>
            <a:pPr lvl="1"/>
            <a:r>
              <a:rPr lang="en-US" dirty="0"/>
              <a:t>Foragers will move on (abandon)</a:t>
            </a:r>
          </a:p>
          <a:p>
            <a:r>
              <a:rPr lang="en-US" dirty="0"/>
              <a:t>Caveat: if the </a:t>
            </a:r>
            <a:r>
              <a:rPr lang="en-US" b="1" dirty="0"/>
              <a:t>gain in patch does not follow diminishing returns </a:t>
            </a:r>
            <a:r>
              <a:rPr lang="en-US" dirty="0"/>
              <a:t>the model can break.</a:t>
            </a:r>
          </a:p>
          <a:p>
            <a:endParaRPr lang="en-US" dirty="0"/>
          </a:p>
          <a:p>
            <a:endParaRPr lang="en-US" dirty="0"/>
          </a:p>
          <a:p>
            <a:endParaRPr lang="en-US" dirty="0"/>
          </a:p>
        </p:txBody>
      </p:sp>
    </p:spTree>
    <p:extLst>
      <p:ext uri="{BB962C8B-B14F-4D97-AF65-F5344CB8AC3E}">
        <p14:creationId xmlns:p14="http://schemas.microsoft.com/office/powerpoint/2010/main" val="227911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8BF3-7058-40FF-91F3-B4E9AF185C8C}"/>
              </a:ext>
            </a:extLst>
          </p:cNvPr>
          <p:cNvSpPr>
            <a:spLocks noGrp="1"/>
          </p:cNvSpPr>
          <p:nvPr>
            <p:ph type="title"/>
          </p:nvPr>
        </p:nvSpPr>
        <p:spPr/>
        <p:txBody>
          <a:bodyPr/>
          <a:lstStyle/>
          <a:p>
            <a:r>
              <a:rPr lang="en-US" dirty="0"/>
              <a:t>Behavioral Ecology</a:t>
            </a:r>
          </a:p>
        </p:txBody>
      </p:sp>
      <p:sp>
        <p:nvSpPr>
          <p:cNvPr id="3" name="Text Placeholder 2">
            <a:extLst>
              <a:ext uri="{FF2B5EF4-FFF2-40B4-BE49-F238E27FC236}">
                <a16:creationId xmlns:a16="http://schemas.microsoft.com/office/drawing/2014/main" id="{C741D9A9-5707-4830-B96C-8F014CC843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0713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a:xfrm>
            <a:off x="457200" y="1257663"/>
            <a:ext cx="8229600" cy="5440591"/>
          </a:xfrm>
        </p:spPr>
        <p:txBody>
          <a:bodyPr>
            <a:normAutofit/>
          </a:bodyPr>
          <a:lstStyle/>
          <a:p>
            <a:r>
              <a:rPr lang="en-US" dirty="0"/>
              <a:t>Can people estimate the </a:t>
            </a:r>
            <a:r>
              <a:rPr lang="en-US" b="1" dirty="0"/>
              <a:t>rate of gain</a:t>
            </a:r>
            <a:r>
              <a:rPr lang="en-US" dirty="0"/>
              <a:t>? </a:t>
            </a:r>
          </a:p>
          <a:p>
            <a:r>
              <a:rPr lang="en-US" dirty="0"/>
              <a:t>Do they also want to max. the rate of gain?</a:t>
            </a:r>
          </a:p>
          <a:p>
            <a:pPr lvl="1"/>
            <a:r>
              <a:rPr lang="en-US" dirty="0"/>
              <a:t>Is rate of gain the currency that foragers use?</a:t>
            </a:r>
          </a:p>
          <a:p>
            <a:r>
              <a:rPr lang="en-US" dirty="0"/>
              <a:t>How quickly can they tell if a patch is poor/high quality?</a:t>
            </a:r>
          </a:p>
          <a:p>
            <a:pPr lvl="1"/>
            <a:r>
              <a:rPr lang="en-US" dirty="0"/>
              <a:t>How does scent play a role in time in patch?</a:t>
            </a:r>
          </a:p>
          <a:p>
            <a:r>
              <a:rPr lang="en-US" dirty="0"/>
              <a:t>Can people “lose” information during their search? i.e. could gain go down? Overload?</a:t>
            </a:r>
          </a:p>
          <a:p>
            <a:r>
              <a:rPr lang="en-US" dirty="0"/>
              <a:t>What is a patch in IR?</a:t>
            </a:r>
          </a:p>
        </p:txBody>
      </p:sp>
    </p:spTree>
    <p:extLst>
      <p:ext uri="{BB962C8B-B14F-4D97-AF65-F5344CB8AC3E}">
        <p14:creationId xmlns:p14="http://schemas.microsoft.com/office/powerpoint/2010/main" val="51436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MICROECONOMICS</a:t>
            </a:r>
          </a:p>
        </p:txBody>
      </p:sp>
      <p:sp>
        <p:nvSpPr>
          <p:cNvPr id="3" name="Text Placeholder 2"/>
          <p:cNvSpPr>
            <a:spLocks noGrp="1"/>
          </p:cNvSpPr>
          <p:nvPr>
            <p:ph type="body" idx="1"/>
          </p:nvPr>
        </p:nvSpPr>
        <p:spPr>
          <a:xfrm>
            <a:off x="742156" y="2678906"/>
            <a:ext cx="7772400" cy="1500187"/>
          </a:xfrm>
        </p:spPr>
        <p:txBody>
          <a:bodyPr/>
          <a:lstStyle/>
          <a:p>
            <a:r>
              <a:rPr lang="en-US" dirty="0"/>
              <a:t>Some core concepts</a:t>
            </a:r>
          </a:p>
        </p:txBody>
      </p:sp>
      <p:pic>
        <p:nvPicPr>
          <p:cNvPr id="6" name="Picture 5">
            <a:extLst>
              <a:ext uri="{FF2B5EF4-FFF2-40B4-BE49-F238E27FC236}">
                <a16:creationId xmlns:a16="http://schemas.microsoft.com/office/drawing/2014/main" id="{AFA892BF-211A-1240-B514-B5327188AE28}"/>
              </a:ext>
            </a:extLst>
          </p:cNvPr>
          <p:cNvPicPr>
            <a:picLocks noChangeAspect="1"/>
          </p:cNvPicPr>
          <p:nvPr/>
        </p:nvPicPr>
        <p:blipFill>
          <a:blip r:embed="rId3"/>
          <a:stretch>
            <a:fillRect/>
          </a:stretch>
        </p:blipFill>
        <p:spPr>
          <a:xfrm>
            <a:off x="761999" y="147372"/>
            <a:ext cx="7732714" cy="4066566"/>
          </a:xfrm>
          <a:prstGeom prst="rect">
            <a:avLst/>
          </a:prstGeom>
        </p:spPr>
      </p:pic>
    </p:spTree>
    <p:extLst>
      <p:ext uri="{BB962C8B-B14F-4D97-AF65-F5344CB8AC3E}">
        <p14:creationId xmlns:p14="http://schemas.microsoft.com/office/powerpoint/2010/main" val="3073687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3238-0434-9646-A8A3-607E22CE2C93}"/>
              </a:ext>
            </a:extLst>
          </p:cNvPr>
          <p:cNvSpPr>
            <a:spLocks noGrp="1"/>
          </p:cNvSpPr>
          <p:nvPr>
            <p:ph type="title"/>
          </p:nvPr>
        </p:nvSpPr>
        <p:spPr/>
        <p:txBody>
          <a:bodyPr/>
          <a:lstStyle/>
          <a:p>
            <a:r>
              <a:rPr lang="en-US" dirty="0"/>
              <a:t>Scarcity and Choice</a:t>
            </a:r>
          </a:p>
        </p:txBody>
      </p:sp>
      <p:sp>
        <p:nvSpPr>
          <p:cNvPr id="3" name="Content Placeholder 2">
            <a:extLst>
              <a:ext uri="{FF2B5EF4-FFF2-40B4-BE49-F238E27FC236}">
                <a16:creationId xmlns:a16="http://schemas.microsoft.com/office/drawing/2014/main" id="{D71E301E-3EC7-0246-9136-95D9E83F84E6}"/>
              </a:ext>
            </a:extLst>
          </p:cNvPr>
          <p:cNvSpPr>
            <a:spLocks noGrp="1"/>
          </p:cNvSpPr>
          <p:nvPr>
            <p:ph idx="1"/>
          </p:nvPr>
        </p:nvSpPr>
        <p:spPr>
          <a:xfrm>
            <a:off x="457200" y="1257663"/>
            <a:ext cx="8469824" cy="5235211"/>
          </a:xfrm>
        </p:spPr>
        <p:txBody>
          <a:bodyPr>
            <a:normAutofit lnSpcReduction="10000"/>
          </a:bodyPr>
          <a:lstStyle/>
          <a:p>
            <a:r>
              <a:rPr lang="en-GB" dirty="0"/>
              <a:t>People always want more! </a:t>
            </a:r>
            <a:r>
              <a:rPr lang="en-GB" b="1" dirty="0"/>
              <a:t>Unlimited Wants</a:t>
            </a:r>
            <a:r>
              <a:rPr lang="en-GB" dirty="0"/>
              <a:t>!</a:t>
            </a:r>
          </a:p>
          <a:p>
            <a:pPr lvl="1"/>
            <a:r>
              <a:rPr lang="en-GB" dirty="0"/>
              <a:t>I want to see all the SIGIR papers </a:t>
            </a:r>
          </a:p>
          <a:p>
            <a:pPr lvl="1"/>
            <a:r>
              <a:rPr lang="en-GB" dirty="0"/>
              <a:t>I want to see all the sights in Paris</a:t>
            </a:r>
          </a:p>
          <a:p>
            <a:pPr lvl="1"/>
            <a:endParaRPr lang="en-GB" dirty="0"/>
          </a:p>
          <a:p>
            <a:r>
              <a:rPr lang="en-GB" dirty="0"/>
              <a:t>But, </a:t>
            </a:r>
            <a:r>
              <a:rPr lang="en-GB" b="1" dirty="0"/>
              <a:t>people</a:t>
            </a:r>
            <a:r>
              <a:rPr lang="en-GB" dirty="0"/>
              <a:t> often </a:t>
            </a:r>
            <a:r>
              <a:rPr lang="en-GB" b="1" dirty="0"/>
              <a:t>don’t have enough resources</a:t>
            </a:r>
          </a:p>
          <a:p>
            <a:pPr lvl="1"/>
            <a:r>
              <a:rPr lang="en-GB" dirty="0"/>
              <a:t>I don’t have enough time</a:t>
            </a:r>
          </a:p>
          <a:p>
            <a:pPr lvl="1"/>
            <a:endParaRPr lang="en-GB" dirty="0"/>
          </a:p>
          <a:p>
            <a:r>
              <a:rPr lang="en-GB" dirty="0"/>
              <a:t>There </a:t>
            </a:r>
            <a:r>
              <a:rPr lang="en-GB" b="1" dirty="0"/>
              <a:t>aren’t enough resources </a:t>
            </a:r>
            <a:r>
              <a:rPr lang="en-GB" dirty="0"/>
              <a:t>to go around to satisfy all our needs and desires.</a:t>
            </a:r>
          </a:p>
          <a:p>
            <a:pPr lvl="1"/>
            <a:r>
              <a:rPr lang="en-GB" dirty="0"/>
              <a:t>This leads to trade-offs</a:t>
            </a:r>
            <a:endParaRPr lang="en-US" dirty="0"/>
          </a:p>
        </p:txBody>
      </p:sp>
    </p:spTree>
    <p:extLst>
      <p:ext uri="{BB962C8B-B14F-4D97-AF65-F5344CB8AC3E}">
        <p14:creationId xmlns:p14="http://schemas.microsoft.com/office/powerpoint/2010/main" val="157060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5A32-99CA-B04E-87AE-2409406FB9FC}"/>
              </a:ext>
            </a:extLst>
          </p:cNvPr>
          <p:cNvSpPr>
            <a:spLocks noGrp="1"/>
          </p:cNvSpPr>
          <p:nvPr>
            <p:ph type="title"/>
          </p:nvPr>
        </p:nvSpPr>
        <p:spPr/>
        <p:txBody>
          <a:bodyPr/>
          <a:lstStyle/>
          <a:p>
            <a:r>
              <a:rPr lang="en-US" dirty="0"/>
              <a:t>Scarcity and Choice</a:t>
            </a:r>
          </a:p>
        </p:txBody>
      </p:sp>
      <p:sp>
        <p:nvSpPr>
          <p:cNvPr id="3" name="Content Placeholder 2">
            <a:extLst>
              <a:ext uri="{FF2B5EF4-FFF2-40B4-BE49-F238E27FC236}">
                <a16:creationId xmlns:a16="http://schemas.microsoft.com/office/drawing/2014/main" id="{05275654-C738-D946-9029-5C2C97FE3F6A}"/>
              </a:ext>
            </a:extLst>
          </p:cNvPr>
          <p:cNvSpPr>
            <a:spLocks noGrp="1"/>
          </p:cNvSpPr>
          <p:nvPr>
            <p:ph idx="1"/>
          </p:nvPr>
        </p:nvSpPr>
        <p:spPr>
          <a:xfrm>
            <a:off x="457200" y="1257663"/>
            <a:ext cx="8229600" cy="5235211"/>
          </a:xfrm>
        </p:spPr>
        <p:txBody>
          <a:bodyPr>
            <a:normAutofit/>
          </a:bodyPr>
          <a:lstStyle/>
          <a:p>
            <a:r>
              <a:rPr lang="en-GB" b="1" dirty="0"/>
              <a:t>Economics</a:t>
            </a:r>
            <a:r>
              <a:rPr lang="en-GB" dirty="0"/>
              <a:t> is the </a:t>
            </a:r>
            <a:r>
              <a:rPr lang="en-GB" b="1" dirty="0"/>
              <a:t>study of how people</a:t>
            </a:r>
          </a:p>
          <a:p>
            <a:pPr lvl="1"/>
            <a:r>
              <a:rPr lang="en-GB" dirty="0"/>
              <a:t>choose to use their scarce resources in an attempt to satisfy their unlimited wants.</a:t>
            </a:r>
          </a:p>
          <a:p>
            <a:pPr lvl="1"/>
            <a:r>
              <a:rPr lang="en-GB" dirty="0"/>
              <a:t>And the trade-offs and choices that people make, given the fact of scarcity</a:t>
            </a:r>
          </a:p>
          <a:p>
            <a:pPr lvl="1"/>
            <a:r>
              <a:rPr lang="en-GB" dirty="0"/>
              <a:t>I’ll go to the BEMMS tutorial but skip the keynote.</a:t>
            </a:r>
          </a:p>
          <a:p>
            <a:r>
              <a:rPr lang="en-GB" b="1" dirty="0"/>
              <a:t>People</a:t>
            </a:r>
            <a:r>
              <a:rPr lang="en-GB" dirty="0"/>
              <a:t> make decisions in their own self-interest, </a:t>
            </a:r>
            <a:r>
              <a:rPr lang="en-GB" b="1" dirty="0"/>
              <a:t>weighing benefits and costs</a:t>
            </a:r>
            <a:r>
              <a:rPr lang="en-GB" dirty="0"/>
              <a:t>.</a:t>
            </a:r>
          </a:p>
          <a:p>
            <a:pPr lvl="1"/>
            <a:r>
              <a:rPr lang="en-US" dirty="0"/>
              <a:t>BEMMS will help me write an awesome paper, the keynote will just brag about themselves.</a:t>
            </a:r>
          </a:p>
          <a:p>
            <a:endParaRPr lang="en-US" dirty="0"/>
          </a:p>
        </p:txBody>
      </p:sp>
    </p:spTree>
    <p:extLst>
      <p:ext uri="{BB962C8B-B14F-4D97-AF65-F5344CB8AC3E}">
        <p14:creationId xmlns:p14="http://schemas.microsoft.com/office/powerpoint/2010/main" val="110880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AB0E-8D6E-45FF-8204-A06C8D54B76D}"/>
              </a:ext>
            </a:extLst>
          </p:cNvPr>
          <p:cNvSpPr>
            <a:spLocks noGrp="1"/>
          </p:cNvSpPr>
          <p:nvPr>
            <p:ph type="title"/>
          </p:nvPr>
        </p:nvSpPr>
        <p:spPr/>
        <p:txBody>
          <a:bodyPr/>
          <a:lstStyle/>
          <a:p>
            <a:r>
              <a:rPr lang="en-GB" dirty="0"/>
              <a:t>?</a:t>
            </a:r>
            <a:endParaRPr lang="en-US" dirty="0"/>
          </a:p>
        </p:txBody>
      </p:sp>
      <p:pic>
        <p:nvPicPr>
          <p:cNvPr id="5" name="Picture 4" descr="A close up of a logo&#10;&#10;Description automatically generated">
            <a:extLst>
              <a:ext uri="{FF2B5EF4-FFF2-40B4-BE49-F238E27FC236}">
                <a16:creationId xmlns:a16="http://schemas.microsoft.com/office/drawing/2014/main" id="{CB12E5CF-21BB-4AF2-98EC-987A7DDF325C}"/>
              </a:ext>
            </a:extLst>
          </p:cNvPr>
          <p:cNvPicPr>
            <a:picLocks noChangeAspect="1"/>
          </p:cNvPicPr>
          <p:nvPr/>
        </p:nvPicPr>
        <p:blipFill>
          <a:blip r:embed="rId2"/>
          <a:stretch>
            <a:fillRect/>
          </a:stretch>
        </p:blipFill>
        <p:spPr>
          <a:xfrm>
            <a:off x="1419650" y="1355988"/>
            <a:ext cx="1967673" cy="1967673"/>
          </a:xfrm>
          <a:prstGeom prst="rect">
            <a:avLst/>
          </a:prstGeom>
        </p:spPr>
      </p:pic>
      <p:pic>
        <p:nvPicPr>
          <p:cNvPr id="7" name="Picture 6" descr="A close up of a logo&#10;&#10;Description automatically generated">
            <a:extLst>
              <a:ext uri="{FF2B5EF4-FFF2-40B4-BE49-F238E27FC236}">
                <a16:creationId xmlns:a16="http://schemas.microsoft.com/office/drawing/2014/main" id="{06AB944D-CD44-4F07-993B-D4125F8C731A}"/>
              </a:ext>
            </a:extLst>
          </p:cNvPr>
          <p:cNvPicPr>
            <a:picLocks noChangeAspect="1"/>
          </p:cNvPicPr>
          <p:nvPr/>
        </p:nvPicPr>
        <p:blipFill>
          <a:blip r:embed="rId3"/>
          <a:stretch>
            <a:fillRect/>
          </a:stretch>
        </p:blipFill>
        <p:spPr>
          <a:xfrm>
            <a:off x="5689367" y="1295355"/>
            <a:ext cx="1967673" cy="1967673"/>
          </a:xfrm>
          <a:prstGeom prst="rect">
            <a:avLst/>
          </a:prstGeom>
        </p:spPr>
      </p:pic>
      <p:pic>
        <p:nvPicPr>
          <p:cNvPr id="11" name="Picture 10" descr="A close up of a logo&#10;&#10;Description automatically generated">
            <a:extLst>
              <a:ext uri="{FF2B5EF4-FFF2-40B4-BE49-F238E27FC236}">
                <a16:creationId xmlns:a16="http://schemas.microsoft.com/office/drawing/2014/main" id="{4DEF1B84-8673-4D49-BCDA-C08E819A55CD}"/>
              </a:ext>
            </a:extLst>
          </p:cNvPr>
          <p:cNvPicPr>
            <a:picLocks noChangeAspect="1"/>
          </p:cNvPicPr>
          <p:nvPr/>
        </p:nvPicPr>
        <p:blipFill>
          <a:blip r:embed="rId4"/>
          <a:stretch>
            <a:fillRect/>
          </a:stretch>
        </p:blipFill>
        <p:spPr>
          <a:xfrm>
            <a:off x="5756679" y="4138211"/>
            <a:ext cx="1967673" cy="1967673"/>
          </a:xfrm>
          <a:prstGeom prst="rect">
            <a:avLst/>
          </a:prstGeom>
        </p:spPr>
      </p:pic>
      <p:cxnSp>
        <p:nvCxnSpPr>
          <p:cNvPr id="12" name="Straight Arrow Connector 11">
            <a:extLst>
              <a:ext uri="{FF2B5EF4-FFF2-40B4-BE49-F238E27FC236}">
                <a16:creationId xmlns:a16="http://schemas.microsoft.com/office/drawing/2014/main" id="{4BC8250D-67BE-496B-873B-74397DA27C4D}"/>
              </a:ext>
            </a:extLst>
          </p:cNvPr>
          <p:cNvCxnSpPr/>
          <p:nvPr/>
        </p:nvCxnSpPr>
        <p:spPr>
          <a:xfrm>
            <a:off x="1287026" y="3816347"/>
            <a:ext cx="6190038" cy="0"/>
          </a:xfrm>
          <a:prstGeom prst="straightConnector1">
            <a:avLst/>
          </a:prstGeom>
          <a:ln>
            <a:solidFill>
              <a:schemeClr val="tx1"/>
            </a:solidFill>
            <a:headEnd w="sm" len="sm"/>
            <a:tailEnd type="none"/>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3A2A9C2-5ADF-4341-A20F-B5071124BBD0}"/>
              </a:ext>
            </a:extLst>
          </p:cNvPr>
          <p:cNvSpPr txBox="1"/>
          <p:nvPr/>
        </p:nvSpPr>
        <p:spPr>
          <a:xfrm>
            <a:off x="1950217" y="3199299"/>
            <a:ext cx="930589" cy="369332"/>
          </a:xfrm>
          <a:prstGeom prst="rect">
            <a:avLst/>
          </a:prstGeom>
          <a:noFill/>
        </p:spPr>
        <p:txBody>
          <a:bodyPr wrap="square" rtlCol="0">
            <a:spAutoFit/>
          </a:bodyPr>
          <a:lstStyle/>
          <a:p>
            <a:r>
              <a:rPr lang="en-GB" dirty="0"/>
              <a:t>BEMMS</a:t>
            </a:r>
            <a:endParaRPr lang="en-US" dirty="0"/>
          </a:p>
        </p:txBody>
      </p:sp>
      <p:sp>
        <p:nvSpPr>
          <p:cNvPr id="14" name="TextBox 13">
            <a:extLst>
              <a:ext uri="{FF2B5EF4-FFF2-40B4-BE49-F238E27FC236}">
                <a16:creationId xmlns:a16="http://schemas.microsoft.com/office/drawing/2014/main" id="{8FB7E0B9-D063-41DA-B650-66F229CCA385}"/>
              </a:ext>
            </a:extLst>
          </p:cNvPr>
          <p:cNvSpPr txBox="1"/>
          <p:nvPr/>
        </p:nvSpPr>
        <p:spPr>
          <a:xfrm>
            <a:off x="1419650" y="5804739"/>
            <a:ext cx="1797810" cy="646331"/>
          </a:xfrm>
          <a:prstGeom prst="rect">
            <a:avLst/>
          </a:prstGeom>
          <a:noFill/>
        </p:spPr>
        <p:txBody>
          <a:bodyPr wrap="square" rtlCol="0">
            <a:spAutoFit/>
          </a:bodyPr>
          <a:lstStyle/>
          <a:p>
            <a:pPr algn="ctr"/>
            <a:r>
              <a:rPr lang="en-GB" dirty="0"/>
              <a:t>Morning Coffee in Paris</a:t>
            </a:r>
            <a:endParaRPr lang="en-US" dirty="0"/>
          </a:p>
        </p:txBody>
      </p:sp>
      <p:sp>
        <p:nvSpPr>
          <p:cNvPr id="15" name="TextBox 14">
            <a:extLst>
              <a:ext uri="{FF2B5EF4-FFF2-40B4-BE49-F238E27FC236}">
                <a16:creationId xmlns:a16="http://schemas.microsoft.com/office/drawing/2014/main" id="{C7B50D3F-AA8C-43EF-866B-2666A25ECD3F}"/>
              </a:ext>
            </a:extLst>
          </p:cNvPr>
          <p:cNvSpPr txBox="1"/>
          <p:nvPr/>
        </p:nvSpPr>
        <p:spPr>
          <a:xfrm>
            <a:off x="5846102" y="3286084"/>
            <a:ext cx="1654202" cy="369332"/>
          </a:xfrm>
          <a:prstGeom prst="rect">
            <a:avLst/>
          </a:prstGeom>
          <a:noFill/>
        </p:spPr>
        <p:txBody>
          <a:bodyPr wrap="square" rtlCol="0">
            <a:spAutoFit/>
          </a:bodyPr>
          <a:lstStyle/>
          <a:p>
            <a:r>
              <a:rPr lang="en-GB" dirty="0"/>
              <a:t>Sighting Seeing</a:t>
            </a:r>
            <a:endParaRPr lang="en-US" dirty="0"/>
          </a:p>
        </p:txBody>
      </p:sp>
      <p:sp>
        <p:nvSpPr>
          <p:cNvPr id="16" name="TextBox 15">
            <a:extLst>
              <a:ext uri="{FF2B5EF4-FFF2-40B4-BE49-F238E27FC236}">
                <a16:creationId xmlns:a16="http://schemas.microsoft.com/office/drawing/2014/main" id="{873D36F9-3669-4791-8233-C1F8A1484BF0}"/>
              </a:ext>
            </a:extLst>
          </p:cNvPr>
          <p:cNvSpPr txBox="1"/>
          <p:nvPr/>
        </p:nvSpPr>
        <p:spPr>
          <a:xfrm>
            <a:off x="6275221" y="6006754"/>
            <a:ext cx="1234849" cy="369332"/>
          </a:xfrm>
          <a:prstGeom prst="rect">
            <a:avLst/>
          </a:prstGeom>
          <a:noFill/>
        </p:spPr>
        <p:txBody>
          <a:bodyPr wrap="square" rtlCol="0">
            <a:spAutoFit/>
          </a:bodyPr>
          <a:lstStyle/>
          <a:p>
            <a:r>
              <a:rPr lang="en-GB" dirty="0"/>
              <a:t>Keynote</a:t>
            </a:r>
            <a:endParaRPr lang="en-US" dirty="0"/>
          </a:p>
        </p:txBody>
      </p:sp>
      <p:sp>
        <p:nvSpPr>
          <p:cNvPr id="17" name="TextBox 16">
            <a:extLst>
              <a:ext uri="{FF2B5EF4-FFF2-40B4-BE49-F238E27FC236}">
                <a16:creationId xmlns:a16="http://schemas.microsoft.com/office/drawing/2014/main" id="{CCE14D1A-3494-4521-A1B4-CB2924E64FA0}"/>
              </a:ext>
            </a:extLst>
          </p:cNvPr>
          <p:cNvSpPr txBox="1"/>
          <p:nvPr/>
        </p:nvSpPr>
        <p:spPr>
          <a:xfrm rot="16200000">
            <a:off x="-174629" y="2296203"/>
            <a:ext cx="1806192" cy="369332"/>
          </a:xfrm>
          <a:prstGeom prst="rect">
            <a:avLst/>
          </a:prstGeom>
          <a:noFill/>
        </p:spPr>
        <p:txBody>
          <a:bodyPr wrap="square" rtlCol="0">
            <a:spAutoFit/>
          </a:bodyPr>
          <a:lstStyle/>
          <a:p>
            <a:r>
              <a:rPr lang="en-GB" dirty="0"/>
              <a:t>Today’s Trade-off</a:t>
            </a:r>
            <a:endParaRPr lang="en-US" dirty="0"/>
          </a:p>
        </p:txBody>
      </p:sp>
      <p:sp>
        <p:nvSpPr>
          <p:cNvPr id="18" name="TextBox 17">
            <a:extLst>
              <a:ext uri="{FF2B5EF4-FFF2-40B4-BE49-F238E27FC236}">
                <a16:creationId xmlns:a16="http://schemas.microsoft.com/office/drawing/2014/main" id="{240A8AC4-4881-4BD4-BAF4-9AD492B417CB}"/>
              </a:ext>
            </a:extLst>
          </p:cNvPr>
          <p:cNvSpPr txBox="1"/>
          <p:nvPr/>
        </p:nvSpPr>
        <p:spPr>
          <a:xfrm rot="16200000">
            <a:off x="-174221" y="4737362"/>
            <a:ext cx="1806192" cy="646331"/>
          </a:xfrm>
          <a:prstGeom prst="rect">
            <a:avLst/>
          </a:prstGeom>
          <a:noFill/>
        </p:spPr>
        <p:txBody>
          <a:bodyPr wrap="square" rtlCol="0">
            <a:spAutoFit/>
          </a:bodyPr>
          <a:lstStyle/>
          <a:p>
            <a:r>
              <a:rPr lang="en-GB" dirty="0"/>
              <a:t>Tomorrow’s Trade-off</a:t>
            </a:r>
            <a:endParaRPr lang="en-US" dirty="0"/>
          </a:p>
        </p:txBody>
      </p:sp>
      <p:pic>
        <p:nvPicPr>
          <p:cNvPr id="20" name="Picture 19" descr="A close up of a logo&#10;&#10;Description automatically generated">
            <a:extLst>
              <a:ext uri="{FF2B5EF4-FFF2-40B4-BE49-F238E27FC236}">
                <a16:creationId xmlns:a16="http://schemas.microsoft.com/office/drawing/2014/main" id="{BA84E166-CB50-4319-96D2-6D0D2049FC65}"/>
              </a:ext>
            </a:extLst>
          </p:cNvPr>
          <p:cNvPicPr>
            <a:picLocks noChangeAspect="1"/>
          </p:cNvPicPr>
          <p:nvPr/>
        </p:nvPicPr>
        <p:blipFill>
          <a:blip r:embed="rId5"/>
          <a:stretch>
            <a:fillRect/>
          </a:stretch>
        </p:blipFill>
        <p:spPr>
          <a:xfrm>
            <a:off x="1580422" y="4309034"/>
            <a:ext cx="1449132" cy="1449132"/>
          </a:xfrm>
          <a:prstGeom prst="rect">
            <a:avLst/>
          </a:prstGeom>
        </p:spPr>
      </p:pic>
    </p:spTree>
    <p:extLst>
      <p:ext uri="{BB962C8B-B14F-4D97-AF65-F5344CB8AC3E}">
        <p14:creationId xmlns:p14="http://schemas.microsoft.com/office/powerpoint/2010/main" val="499432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4A87-733B-E44B-A8C4-243A7608BA0D}"/>
              </a:ext>
            </a:extLst>
          </p:cNvPr>
          <p:cNvSpPr>
            <a:spLocks noGrp="1"/>
          </p:cNvSpPr>
          <p:nvPr>
            <p:ph type="title"/>
          </p:nvPr>
        </p:nvSpPr>
        <p:spPr/>
        <p:txBody>
          <a:bodyPr/>
          <a:lstStyle/>
          <a:p>
            <a:r>
              <a:rPr lang="en-US" dirty="0"/>
              <a:t>Opportunity Cost</a:t>
            </a:r>
          </a:p>
        </p:txBody>
      </p:sp>
      <p:sp>
        <p:nvSpPr>
          <p:cNvPr id="3" name="Content Placeholder 2">
            <a:extLst>
              <a:ext uri="{FF2B5EF4-FFF2-40B4-BE49-F238E27FC236}">
                <a16:creationId xmlns:a16="http://schemas.microsoft.com/office/drawing/2014/main" id="{032CC1A0-B8B3-E049-A689-BDB1D93BC282}"/>
              </a:ext>
            </a:extLst>
          </p:cNvPr>
          <p:cNvSpPr>
            <a:spLocks noGrp="1"/>
          </p:cNvSpPr>
          <p:nvPr>
            <p:ph idx="1"/>
          </p:nvPr>
        </p:nvSpPr>
        <p:spPr>
          <a:xfrm>
            <a:off x="457200" y="1257663"/>
            <a:ext cx="8229600" cy="5469708"/>
          </a:xfrm>
        </p:spPr>
        <p:txBody>
          <a:bodyPr>
            <a:normAutofit/>
          </a:bodyPr>
          <a:lstStyle/>
          <a:p>
            <a:r>
              <a:rPr lang="en-US" b="1" dirty="0"/>
              <a:t>Limited resources</a:t>
            </a:r>
            <a:r>
              <a:rPr lang="en-US" dirty="0"/>
              <a:t>, means </a:t>
            </a:r>
            <a:r>
              <a:rPr lang="en-US" b="1" dirty="0"/>
              <a:t>making</a:t>
            </a:r>
            <a:r>
              <a:rPr lang="en-US" dirty="0"/>
              <a:t> a </a:t>
            </a:r>
            <a:r>
              <a:rPr lang="en-US" b="1" dirty="0"/>
              <a:t>choice</a:t>
            </a:r>
            <a:r>
              <a:rPr lang="en-US" dirty="0"/>
              <a:t> about how to use them</a:t>
            </a:r>
          </a:p>
          <a:p>
            <a:pPr lvl="1"/>
            <a:r>
              <a:rPr lang="en-US" dirty="0"/>
              <a:t>When you choose one option, you forego other options</a:t>
            </a:r>
          </a:p>
          <a:p>
            <a:pPr lvl="1"/>
            <a:r>
              <a:rPr lang="en-US" b="1" dirty="0"/>
              <a:t>Opportunity Cost </a:t>
            </a:r>
          </a:p>
          <a:p>
            <a:pPr lvl="2"/>
            <a:r>
              <a:rPr lang="en-US" dirty="0"/>
              <a:t>indicates what must be given up to get something else</a:t>
            </a:r>
          </a:p>
          <a:p>
            <a:pPr lvl="2"/>
            <a:r>
              <a:rPr lang="en-US" dirty="0"/>
              <a:t>And is the value of the next best alternative</a:t>
            </a:r>
          </a:p>
          <a:p>
            <a:pPr lvl="1"/>
            <a:r>
              <a:rPr lang="en-US" dirty="0"/>
              <a:t>Since people must choose, they inevitably face trade-off</a:t>
            </a:r>
          </a:p>
          <a:p>
            <a:pPr lvl="1"/>
            <a:r>
              <a:rPr lang="en-US" dirty="0"/>
              <a:t>Provides a means for reasoning about how the quality of a decision.</a:t>
            </a:r>
          </a:p>
        </p:txBody>
      </p:sp>
    </p:spTree>
    <p:extLst>
      <p:ext uri="{BB962C8B-B14F-4D97-AF65-F5344CB8AC3E}">
        <p14:creationId xmlns:p14="http://schemas.microsoft.com/office/powerpoint/2010/main" val="1365351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Poverty of Attention</a:t>
            </a:r>
          </a:p>
        </p:txBody>
      </p:sp>
      <p:sp>
        <p:nvSpPr>
          <p:cNvPr id="3" name="Content Placeholder 2"/>
          <p:cNvSpPr>
            <a:spLocks noGrp="1"/>
          </p:cNvSpPr>
          <p:nvPr>
            <p:ph idx="1"/>
          </p:nvPr>
        </p:nvSpPr>
        <p:spPr>
          <a:xfrm>
            <a:off x="457200" y="1189136"/>
            <a:ext cx="8229600" cy="4614386"/>
          </a:xfrm>
        </p:spPr>
        <p:txBody>
          <a:bodyPr>
            <a:noAutofit/>
          </a:bodyPr>
          <a:lstStyle/>
          <a:p>
            <a:pPr marL="0" indent="0">
              <a:buNone/>
            </a:pPr>
            <a:r>
              <a:rPr lang="en-US" sz="3600" i="1" dirty="0"/>
              <a:t>What </a:t>
            </a:r>
            <a:r>
              <a:rPr lang="en-US" sz="3600" b="1" i="1" dirty="0"/>
              <a:t>information consumes </a:t>
            </a:r>
            <a:r>
              <a:rPr lang="en-US" sz="3600" i="1" dirty="0"/>
              <a:t>is rather obvious: it consumes </a:t>
            </a:r>
            <a:r>
              <a:rPr lang="en-US" sz="3600" b="1" i="1" dirty="0"/>
              <a:t>attention…</a:t>
            </a:r>
          </a:p>
          <a:p>
            <a:pPr marL="0" indent="0">
              <a:buNone/>
            </a:pPr>
            <a:endParaRPr lang="en-US" sz="1000" i="1" dirty="0"/>
          </a:p>
          <a:p>
            <a:pPr marL="0" indent="0">
              <a:buNone/>
            </a:pPr>
            <a:r>
              <a:rPr lang="en-US" sz="3600" i="1" dirty="0"/>
              <a:t>Hence a </a:t>
            </a:r>
            <a:r>
              <a:rPr lang="en-US" sz="3600" b="1" i="1" dirty="0"/>
              <a:t>wealth of information creates a poverty </a:t>
            </a:r>
            <a:r>
              <a:rPr lang="en-US" sz="3600" i="1" dirty="0"/>
              <a:t>of attention, </a:t>
            </a:r>
          </a:p>
          <a:p>
            <a:pPr marL="0" indent="0">
              <a:buNone/>
            </a:pPr>
            <a:endParaRPr lang="en-US" sz="1000" i="1" dirty="0"/>
          </a:p>
          <a:p>
            <a:pPr marL="0" indent="0">
              <a:buNone/>
            </a:pPr>
            <a:r>
              <a:rPr lang="en-US" sz="3600" i="1" dirty="0"/>
              <a:t>and a need to </a:t>
            </a:r>
            <a:r>
              <a:rPr lang="en-US" sz="3600" b="1" i="1" dirty="0"/>
              <a:t>allocate</a:t>
            </a:r>
            <a:r>
              <a:rPr lang="en-US" sz="3600" i="1" dirty="0"/>
              <a:t> that </a:t>
            </a:r>
            <a:r>
              <a:rPr lang="en-US" sz="3600" b="1" i="1" dirty="0"/>
              <a:t>attention efficiently</a:t>
            </a:r>
            <a:r>
              <a:rPr lang="en-US" sz="3600" i="1" dirty="0"/>
              <a:t> among the overabundance of information that might consume it.</a:t>
            </a:r>
            <a:r>
              <a:rPr lang="en-US" sz="3600" dirty="0"/>
              <a:t> </a:t>
            </a:r>
          </a:p>
          <a:p>
            <a:endParaRPr lang="en-US" sz="3600" dirty="0"/>
          </a:p>
        </p:txBody>
      </p:sp>
      <p:sp>
        <p:nvSpPr>
          <p:cNvPr id="4" name="TextBox 3"/>
          <p:cNvSpPr txBox="1"/>
          <p:nvPr/>
        </p:nvSpPr>
        <p:spPr>
          <a:xfrm>
            <a:off x="7241083" y="6078631"/>
            <a:ext cx="1902917"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Simon (1955)</a:t>
            </a:r>
          </a:p>
        </p:txBody>
      </p:sp>
      <p:sp>
        <p:nvSpPr>
          <p:cNvPr id="5" name="Footer Placeholder 4"/>
          <p:cNvSpPr>
            <a:spLocks noGrp="1"/>
          </p:cNvSpPr>
          <p:nvPr>
            <p:ph type="ftr" sz="quarter" idx="3"/>
          </p:nvPr>
        </p:nvSpPr>
        <p:spPr/>
        <p:txBody>
          <a:bodyPr/>
          <a:lstStyle/>
          <a:p>
            <a:r>
              <a:rPr lang="en-US"/>
              <a:t>A Tutorial on Models of Information Seeking, Searching &amp; Retrieval by @leifos &amp; @guidozuc</a:t>
            </a:r>
            <a:endParaRPr lang="en-US" dirty="0"/>
          </a:p>
        </p:txBody>
      </p:sp>
    </p:spTree>
    <p:extLst>
      <p:ext uri="{BB962C8B-B14F-4D97-AF65-F5344CB8AC3E}">
        <p14:creationId xmlns:p14="http://schemas.microsoft.com/office/powerpoint/2010/main" val="1954388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Theory</a:t>
            </a:r>
          </a:p>
        </p:txBody>
      </p:sp>
      <p:sp>
        <p:nvSpPr>
          <p:cNvPr id="3" name="Text Placeholder 2"/>
          <p:cNvSpPr>
            <a:spLocks noGrp="1"/>
          </p:cNvSpPr>
          <p:nvPr>
            <p:ph type="body" idx="1"/>
          </p:nvPr>
        </p:nvSpPr>
        <p:spPr>
          <a:xfrm>
            <a:off x="722313" y="3838046"/>
            <a:ext cx="7772400" cy="1500187"/>
          </a:xfrm>
        </p:spPr>
        <p:txBody>
          <a:bodyPr/>
          <a:lstStyle/>
          <a:p>
            <a:r>
              <a:rPr lang="en-US" dirty="0"/>
              <a:t>An economic model of production </a:t>
            </a:r>
          </a:p>
        </p:txBody>
      </p:sp>
      <p:pic>
        <p:nvPicPr>
          <p:cNvPr id="4" name="Picture 3" descr="_67740476_ford1928_gett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13" y="420689"/>
            <a:ext cx="7772400" cy="3537734"/>
          </a:xfrm>
          <a:prstGeom prst="rect">
            <a:avLst/>
          </a:prstGeom>
        </p:spPr>
      </p:pic>
    </p:spTree>
    <p:extLst>
      <p:ext uri="{BB962C8B-B14F-4D97-AF65-F5344CB8AC3E}">
        <p14:creationId xmlns:p14="http://schemas.microsoft.com/office/powerpoint/2010/main" val="1481740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tx1"/>
          </a:solidFill>
        </p:spPr>
        <p:txBody>
          <a:bodyPr anchor="t"/>
          <a:lstStyle/>
          <a:p>
            <a:r>
              <a:rPr lang="en-US" b="1" dirty="0">
                <a:solidFill>
                  <a:srgbClr val="FFFFFF"/>
                </a:solidFill>
              </a:rPr>
              <a:t>Production Theory</a:t>
            </a:r>
          </a:p>
        </p:txBody>
      </p:sp>
      <p:sp>
        <p:nvSpPr>
          <p:cNvPr id="4" name="Title 1"/>
          <p:cNvSpPr txBox="1">
            <a:spLocks/>
          </p:cNvSpPr>
          <p:nvPr/>
        </p:nvSpPr>
        <p:spPr>
          <a:xfrm>
            <a:off x="2258472" y="688146"/>
            <a:ext cx="4749235" cy="364746"/>
          </a:xfrm>
          <a:prstGeom prst="rect">
            <a:avLst/>
          </a:prstGeom>
          <a:solidFill>
            <a:schemeClr val="tx1"/>
          </a:solidFill>
        </p:spPr>
        <p:txBody>
          <a:bodyPr vert="horz" lIns="91440" tIns="45720" rIns="91440" bIns="45720" rtlCol="0" anchor="ctr">
            <a:normAutofit fontScale="85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2400" b="1" dirty="0">
                <a:solidFill>
                  <a:srgbClr val="FFFFFF"/>
                </a:solidFill>
                <a:latin typeface="+mj-lt"/>
                <a:ea typeface="+mj-ea"/>
                <a:cs typeface="+mj-cs"/>
              </a:rPr>
              <a:t>a.k.a. Theory of Firms</a:t>
            </a:r>
            <a:endParaRPr kumimoji="0" lang="en-US" sz="2400" b="1" i="0" u="none" strike="noStrike" kern="1200" cap="none" spc="0" normalizeH="0" baseline="0" noProof="0" dirty="0">
              <a:ln>
                <a:noFill/>
              </a:ln>
              <a:solidFill>
                <a:srgbClr val="FFFFFF"/>
              </a:solidFill>
              <a:effectLst/>
              <a:uLnTx/>
              <a:uFillTx/>
              <a:latin typeface="+mj-lt"/>
              <a:ea typeface="+mj-ea"/>
              <a:cs typeface="+mj-cs"/>
            </a:endParaRPr>
          </a:p>
        </p:txBody>
      </p:sp>
      <p:pic>
        <p:nvPicPr>
          <p:cNvPr id="5" name="Picture 4" descr="factory-vector.png"/>
          <p:cNvPicPr>
            <a:picLocks noChangeAspect="1"/>
          </p:cNvPicPr>
          <p:nvPr/>
        </p:nvPicPr>
        <p:blipFill>
          <a:blip r:embed="rId3"/>
          <a:stretch>
            <a:fillRect/>
          </a:stretch>
        </p:blipFill>
        <p:spPr>
          <a:xfrm>
            <a:off x="2609470" y="2014292"/>
            <a:ext cx="3877619" cy="2562532"/>
          </a:xfrm>
          <a:prstGeom prst="rect">
            <a:avLst/>
          </a:prstGeom>
        </p:spPr>
      </p:pic>
      <p:sp>
        <p:nvSpPr>
          <p:cNvPr id="6" name="TextBox 5"/>
          <p:cNvSpPr txBox="1"/>
          <p:nvPr/>
        </p:nvSpPr>
        <p:spPr>
          <a:xfrm>
            <a:off x="7654305" y="2221090"/>
            <a:ext cx="1254520" cy="523220"/>
          </a:xfrm>
          <a:prstGeom prst="rect">
            <a:avLst/>
          </a:prstGeom>
          <a:noFill/>
        </p:spPr>
        <p:txBody>
          <a:bodyPr wrap="none" rtlCol="0">
            <a:spAutoFit/>
          </a:bodyPr>
          <a:lstStyle/>
          <a:p>
            <a:r>
              <a:rPr lang="en-US" sz="2800" b="1" dirty="0"/>
              <a:t>Output</a:t>
            </a:r>
          </a:p>
        </p:txBody>
      </p:sp>
      <p:sp>
        <p:nvSpPr>
          <p:cNvPr id="7" name="TextBox 6"/>
          <p:cNvSpPr txBox="1"/>
          <p:nvPr/>
        </p:nvSpPr>
        <p:spPr>
          <a:xfrm>
            <a:off x="275369" y="2221090"/>
            <a:ext cx="1126180" cy="523220"/>
          </a:xfrm>
          <a:prstGeom prst="rect">
            <a:avLst/>
          </a:prstGeom>
          <a:noFill/>
        </p:spPr>
        <p:txBody>
          <a:bodyPr wrap="none" rtlCol="0">
            <a:spAutoFit/>
          </a:bodyPr>
          <a:lstStyle/>
          <a:p>
            <a:r>
              <a:rPr lang="en-US" sz="2800" b="1" dirty="0"/>
              <a:t>Inputs</a:t>
            </a:r>
          </a:p>
        </p:txBody>
      </p:sp>
      <p:sp>
        <p:nvSpPr>
          <p:cNvPr id="8" name="TextBox 7"/>
          <p:cNvSpPr txBox="1"/>
          <p:nvPr/>
        </p:nvSpPr>
        <p:spPr>
          <a:xfrm>
            <a:off x="3705902" y="3846806"/>
            <a:ext cx="1489811" cy="523220"/>
          </a:xfrm>
          <a:prstGeom prst="rect">
            <a:avLst/>
          </a:prstGeom>
          <a:noFill/>
        </p:spPr>
        <p:txBody>
          <a:bodyPr wrap="none" rtlCol="0">
            <a:spAutoFit/>
          </a:bodyPr>
          <a:lstStyle/>
          <a:p>
            <a:r>
              <a:rPr lang="en-US" sz="2800" b="1" dirty="0">
                <a:solidFill>
                  <a:srgbClr val="FFFFFF"/>
                </a:solidFill>
              </a:rPr>
              <a:t>The Firm</a:t>
            </a:r>
          </a:p>
        </p:txBody>
      </p:sp>
      <p:sp>
        <p:nvSpPr>
          <p:cNvPr id="9" name="TextBox 8"/>
          <p:cNvSpPr txBox="1"/>
          <p:nvPr/>
        </p:nvSpPr>
        <p:spPr>
          <a:xfrm>
            <a:off x="3570645" y="6139856"/>
            <a:ext cx="1864613" cy="523220"/>
          </a:xfrm>
          <a:prstGeom prst="rect">
            <a:avLst/>
          </a:prstGeom>
          <a:noFill/>
        </p:spPr>
        <p:txBody>
          <a:bodyPr wrap="none" rtlCol="0">
            <a:spAutoFit/>
          </a:bodyPr>
          <a:lstStyle/>
          <a:p>
            <a:r>
              <a:rPr lang="en-US" sz="2800" b="1" dirty="0"/>
              <a:t>Technology</a:t>
            </a:r>
          </a:p>
        </p:txBody>
      </p:sp>
      <p:sp>
        <p:nvSpPr>
          <p:cNvPr id="11" name="Bent-Up Arrow 10"/>
          <p:cNvSpPr/>
          <p:nvPr/>
        </p:nvSpPr>
        <p:spPr>
          <a:xfrm rot="5400000">
            <a:off x="684039" y="2658730"/>
            <a:ext cx="1488852" cy="1660013"/>
          </a:xfrm>
          <a:prstGeom prst="bentUpArrow">
            <a:avLst>
              <a:gd name="adj1" fmla="val 25000"/>
              <a:gd name="adj2" fmla="val 25000"/>
              <a:gd name="adj3" fmla="val 26669"/>
            </a:avLst>
          </a:prstGeom>
          <a:solidFill>
            <a:schemeClr val="bg1"/>
          </a:solid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Bent-Up Arrow 11"/>
          <p:cNvSpPr/>
          <p:nvPr/>
        </p:nvSpPr>
        <p:spPr>
          <a:xfrm>
            <a:off x="6874015" y="2744310"/>
            <a:ext cx="1648873" cy="1335114"/>
          </a:xfrm>
          <a:prstGeom prst="bentUpArrow">
            <a:avLst>
              <a:gd name="adj1" fmla="val 25000"/>
              <a:gd name="adj2" fmla="val 25000"/>
              <a:gd name="adj3" fmla="val 26669"/>
            </a:avLst>
          </a:prstGeom>
          <a:solidFill>
            <a:schemeClr val="bg1"/>
          </a:solid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Down Arrow 12"/>
          <p:cNvSpPr/>
          <p:nvPr/>
        </p:nvSpPr>
        <p:spPr>
          <a:xfrm>
            <a:off x="4233591" y="4867426"/>
            <a:ext cx="568193" cy="1272430"/>
          </a:xfrm>
          <a:prstGeom prst="upDownArrow">
            <a:avLst/>
          </a:prstGeom>
          <a:solidFill>
            <a:schemeClr val="bg1"/>
          </a:solid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273732" y="5413991"/>
            <a:ext cx="864339" cy="369332"/>
          </a:xfrm>
          <a:prstGeom prst="rect">
            <a:avLst/>
          </a:prstGeom>
          <a:noFill/>
        </p:spPr>
        <p:txBody>
          <a:bodyPr wrap="none" rtlCol="0">
            <a:spAutoFit/>
          </a:bodyPr>
          <a:lstStyle/>
          <a:p>
            <a:r>
              <a:rPr lang="en-US" dirty="0"/>
              <a:t>Utilizes</a:t>
            </a:r>
          </a:p>
        </p:txBody>
      </p:sp>
      <p:sp>
        <p:nvSpPr>
          <p:cNvPr id="15" name="TextBox 14"/>
          <p:cNvSpPr txBox="1"/>
          <p:nvPr/>
        </p:nvSpPr>
        <p:spPr>
          <a:xfrm>
            <a:off x="4849200" y="5413991"/>
            <a:ext cx="1172116" cy="369332"/>
          </a:xfrm>
          <a:prstGeom prst="rect">
            <a:avLst/>
          </a:prstGeom>
          <a:noFill/>
        </p:spPr>
        <p:txBody>
          <a:bodyPr wrap="none" rtlCol="0">
            <a:spAutoFit/>
          </a:bodyPr>
          <a:lstStyle/>
          <a:p>
            <a:r>
              <a:rPr lang="en-US" dirty="0"/>
              <a:t>Constrains</a:t>
            </a:r>
          </a:p>
        </p:txBody>
      </p:sp>
      <p:sp>
        <p:nvSpPr>
          <p:cNvPr id="16" name="TextBox 15"/>
          <p:cNvSpPr txBox="1"/>
          <p:nvPr/>
        </p:nvSpPr>
        <p:spPr>
          <a:xfrm>
            <a:off x="551436" y="4253658"/>
            <a:ext cx="1223412" cy="954107"/>
          </a:xfrm>
          <a:prstGeom prst="rect">
            <a:avLst/>
          </a:prstGeom>
          <a:noFill/>
        </p:spPr>
        <p:txBody>
          <a:bodyPr wrap="none" rtlCol="0">
            <a:spAutoFit/>
          </a:bodyPr>
          <a:lstStyle/>
          <a:p>
            <a:r>
              <a:rPr lang="en-US" sz="2800" b="1" dirty="0"/>
              <a:t>Capital</a:t>
            </a:r>
          </a:p>
          <a:p>
            <a:r>
              <a:rPr lang="en-US" sz="2800" b="1" dirty="0"/>
              <a:t>Labor</a:t>
            </a:r>
          </a:p>
        </p:txBody>
      </p:sp>
      <p:sp>
        <p:nvSpPr>
          <p:cNvPr id="17" name="TextBox 16"/>
          <p:cNvSpPr txBox="1"/>
          <p:nvPr/>
        </p:nvSpPr>
        <p:spPr>
          <a:xfrm>
            <a:off x="7007707" y="4392158"/>
            <a:ext cx="1403374" cy="523220"/>
          </a:xfrm>
          <a:prstGeom prst="rect">
            <a:avLst/>
          </a:prstGeom>
          <a:noFill/>
        </p:spPr>
        <p:txBody>
          <a:bodyPr wrap="none" rtlCol="0">
            <a:spAutoFit/>
          </a:bodyPr>
          <a:lstStyle/>
          <a:p>
            <a:r>
              <a:rPr lang="en-US" sz="2800" b="1" dirty="0"/>
              <a:t>Widgets</a:t>
            </a:r>
          </a:p>
        </p:txBody>
      </p:sp>
      <p:sp>
        <p:nvSpPr>
          <p:cNvPr id="18" name="TextBox 17"/>
          <p:cNvSpPr txBox="1"/>
          <p:nvPr/>
        </p:nvSpPr>
        <p:spPr>
          <a:xfrm>
            <a:off x="6941177" y="6099531"/>
            <a:ext cx="2202823"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Varian (1987)</a:t>
            </a:r>
          </a:p>
        </p:txBody>
      </p:sp>
    </p:spTree>
    <p:extLst>
      <p:ext uri="{BB962C8B-B14F-4D97-AF65-F5344CB8AC3E}">
        <p14:creationId xmlns:p14="http://schemas.microsoft.com/office/powerpoint/2010/main" val="3083388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p:nvPr/>
        </p:nvGraphicFramePr>
        <p:xfrm>
          <a:off x="1524000" y="1370191"/>
          <a:ext cx="6096000" cy="48641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0" y="0"/>
            <a:ext cx="9144000" cy="1143000"/>
          </a:xfrm>
          <a:solidFill>
            <a:schemeClr val="tx1"/>
          </a:solidFill>
        </p:spPr>
        <p:txBody>
          <a:bodyPr anchor="ctr"/>
          <a:lstStyle/>
          <a:p>
            <a:r>
              <a:rPr lang="en-US" b="1" dirty="0">
                <a:solidFill>
                  <a:srgbClr val="FFFFFF"/>
                </a:solidFill>
              </a:rPr>
              <a:t>Production Functions</a:t>
            </a:r>
          </a:p>
        </p:txBody>
      </p:sp>
      <p:sp>
        <p:nvSpPr>
          <p:cNvPr id="11" name="TextBox 10"/>
          <p:cNvSpPr txBox="1"/>
          <p:nvPr/>
        </p:nvSpPr>
        <p:spPr>
          <a:xfrm rot="16200000">
            <a:off x="681053" y="3441398"/>
            <a:ext cx="1074483" cy="461665"/>
          </a:xfrm>
          <a:prstGeom prst="rect">
            <a:avLst/>
          </a:prstGeom>
          <a:noFill/>
        </p:spPr>
        <p:txBody>
          <a:bodyPr wrap="none" rtlCol="0">
            <a:spAutoFit/>
          </a:bodyPr>
          <a:lstStyle/>
          <a:p>
            <a:r>
              <a:rPr lang="en-US" sz="2400" b="1" dirty="0"/>
              <a:t>Capital</a:t>
            </a:r>
          </a:p>
        </p:txBody>
      </p:sp>
      <p:sp>
        <p:nvSpPr>
          <p:cNvPr id="12" name="TextBox 11"/>
          <p:cNvSpPr txBox="1"/>
          <p:nvPr/>
        </p:nvSpPr>
        <p:spPr>
          <a:xfrm>
            <a:off x="4277521" y="6238200"/>
            <a:ext cx="976349" cy="461665"/>
          </a:xfrm>
          <a:prstGeom prst="rect">
            <a:avLst/>
          </a:prstGeom>
          <a:noFill/>
        </p:spPr>
        <p:txBody>
          <a:bodyPr wrap="none" rtlCol="0">
            <a:spAutoFit/>
          </a:bodyPr>
          <a:lstStyle/>
          <a:p>
            <a:r>
              <a:rPr lang="en-US" sz="2400" b="1" dirty="0"/>
              <a:t> Labor</a:t>
            </a:r>
          </a:p>
        </p:txBody>
      </p:sp>
      <p:sp>
        <p:nvSpPr>
          <p:cNvPr id="17" name="Line Callout 1 16"/>
          <p:cNvSpPr/>
          <p:nvPr/>
        </p:nvSpPr>
        <p:spPr>
          <a:xfrm>
            <a:off x="117231" y="2170779"/>
            <a:ext cx="2813538" cy="392834"/>
          </a:xfrm>
          <a:prstGeom prst="borderCallout1">
            <a:avLst>
              <a:gd name="adj1" fmla="val 54318"/>
              <a:gd name="adj2" fmla="val 99902"/>
              <a:gd name="adj3" fmla="val 264304"/>
              <a:gd name="adj4" fmla="val 136645"/>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Production Function</a:t>
            </a:r>
          </a:p>
        </p:txBody>
      </p:sp>
    </p:spTree>
    <p:extLst>
      <p:ext uri="{BB962C8B-B14F-4D97-AF65-F5344CB8AC3E}">
        <p14:creationId xmlns:p14="http://schemas.microsoft.com/office/powerpoint/2010/main" val="314613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Decisions in Ecology</a:t>
            </a:r>
          </a:p>
        </p:txBody>
      </p:sp>
      <p:sp>
        <p:nvSpPr>
          <p:cNvPr id="3" name="Content Placeholder 2"/>
          <p:cNvSpPr>
            <a:spLocks noGrp="1"/>
          </p:cNvSpPr>
          <p:nvPr>
            <p:ph idx="1"/>
          </p:nvPr>
        </p:nvSpPr>
        <p:spPr>
          <a:xfrm>
            <a:off x="457200" y="1451590"/>
            <a:ext cx="8229600" cy="5073727"/>
          </a:xfrm>
        </p:spPr>
        <p:txBody>
          <a:bodyPr>
            <a:normAutofit lnSpcReduction="10000"/>
          </a:bodyPr>
          <a:lstStyle/>
          <a:p>
            <a:r>
              <a:rPr lang="en-US" b="1" dirty="0"/>
              <a:t>Foraging theory </a:t>
            </a:r>
            <a:r>
              <a:rPr lang="en-US" dirty="0"/>
              <a:t>aims </a:t>
            </a:r>
            <a:r>
              <a:rPr lang="en-US" b="1" dirty="0"/>
              <a:t>to understand </a:t>
            </a:r>
            <a:r>
              <a:rPr lang="en-US" dirty="0"/>
              <a:t>the </a:t>
            </a:r>
            <a:r>
              <a:rPr lang="en-US" b="1" dirty="0"/>
              <a:t>rules</a:t>
            </a:r>
            <a:r>
              <a:rPr lang="en-US" dirty="0"/>
              <a:t> that </a:t>
            </a:r>
            <a:r>
              <a:rPr lang="en-US" b="1" dirty="0"/>
              <a:t>shape</a:t>
            </a:r>
            <a:r>
              <a:rPr lang="en-US" dirty="0"/>
              <a:t> the foraging </a:t>
            </a:r>
            <a:r>
              <a:rPr lang="en-US" b="1" dirty="0"/>
              <a:t>behavior</a:t>
            </a:r>
            <a:r>
              <a:rPr lang="en-US" dirty="0"/>
              <a:t> of animals.</a:t>
            </a:r>
          </a:p>
          <a:p>
            <a:r>
              <a:rPr lang="en-US" b="1" dirty="0"/>
              <a:t>Economic analysis </a:t>
            </a:r>
            <a:r>
              <a:rPr lang="en-US" dirty="0"/>
              <a:t>of the </a:t>
            </a:r>
            <a:r>
              <a:rPr lang="en-US" b="1" dirty="0"/>
              <a:t>costs</a:t>
            </a:r>
            <a:r>
              <a:rPr lang="en-US" dirty="0"/>
              <a:t> and </a:t>
            </a:r>
            <a:r>
              <a:rPr lang="en-US" b="1" dirty="0"/>
              <a:t>benefits</a:t>
            </a:r>
            <a:r>
              <a:rPr lang="en-US" dirty="0"/>
              <a:t> is used to </a:t>
            </a:r>
            <a:r>
              <a:rPr lang="en-US" b="1" dirty="0"/>
              <a:t>understand </a:t>
            </a:r>
            <a:r>
              <a:rPr lang="en-US" dirty="0"/>
              <a:t>their</a:t>
            </a:r>
            <a:r>
              <a:rPr lang="en-US" b="1" dirty="0"/>
              <a:t> decisions</a:t>
            </a:r>
          </a:p>
          <a:p>
            <a:pPr marL="457200" lvl="1" indent="0">
              <a:buNone/>
            </a:pPr>
            <a:r>
              <a:rPr lang="en-US" dirty="0"/>
              <a:t>- Load size, crop load, worm size, food choice, etc.</a:t>
            </a:r>
          </a:p>
          <a:p>
            <a:r>
              <a:rPr lang="en-US" dirty="0"/>
              <a:t>A </a:t>
            </a:r>
            <a:r>
              <a:rPr lang="en-US" b="1" dirty="0"/>
              <a:t>key assumption </a:t>
            </a:r>
            <a:r>
              <a:rPr lang="en-US" dirty="0"/>
              <a:t>is that animals aim to:</a:t>
            </a:r>
          </a:p>
          <a:p>
            <a:pPr lvl="1"/>
            <a:r>
              <a:rPr lang="en-US" b="1" dirty="0"/>
              <a:t>maximize</a:t>
            </a:r>
            <a:r>
              <a:rPr lang="en-US" dirty="0"/>
              <a:t> energy intake, efficiency, and/or</a:t>
            </a:r>
          </a:p>
          <a:p>
            <a:pPr lvl="1"/>
            <a:r>
              <a:rPr lang="en-US" b="1" dirty="0"/>
              <a:t>Minimize </a:t>
            </a:r>
            <a:r>
              <a:rPr lang="en-US" dirty="0"/>
              <a:t>risk of starvation, danger</a:t>
            </a:r>
          </a:p>
          <a:p>
            <a:r>
              <a:rPr lang="en-US" dirty="0"/>
              <a:t>as this </a:t>
            </a:r>
            <a:r>
              <a:rPr lang="en-US" b="1" dirty="0"/>
              <a:t>currency</a:t>
            </a:r>
            <a:r>
              <a:rPr lang="en-US" dirty="0"/>
              <a:t> is likely to increase their chances of survival and reproduction.</a:t>
            </a:r>
          </a:p>
          <a:p>
            <a:pPr marL="457200" lvl="1" indent="0">
              <a:buNone/>
            </a:pPr>
            <a:endParaRPr lang="en-US" dirty="0"/>
          </a:p>
        </p:txBody>
      </p:sp>
    </p:spTree>
    <p:extLst>
      <p:ext uri="{BB962C8B-B14F-4D97-AF65-F5344CB8AC3E}">
        <p14:creationId xmlns:p14="http://schemas.microsoft.com/office/powerpoint/2010/main" val="811101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p:nvPr/>
        </p:nvGraphicFramePr>
        <p:xfrm>
          <a:off x="1524000" y="1370191"/>
          <a:ext cx="6096000" cy="48641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0" y="0"/>
            <a:ext cx="9144000" cy="1143000"/>
          </a:xfrm>
          <a:solidFill>
            <a:schemeClr val="tx1"/>
          </a:solidFill>
        </p:spPr>
        <p:txBody>
          <a:bodyPr anchor="ctr"/>
          <a:lstStyle/>
          <a:p>
            <a:r>
              <a:rPr lang="en-US" b="1" dirty="0">
                <a:solidFill>
                  <a:srgbClr val="FFFFFF"/>
                </a:solidFill>
              </a:rPr>
              <a:t>Production Functions</a:t>
            </a:r>
          </a:p>
        </p:txBody>
      </p:sp>
      <p:sp>
        <p:nvSpPr>
          <p:cNvPr id="11" name="TextBox 10"/>
          <p:cNvSpPr txBox="1"/>
          <p:nvPr/>
        </p:nvSpPr>
        <p:spPr>
          <a:xfrm rot="16200000">
            <a:off x="681053" y="3441398"/>
            <a:ext cx="1074483" cy="461665"/>
          </a:xfrm>
          <a:prstGeom prst="rect">
            <a:avLst/>
          </a:prstGeom>
          <a:noFill/>
        </p:spPr>
        <p:txBody>
          <a:bodyPr wrap="none" rtlCol="0">
            <a:spAutoFit/>
          </a:bodyPr>
          <a:lstStyle/>
          <a:p>
            <a:r>
              <a:rPr lang="en-US" sz="2400" b="1" dirty="0"/>
              <a:t>Capital</a:t>
            </a:r>
          </a:p>
        </p:txBody>
      </p:sp>
      <p:sp>
        <p:nvSpPr>
          <p:cNvPr id="12" name="TextBox 11"/>
          <p:cNvSpPr txBox="1"/>
          <p:nvPr/>
        </p:nvSpPr>
        <p:spPr>
          <a:xfrm>
            <a:off x="4277521" y="6238200"/>
            <a:ext cx="906769" cy="461665"/>
          </a:xfrm>
          <a:prstGeom prst="rect">
            <a:avLst/>
          </a:prstGeom>
          <a:noFill/>
        </p:spPr>
        <p:txBody>
          <a:bodyPr wrap="none" rtlCol="0">
            <a:spAutoFit/>
          </a:bodyPr>
          <a:lstStyle/>
          <a:p>
            <a:r>
              <a:rPr lang="en-US" sz="2400" b="1" dirty="0"/>
              <a:t>Labor</a:t>
            </a:r>
          </a:p>
        </p:txBody>
      </p:sp>
      <p:grpSp>
        <p:nvGrpSpPr>
          <p:cNvPr id="4" name="Group 18"/>
          <p:cNvGrpSpPr/>
          <p:nvPr/>
        </p:nvGrpSpPr>
        <p:grpSpPr>
          <a:xfrm>
            <a:off x="7315677" y="4681472"/>
            <a:ext cx="1369933" cy="1617215"/>
            <a:chOff x="7315677" y="4681472"/>
            <a:chExt cx="1369933" cy="1617215"/>
          </a:xfrm>
        </p:grpSpPr>
        <p:sp>
          <p:nvSpPr>
            <p:cNvPr id="23" name="Line Callout 1 22"/>
            <p:cNvSpPr/>
            <p:nvPr/>
          </p:nvSpPr>
          <p:spPr>
            <a:xfrm>
              <a:off x="7315677" y="5905853"/>
              <a:ext cx="1368743" cy="392834"/>
            </a:xfrm>
            <a:prstGeom prst="borderCallout1">
              <a:avLst>
                <a:gd name="adj1" fmla="val 49226"/>
                <a:gd name="adj2" fmla="val -1041"/>
                <a:gd name="adj3" fmla="val -71740"/>
                <a:gd name="adj4" fmla="val -79697"/>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Quantity 1</a:t>
              </a:r>
            </a:p>
          </p:txBody>
        </p:sp>
        <p:sp>
          <p:nvSpPr>
            <p:cNvPr id="24" name="Line Callout 1 23"/>
            <p:cNvSpPr/>
            <p:nvPr/>
          </p:nvSpPr>
          <p:spPr>
            <a:xfrm>
              <a:off x="7316867" y="5316602"/>
              <a:ext cx="1368743" cy="392834"/>
            </a:xfrm>
            <a:prstGeom prst="borderCallout1">
              <a:avLst>
                <a:gd name="adj1" fmla="val 49226"/>
                <a:gd name="adj2" fmla="val -1041"/>
                <a:gd name="adj3" fmla="val -13186"/>
                <a:gd name="adj4" fmla="val -77505"/>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Quantity 2</a:t>
              </a:r>
            </a:p>
          </p:txBody>
        </p:sp>
        <p:sp>
          <p:nvSpPr>
            <p:cNvPr id="25" name="Line Callout 1 24"/>
            <p:cNvSpPr/>
            <p:nvPr/>
          </p:nvSpPr>
          <p:spPr>
            <a:xfrm>
              <a:off x="7316867" y="4681472"/>
              <a:ext cx="1368743" cy="392834"/>
            </a:xfrm>
            <a:prstGeom prst="borderCallout1">
              <a:avLst>
                <a:gd name="adj1" fmla="val 49226"/>
                <a:gd name="adj2" fmla="val -1041"/>
                <a:gd name="adj3" fmla="val -23369"/>
                <a:gd name="adj4" fmla="val -78235"/>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Quantity 3</a:t>
              </a:r>
            </a:p>
          </p:txBody>
        </p:sp>
      </p:grpSp>
      <p:sp>
        <p:nvSpPr>
          <p:cNvPr id="17" name="Line Callout 1 16"/>
          <p:cNvSpPr/>
          <p:nvPr/>
        </p:nvSpPr>
        <p:spPr>
          <a:xfrm>
            <a:off x="117231" y="2170779"/>
            <a:ext cx="2813538" cy="392834"/>
          </a:xfrm>
          <a:prstGeom prst="borderCallout1">
            <a:avLst>
              <a:gd name="adj1" fmla="val 54318"/>
              <a:gd name="adj2" fmla="val 99902"/>
              <a:gd name="adj3" fmla="val 264304"/>
              <a:gd name="adj4" fmla="val 136645"/>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Production Function</a:t>
            </a:r>
          </a:p>
        </p:txBody>
      </p:sp>
      <p:sp>
        <p:nvSpPr>
          <p:cNvPr id="13" name="Line Callout 1 12"/>
          <p:cNvSpPr/>
          <p:nvPr/>
        </p:nvSpPr>
        <p:spPr>
          <a:xfrm>
            <a:off x="4277521" y="2170779"/>
            <a:ext cx="3687666" cy="392834"/>
          </a:xfrm>
          <a:prstGeom prst="borderCallout1">
            <a:avLst>
              <a:gd name="adj1" fmla="val 51431"/>
              <a:gd name="adj2" fmla="val -36325"/>
              <a:gd name="adj3" fmla="val 50683"/>
              <a:gd name="adj4" fmla="val -791"/>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Quantity = F ( Capital, Labor )</a:t>
            </a:r>
          </a:p>
        </p:txBody>
      </p:sp>
      <p:sp>
        <p:nvSpPr>
          <p:cNvPr id="14" name="Line Callout 1 25">
            <a:extLst>
              <a:ext uri="{FF2B5EF4-FFF2-40B4-BE49-F238E27FC236}">
                <a16:creationId xmlns:a16="http://schemas.microsoft.com/office/drawing/2014/main" id="{7A1C6E20-B7F6-4C5D-BAAB-9C3DB8D52F1D}"/>
              </a:ext>
            </a:extLst>
          </p:cNvPr>
          <p:cNvSpPr/>
          <p:nvPr/>
        </p:nvSpPr>
        <p:spPr>
          <a:xfrm>
            <a:off x="537161" y="5507059"/>
            <a:ext cx="2613532" cy="731141"/>
          </a:xfrm>
          <a:prstGeom prst="borderCallout1">
            <a:avLst>
              <a:gd name="adj1" fmla="val -1997"/>
              <a:gd name="adj2" fmla="val 50852"/>
              <a:gd name="adj3" fmla="val 847"/>
              <a:gd name="adj4" fmla="val 49208"/>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Technology constrains</a:t>
            </a:r>
          </a:p>
          <a:p>
            <a:pPr algn="ctr"/>
            <a:r>
              <a:rPr lang="en-US" sz="2000" b="1" dirty="0">
                <a:solidFill>
                  <a:schemeClr val="tx1"/>
                </a:solidFill>
              </a:rPr>
              <a:t>the production set</a:t>
            </a:r>
          </a:p>
        </p:txBody>
      </p:sp>
    </p:spTree>
    <p:extLst>
      <p:ext uri="{BB962C8B-B14F-4D97-AF65-F5344CB8AC3E}">
        <p14:creationId xmlns:p14="http://schemas.microsoft.com/office/powerpoint/2010/main" val="137057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A867-C7BF-4DE7-A2E8-1B3EC5FDEC37}"/>
              </a:ext>
            </a:extLst>
          </p:cNvPr>
          <p:cNvSpPr>
            <a:spLocks noGrp="1"/>
          </p:cNvSpPr>
          <p:nvPr>
            <p:ph type="title"/>
          </p:nvPr>
        </p:nvSpPr>
        <p:spPr/>
        <p:txBody>
          <a:bodyPr/>
          <a:lstStyle/>
          <a:p>
            <a:r>
              <a:rPr lang="en-GB" dirty="0"/>
              <a:t>Cost Minimization</a:t>
            </a:r>
            <a:endParaRPr lang="en-US" dirty="0"/>
          </a:p>
        </p:txBody>
      </p:sp>
      <p:sp>
        <p:nvSpPr>
          <p:cNvPr id="3" name="Content Placeholder 2">
            <a:extLst>
              <a:ext uri="{FF2B5EF4-FFF2-40B4-BE49-F238E27FC236}">
                <a16:creationId xmlns:a16="http://schemas.microsoft.com/office/drawing/2014/main" id="{5D93CCB4-44F6-4D23-BFC2-98E92CB40A0A}"/>
              </a:ext>
            </a:extLst>
          </p:cNvPr>
          <p:cNvSpPr>
            <a:spLocks noGrp="1"/>
          </p:cNvSpPr>
          <p:nvPr>
            <p:ph idx="1"/>
          </p:nvPr>
        </p:nvSpPr>
        <p:spPr/>
        <p:txBody>
          <a:bodyPr>
            <a:normAutofit/>
          </a:bodyPr>
          <a:lstStyle/>
          <a:p>
            <a:r>
              <a:rPr lang="en-GB" dirty="0"/>
              <a:t>Given the production function</a:t>
            </a:r>
          </a:p>
          <a:p>
            <a:pPr lvl="1"/>
            <a:r>
              <a:rPr lang="en-GB" dirty="0"/>
              <a:t>Quantity = F(C,L) </a:t>
            </a:r>
          </a:p>
          <a:p>
            <a:r>
              <a:rPr lang="en-GB" dirty="0"/>
              <a:t>a corresponding cost function can be derived</a:t>
            </a:r>
          </a:p>
          <a:p>
            <a:pPr lvl="1"/>
            <a:r>
              <a:rPr lang="en-GB" dirty="0"/>
              <a:t> Cost = H(C,L)</a:t>
            </a:r>
          </a:p>
          <a:p>
            <a:r>
              <a:rPr lang="en-GB" dirty="0"/>
              <a:t>And the objective of the firm is to minimize the cost of producing quantity Q.</a:t>
            </a:r>
          </a:p>
          <a:p>
            <a:r>
              <a:rPr lang="en-GB" dirty="0"/>
              <a:t>Which is analogous to: </a:t>
            </a:r>
          </a:p>
          <a:p>
            <a:pPr lvl="1"/>
            <a:r>
              <a:rPr lang="en-GB" dirty="0"/>
              <a:t>for a given cost, maximize the quantity Q produced.</a:t>
            </a:r>
          </a:p>
          <a:p>
            <a:pPr marL="457200" lvl="1" indent="0">
              <a:buNone/>
            </a:pPr>
            <a:endParaRPr lang="en-US" dirty="0"/>
          </a:p>
        </p:txBody>
      </p:sp>
    </p:spTree>
    <p:extLst>
      <p:ext uri="{BB962C8B-B14F-4D97-AF65-F5344CB8AC3E}">
        <p14:creationId xmlns:p14="http://schemas.microsoft.com/office/powerpoint/2010/main" val="4227839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349925"/>
            <a:ext cx="9144000" cy="1446550"/>
          </a:xfrm>
          <a:prstGeom prst="rect">
            <a:avLst/>
          </a:prstGeom>
          <a:solidFill>
            <a:schemeClr val="tx2"/>
          </a:solidFill>
          <a:ln>
            <a:noFill/>
          </a:ln>
        </p:spPr>
        <p:txBody>
          <a:bodyPr wrap="square" rtlCol="0">
            <a:spAutoFit/>
          </a:bodyPr>
          <a:lstStyle/>
          <a:p>
            <a:pPr algn="ctr"/>
            <a:r>
              <a:rPr lang="en-US" sz="4400" b="1" dirty="0">
                <a:solidFill>
                  <a:schemeClr val="bg1"/>
                </a:solidFill>
              </a:rPr>
              <a:t>Production Theory </a:t>
            </a:r>
          </a:p>
          <a:p>
            <a:pPr algn="ctr"/>
            <a:r>
              <a:rPr lang="en-US" sz="4400" b="1" dirty="0">
                <a:solidFill>
                  <a:schemeClr val="bg1"/>
                </a:solidFill>
              </a:rPr>
              <a:t>Applied to Search</a:t>
            </a:r>
          </a:p>
        </p:txBody>
      </p:sp>
    </p:spTree>
    <p:extLst>
      <p:ext uri="{BB962C8B-B14F-4D97-AF65-F5344CB8AC3E}">
        <p14:creationId xmlns:p14="http://schemas.microsoft.com/office/powerpoint/2010/main" val="402115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hape 19"/>
          <p:cNvCxnSpPr>
            <a:stCxn id="33" idx="0"/>
            <a:endCxn id="18" idx="0"/>
          </p:cNvCxnSpPr>
          <p:nvPr/>
        </p:nvCxnSpPr>
        <p:spPr>
          <a:xfrm>
            <a:off x="2533458" y="2159584"/>
            <a:ext cx="1389970" cy="457200"/>
          </a:xfrm>
          <a:prstGeom prst="curvedConnector2">
            <a:avLst/>
          </a:prstGeom>
          <a:ln w="31750">
            <a:solidFill>
              <a:schemeClr val="tx1"/>
            </a:solidFill>
            <a:prstDash val="sysDash"/>
            <a:tailEnd type="none"/>
          </a:ln>
        </p:spPr>
        <p:style>
          <a:lnRef idx="2">
            <a:schemeClr val="accent1"/>
          </a:lnRef>
          <a:fillRef idx="0">
            <a:schemeClr val="accent1"/>
          </a:fillRef>
          <a:effectRef idx="1">
            <a:schemeClr val="accent1"/>
          </a:effectRef>
          <a:fontRef idx="minor">
            <a:schemeClr val="tx1"/>
          </a:fontRef>
        </p:style>
      </p:cxnSp>
      <p:cxnSp>
        <p:nvCxnSpPr>
          <p:cNvPr id="21" name="Shape 20"/>
          <p:cNvCxnSpPr>
            <a:stCxn id="18" idx="2"/>
            <a:endCxn id="72" idx="3"/>
          </p:cNvCxnSpPr>
          <p:nvPr/>
        </p:nvCxnSpPr>
        <p:spPr>
          <a:xfrm rot="5400000">
            <a:off x="2729369" y="3905191"/>
            <a:ext cx="451945" cy="1936175"/>
          </a:xfrm>
          <a:prstGeom prst="curvedConnector2">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07788" y="5967630"/>
            <a:ext cx="1461808" cy="707886"/>
          </a:xfrm>
          <a:prstGeom prst="rect">
            <a:avLst/>
          </a:prstGeom>
          <a:solidFill>
            <a:schemeClr val="bg1"/>
          </a:solidFill>
          <a:ln w="28575">
            <a:noFill/>
          </a:ln>
        </p:spPr>
        <p:txBody>
          <a:bodyPr wrap="none" rtlCol="0">
            <a:spAutoFit/>
          </a:bodyPr>
          <a:lstStyle/>
          <a:p>
            <a:pPr algn="ctr"/>
            <a:r>
              <a:rPr lang="en-US" sz="2000" b="1" dirty="0"/>
              <a:t>Relevant</a:t>
            </a:r>
          </a:p>
          <a:p>
            <a:pPr algn="ctr"/>
            <a:r>
              <a:rPr lang="en-US" sz="2000" b="1" dirty="0"/>
              <a:t>Information</a:t>
            </a:r>
          </a:p>
        </p:txBody>
      </p:sp>
      <p:sp>
        <p:nvSpPr>
          <p:cNvPr id="2" name="Title 1"/>
          <p:cNvSpPr>
            <a:spLocks noGrp="1"/>
          </p:cNvSpPr>
          <p:nvPr>
            <p:ph type="title"/>
          </p:nvPr>
        </p:nvSpPr>
        <p:spPr>
          <a:xfrm>
            <a:off x="0" y="0"/>
            <a:ext cx="9144000" cy="1143000"/>
          </a:xfrm>
          <a:solidFill>
            <a:schemeClr val="tx1"/>
          </a:solidFill>
        </p:spPr>
        <p:txBody>
          <a:bodyPr anchor="t"/>
          <a:lstStyle/>
          <a:p>
            <a:r>
              <a:rPr lang="en-US" b="1" dirty="0">
                <a:solidFill>
                  <a:srgbClr val="FFFFFF"/>
                </a:solidFill>
              </a:rPr>
              <a:t>Interactive and Iterative Search</a:t>
            </a:r>
          </a:p>
        </p:txBody>
      </p:sp>
      <p:sp>
        <p:nvSpPr>
          <p:cNvPr id="7" name="TextBox 6"/>
          <p:cNvSpPr txBox="1"/>
          <p:nvPr/>
        </p:nvSpPr>
        <p:spPr>
          <a:xfrm>
            <a:off x="5633673" y="5723346"/>
            <a:ext cx="1018227" cy="400110"/>
          </a:xfrm>
          <a:prstGeom prst="rect">
            <a:avLst/>
          </a:prstGeom>
          <a:noFill/>
        </p:spPr>
        <p:txBody>
          <a:bodyPr wrap="none" rtlCol="0">
            <a:spAutoFit/>
          </a:bodyPr>
          <a:lstStyle/>
          <a:p>
            <a:r>
              <a:rPr lang="en-US" sz="2000" b="1" dirty="0"/>
              <a:t>Queries</a:t>
            </a:r>
          </a:p>
        </p:txBody>
      </p:sp>
      <p:cxnSp>
        <p:nvCxnSpPr>
          <p:cNvPr id="12" name="Shape 11"/>
          <p:cNvCxnSpPr>
            <a:stCxn id="47" idx="3"/>
            <a:endCxn id="36" idx="2"/>
          </p:cNvCxnSpPr>
          <p:nvPr/>
        </p:nvCxnSpPr>
        <p:spPr>
          <a:xfrm flipV="1">
            <a:off x="6796752" y="4551103"/>
            <a:ext cx="1085541" cy="918074"/>
          </a:xfrm>
          <a:prstGeom prst="curvedConnector2">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hape 12"/>
          <p:cNvCxnSpPr>
            <a:stCxn id="36" idx="0"/>
            <a:endCxn id="43" idx="3"/>
          </p:cNvCxnSpPr>
          <p:nvPr/>
        </p:nvCxnSpPr>
        <p:spPr>
          <a:xfrm rot="16200000" flipV="1">
            <a:off x="7062619" y="1797109"/>
            <a:ext cx="553808" cy="1085541"/>
          </a:xfrm>
          <a:prstGeom prst="curvedConnector2">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hape 15"/>
          <p:cNvCxnSpPr>
            <a:stCxn id="43" idx="1"/>
            <a:endCxn id="18" idx="0"/>
          </p:cNvCxnSpPr>
          <p:nvPr/>
        </p:nvCxnSpPr>
        <p:spPr>
          <a:xfrm rot="10800000" flipV="1">
            <a:off x="3923428" y="2062976"/>
            <a:ext cx="1026982" cy="553808"/>
          </a:xfrm>
          <a:prstGeom prst="curvedConnector2">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hape 18"/>
          <p:cNvCxnSpPr>
            <a:stCxn id="18" idx="2"/>
            <a:endCxn id="47" idx="1"/>
          </p:cNvCxnSpPr>
          <p:nvPr/>
        </p:nvCxnSpPr>
        <p:spPr>
          <a:xfrm rot="16200000" flipH="1">
            <a:off x="4367615" y="4203118"/>
            <a:ext cx="821871" cy="1710245"/>
          </a:xfrm>
          <a:prstGeom prst="curvedConnector2">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221606" y="706828"/>
            <a:ext cx="3973000" cy="369332"/>
          </a:xfrm>
          <a:prstGeom prst="rect">
            <a:avLst/>
          </a:prstGeom>
          <a:solidFill>
            <a:schemeClr val="tx1"/>
          </a:solidFill>
        </p:spPr>
        <p:txBody>
          <a:bodyPr wrap="none" rtlCol="0">
            <a:spAutoFit/>
          </a:bodyPr>
          <a:lstStyle/>
          <a:p>
            <a:r>
              <a:rPr lang="en-US" b="1" dirty="0">
                <a:solidFill>
                  <a:srgbClr val="FFFFFF"/>
                </a:solidFill>
              </a:rPr>
              <a:t>A simplified, abstracted, representation</a:t>
            </a:r>
          </a:p>
        </p:txBody>
      </p:sp>
      <p:sp>
        <p:nvSpPr>
          <p:cNvPr id="33" name="Cloud 32"/>
          <p:cNvSpPr/>
          <p:nvPr/>
        </p:nvSpPr>
        <p:spPr>
          <a:xfrm>
            <a:off x="259384" y="1702384"/>
            <a:ext cx="2275971" cy="914400"/>
          </a:xfrm>
          <a:prstGeom prst="cloud">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Information Need</a:t>
            </a:r>
          </a:p>
        </p:txBody>
      </p:sp>
      <p:pic>
        <p:nvPicPr>
          <p:cNvPr id="18" name="Picture 17" descr="user.png"/>
          <p:cNvPicPr>
            <a:picLocks noChangeAspect="1"/>
          </p:cNvPicPr>
          <p:nvPr/>
        </p:nvPicPr>
        <p:blipFill>
          <a:blip r:embed="rId2"/>
          <a:stretch>
            <a:fillRect/>
          </a:stretch>
        </p:blipFill>
        <p:spPr>
          <a:xfrm>
            <a:off x="3206225" y="2616784"/>
            <a:ext cx="1434405" cy="2030522"/>
          </a:xfrm>
          <a:prstGeom prst="rect">
            <a:avLst/>
          </a:prstGeom>
        </p:spPr>
      </p:pic>
      <p:pic>
        <p:nvPicPr>
          <p:cNvPr id="36" name="Picture 35" descr="user-comp-2.png"/>
          <p:cNvPicPr>
            <a:picLocks noChangeAspect="1"/>
          </p:cNvPicPr>
          <p:nvPr/>
        </p:nvPicPr>
        <p:blipFill>
          <a:blip r:embed="rId3"/>
          <a:srcRect l="13160" t="9947" r="63543" b="19895"/>
          <a:stretch>
            <a:fillRect/>
          </a:stretch>
        </p:blipFill>
        <p:spPr>
          <a:xfrm>
            <a:off x="7457475" y="2616784"/>
            <a:ext cx="849636" cy="1934319"/>
          </a:xfrm>
          <a:prstGeom prst="rect">
            <a:avLst/>
          </a:prstGeom>
          <a:scene3d>
            <a:camera prst="orthographicFront">
              <a:rot lat="0" lon="10800000" rev="0"/>
            </a:camera>
            <a:lightRig rig="threePt" dir="t"/>
          </a:scene3d>
        </p:spPr>
      </p:pic>
      <p:pic>
        <p:nvPicPr>
          <p:cNvPr id="43" name="Picture 42" descr="docs-1.png"/>
          <p:cNvPicPr>
            <a:picLocks noChangeAspect="1"/>
          </p:cNvPicPr>
          <p:nvPr/>
        </p:nvPicPr>
        <p:blipFill>
          <a:blip r:embed="rId4"/>
          <a:stretch>
            <a:fillRect/>
          </a:stretch>
        </p:blipFill>
        <p:spPr>
          <a:xfrm>
            <a:off x="4950410" y="1182854"/>
            <a:ext cx="1846342" cy="1760243"/>
          </a:xfrm>
          <a:prstGeom prst="rect">
            <a:avLst/>
          </a:prstGeom>
        </p:spPr>
      </p:pic>
      <p:pic>
        <p:nvPicPr>
          <p:cNvPr id="47" name="Picture 46" descr="query_box.png"/>
          <p:cNvPicPr>
            <a:picLocks noChangeAspect="1"/>
          </p:cNvPicPr>
          <p:nvPr/>
        </p:nvPicPr>
        <p:blipFill>
          <a:blip r:embed="rId5"/>
          <a:stretch>
            <a:fillRect/>
          </a:stretch>
        </p:blipFill>
        <p:spPr>
          <a:xfrm>
            <a:off x="5633673" y="5215008"/>
            <a:ext cx="1163079" cy="508337"/>
          </a:xfrm>
          <a:prstGeom prst="rect">
            <a:avLst/>
          </a:prstGeom>
        </p:spPr>
      </p:pic>
      <p:pic>
        <p:nvPicPr>
          <p:cNvPr id="72" name="Picture 71" descr="docs-2.png"/>
          <p:cNvPicPr>
            <a:picLocks noChangeAspect="1"/>
          </p:cNvPicPr>
          <p:nvPr/>
        </p:nvPicPr>
        <p:blipFill>
          <a:blip r:embed="rId6"/>
          <a:stretch>
            <a:fillRect/>
          </a:stretch>
        </p:blipFill>
        <p:spPr>
          <a:xfrm>
            <a:off x="848718" y="4105823"/>
            <a:ext cx="1138535" cy="1986855"/>
          </a:xfrm>
          <a:prstGeom prst="rect">
            <a:avLst/>
          </a:prstGeom>
        </p:spPr>
      </p:pic>
      <p:cxnSp>
        <p:nvCxnSpPr>
          <p:cNvPr id="80" name="Straight Connector 79"/>
          <p:cNvCxnSpPr>
            <a:stCxn id="33" idx="1"/>
          </p:cNvCxnSpPr>
          <p:nvPr/>
        </p:nvCxnSpPr>
        <p:spPr>
          <a:xfrm rot="16200000" flipH="1">
            <a:off x="549706" y="3463474"/>
            <a:ext cx="1695331" cy="2"/>
          </a:xfrm>
          <a:prstGeom prst="line">
            <a:avLst/>
          </a:prstGeom>
          <a:ln w="3810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473458" y="2943097"/>
            <a:ext cx="1395810" cy="707886"/>
          </a:xfrm>
          <a:prstGeom prst="rect">
            <a:avLst/>
          </a:prstGeom>
          <a:noFill/>
        </p:spPr>
        <p:txBody>
          <a:bodyPr wrap="none" rtlCol="0">
            <a:spAutoFit/>
          </a:bodyPr>
          <a:lstStyle/>
          <a:p>
            <a:r>
              <a:rPr lang="en-US" sz="2000" b="1" dirty="0"/>
              <a:t>Documents</a:t>
            </a:r>
            <a:br>
              <a:rPr lang="en-US" sz="2000" b="1" dirty="0"/>
            </a:br>
            <a:r>
              <a:rPr lang="en-US" sz="2000" b="1" dirty="0"/>
              <a:t>Returned</a:t>
            </a:r>
          </a:p>
        </p:txBody>
      </p:sp>
      <p:sp>
        <p:nvSpPr>
          <p:cNvPr id="24" name="TextBox 23"/>
          <p:cNvSpPr txBox="1"/>
          <p:nvPr/>
        </p:nvSpPr>
        <p:spPr>
          <a:xfrm>
            <a:off x="7436467" y="4105823"/>
            <a:ext cx="956362" cy="400110"/>
          </a:xfrm>
          <a:prstGeom prst="rect">
            <a:avLst/>
          </a:prstGeom>
          <a:noFill/>
        </p:spPr>
        <p:txBody>
          <a:bodyPr wrap="none" rtlCol="0">
            <a:spAutoFit/>
          </a:bodyPr>
          <a:lstStyle/>
          <a:p>
            <a:r>
              <a:rPr lang="en-US" sz="2000" b="1" dirty="0"/>
              <a:t>System</a:t>
            </a:r>
          </a:p>
        </p:txBody>
      </p:sp>
      <p:sp>
        <p:nvSpPr>
          <p:cNvPr id="25" name="TextBox 24"/>
          <p:cNvSpPr txBox="1"/>
          <p:nvPr/>
        </p:nvSpPr>
        <p:spPr>
          <a:xfrm>
            <a:off x="3582730" y="3535890"/>
            <a:ext cx="674709" cy="400110"/>
          </a:xfrm>
          <a:prstGeom prst="rect">
            <a:avLst/>
          </a:prstGeom>
          <a:noFill/>
        </p:spPr>
        <p:txBody>
          <a:bodyPr wrap="none" rtlCol="0">
            <a:spAutoFit/>
          </a:bodyPr>
          <a:lstStyle/>
          <a:p>
            <a:r>
              <a:rPr lang="en-US" sz="2000" b="1" dirty="0"/>
              <a:t>User</a:t>
            </a:r>
          </a:p>
        </p:txBody>
      </p:sp>
      <p:pic>
        <p:nvPicPr>
          <p:cNvPr id="4" name="Picture 3" descr="system.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8243" y="2537410"/>
            <a:ext cx="1249959" cy="2046394"/>
          </a:xfrm>
          <a:prstGeom prst="rect">
            <a:avLst/>
          </a:prstGeom>
        </p:spPr>
      </p:pic>
      <p:sp>
        <p:nvSpPr>
          <p:cNvPr id="5" name="Slide Number Placeholder 4"/>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53</a:t>
            </a:fld>
            <a:endParaRPr lang="en-US" dirty="0"/>
          </a:p>
        </p:txBody>
      </p:sp>
    </p:spTree>
    <p:extLst>
      <p:ext uri="{BB962C8B-B14F-4D97-AF65-F5344CB8AC3E}">
        <p14:creationId xmlns:p14="http://schemas.microsoft.com/office/powerpoint/2010/main" val="3642292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tx1"/>
          </a:solidFill>
        </p:spPr>
        <p:txBody>
          <a:bodyPr/>
          <a:lstStyle/>
          <a:p>
            <a:r>
              <a:rPr lang="en-US" b="1" dirty="0">
                <a:solidFill>
                  <a:srgbClr val="FFFFFF"/>
                </a:solidFill>
              </a:rPr>
              <a:t>Search as </a:t>
            </a:r>
            <a:r>
              <a:rPr lang="en-US" dirty="0">
                <a:solidFill>
                  <a:srgbClr val="FFFFFF"/>
                </a:solidFill>
              </a:rPr>
              <a:t>“</a:t>
            </a:r>
            <a:r>
              <a:rPr lang="en-US" b="1" dirty="0">
                <a:solidFill>
                  <a:srgbClr val="FFFFFF"/>
                </a:solidFill>
              </a:rPr>
              <a:t>Production”</a:t>
            </a:r>
          </a:p>
        </p:txBody>
      </p:sp>
      <p:sp>
        <p:nvSpPr>
          <p:cNvPr id="5" name="TextBox 4"/>
          <p:cNvSpPr txBox="1"/>
          <p:nvPr/>
        </p:nvSpPr>
        <p:spPr>
          <a:xfrm>
            <a:off x="6648867" y="1959480"/>
            <a:ext cx="2036173" cy="523220"/>
          </a:xfrm>
          <a:prstGeom prst="rect">
            <a:avLst/>
          </a:prstGeom>
          <a:noFill/>
        </p:spPr>
        <p:txBody>
          <a:bodyPr wrap="square" rtlCol="0">
            <a:spAutoFit/>
          </a:bodyPr>
          <a:lstStyle/>
          <a:p>
            <a:pPr algn="r"/>
            <a:r>
              <a:rPr lang="en-US" sz="2800" b="1" dirty="0"/>
              <a:t>Output</a:t>
            </a:r>
            <a:endParaRPr lang="en-US" sz="2800" dirty="0"/>
          </a:p>
        </p:txBody>
      </p:sp>
      <p:sp>
        <p:nvSpPr>
          <p:cNvPr id="6" name="TextBox 5"/>
          <p:cNvSpPr txBox="1"/>
          <p:nvPr/>
        </p:nvSpPr>
        <p:spPr>
          <a:xfrm>
            <a:off x="275369" y="1959480"/>
            <a:ext cx="1126180" cy="523220"/>
          </a:xfrm>
          <a:prstGeom prst="rect">
            <a:avLst/>
          </a:prstGeom>
          <a:noFill/>
        </p:spPr>
        <p:txBody>
          <a:bodyPr wrap="none" rtlCol="0">
            <a:spAutoFit/>
          </a:bodyPr>
          <a:lstStyle/>
          <a:p>
            <a:r>
              <a:rPr lang="en-US" sz="2800" b="1" dirty="0"/>
              <a:t>Inputs</a:t>
            </a:r>
          </a:p>
        </p:txBody>
      </p:sp>
      <p:sp>
        <p:nvSpPr>
          <p:cNvPr id="7" name="TextBox 6"/>
          <p:cNvSpPr txBox="1"/>
          <p:nvPr/>
        </p:nvSpPr>
        <p:spPr>
          <a:xfrm>
            <a:off x="3705902" y="3846806"/>
            <a:ext cx="1489811" cy="523220"/>
          </a:xfrm>
          <a:prstGeom prst="rect">
            <a:avLst/>
          </a:prstGeom>
          <a:noFill/>
        </p:spPr>
        <p:txBody>
          <a:bodyPr wrap="none" rtlCol="0">
            <a:spAutoFit/>
          </a:bodyPr>
          <a:lstStyle/>
          <a:p>
            <a:r>
              <a:rPr lang="en-US" sz="2800" b="1" dirty="0">
                <a:solidFill>
                  <a:srgbClr val="FFFFFF"/>
                </a:solidFill>
              </a:rPr>
              <a:t>The Firm</a:t>
            </a:r>
          </a:p>
        </p:txBody>
      </p:sp>
      <p:sp>
        <p:nvSpPr>
          <p:cNvPr id="8" name="TextBox 7"/>
          <p:cNvSpPr txBox="1"/>
          <p:nvPr/>
        </p:nvSpPr>
        <p:spPr>
          <a:xfrm>
            <a:off x="2629818" y="6139856"/>
            <a:ext cx="4019049" cy="523220"/>
          </a:xfrm>
          <a:prstGeom prst="rect">
            <a:avLst/>
          </a:prstGeom>
          <a:noFill/>
        </p:spPr>
        <p:txBody>
          <a:bodyPr wrap="none" rtlCol="0">
            <a:spAutoFit/>
          </a:bodyPr>
          <a:lstStyle/>
          <a:p>
            <a:r>
              <a:rPr lang="en-US" sz="2800" b="1" dirty="0"/>
              <a:t>Search Engine Technology</a:t>
            </a:r>
          </a:p>
        </p:txBody>
      </p:sp>
      <p:sp>
        <p:nvSpPr>
          <p:cNvPr id="9" name="Bent-Up Arrow 8"/>
          <p:cNvSpPr/>
          <p:nvPr/>
        </p:nvSpPr>
        <p:spPr>
          <a:xfrm rot="5400000">
            <a:off x="684039" y="2658730"/>
            <a:ext cx="1488852" cy="1660013"/>
          </a:xfrm>
          <a:prstGeom prst="bentUpArrow">
            <a:avLst>
              <a:gd name="adj1" fmla="val 25000"/>
              <a:gd name="adj2" fmla="val 25000"/>
              <a:gd name="adj3" fmla="val 26669"/>
            </a:avLst>
          </a:prstGeom>
          <a:solidFill>
            <a:schemeClr val="bg1"/>
          </a:solid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Bent-Up Arrow 9"/>
          <p:cNvSpPr/>
          <p:nvPr/>
        </p:nvSpPr>
        <p:spPr>
          <a:xfrm>
            <a:off x="6874015" y="2744310"/>
            <a:ext cx="1648873" cy="1335114"/>
          </a:xfrm>
          <a:prstGeom prst="bentUpArrow">
            <a:avLst>
              <a:gd name="adj1" fmla="val 25000"/>
              <a:gd name="adj2" fmla="val 25000"/>
              <a:gd name="adj3" fmla="val 26669"/>
            </a:avLst>
          </a:prstGeom>
          <a:solidFill>
            <a:schemeClr val="bg1"/>
          </a:solid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Down Arrow 10"/>
          <p:cNvSpPr/>
          <p:nvPr/>
        </p:nvSpPr>
        <p:spPr>
          <a:xfrm>
            <a:off x="4461099" y="4867426"/>
            <a:ext cx="568193" cy="1272430"/>
          </a:xfrm>
          <a:prstGeom prst="upDownArrow">
            <a:avLst/>
          </a:prstGeom>
          <a:solidFill>
            <a:schemeClr val="bg1"/>
          </a:solidFill>
          <a:ln w="317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325521" y="5318741"/>
            <a:ext cx="1117013" cy="461665"/>
          </a:xfrm>
          <a:prstGeom prst="rect">
            <a:avLst/>
          </a:prstGeom>
          <a:noFill/>
        </p:spPr>
        <p:txBody>
          <a:bodyPr wrap="none" rtlCol="0">
            <a:spAutoFit/>
          </a:bodyPr>
          <a:lstStyle/>
          <a:p>
            <a:r>
              <a:rPr lang="en-US" sz="2400" b="1" dirty="0"/>
              <a:t>Utilizes</a:t>
            </a:r>
          </a:p>
        </p:txBody>
      </p:sp>
      <p:sp>
        <p:nvSpPr>
          <p:cNvPr id="13" name="TextBox 12"/>
          <p:cNvSpPr txBox="1"/>
          <p:nvPr/>
        </p:nvSpPr>
        <p:spPr>
          <a:xfrm>
            <a:off x="5116326" y="5318741"/>
            <a:ext cx="1532541" cy="461665"/>
          </a:xfrm>
          <a:prstGeom prst="rect">
            <a:avLst/>
          </a:prstGeom>
          <a:noFill/>
        </p:spPr>
        <p:txBody>
          <a:bodyPr wrap="none" rtlCol="0">
            <a:spAutoFit/>
          </a:bodyPr>
          <a:lstStyle/>
          <a:p>
            <a:r>
              <a:rPr lang="en-US" sz="2400" b="1" dirty="0"/>
              <a:t>Constrains</a:t>
            </a:r>
          </a:p>
        </p:txBody>
      </p:sp>
      <p:sp>
        <p:nvSpPr>
          <p:cNvPr id="16" name="TextBox 15"/>
          <p:cNvSpPr txBox="1"/>
          <p:nvPr/>
        </p:nvSpPr>
        <p:spPr>
          <a:xfrm>
            <a:off x="466577" y="4233163"/>
            <a:ext cx="2085928" cy="954107"/>
          </a:xfrm>
          <a:prstGeom prst="rect">
            <a:avLst/>
          </a:prstGeom>
          <a:noFill/>
        </p:spPr>
        <p:txBody>
          <a:bodyPr wrap="none" rtlCol="0">
            <a:spAutoFit/>
          </a:bodyPr>
          <a:lstStyle/>
          <a:p>
            <a:r>
              <a:rPr lang="en-US" sz="2800" b="1" dirty="0">
                <a:solidFill>
                  <a:srgbClr val="1F497D"/>
                </a:solidFill>
              </a:rPr>
              <a:t>Queries</a:t>
            </a:r>
          </a:p>
          <a:p>
            <a:r>
              <a:rPr lang="en-US" sz="2800" b="1" dirty="0">
                <a:solidFill>
                  <a:srgbClr val="1F497D"/>
                </a:solidFill>
              </a:rPr>
              <a:t>Assessments</a:t>
            </a:r>
          </a:p>
        </p:txBody>
      </p:sp>
      <p:sp>
        <p:nvSpPr>
          <p:cNvPr id="17" name="TextBox 16"/>
          <p:cNvSpPr txBox="1"/>
          <p:nvPr/>
        </p:nvSpPr>
        <p:spPr>
          <a:xfrm>
            <a:off x="6389076" y="4232478"/>
            <a:ext cx="2036173" cy="954107"/>
          </a:xfrm>
          <a:prstGeom prst="rect">
            <a:avLst/>
          </a:prstGeom>
          <a:noFill/>
        </p:spPr>
        <p:txBody>
          <a:bodyPr wrap="square" rtlCol="0">
            <a:spAutoFit/>
          </a:bodyPr>
          <a:lstStyle/>
          <a:p>
            <a:pPr algn="r"/>
            <a:r>
              <a:rPr lang="en-US" sz="2800" b="1" dirty="0">
                <a:solidFill>
                  <a:srgbClr val="1F497D"/>
                </a:solidFill>
              </a:rPr>
              <a:t>Relevance </a:t>
            </a:r>
          </a:p>
          <a:p>
            <a:pPr algn="r"/>
            <a:r>
              <a:rPr lang="en-US" sz="2800" b="1" dirty="0">
                <a:solidFill>
                  <a:srgbClr val="1F497D"/>
                </a:solidFill>
              </a:rPr>
              <a:t>Gain</a:t>
            </a:r>
          </a:p>
        </p:txBody>
      </p:sp>
      <p:pic>
        <p:nvPicPr>
          <p:cNvPr id="3" name="Picture 2" descr="user-system.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561" y="1370934"/>
            <a:ext cx="4387432" cy="3358674"/>
          </a:xfrm>
          <a:prstGeom prst="rect">
            <a:avLst/>
          </a:prstGeom>
        </p:spPr>
      </p:pic>
      <p:sp>
        <p:nvSpPr>
          <p:cNvPr id="14" name="Slide Number Placeholder 13"/>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54</a:t>
            </a:fld>
            <a:endParaRPr lang="en-US" dirty="0"/>
          </a:p>
        </p:txBody>
      </p:sp>
    </p:spTree>
    <p:extLst>
      <p:ext uri="{BB962C8B-B14F-4D97-AF65-F5344CB8AC3E}">
        <p14:creationId xmlns:p14="http://schemas.microsoft.com/office/powerpoint/2010/main" val="2182157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p:nvPr/>
        </p:nvGraphicFramePr>
        <p:xfrm>
          <a:off x="1446013" y="1207878"/>
          <a:ext cx="6096000" cy="48641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0" y="0"/>
            <a:ext cx="9144000" cy="1143000"/>
          </a:xfrm>
          <a:solidFill>
            <a:schemeClr val="tx1"/>
          </a:solidFill>
        </p:spPr>
        <p:txBody>
          <a:bodyPr/>
          <a:lstStyle/>
          <a:p>
            <a:r>
              <a:rPr lang="en-US" b="1" dirty="0">
                <a:solidFill>
                  <a:srgbClr val="FFFFFF"/>
                </a:solidFill>
              </a:rPr>
              <a:t>Search Production Function</a:t>
            </a:r>
          </a:p>
        </p:txBody>
      </p:sp>
      <p:sp>
        <p:nvSpPr>
          <p:cNvPr id="11" name="TextBox 10"/>
          <p:cNvSpPr txBox="1"/>
          <p:nvPr/>
        </p:nvSpPr>
        <p:spPr>
          <a:xfrm rot="16200000">
            <a:off x="-111444" y="3279085"/>
            <a:ext cx="2503510" cy="461665"/>
          </a:xfrm>
          <a:prstGeom prst="rect">
            <a:avLst/>
          </a:prstGeom>
          <a:noFill/>
        </p:spPr>
        <p:txBody>
          <a:bodyPr wrap="none" rtlCol="0">
            <a:spAutoFit/>
          </a:bodyPr>
          <a:lstStyle/>
          <a:p>
            <a:r>
              <a:rPr lang="en-US" sz="2400" b="1" dirty="0"/>
              <a:t>No. of Queries (Q)</a:t>
            </a:r>
          </a:p>
        </p:txBody>
      </p:sp>
      <p:sp>
        <p:nvSpPr>
          <p:cNvPr id="12" name="TextBox 11"/>
          <p:cNvSpPr txBox="1"/>
          <p:nvPr/>
        </p:nvSpPr>
        <p:spPr>
          <a:xfrm>
            <a:off x="2216634" y="6071978"/>
            <a:ext cx="4472498" cy="461665"/>
          </a:xfrm>
          <a:prstGeom prst="rect">
            <a:avLst/>
          </a:prstGeom>
          <a:noFill/>
        </p:spPr>
        <p:txBody>
          <a:bodyPr wrap="none" rtlCol="0">
            <a:spAutoFit/>
          </a:bodyPr>
          <a:lstStyle/>
          <a:p>
            <a:r>
              <a:rPr lang="en-US" sz="2400" b="1" dirty="0"/>
              <a:t>No. of Assessments per Query (A)</a:t>
            </a:r>
          </a:p>
        </p:txBody>
      </p:sp>
      <p:grpSp>
        <p:nvGrpSpPr>
          <p:cNvPr id="10" name="Group 9"/>
          <p:cNvGrpSpPr/>
          <p:nvPr/>
        </p:nvGrpSpPr>
        <p:grpSpPr>
          <a:xfrm>
            <a:off x="7237690" y="4519159"/>
            <a:ext cx="1369933" cy="1617215"/>
            <a:chOff x="7237690" y="4519159"/>
            <a:chExt cx="1369933" cy="1617215"/>
          </a:xfrm>
        </p:grpSpPr>
        <p:sp>
          <p:nvSpPr>
            <p:cNvPr id="23" name="Line Callout 1 22"/>
            <p:cNvSpPr/>
            <p:nvPr/>
          </p:nvSpPr>
          <p:spPr>
            <a:xfrm>
              <a:off x="7237690" y="5743540"/>
              <a:ext cx="1368743" cy="392834"/>
            </a:xfrm>
            <a:prstGeom prst="borderCallout1">
              <a:avLst>
                <a:gd name="adj1" fmla="val 49226"/>
                <a:gd name="adj2" fmla="val -1041"/>
                <a:gd name="adj3" fmla="val -71740"/>
                <a:gd name="adj4" fmla="val -79697"/>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Gain = 10</a:t>
              </a:r>
            </a:p>
          </p:txBody>
        </p:sp>
        <p:sp>
          <p:nvSpPr>
            <p:cNvPr id="24" name="Line Callout 1 23"/>
            <p:cNvSpPr/>
            <p:nvPr/>
          </p:nvSpPr>
          <p:spPr>
            <a:xfrm>
              <a:off x="7238880" y="5154289"/>
              <a:ext cx="1368743" cy="392834"/>
            </a:xfrm>
            <a:prstGeom prst="borderCallout1">
              <a:avLst>
                <a:gd name="adj1" fmla="val 49226"/>
                <a:gd name="adj2" fmla="val -1041"/>
                <a:gd name="adj3" fmla="val -13186"/>
                <a:gd name="adj4" fmla="val -77505"/>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Gain = 20</a:t>
              </a:r>
            </a:p>
          </p:txBody>
        </p:sp>
        <p:sp>
          <p:nvSpPr>
            <p:cNvPr id="25" name="Line Callout 1 24"/>
            <p:cNvSpPr/>
            <p:nvPr/>
          </p:nvSpPr>
          <p:spPr>
            <a:xfrm>
              <a:off x="7238880" y="4519159"/>
              <a:ext cx="1368743" cy="392834"/>
            </a:xfrm>
            <a:prstGeom prst="borderCallout1">
              <a:avLst>
                <a:gd name="adj1" fmla="val 49226"/>
                <a:gd name="adj2" fmla="val -1041"/>
                <a:gd name="adj3" fmla="val -23369"/>
                <a:gd name="adj4" fmla="val -78235"/>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Gain = 30</a:t>
              </a:r>
            </a:p>
          </p:txBody>
        </p:sp>
      </p:grpSp>
      <p:sp>
        <p:nvSpPr>
          <p:cNvPr id="17" name="Line Callout 1 16"/>
          <p:cNvSpPr/>
          <p:nvPr/>
        </p:nvSpPr>
        <p:spPr>
          <a:xfrm>
            <a:off x="662089" y="5020544"/>
            <a:ext cx="3109089" cy="729208"/>
          </a:xfrm>
          <a:prstGeom prst="borderCallout1">
            <a:avLst>
              <a:gd name="adj1" fmla="val 1493"/>
              <a:gd name="adj2" fmla="val 49555"/>
              <a:gd name="adj3" fmla="val -79943"/>
              <a:gd name="adj4" fmla="val 75752"/>
            </a:avLst>
          </a:prstGeom>
          <a:solidFill>
            <a:schemeClr val="bg1"/>
          </a:solidFill>
          <a:ln w="31750" cap="flat">
            <a:solidFill>
              <a:schemeClr val="tx1"/>
            </a:solidFill>
            <a:headEnd type="none"/>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Gain  = g(Q,A)</a:t>
            </a:r>
          </a:p>
        </p:txBody>
      </p:sp>
      <p:sp>
        <p:nvSpPr>
          <p:cNvPr id="14" name="TextBox 13"/>
          <p:cNvSpPr txBox="1"/>
          <p:nvPr/>
        </p:nvSpPr>
        <p:spPr>
          <a:xfrm>
            <a:off x="4515556" y="1583553"/>
            <a:ext cx="4628443" cy="1815882"/>
          </a:xfrm>
          <a:prstGeom prst="rect">
            <a:avLst/>
          </a:prstGeom>
          <a:solidFill>
            <a:schemeClr val="tx2"/>
          </a:solidFill>
          <a:ln>
            <a:solidFill>
              <a:schemeClr val="tx2"/>
            </a:solidFill>
          </a:ln>
        </p:spPr>
        <p:txBody>
          <a:bodyPr wrap="square" rtlCol="0">
            <a:spAutoFit/>
          </a:bodyPr>
          <a:lstStyle/>
          <a:p>
            <a:r>
              <a:rPr lang="en-US" sz="2800" b="1" dirty="0">
                <a:solidFill>
                  <a:srgbClr val="FFFFFF"/>
                </a:solidFill>
              </a:rPr>
              <a:t>The function represents how well a system could be used. </a:t>
            </a:r>
          </a:p>
          <a:p>
            <a:r>
              <a:rPr lang="en-US" sz="2800" b="1" dirty="0">
                <a:solidFill>
                  <a:srgbClr val="FFFFFF"/>
                </a:solidFill>
              </a:rPr>
              <a:t>i.e. the min input required to achieve that level of gain</a:t>
            </a:r>
          </a:p>
        </p:txBody>
      </p:sp>
      <p:sp>
        <p:nvSpPr>
          <p:cNvPr id="4" name="Slide Number Placeholder 3"/>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55</a:t>
            </a:fld>
            <a:endParaRPr lang="en-US" dirty="0"/>
          </a:p>
        </p:txBody>
      </p:sp>
    </p:spTree>
    <p:extLst>
      <p:ext uri="{BB962C8B-B14F-4D97-AF65-F5344CB8AC3E}">
        <p14:creationId xmlns:p14="http://schemas.microsoft.com/office/powerpoint/2010/main" val="40093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Gain Function for the Search Process</a:t>
            </a:r>
          </a:p>
        </p:txBody>
      </p:sp>
      <p:sp>
        <p:nvSpPr>
          <p:cNvPr id="10" name="TextBox 9"/>
          <p:cNvSpPr txBox="1"/>
          <p:nvPr/>
        </p:nvSpPr>
        <p:spPr>
          <a:xfrm>
            <a:off x="208932" y="1267633"/>
            <a:ext cx="8726135" cy="523220"/>
          </a:xfrm>
          <a:prstGeom prst="rect">
            <a:avLst/>
          </a:prstGeom>
          <a:noFill/>
        </p:spPr>
        <p:txBody>
          <a:bodyPr wrap="square" rtlCol="0">
            <a:spAutoFit/>
          </a:bodyPr>
          <a:lstStyle/>
          <a:p>
            <a:r>
              <a:rPr lang="en-US" sz="2800" dirty="0"/>
              <a:t>Let the </a:t>
            </a:r>
            <a:r>
              <a:rPr lang="en-US" sz="2800" b="1" dirty="0"/>
              <a:t>gain</a:t>
            </a:r>
            <a:r>
              <a:rPr lang="en-US" sz="2800" dirty="0"/>
              <a:t> the user receives through their interaction be:</a:t>
            </a:r>
          </a:p>
        </p:txBody>
      </p:sp>
      <p:sp>
        <p:nvSpPr>
          <p:cNvPr id="11" name="TextBox 10"/>
          <p:cNvSpPr txBox="1"/>
          <p:nvPr/>
        </p:nvSpPr>
        <p:spPr>
          <a:xfrm>
            <a:off x="417864" y="3119939"/>
            <a:ext cx="8194151" cy="3108543"/>
          </a:xfrm>
          <a:prstGeom prst="rect">
            <a:avLst/>
          </a:prstGeom>
          <a:noFill/>
        </p:spPr>
        <p:txBody>
          <a:bodyPr wrap="square" rtlCol="0">
            <a:spAutoFit/>
          </a:bodyPr>
          <a:lstStyle/>
          <a:p>
            <a:r>
              <a:rPr lang="en-US" sz="2800" dirty="0"/>
              <a:t>Where:</a:t>
            </a:r>
          </a:p>
          <a:p>
            <a:r>
              <a:rPr lang="en-US" sz="2800" b="1" i="1" dirty="0"/>
              <a:t>	Q</a:t>
            </a:r>
            <a:r>
              <a:rPr lang="en-US" sz="2800" dirty="0"/>
              <a:t> is the number of queries, and </a:t>
            </a:r>
          </a:p>
          <a:p>
            <a:r>
              <a:rPr lang="en-US" sz="2800" b="1" i="1" dirty="0"/>
              <a:t>	A</a:t>
            </a:r>
            <a:r>
              <a:rPr lang="en-US" sz="2800" dirty="0"/>
              <a:t> is the number of documents examined per query.</a:t>
            </a:r>
          </a:p>
          <a:p>
            <a:r>
              <a:rPr lang="en-US" sz="2800" dirty="0"/>
              <a:t>	</a:t>
            </a:r>
            <a:r>
              <a:rPr lang="en-US" sz="2800" b="1" dirty="0"/>
              <a:t>α</a:t>
            </a:r>
            <a:r>
              <a:rPr lang="en-US" sz="2800" dirty="0"/>
              <a:t> is the efficiency of querying</a:t>
            </a:r>
          </a:p>
          <a:p>
            <a:r>
              <a:rPr lang="en-US" sz="2800" dirty="0"/>
              <a:t>	</a:t>
            </a:r>
            <a:r>
              <a:rPr lang="el-GR" sz="2800" b="1" dirty="0"/>
              <a:t>β</a:t>
            </a:r>
            <a:r>
              <a:rPr lang="en-US" sz="2800" b="1" dirty="0"/>
              <a:t> </a:t>
            </a:r>
            <a:r>
              <a:rPr lang="en-US" sz="2800" dirty="0"/>
              <a:t>is the efficiency of assessing</a:t>
            </a:r>
            <a:endParaRPr lang="en-US" sz="2800" b="1" dirty="0"/>
          </a:p>
          <a:p>
            <a:r>
              <a:rPr lang="en-US" sz="2800" dirty="0"/>
              <a:t>	</a:t>
            </a:r>
            <a:r>
              <a:rPr lang="en-US" sz="2800" b="1" i="1" dirty="0"/>
              <a:t>k</a:t>
            </a:r>
            <a:r>
              <a:rPr lang="en-US" sz="2800" dirty="0"/>
              <a:t> is the efficiency of the technology/user to extract/	identify relevant information returned</a:t>
            </a:r>
          </a:p>
        </p:txBody>
      </p:sp>
      <p:sp>
        <p:nvSpPr>
          <p:cNvPr id="7" name="TextBox 6"/>
          <p:cNvSpPr txBox="1"/>
          <p:nvPr/>
        </p:nvSpPr>
        <p:spPr>
          <a:xfrm>
            <a:off x="7018849" y="6248090"/>
            <a:ext cx="2125151"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Azzopardi (2014)</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973715-3EC1-48EB-B7F4-D7A4D3A59972}"/>
                  </a:ext>
                </a:extLst>
              </p:cNvPr>
              <p:cNvSpPr txBox="1"/>
              <p:nvPr/>
            </p:nvSpPr>
            <p:spPr>
              <a:xfrm>
                <a:off x="1590083" y="2010515"/>
                <a:ext cx="4991340" cy="800925"/>
              </a:xfrm>
              <a:prstGeom prst="rect">
                <a:avLst/>
              </a:prstGeom>
              <a:noFill/>
            </p:spPr>
            <p:txBody>
              <a:bodyPr wrap="square" lIns="0" tIns="0" rIns="0" bIns="0" rtlCol="0">
                <a:spAutoFit/>
              </a:bodyPr>
              <a:lstStyle/>
              <a:p>
                <a14:m>
                  <m:oMath xmlns:m="http://schemas.openxmlformats.org/officeDocument/2006/math">
                    <m:r>
                      <a:rPr lang="en-GB" sz="4400" b="0" i="1" smtClean="0">
                        <a:latin typeface="Cambria Math" panose="02040503050406030204" pitchFamily="18" charset="0"/>
                      </a:rPr>
                      <m:t>𝑔</m:t>
                    </m:r>
                    <m:d>
                      <m:dPr>
                        <m:ctrlPr>
                          <a:rPr lang="en-GB" sz="4400" b="0" i="1" smtClean="0">
                            <a:latin typeface="Cambria Math" panose="02040503050406030204" pitchFamily="18" charset="0"/>
                          </a:rPr>
                        </m:ctrlPr>
                      </m:dPr>
                      <m:e>
                        <m:r>
                          <a:rPr lang="en-GB" sz="4400" b="0" i="1" smtClean="0">
                            <a:latin typeface="Cambria Math" panose="02040503050406030204" pitchFamily="18" charset="0"/>
                          </a:rPr>
                          <m:t>𝑄</m:t>
                        </m:r>
                        <m:r>
                          <a:rPr lang="en-GB" sz="4400" b="0" i="1" smtClean="0">
                            <a:latin typeface="Cambria Math" panose="02040503050406030204" pitchFamily="18" charset="0"/>
                          </a:rPr>
                          <m:t>,</m:t>
                        </m:r>
                        <m:r>
                          <a:rPr lang="en-GB" sz="4400" b="0" i="1" smtClean="0">
                            <a:latin typeface="Cambria Math" panose="02040503050406030204" pitchFamily="18" charset="0"/>
                          </a:rPr>
                          <m:t>𝐴</m:t>
                        </m:r>
                      </m:e>
                    </m:d>
                    <m:r>
                      <a:rPr lang="en-GB" sz="4400" b="0" i="1" smtClean="0">
                        <a:latin typeface="Cambria Math" panose="02040503050406030204" pitchFamily="18" charset="0"/>
                      </a:rPr>
                      <m:t>=</m:t>
                    </m:r>
                    <m:r>
                      <a:rPr lang="en-GB" sz="4400" b="0" i="1" smtClean="0">
                        <a:latin typeface="Cambria Math" panose="02040503050406030204" pitchFamily="18" charset="0"/>
                      </a:rPr>
                      <m:t>𝑘</m:t>
                    </m:r>
                    <m:r>
                      <a:rPr lang="en-GB" sz="4400" b="0" i="1" smtClean="0">
                        <a:latin typeface="Cambria Math" panose="02040503050406030204" pitchFamily="18" charset="0"/>
                      </a:rPr>
                      <m:t>.</m:t>
                    </m:r>
                    <m:sSup>
                      <m:sSupPr>
                        <m:ctrlPr>
                          <a:rPr lang="en-GB" sz="4400" b="0" i="1" smtClean="0">
                            <a:latin typeface="Cambria Math" panose="02040503050406030204" pitchFamily="18" charset="0"/>
                          </a:rPr>
                        </m:ctrlPr>
                      </m:sSupPr>
                      <m:e>
                        <m:r>
                          <a:rPr lang="en-GB" sz="4400" b="0" i="1" smtClean="0">
                            <a:latin typeface="Cambria Math" panose="02040503050406030204" pitchFamily="18" charset="0"/>
                          </a:rPr>
                          <m:t>𝑄</m:t>
                        </m:r>
                      </m:e>
                      <m:sup>
                        <m:r>
                          <m:rPr>
                            <m:nor/>
                          </m:rPr>
                          <a:rPr lang="en-US" sz="4400" dirty="0"/>
                          <m:t>α</m:t>
                        </m:r>
                      </m:sup>
                    </m:sSup>
                    <m:r>
                      <a:rPr lang="en-GB" sz="4400" b="0" i="1" smtClean="0">
                        <a:latin typeface="Cambria Math" panose="02040503050406030204" pitchFamily="18" charset="0"/>
                      </a:rPr>
                      <m:t>.</m:t>
                    </m:r>
                  </m:oMath>
                </a14:m>
                <a:r>
                  <a:rPr lang="en-GB" sz="4400" dirty="0"/>
                  <a:t> </a:t>
                </a:r>
                <a14:m>
                  <m:oMath xmlns:m="http://schemas.openxmlformats.org/officeDocument/2006/math">
                    <m:sSup>
                      <m:sSupPr>
                        <m:ctrlPr>
                          <a:rPr lang="en-GB" sz="4400" i="1">
                            <a:latin typeface="Cambria Math" panose="02040503050406030204" pitchFamily="18" charset="0"/>
                          </a:rPr>
                        </m:ctrlPr>
                      </m:sSupPr>
                      <m:e>
                        <m:r>
                          <a:rPr lang="en-GB" sz="4400" b="0" i="1" smtClean="0">
                            <a:latin typeface="Cambria Math" panose="02040503050406030204" pitchFamily="18" charset="0"/>
                          </a:rPr>
                          <m:t>𝐴</m:t>
                        </m:r>
                      </m:e>
                      <m:sup>
                        <m:r>
                          <m:rPr>
                            <m:nor/>
                          </m:rPr>
                          <a:rPr lang="el-GR" sz="4400" dirty="0"/>
                          <m:t>β</m:t>
                        </m:r>
                      </m:sup>
                    </m:sSup>
                  </m:oMath>
                </a14:m>
                <a:endParaRPr lang="en-US" sz="4400" dirty="0"/>
              </a:p>
            </p:txBody>
          </p:sp>
        </mc:Choice>
        <mc:Fallback xmlns="">
          <p:sp>
            <p:nvSpPr>
              <p:cNvPr id="4" name="TextBox 3">
                <a:extLst>
                  <a:ext uri="{FF2B5EF4-FFF2-40B4-BE49-F238E27FC236}">
                    <a16:creationId xmlns:a16="http://schemas.microsoft.com/office/drawing/2014/main" id="{B9973715-3EC1-48EB-B7F4-D7A4D3A59972}"/>
                  </a:ext>
                </a:extLst>
              </p:cNvPr>
              <p:cNvSpPr txBox="1">
                <a:spLocks noRot="1" noChangeAspect="1" noMove="1" noResize="1" noEditPoints="1" noAdjustHandles="1" noChangeArrowheads="1" noChangeShapeType="1" noTextEdit="1"/>
              </p:cNvSpPr>
              <p:nvPr/>
            </p:nvSpPr>
            <p:spPr>
              <a:xfrm>
                <a:off x="1590083" y="2010515"/>
                <a:ext cx="4991340" cy="8009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8967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C1DB-B913-4C35-A3B6-E8AF7EE8C2EB}"/>
              </a:ext>
            </a:extLst>
          </p:cNvPr>
          <p:cNvSpPr>
            <a:spLocks noGrp="1"/>
          </p:cNvSpPr>
          <p:nvPr>
            <p:ph type="title"/>
          </p:nvPr>
        </p:nvSpPr>
        <p:spPr/>
        <p:txBody>
          <a:bodyPr/>
          <a:lstStyle/>
          <a:p>
            <a:r>
              <a:rPr lang="en-GB" dirty="0"/>
              <a:t>Gain Function – One Query</a:t>
            </a:r>
            <a:endParaRPr lang="en-US" dirty="0"/>
          </a:p>
        </p:txBody>
      </p:sp>
      <p:sp>
        <p:nvSpPr>
          <p:cNvPr id="3" name="Content Placeholder 2">
            <a:extLst>
              <a:ext uri="{FF2B5EF4-FFF2-40B4-BE49-F238E27FC236}">
                <a16:creationId xmlns:a16="http://schemas.microsoft.com/office/drawing/2014/main" id="{A83050D4-42D6-4259-B8BC-F6357869C3A3}"/>
              </a:ext>
            </a:extLst>
          </p:cNvPr>
          <p:cNvSpPr>
            <a:spLocks noGrp="1"/>
          </p:cNvSpPr>
          <p:nvPr>
            <p:ph idx="1"/>
          </p:nvPr>
        </p:nvSpPr>
        <p:spPr/>
        <p:txBody>
          <a:bodyPr>
            <a:normAutofit/>
          </a:bodyPr>
          <a:lstStyle/>
          <a:p>
            <a:pPr marL="0" indent="0">
              <a:buNone/>
            </a:pPr>
            <a:r>
              <a:rPr lang="en-GB" sz="2800" dirty="0"/>
              <a:t>Consider the case when Q=1, then: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B1A525-64A5-4E45-9BAD-0E4E5C9B0652}"/>
                  </a:ext>
                </a:extLst>
              </p:cNvPr>
              <p:cNvSpPr txBox="1"/>
              <p:nvPr/>
            </p:nvSpPr>
            <p:spPr>
              <a:xfrm>
                <a:off x="2617372" y="2258870"/>
                <a:ext cx="3377027" cy="800925"/>
              </a:xfrm>
              <a:prstGeom prst="rect">
                <a:avLst/>
              </a:prstGeom>
              <a:noFill/>
            </p:spPr>
            <p:txBody>
              <a:bodyPr wrap="square" lIns="0" tIns="0" rIns="0" bIns="0" rtlCol="0">
                <a:spAutoFit/>
              </a:bodyPr>
              <a:lstStyle/>
              <a:p>
                <a14:m>
                  <m:oMath xmlns:m="http://schemas.openxmlformats.org/officeDocument/2006/math">
                    <m:r>
                      <a:rPr lang="en-GB" sz="4400" b="0" i="1" smtClean="0">
                        <a:latin typeface="Cambria Math" panose="02040503050406030204" pitchFamily="18" charset="0"/>
                      </a:rPr>
                      <m:t>𝑔</m:t>
                    </m:r>
                    <m:d>
                      <m:dPr>
                        <m:ctrlPr>
                          <a:rPr lang="en-GB" sz="4400" b="0" i="1" smtClean="0">
                            <a:latin typeface="Cambria Math" panose="02040503050406030204" pitchFamily="18" charset="0"/>
                          </a:rPr>
                        </m:ctrlPr>
                      </m:dPr>
                      <m:e>
                        <m:r>
                          <a:rPr lang="en-GB" sz="4400" b="0" i="1" smtClean="0">
                            <a:latin typeface="Cambria Math" panose="02040503050406030204" pitchFamily="18" charset="0"/>
                          </a:rPr>
                          <m:t>𝐴</m:t>
                        </m:r>
                      </m:e>
                    </m:d>
                    <m:r>
                      <a:rPr lang="en-GB" sz="4400" b="0" i="1" smtClean="0">
                        <a:latin typeface="Cambria Math" panose="02040503050406030204" pitchFamily="18" charset="0"/>
                      </a:rPr>
                      <m:t>=</m:t>
                    </m:r>
                    <m:r>
                      <a:rPr lang="en-GB" sz="4400" b="0" i="1" smtClean="0">
                        <a:latin typeface="Cambria Math" panose="02040503050406030204" pitchFamily="18" charset="0"/>
                      </a:rPr>
                      <m:t>𝑘</m:t>
                    </m:r>
                    <m:r>
                      <a:rPr lang="en-GB" sz="4400" b="0" i="1" smtClean="0">
                        <a:latin typeface="Cambria Math" panose="02040503050406030204" pitchFamily="18" charset="0"/>
                      </a:rPr>
                      <m:t>.</m:t>
                    </m:r>
                  </m:oMath>
                </a14:m>
                <a:r>
                  <a:rPr lang="en-GB" sz="4400" dirty="0"/>
                  <a:t> </a:t>
                </a:r>
                <a14:m>
                  <m:oMath xmlns:m="http://schemas.openxmlformats.org/officeDocument/2006/math">
                    <m:sSup>
                      <m:sSupPr>
                        <m:ctrlPr>
                          <a:rPr lang="en-GB" sz="4400" i="1">
                            <a:latin typeface="Cambria Math" panose="02040503050406030204" pitchFamily="18" charset="0"/>
                          </a:rPr>
                        </m:ctrlPr>
                      </m:sSupPr>
                      <m:e>
                        <m:r>
                          <a:rPr lang="en-GB" sz="4400" b="0" i="1" smtClean="0">
                            <a:latin typeface="Cambria Math" panose="02040503050406030204" pitchFamily="18" charset="0"/>
                          </a:rPr>
                          <m:t>𝐴</m:t>
                        </m:r>
                      </m:e>
                      <m:sup>
                        <m:r>
                          <m:rPr>
                            <m:nor/>
                          </m:rPr>
                          <a:rPr lang="el-GR" sz="4400" b="1" dirty="0"/>
                          <m:t>β</m:t>
                        </m:r>
                      </m:sup>
                    </m:sSup>
                  </m:oMath>
                </a14:m>
                <a:endParaRPr lang="en-US" sz="4400" dirty="0"/>
              </a:p>
            </p:txBody>
          </p:sp>
        </mc:Choice>
        <mc:Fallback xmlns="">
          <p:sp>
            <p:nvSpPr>
              <p:cNvPr id="4" name="TextBox 3">
                <a:extLst>
                  <a:ext uri="{FF2B5EF4-FFF2-40B4-BE49-F238E27FC236}">
                    <a16:creationId xmlns:a16="http://schemas.microsoft.com/office/drawing/2014/main" id="{44B1A525-64A5-4E45-9BAD-0E4E5C9B0652}"/>
                  </a:ext>
                </a:extLst>
              </p:cNvPr>
              <p:cNvSpPr txBox="1">
                <a:spLocks noRot="1" noChangeAspect="1" noMove="1" noResize="1" noEditPoints="1" noAdjustHandles="1" noChangeArrowheads="1" noChangeShapeType="1" noTextEdit="1"/>
              </p:cNvSpPr>
              <p:nvPr/>
            </p:nvSpPr>
            <p:spPr>
              <a:xfrm>
                <a:off x="2617372" y="2258870"/>
                <a:ext cx="3377027" cy="800925"/>
              </a:xfrm>
              <a:prstGeom prst="rect">
                <a:avLst/>
              </a:prstGeom>
              <a:blipFill>
                <a:blip r:embed="rId2"/>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5212E997-E48C-4D9E-8F98-6850162F06C6}"/>
              </a:ext>
            </a:extLst>
          </p:cNvPr>
          <p:cNvGrpSpPr/>
          <p:nvPr/>
        </p:nvGrpSpPr>
        <p:grpSpPr>
          <a:xfrm>
            <a:off x="2177327" y="4170379"/>
            <a:ext cx="4053020" cy="2435678"/>
            <a:chOff x="4962129" y="4443789"/>
            <a:chExt cx="4053020" cy="2435678"/>
          </a:xfrm>
        </p:grpSpPr>
        <p:cxnSp>
          <p:nvCxnSpPr>
            <p:cNvPr id="6" name="Straight Connector 5">
              <a:extLst>
                <a:ext uri="{FF2B5EF4-FFF2-40B4-BE49-F238E27FC236}">
                  <a16:creationId xmlns:a16="http://schemas.microsoft.com/office/drawing/2014/main" id="{2836501D-F542-4B5E-994C-F5720230D540}"/>
                </a:ext>
              </a:extLst>
            </p:cNvPr>
            <p:cNvCxnSpPr>
              <a:cxnSpLocks/>
            </p:cNvCxnSpPr>
            <p:nvPr/>
          </p:nvCxnSpPr>
          <p:spPr>
            <a:xfrm>
              <a:off x="5395361" y="4443789"/>
              <a:ext cx="0" cy="2070692"/>
            </a:xfrm>
            <a:prstGeom prst="line">
              <a:avLst/>
            </a:prstGeom>
            <a:ln>
              <a:solidFill>
                <a:schemeClr val="tx1"/>
              </a:solidFill>
              <a:headEnd type="triangle" w="lg" len="med"/>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BAB4F99-D8B5-4128-9729-70CADC9C2DE0}"/>
                </a:ext>
              </a:extLst>
            </p:cNvPr>
            <p:cNvSpPr txBox="1"/>
            <p:nvPr/>
          </p:nvSpPr>
          <p:spPr>
            <a:xfrm rot="16200000">
              <a:off x="4838858" y="5380058"/>
              <a:ext cx="615874" cy="369332"/>
            </a:xfrm>
            <a:prstGeom prst="rect">
              <a:avLst/>
            </a:prstGeom>
            <a:noFill/>
          </p:spPr>
          <p:txBody>
            <a:bodyPr wrap="none" rtlCol="0">
              <a:spAutoFit/>
            </a:bodyPr>
            <a:lstStyle/>
            <a:p>
              <a:pPr algn="ctr"/>
              <a:r>
                <a:rPr lang="en-US" dirty="0"/>
                <a:t>Gain</a:t>
              </a:r>
            </a:p>
          </p:txBody>
        </p:sp>
        <p:cxnSp>
          <p:nvCxnSpPr>
            <p:cNvPr id="8" name="Straight Connector 7">
              <a:extLst>
                <a:ext uri="{FF2B5EF4-FFF2-40B4-BE49-F238E27FC236}">
                  <a16:creationId xmlns:a16="http://schemas.microsoft.com/office/drawing/2014/main" id="{DD67FF5E-60D8-49A1-BE8A-078F1A6DA71D}"/>
                </a:ext>
              </a:extLst>
            </p:cNvPr>
            <p:cNvCxnSpPr>
              <a:cxnSpLocks/>
            </p:cNvCxnSpPr>
            <p:nvPr/>
          </p:nvCxnSpPr>
          <p:spPr>
            <a:xfrm flipH="1">
              <a:off x="5377879" y="6501642"/>
              <a:ext cx="3637270" cy="6777"/>
            </a:xfrm>
            <a:prstGeom prst="line">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1FE1A4-42C0-4135-9801-1271059F6016}"/>
                </a:ext>
              </a:extLst>
            </p:cNvPr>
            <p:cNvSpPr txBox="1"/>
            <p:nvPr/>
          </p:nvSpPr>
          <p:spPr>
            <a:xfrm>
              <a:off x="5808409" y="6510135"/>
              <a:ext cx="2776209" cy="369332"/>
            </a:xfrm>
            <a:prstGeom prst="rect">
              <a:avLst/>
            </a:prstGeom>
            <a:noFill/>
          </p:spPr>
          <p:txBody>
            <a:bodyPr wrap="none" rtlCol="0">
              <a:spAutoFit/>
            </a:bodyPr>
            <a:lstStyle/>
            <a:p>
              <a:r>
                <a:rPr lang="en-US" dirty="0"/>
                <a:t>Number of Assessments (A)</a:t>
              </a:r>
            </a:p>
          </p:txBody>
        </p:sp>
      </p:grpSp>
      <p:grpSp>
        <p:nvGrpSpPr>
          <p:cNvPr id="36" name="Group 35">
            <a:extLst>
              <a:ext uri="{FF2B5EF4-FFF2-40B4-BE49-F238E27FC236}">
                <a16:creationId xmlns:a16="http://schemas.microsoft.com/office/drawing/2014/main" id="{887293AA-0A9E-4C46-A159-E9666BB69C59}"/>
              </a:ext>
            </a:extLst>
          </p:cNvPr>
          <p:cNvGrpSpPr/>
          <p:nvPr/>
        </p:nvGrpSpPr>
        <p:grpSpPr>
          <a:xfrm>
            <a:off x="5872823" y="2021157"/>
            <a:ext cx="2920497" cy="1477328"/>
            <a:chOff x="5872823" y="2021157"/>
            <a:chExt cx="2920497" cy="1477328"/>
          </a:xfrm>
        </p:grpSpPr>
        <p:sp>
          <p:nvSpPr>
            <p:cNvPr id="12" name="TextBox 11">
              <a:extLst>
                <a:ext uri="{FF2B5EF4-FFF2-40B4-BE49-F238E27FC236}">
                  <a16:creationId xmlns:a16="http://schemas.microsoft.com/office/drawing/2014/main" id="{8C4CE9A9-A844-4DC9-8934-AEEDC709E16F}"/>
                </a:ext>
              </a:extLst>
            </p:cNvPr>
            <p:cNvSpPr txBox="1"/>
            <p:nvPr/>
          </p:nvSpPr>
          <p:spPr>
            <a:xfrm>
              <a:off x="6906784" y="2021157"/>
              <a:ext cx="1886536" cy="1477328"/>
            </a:xfrm>
            <a:prstGeom prst="rect">
              <a:avLst/>
            </a:prstGeom>
            <a:noFill/>
          </p:spPr>
          <p:txBody>
            <a:bodyPr wrap="square" rtlCol="0">
              <a:spAutoFit/>
            </a:bodyPr>
            <a:lstStyle/>
            <a:p>
              <a:r>
                <a:rPr lang="en-GB" dirty="0"/>
                <a:t>Controls how quickly diminishing returns kicks when assessing.</a:t>
              </a:r>
              <a:endParaRPr lang="en-US" dirty="0"/>
            </a:p>
          </p:txBody>
        </p:sp>
        <p:cxnSp>
          <p:nvCxnSpPr>
            <p:cNvPr id="13" name="Straight Connector 12">
              <a:extLst>
                <a:ext uri="{FF2B5EF4-FFF2-40B4-BE49-F238E27FC236}">
                  <a16:creationId xmlns:a16="http://schemas.microsoft.com/office/drawing/2014/main" id="{63E6CB02-B5A6-44F1-8EF5-C5EDD08EC6BF}"/>
                </a:ext>
              </a:extLst>
            </p:cNvPr>
            <p:cNvCxnSpPr>
              <a:cxnSpLocks/>
              <a:endCxn id="12" idx="1"/>
            </p:cNvCxnSpPr>
            <p:nvPr/>
          </p:nvCxnSpPr>
          <p:spPr>
            <a:xfrm>
              <a:off x="5872823" y="2531556"/>
              <a:ext cx="1033961" cy="228265"/>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A45CFFBD-7C50-4B05-862A-F874024DE653}"/>
              </a:ext>
            </a:extLst>
          </p:cNvPr>
          <p:cNvGrpSpPr/>
          <p:nvPr/>
        </p:nvGrpSpPr>
        <p:grpSpPr>
          <a:xfrm>
            <a:off x="2595325" y="3985340"/>
            <a:ext cx="4558492" cy="2263189"/>
            <a:chOff x="2595325" y="3985340"/>
            <a:chExt cx="4558492" cy="2263189"/>
          </a:xfrm>
        </p:grpSpPr>
        <p:sp>
          <p:nvSpPr>
            <p:cNvPr id="11" name="Freeform: Shape 10">
              <a:extLst>
                <a:ext uri="{FF2B5EF4-FFF2-40B4-BE49-F238E27FC236}">
                  <a16:creationId xmlns:a16="http://schemas.microsoft.com/office/drawing/2014/main" id="{3F951096-6059-4817-B6CE-A2DDDE7E8662}"/>
                </a:ext>
              </a:extLst>
            </p:cNvPr>
            <p:cNvSpPr/>
            <p:nvPr/>
          </p:nvSpPr>
          <p:spPr>
            <a:xfrm>
              <a:off x="2595325" y="4272974"/>
              <a:ext cx="3668889" cy="1975555"/>
            </a:xfrm>
            <a:custGeom>
              <a:avLst/>
              <a:gdLst>
                <a:gd name="connsiteX0" fmla="*/ 0 w 3668889"/>
                <a:gd name="connsiteY0" fmla="*/ 1975555 h 1975555"/>
                <a:gd name="connsiteX1" fmla="*/ 519289 w 3668889"/>
                <a:gd name="connsiteY1" fmla="*/ 1444978 h 1975555"/>
                <a:gd name="connsiteX2" fmla="*/ 1467555 w 3668889"/>
                <a:gd name="connsiteY2" fmla="*/ 767644 h 1975555"/>
                <a:gd name="connsiteX3" fmla="*/ 2867378 w 3668889"/>
                <a:gd name="connsiteY3" fmla="*/ 248355 h 1975555"/>
                <a:gd name="connsiteX4" fmla="*/ 3668889 w 3668889"/>
                <a:gd name="connsiteY4" fmla="*/ 0 h 197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8889" h="1975555">
                  <a:moveTo>
                    <a:pt x="0" y="1975555"/>
                  </a:moveTo>
                  <a:cubicBezTo>
                    <a:pt x="137348" y="1810925"/>
                    <a:pt x="274697" y="1646296"/>
                    <a:pt x="519289" y="1444978"/>
                  </a:cubicBezTo>
                  <a:cubicBezTo>
                    <a:pt x="763881" y="1243660"/>
                    <a:pt x="1076207" y="967081"/>
                    <a:pt x="1467555" y="767644"/>
                  </a:cubicBezTo>
                  <a:cubicBezTo>
                    <a:pt x="1858903" y="568207"/>
                    <a:pt x="2500489" y="376296"/>
                    <a:pt x="2867378" y="248355"/>
                  </a:cubicBezTo>
                  <a:cubicBezTo>
                    <a:pt x="3234267" y="120414"/>
                    <a:pt x="3451578" y="60207"/>
                    <a:pt x="3668889" y="0"/>
                  </a:cubicBezTo>
                </a:path>
              </a:pathLst>
            </a:cu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AC14753-9F64-418A-A821-8FEE1DD6FB31}"/>
                    </a:ext>
                  </a:extLst>
                </p:cNvPr>
                <p:cNvSpPr txBox="1"/>
                <p:nvPr/>
              </p:nvSpPr>
              <p:spPr>
                <a:xfrm>
                  <a:off x="6323259" y="3985340"/>
                  <a:ext cx="830558"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l-GR" sz="3200" dirty="0"/>
                          <m:t>β</m:t>
                        </m:r>
                        <m:r>
                          <m:rPr>
                            <m:nor/>
                          </m:rPr>
                          <a:rPr lang="en-GB" sz="3200" i="0" dirty="0" smtClean="0"/>
                          <m:t>=0.5</m:t>
                        </m:r>
                      </m:oMath>
                    </m:oMathPara>
                  </a14:m>
                  <a:endParaRPr lang="en-US" sz="3200" dirty="0"/>
                </a:p>
              </p:txBody>
            </p:sp>
          </mc:Choice>
          <mc:Fallback xmlns="">
            <p:sp>
              <p:nvSpPr>
                <p:cNvPr id="20" name="TextBox 19">
                  <a:extLst>
                    <a:ext uri="{FF2B5EF4-FFF2-40B4-BE49-F238E27FC236}">
                      <a16:creationId xmlns:a16="http://schemas.microsoft.com/office/drawing/2014/main" id="{DAC14753-9F64-418A-A821-8FEE1DD6FB31}"/>
                    </a:ext>
                  </a:extLst>
                </p:cNvPr>
                <p:cNvSpPr txBox="1">
                  <a:spLocks noRot="1" noChangeAspect="1" noMove="1" noResize="1" noEditPoints="1" noAdjustHandles="1" noChangeArrowheads="1" noChangeShapeType="1" noTextEdit="1"/>
                </p:cNvSpPr>
                <p:nvPr/>
              </p:nvSpPr>
              <p:spPr>
                <a:xfrm>
                  <a:off x="6323259" y="3985340"/>
                  <a:ext cx="830558" cy="492443"/>
                </a:xfrm>
                <a:prstGeom prst="rect">
                  <a:avLst/>
                </a:prstGeom>
                <a:blipFill>
                  <a:blip r:embed="rId3"/>
                  <a:stretch>
                    <a:fillRect r="-10219"/>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45BAB3B9-6BF4-424C-B537-3B02EE2366F9}"/>
              </a:ext>
            </a:extLst>
          </p:cNvPr>
          <p:cNvGrpSpPr/>
          <p:nvPr/>
        </p:nvGrpSpPr>
        <p:grpSpPr>
          <a:xfrm>
            <a:off x="2595325" y="5003960"/>
            <a:ext cx="4601429" cy="1244569"/>
            <a:chOff x="2595325" y="5003960"/>
            <a:chExt cx="4601429" cy="1244569"/>
          </a:xfrm>
        </p:grpSpPr>
        <p:sp>
          <p:nvSpPr>
            <p:cNvPr id="18" name="Freeform: Shape 17">
              <a:extLst>
                <a:ext uri="{FF2B5EF4-FFF2-40B4-BE49-F238E27FC236}">
                  <a16:creationId xmlns:a16="http://schemas.microsoft.com/office/drawing/2014/main" id="{FE802755-A613-4C2F-B709-AE1FD06D7E78}"/>
                </a:ext>
              </a:extLst>
            </p:cNvPr>
            <p:cNvSpPr/>
            <p:nvPr/>
          </p:nvSpPr>
          <p:spPr>
            <a:xfrm>
              <a:off x="2595325" y="5277685"/>
              <a:ext cx="3781778" cy="970844"/>
            </a:xfrm>
            <a:custGeom>
              <a:avLst/>
              <a:gdLst>
                <a:gd name="connsiteX0" fmla="*/ 0 w 3781778"/>
                <a:gd name="connsiteY0" fmla="*/ 970844 h 970844"/>
                <a:gd name="connsiteX1" fmla="*/ 880533 w 3781778"/>
                <a:gd name="connsiteY1" fmla="*/ 609600 h 970844"/>
                <a:gd name="connsiteX2" fmla="*/ 2269067 w 3781778"/>
                <a:gd name="connsiteY2" fmla="*/ 248355 h 970844"/>
                <a:gd name="connsiteX3" fmla="*/ 3183467 w 3781778"/>
                <a:gd name="connsiteY3" fmla="*/ 67733 h 970844"/>
                <a:gd name="connsiteX4" fmla="*/ 3781778 w 3781778"/>
                <a:gd name="connsiteY4" fmla="*/ 0 h 970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1778" h="970844">
                  <a:moveTo>
                    <a:pt x="0" y="970844"/>
                  </a:moveTo>
                  <a:cubicBezTo>
                    <a:pt x="251177" y="850429"/>
                    <a:pt x="502355" y="730015"/>
                    <a:pt x="880533" y="609600"/>
                  </a:cubicBezTo>
                  <a:cubicBezTo>
                    <a:pt x="1258711" y="489185"/>
                    <a:pt x="1885245" y="338666"/>
                    <a:pt x="2269067" y="248355"/>
                  </a:cubicBezTo>
                  <a:cubicBezTo>
                    <a:pt x="2652889" y="158044"/>
                    <a:pt x="2931349" y="109125"/>
                    <a:pt x="3183467" y="67733"/>
                  </a:cubicBezTo>
                  <a:cubicBezTo>
                    <a:pt x="3435585" y="26341"/>
                    <a:pt x="3608681" y="13170"/>
                    <a:pt x="3781778" y="0"/>
                  </a:cubicBezTo>
                </a:path>
              </a:pathLst>
            </a:cu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DB15752-BC01-4811-8FAB-4F4FF8236A57}"/>
                    </a:ext>
                  </a:extLst>
                </p:cNvPr>
                <p:cNvSpPr txBox="1"/>
                <p:nvPr/>
              </p:nvSpPr>
              <p:spPr>
                <a:xfrm>
                  <a:off x="6366196" y="5003960"/>
                  <a:ext cx="830558"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l-GR" sz="3200" dirty="0"/>
                          <m:t>β</m:t>
                        </m:r>
                        <m:r>
                          <m:rPr>
                            <m:nor/>
                          </m:rPr>
                          <a:rPr lang="en-GB" sz="3200" i="0" dirty="0" smtClean="0"/>
                          <m:t>=0.</m:t>
                        </m:r>
                        <m:r>
                          <m:rPr>
                            <m:nor/>
                          </m:rPr>
                          <a:rPr lang="en-GB" sz="3200" b="0" i="0" dirty="0" smtClean="0"/>
                          <m:t>2</m:t>
                        </m:r>
                        <m:r>
                          <m:rPr>
                            <m:nor/>
                          </m:rPr>
                          <a:rPr lang="en-GB" sz="3200" i="0" dirty="0" smtClean="0"/>
                          <m:t>5</m:t>
                        </m:r>
                      </m:oMath>
                    </m:oMathPara>
                  </a14:m>
                  <a:endParaRPr lang="en-US" sz="3200" dirty="0"/>
                </a:p>
              </p:txBody>
            </p:sp>
          </mc:Choice>
          <mc:Fallback xmlns="">
            <p:sp>
              <p:nvSpPr>
                <p:cNvPr id="21" name="TextBox 20">
                  <a:extLst>
                    <a:ext uri="{FF2B5EF4-FFF2-40B4-BE49-F238E27FC236}">
                      <a16:creationId xmlns:a16="http://schemas.microsoft.com/office/drawing/2014/main" id="{ADB15752-BC01-4811-8FAB-4F4FF8236A57}"/>
                    </a:ext>
                  </a:extLst>
                </p:cNvPr>
                <p:cNvSpPr txBox="1">
                  <a:spLocks noRot="1" noChangeAspect="1" noMove="1" noResize="1" noEditPoints="1" noAdjustHandles="1" noChangeArrowheads="1" noChangeShapeType="1" noTextEdit="1"/>
                </p:cNvSpPr>
                <p:nvPr/>
              </p:nvSpPr>
              <p:spPr>
                <a:xfrm>
                  <a:off x="6366196" y="5003960"/>
                  <a:ext cx="830558" cy="492443"/>
                </a:xfrm>
                <a:prstGeom prst="rect">
                  <a:avLst/>
                </a:prstGeom>
                <a:blipFill>
                  <a:blip r:embed="rId4"/>
                  <a:stretch>
                    <a:fillRect r="-35036"/>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A7BEAC03-042E-4D4D-871F-630EECBAB2F8}"/>
              </a:ext>
            </a:extLst>
          </p:cNvPr>
          <p:cNvGrpSpPr/>
          <p:nvPr/>
        </p:nvGrpSpPr>
        <p:grpSpPr>
          <a:xfrm>
            <a:off x="-2655" y="3014628"/>
            <a:ext cx="2513508" cy="923330"/>
            <a:chOff x="-2655" y="3014628"/>
            <a:chExt cx="2513508" cy="923330"/>
          </a:xfrm>
        </p:grpSpPr>
        <p:sp>
          <p:nvSpPr>
            <p:cNvPr id="22" name="TextBox 21">
              <a:extLst>
                <a:ext uri="{FF2B5EF4-FFF2-40B4-BE49-F238E27FC236}">
                  <a16:creationId xmlns:a16="http://schemas.microsoft.com/office/drawing/2014/main" id="{B4525586-3968-49DD-9FC4-9069CE4C0218}"/>
                </a:ext>
              </a:extLst>
            </p:cNvPr>
            <p:cNvSpPr txBox="1"/>
            <p:nvPr/>
          </p:nvSpPr>
          <p:spPr>
            <a:xfrm>
              <a:off x="-2655" y="3014628"/>
              <a:ext cx="1992832" cy="923330"/>
            </a:xfrm>
            <a:prstGeom prst="rect">
              <a:avLst/>
            </a:prstGeom>
            <a:noFill/>
          </p:spPr>
          <p:txBody>
            <a:bodyPr wrap="square" rtlCol="0">
              <a:spAutoFit/>
            </a:bodyPr>
            <a:lstStyle/>
            <a:p>
              <a:r>
                <a:rPr lang="en-GB" dirty="0">
                  <a:highlight>
                    <a:srgbClr val="00FF00"/>
                  </a:highlight>
                </a:rPr>
                <a:t>This is our model of system performance.</a:t>
              </a:r>
              <a:endParaRPr lang="en-US" dirty="0">
                <a:highlight>
                  <a:srgbClr val="00FF00"/>
                </a:highlight>
              </a:endParaRPr>
            </a:p>
          </p:txBody>
        </p:sp>
        <p:cxnSp>
          <p:nvCxnSpPr>
            <p:cNvPr id="23" name="Straight Connector 22">
              <a:extLst>
                <a:ext uri="{FF2B5EF4-FFF2-40B4-BE49-F238E27FC236}">
                  <a16:creationId xmlns:a16="http://schemas.microsoft.com/office/drawing/2014/main" id="{9A39E5A4-A1E4-47B9-8CD0-9EA267B66D47}"/>
                </a:ext>
              </a:extLst>
            </p:cNvPr>
            <p:cNvCxnSpPr>
              <a:cxnSpLocks/>
            </p:cNvCxnSpPr>
            <p:nvPr/>
          </p:nvCxnSpPr>
          <p:spPr>
            <a:xfrm flipH="1">
              <a:off x="1636889" y="3221486"/>
              <a:ext cx="873964" cy="254807"/>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EFBE8E5-C2D4-48D1-80BA-3D4232EF3D19}"/>
                </a:ext>
              </a:extLst>
            </p:cNvPr>
            <p:cNvCxnSpPr>
              <a:cxnSpLocks/>
            </p:cNvCxnSpPr>
            <p:nvPr/>
          </p:nvCxnSpPr>
          <p:spPr>
            <a:xfrm flipH="1" flipV="1">
              <a:off x="1636889" y="3476293"/>
              <a:ext cx="873964" cy="37033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318CE17-5AB2-410C-8F11-63D1C91FA531}"/>
              </a:ext>
            </a:extLst>
          </p:cNvPr>
          <p:cNvGrpSpPr/>
          <p:nvPr/>
        </p:nvGrpSpPr>
        <p:grpSpPr>
          <a:xfrm>
            <a:off x="6781475" y="5786864"/>
            <a:ext cx="2505218" cy="923330"/>
            <a:chOff x="6288102" y="2021157"/>
            <a:chExt cx="2505218" cy="923330"/>
          </a:xfrm>
        </p:grpSpPr>
        <p:sp>
          <p:nvSpPr>
            <p:cNvPr id="38" name="TextBox 37">
              <a:extLst>
                <a:ext uri="{FF2B5EF4-FFF2-40B4-BE49-F238E27FC236}">
                  <a16:creationId xmlns:a16="http://schemas.microsoft.com/office/drawing/2014/main" id="{5F627760-D652-4E73-B3AF-0838ED873EBD}"/>
                </a:ext>
              </a:extLst>
            </p:cNvPr>
            <p:cNvSpPr txBox="1"/>
            <p:nvPr/>
          </p:nvSpPr>
          <p:spPr>
            <a:xfrm>
              <a:off x="6906784" y="2021157"/>
              <a:ext cx="1886536" cy="923330"/>
            </a:xfrm>
            <a:prstGeom prst="rect">
              <a:avLst/>
            </a:prstGeom>
            <a:noFill/>
          </p:spPr>
          <p:txBody>
            <a:bodyPr wrap="square" rtlCol="0">
              <a:spAutoFit/>
            </a:bodyPr>
            <a:lstStyle/>
            <a:p>
              <a:r>
                <a:rPr lang="en-GB" dirty="0"/>
                <a:t>Do these curves remind you of something?</a:t>
              </a:r>
              <a:endParaRPr lang="en-US" dirty="0"/>
            </a:p>
          </p:txBody>
        </p:sp>
        <p:cxnSp>
          <p:nvCxnSpPr>
            <p:cNvPr id="39" name="Straight Connector 38">
              <a:extLst>
                <a:ext uri="{FF2B5EF4-FFF2-40B4-BE49-F238E27FC236}">
                  <a16:creationId xmlns:a16="http://schemas.microsoft.com/office/drawing/2014/main" id="{78F41030-E977-4B26-B51F-F7FEF631E79C}"/>
                </a:ext>
              </a:extLst>
            </p:cNvPr>
            <p:cNvCxnSpPr>
              <a:cxnSpLocks/>
              <a:endCxn id="38" idx="1"/>
            </p:cNvCxnSpPr>
            <p:nvPr/>
          </p:nvCxnSpPr>
          <p:spPr>
            <a:xfrm>
              <a:off x="6288102" y="2217551"/>
              <a:ext cx="618682" cy="265271"/>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8005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22" presetClass="entr" presetSubtype="8"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left)">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C1DB-B913-4C35-A3B6-E8AF7EE8C2EB}"/>
              </a:ext>
            </a:extLst>
          </p:cNvPr>
          <p:cNvSpPr>
            <a:spLocks noGrp="1"/>
          </p:cNvSpPr>
          <p:nvPr>
            <p:ph type="title"/>
          </p:nvPr>
        </p:nvSpPr>
        <p:spPr/>
        <p:txBody>
          <a:bodyPr/>
          <a:lstStyle/>
          <a:p>
            <a:r>
              <a:rPr lang="en-GB" dirty="0"/>
              <a:t>Gain Function – Over Queries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3050D4-42D6-4259-B8BC-F6357869C3A3}"/>
                  </a:ext>
                </a:extLst>
              </p:cNvPr>
              <p:cNvSpPr>
                <a:spLocks noGrp="1"/>
              </p:cNvSpPr>
              <p:nvPr>
                <p:ph idx="1"/>
              </p:nvPr>
            </p:nvSpPr>
            <p:spPr/>
            <p:txBody>
              <a:bodyPr>
                <a:normAutofit/>
              </a:bodyPr>
              <a:lstStyle/>
              <a:p>
                <a:pPr marL="0" indent="0">
                  <a:buNone/>
                </a:pPr>
                <a:r>
                  <a:rPr lang="en-GB" sz="2800" dirty="0"/>
                  <a:t>Consider how the gain over A changes with subsequent queries when </a:t>
                </a:r>
                <a14:m>
                  <m:oMath xmlns:m="http://schemas.openxmlformats.org/officeDocument/2006/math">
                    <m:r>
                      <m:rPr>
                        <m:nor/>
                      </m:rPr>
                      <a:rPr lang="el-GR" sz="2800" dirty="0"/>
                      <m:t>β</m:t>
                    </m:r>
                    <m:r>
                      <m:rPr>
                        <m:nor/>
                      </m:rPr>
                      <a:rPr lang="en-GB" sz="2800" dirty="0"/>
                      <m:t>=0.5</m:t>
                    </m:r>
                  </m:oMath>
                </a14:m>
                <a:r>
                  <a:rPr lang="en-US" sz="2800" dirty="0"/>
                  <a:t>:</a:t>
                </a:r>
              </a:p>
              <a:p>
                <a:pPr marL="0" indent="0">
                  <a:buNone/>
                </a:pPr>
                <a:r>
                  <a:rPr lang="en-GB" sz="2800" dirty="0"/>
                  <a:t>:</a:t>
                </a:r>
              </a:p>
            </p:txBody>
          </p:sp>
        </mc:Choice>
        <mc:Fallback xmlns="">
          <p:sp>
            <p:nvSpPr>
              <p:cNvPr id="3" name="Content Placeholder 2">
                <a:extLst>
                  <a:ext uri="{FF2B5EF4-FFF2-40B4-BE49-F238E27FC236}">
                    <a16:creationId xmlns:a16="http://schemas.microsoft.com/office/drawing/2014/main" id="{A83050D4-42D6-4259-B8BC-F6357869C3A3}"/>
                  </a:ext>
                </a:extLst>
              </p:cNvPr>
              <p:cNvSpPr>
                <a:spLocks noGrp="1" noRot="1" noChangeAspect="1" noMove="1" noResize="1" noEditPoints="1" noAdjustHandles="1" noChangeArrowheads="1" noChangeShapeType="1" noTextEdit="1"/>
              </p:cNvSpPr>
              <p:nvPr>
                <p:ph idx="1"/>
              </p:nvPr>
            </p:nvSpPr>
            <p:spPr>
              <a:blipFill>
                <a:blip r:embed="rId2"/>
                <a:stretch>
                  <a:fillRect l="-1481" t="-1126" r="-1630"/>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5212E997-E48C-4D9E-8F98-6850162F06C6}"/>
              </a:ext>
            </a:extLst>
          </p:cNvPr>
          <p:cNvGrpSpPr/>
          <p:nvPr/>
        </p:nvGrpSpPr>
        <p:grpSpPr>
          <a:xfrm>
            <a:off x="2177327" y="4170379"/>
            <a:ext cx="4053020" cy="2435678"/>
            <a:chOff x="4962129" y="4443789"/>
            <a:chExt cx="4053020" cy="2435678"/>
          </a:xfrm>
        </p:grpSpPr>
        <p:cxnSp>
          <p:nvCxnSpPr>
            <p:cNvPr id="6" name="Straight Connector 5">
              <a:extLst>
                <a:ext uri="{FF2B5EF4-FFF2-40B4-BE49-F238E27FC236}">
                  <a16:creationId xmlns:a16="http://schemas.microsoft.com/office/drawing/2014/main" id="{2836501D-F542-4B5E-994C-F5720230D540}"/>
                </a:ext>
              </a:extLst>
            </p:cNvPr>
            <p:cNvCxnSpPr>
              <a:cxnSpLocks/>
            </p:cNvCxnSpPr>
            <p:nvPr/>
          </p:nvCxnSpPr>
          <p:spPr>
            <a:xfrm>
              <a:off x="5395361" y="4443789"/>
              <a:ext cx="0" cy="2070692"/>
            </a:xfrm>
            <a:prstGeom prst="line">
              <a:avLst/>
            </a:prstGeom>
            <a:ln>
              <a:solidFill>
                <a:schemeClr val="tx1"/>
              </a:solidFill>
              <a:headEnd type="triangle" w="lg" len="med"/>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BAB4F99-D8B5-4128-9729-70CADC9C2DE0}"/>
                </a:ext>
              </a:extLst>
            </p:cNvPr>
            <p:cNvSpPr txBox="1"/>
            <p:nvPr/>
          </p:nvSpPr>
          <p:spPr>
            <a:xfrm rot="16200000">
              <a:off x="4838858" y="5380058"/>
              <a:ext cx="615874" cy="369332"/>
            </a:xfrm>
            <a:prstGeom prst="rect">
              <a:avLst/>
            </a:prstGeom>
            <a:noFill/>
          </p:spPr>
          <p:txBody>
            <a:bodyPr wrap="none" rtlCol="0">
              <a:spAutoFit/>
            </a:bodyPr>
            <a:lstStyle/>
            <a:p>
              <a:pPr algn="ctr"/>
              <a:r>
                <a:rPr lang="en-US" dirty="0"/>
                <a:t>Gain</a:t>
              </a:r>
            </a:p>
          </p:txBody>
        </p:sp>
        <p:cxnSp>
          <p:nvCxnSpPr>
            <p:cNvPr id="8" name="Straight Connector 7">
              <a:extLst>
                <a:ext uri="{FF2B5EF4-FFF2-40B4-BE49-F238E27FC236}">
                  <a16:creationId xmlns:a16="http://schemas.microsoft.com/office/drawing/2014/main" id="{DD67FF5E-60D8-49A1-BE8A-078F1A6DA71D}"/>
                </a:ext>
              </a:extLst>
            </p:cNvPr>
            <p:cNvCxnSpPr>
              <a:cxnSpLocks/>
            </p:cNvCxnSpPr>
            <p:nvPr/>
          </p:nvCxnSpPr>
          <p:spPr>
            <a:xfrm flipH="1">
              <a:off x="5377879" y="6501642"/>
              <a:ext cx="3637270" cy="6777"/>
            </a:xfrm>
            <a:prstGeom prst="line">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1FE1A4-42C0-4135-9801-1271059F6016}"/>
                </a:ext>
              </a:extLst>
            </p:cNvPr>
            <p:cNvSpPr txBox="1"/>
            <p:nvPr/>
          </p:nvSpPr>
          <p:spPr>
            <a:xfrm>
              <a:off x="5808409" y="6510135"/>
              <a:ext cx="2776209" cy="369332"/>
            </a:xfrm>
            <a:prstGeom prst="rect">
              <a:avLst/>
            </a:prstGeom>
            <a:noFill/>
          </p:spPr>
          <p:txBody>
            <a:bodyPr wrap="none" rtlCol="0">
              <a:spAutoFit/>
            </a:bodyPr>
            <a:lstStyle/>
            <a:p>
              <a:r>
                <a:rPr lang="en-US" dirty="0"/>
                <a:t>Number of Assessments (A)</a:t>
              </a:r>
            </a:p>
          </p:txBody>
        </p:sp>
      </p:grpSp>
      <p:grpSp>
        <p:nvGrpSpPr>
          <p:cNvPr id="36" name="Group 35">
            <a:extLst>
              <a:ext uri="{FF2B5EF4-FFF2-40B4-BE49-F238E27FC236}">
                <a16:creationId xmlns:a16="http://schemas.microsoft.com/office/drawing/2014/main" id="{887293AA-0A9E-4C46-A159-E9666BB69C59}"/>
              </a:ext>
            </a:extLst>
          </p:cNvPr>
          <p:cNvGrpSpPr/>
          <p:nvPr/>
        </p:nvGrpSpPr>
        <p:grpSpPr>
          <a:xfrm>
            <a:off x="5450305" y="2550833"/>
            <a:ext cx="3830470" cy="1327446"/>
            <a:chOff x="5237566" y="1845452"/>
            <a:chExt cx="4074230" cy="1492531"/>
          </a:xfrm>
        </p:grpSpPr>
        <p:sp>
          <p:nvSpPr>
            <p:cNvPr id="12" name="TextBox 11">
              <a:extLst>
                <a:ext uri="{FF2B5EF4-FFF2-40B4-BE49-F238E27FC236}">
                  <a16:creationId xmlns:a16="http://schemas.microsoft.com/office/drawing/2014/main" id="{8C4CE9A9-A844-4DC9-8934-AEEDC709E16F}"/>
                </a:ext>
              </a:extLst>
            </p:cNvPr>
            <p:cNvSpPr txBox="1"/>
            <p:nvPr/>
          </p:nvSpPr>
          <p:spPr>
            <a:xfrm>
              <a:off x="7425260" y="1860655"/>
              <a:ext cx="1886536" cy="1477328"/>
            </a:xfrm>
            <a:prstGeom prst="rect">
              <a:avLst/>
            </a:prstGeom>
            <a:noFill/>
          </p:spPr>
          <p:txBody>
            <a:bodyPr wrap="square" rtlCol="0">
              <a:spAutoFit/>
            </a:bodyPr>
            <a:lstStyle/>
            <a:p>
              <a:r>
                <a:rPr lang="en-GB" dirty="0"/>
                <a:t>Controls how quickly diminishing returns kicks in over queries.</a:t>
              </a:r>
              <a:endParaRPr lang="en-US" dirty="0"/>
            </a:p>
          </p:txBody>
        </p:sp>
        <p:cxnSp>
          <p:nvCxnSpPr>
            <p:cNvPr id="13" name="Straight Connector 12">
              <a:extLst>
                <a:ext uri="{FF2B5EF4-FFF2-40B4-BE49-F238E27FC236}">
                  <a16:creationId xmlns:a16="http://schemas.microsoft.com/office/drawing/2014/main" id="{63E6CB02-B5A6-44F1-8EF5-C5EDD08EC6BF}"/>
                </a:ext>
              </a:extLst>
            </p:cNvPr>
            <p:cNvCxnSpPr>
              <a:cxnSpLocks/>
              <a:endCxn id="12" idx="1"/>
            </p:cNvCxnSpPr>
            <p:nvPr/>
          </p:nvCxnSpPr>
          <p:spPr>
            <a:xfrm>
              <a:off x="5237566" y="1845452"/>
              <a:ext cx="2187694" cy="753867"/>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p:sp>
        <p:nvSpPr>
          <p:cNvPr id="11" name="Freeform: Shape 10">
            <a:extLst>
              <a:ext uri="{FF2B5EF4-FFF2-40B4-BE49-F238E27FC236}">
                <a16:creationId xmlns:a16="http://schemas.microsoft.com/office/drawing/2014/main" id="{3F951096-6059-4817-B6CE-A2DDDE7E8662}"/>
              </a:ext>
            </a:extLst>
          </p:cNvPr>
          <p:cNvSpPr/>
          <p:nvPr/>
        </p:nvSpPr>
        <p:spPr>
          <a:xfrm>
            <a:off x="2595325" y="4272974"/>
            <a:ext cx="3668889" cy="1975555"/>
          </a:xfrm>
          <a:custGeom>
            <a:avLst/>
            <a:gdLst>
              <a:gd name="connsiteX0" fmla="*/ 0 w 3668889"/>
              <a:gd name="connsiteY0" fmla="*/ 1975555 h 1975555"/>
              <a:gd name="connsiteX1" fmla="*/ 519289 w 3668889"/>
              <a:gd name="connsiteY1" fmla="*/ 1444978 h 1975555"/>
              <a:gd name="connsiteX2" fmla="*/ 1467555 w 3668889"/>
              <a:gd name="connsiteY2" fmla="*/ 767644 h 1975555"/>
              <a:gd name="connsiteX3" fmla="*/ 2867378 w 3668889"/>
              <a:gd name="connsiteY3" fmla="*/ 248355 h 1975555"/>
              <a:gd name="connsiteX4" fmla="*/ 3668889 w 3668889"/>
              <a:gd name="connsiteY4" fmla="*/ 0 h 197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8889" h="1975555">
                <a:moveTo>
                  <a:pt x="0" y="1975555"/>
                </a:moveTo>
                <a:cubicBezTo>
                  <a:pt x="137348" y="1810925"/>
                  <a:pt x="274697" y="1646296"/>
                  <a:pt x="519289" y="1444978"/>
                </a:cubicBezTo>
                <a:cubicBezTo>
                  <a:pt x="763881" y="1243660"/>
                  <a:pt x="1076207" y="967081"/>
                  <a:pt x="1467555" y="767644"/>
                </a:cubicBezTo>
                <a:cubicBezTo>
                  <a:pt x="1858903" y="568207"/>
                  <a:pt x="2500489" y="376296"/>
                  <a:pt x="2867378" y="248355"/>
                </a:cubicBezTo>
                <a:cubicBezTo>
                  <a:pt x="3234267" y="120414"/>
                  <a:pt x="3451578" y="60207"/>
                  <a:pt x="3668889" y="0"/>
                </a:cubicBezTo>
              </a:path>
            </a:pathLst>
          </a:cu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7BEAC03-042E-4D4D-871F-630EECBAB2F8}"/>
              </a:ext>
            </a:extLst>
          </p:cNvPr>
          <p:cNvGrpSpPr/>
          <p:nvPr/>
        </p:nvGrpSpPr>
        <p:grpSpPr>
          <a:xfrm>
            <a:off x="-2655" y="3014628"/>
            <a:ext cx="2513508" cy="923330"/>
            <a:chOff x="-2655" y="3014628"/>
            <a:chExt cx="2513508" cy="923330"/>
          </a:xfrm>
        </p:grpSpPr>
        <p:sp>
          <p:nvSpPr>
            <p:cNvPr id="22" name="TextBox 21">
              <a:extLst>
                <a:ext uri="{FF2B5EF4-FFF2-40B4-BE49-F238E27FC236}">
                  <a16:creationId xmlns:a16="http://schemas.microsoft.com/office/drawing/2014/main" id="{B4525586-3968-49DD-9FC4-9069CE4C0218}"/>
                </a:ext>
              </a:extLst>
            </p:cNvPr>
            <p:cNvSpPr txBox="1"/>
            <p:nvPr/>
          </p:nvSpPr>
          <p:spPr>
            <a:xfrm>
              <a:off x="-2655" y="3014628"/>
              <a:ext cx="1992832" cy="923330"/>
            </a:xfrm>
            <a:prstGeom prst="rect">
              <a:avLst/>
            </a:prstGeom>
            <a:noFill/>
          </p:spPr>
          <p:txBody>
            <a:bodyPr wrap="square" rtlCol="0">
              <a:spAutoFit/>
            </a:bodyPr>
            <a:lstStyle/>
            <a:p>
              <a:r>
                <a:rPr lang="en-GB" dirty="0">
                  <a:highlight>
                    <a:srgbClr val="00FF00"/>
                  </a:highlight>
                </a:rPr>
                <a:t>This is our model of system performance.</a:t>
              </a:r>
              <a:endParaRPr lang="en-US" dirty="0">
                <a:highlight>
                  <a:srgbClr val="00FF00"/>
                </a:highlight>
              </a:endParaRPr>
            </a:p>
          </p:txBody>
        </p:sp>
        <p:cxnSp>
          <p:nvCxnSpPr>
            <p:cNvPr id="23" name="Straight Connector 22">
              <a:extLst>
                <a:ext uri="{FF2B5EF4-FFF2-40B4-BE49-F238E27FC236}">
                  <a16:creationId xmlns:a16="http://schemas.microsoft.com/office/drawing/2014/main" id="{9A39E5A4-A1E4-47B9-8CD0-9EA267B66D47}"/>
                </a:ext>
              </a:extLst>
            </p:cNvPr>
            <p:cNvCxnSpPr>
              <a:cxnSpLocks/>
            </p:cNvCxnSpPr>
            <p:nvPr/>
          </p:nvCxnSpPr>
          <p:spPr>
            <a:xfrm flipH="1">
              <a:off x="1636889" y="3221486"/>
              <a:ext cx="873964" cy="254807"/>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EFBE8E5-C2D4-48D1-80BA-3D4232EF3D19}"/>
                </a:ext>
              </a:extLst>
            </p:cNvPr>
            <p:cNvCxnSpPr>
              <a:cxnSpLocks/>
            </p:cNvCxnSpPr>
            <p:nvPr/>
          </p:nvCxnSpPr>
          <p:spPr>
            <a:xfrm flipH="1" flipV="1">
              <a:off x="1636889" y="3476293"/>
              <a:ext cx="873964" cy="37033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4693A02-CE86-4C2F-AD35-6C5168B087DF}"/>
                  </a:ext>
                </a:extLst>
              </p:cNvPr>
              <p:cNvSpPr txBox="1"/>
              <p:nvPr/>
            </p:nvSpPr>
            <p:spPr>
              <a:xfrm>
                <a:off x="1636889" y="2214615"/>
                <a:ext cx="5210173" cy="808939"/>
              </a:xfrm>
              <a:prstGeom prst="rect">
                <a:avLst/>
              </a:prstGeom>
              <a:noFill/>
            </p:spPr>
            <p:txBody>
              <a:bodyPr wrap="square" lIns="0" tIns="0" rIns="0" bIns="0" rtlCol="0">
                <a:spAutoFit/>
              </a:bodyPr>
              <a:lstStyle/>
              <a:p>
                <a14:m>
                  <m:oMath xmlns:m="http://schemas.openxmlformats.org/officeDocument/2006/math">
                    <m:r>
                      <a:rPr lang="en-GB" sz="4400" b="0" i="1" smtClean="0">
                        <a:latin typeface="Cambria Math" panose="02040503050406030204" pitchFamily="18" charset="0"/>
                      </a:rPr>
                      <m:t>𝑔</m:t>
                    </m:r>
                    <m:d>
                      <m:dPr>
                        <m:ctrlPr>
                          <a:rPr lang="en-GB" sz="4400" b="0" i="1" smtClean="0">
                            <a:latin typeface="Cambria Math" panose="02040503050406030204" pitchFamily="18" charset="0"/>
                          </a:rPr>
                        </m:ctrlPr>
                      </m:dPr>
                      <m:e>
                        <m:r>
                          <a:rPr lang="en-GB" sz="4400" b="0" i="1" smtClean="0">
                            <a:latin typeface="Cambria Math" panose="02040503050406030204" pitchFamily="18" charset="0"/>
                          </a:rPr>
                          <m:t>𝑄</m:t>
                        </m:r>
                        <m:r>
                          <a:rPr lang="en-GB" sz="4400" b="0" i="1" smtClean="0">
                            <a:latin typeface="Cambria Math" panose="02040503050406030204" pitchFamily="18" charset="0"/>
                          </a:rPr>
                          <m:t>,</m:t>
                        </m:r>
                        <m:r>
                          <a:rPr lang="en-GB" sz="4400" b="0" i="1" smtClean="0">
                            <a:latin typeface="Cambria Math" panose="02040503050406030204" pitchFamily="18" charset="0"/>
                          </a:rPr>
                          <m:t>𝐴</m:t>
                        </m:r>
                      </m:e>
                    </m:d>
                    <m:r>
                      <a:rPr lang="en-GB" sz="4400" b="0" i="1" smtClean="0">
                        <a:latin typeface="Cambria Math" panose="02040503050406030204" pitchFamily="18" charset="0"/>
                      </a:rPr>
                      <m:t>=</m:t>
                    </m:r>
                    <m:r>
                      <a:rPr lang="en-GB" sz="4400" b="0" i="1" smtClean="0">
                        <a:latin typeface="Cambria Math" panose="02040503050406030204" pitchFamily="18" charset="0"/>
                      </a:rPr>
                      <m:t>𝑘</m:t>
                    </m:r>
                    <m:r>
                      <a:rPr lang="en-GB" sz="4400" b="0" i="1" smtClean="0">
                        <a:latin typeface="Cambria Math" panose="02040503050406030204" pitchFamily="18" charset="0"/>
                      </a:rPr>
                      <m:t>.</m:t>
                    </m:r>
                    <m:sSup>
                      <m:sSupPr>
                        <m:ctrlPr>
                          <a:rPr lang="en-GB" sz="4400" b="0" i="1" smtClean="0">
                            <a:latin typeface="Cambria Math" panose="02040503050406030204" pitchFamily="18" charset="0"/>
                          </a:rPr>
                        </m:ctrlPr>
                      </m:sSupPr>
                      <m:e>
                        <m:r>
                          <a:rPr lang="en-GB" sz="4400" b="0" i="1" smtClean="0">
                            <a:latin typeface="Cambria Math" panose="02040503050406030204" pitchFamily="18" charset="0"/>
                          </a:rPr>
                          <m:t>𝑄</m:t>
                        </m:r>
                      </m:e>
                      <m:sup>
                        <m:r>
                          <m:rPr>
                            <m:nor/>
                          </m:rPr>
                          <a:rPr lang="en-US" sz="4400" b="1" dirty="0"/>
                          <m:t>α</m:t>
                        </m:r>
                      </m:sup>
                    </m:sSup>
                    <m:r>
                      <a:rPr lang="en-GB" sz="4400" b="0" i="1" smtClean="0">
                        <a:latin typeface="Cambria Math" panose="02040503050406030204" pitchFamily="18" charset="0"/>
                      </a:rPr>
                      <m:t>.</m:t>
                    </m:r>
                  </m:oMath>
                </a14:m>
                <a:r>
                  <a:rPr lang="en-GB" sz="4400" dirty="0"/>
                  <a:t> </a:t>
                </a:r>
                <a14:m>
                  <m:oMath xmlns:m="http://schemas.openxmlformats.org/officeDocument/2006/math">
                    <m:sSup>
                      <m:sSupPr>
                        <m:ctrlPr>
                          <a:rPr lang="en-GB" sz="4400" i="1">
                            <a:latin typeface="Cambria Math" panose="02040503050406030204" pitchFamily="18" charset="0"/>
                          </a:rPr>
                        </m:ctrlPr>
                      </m:sSupPr>
                      <m:e>
                        <m:r>
                          <a:rPr lang="en-GB" sz="4400" b="0" i="1" smtClean="0">
                            <a:latin typeface="Cambria Math" panose="02040503050406030204" pitchFamily="18" charset="0"/>
                          </a:rPr>
                          <m:t>𝐴</m:t>
                        </m:r>
                      </m:e>
                      <m:sup>
                        <m:r>
                          <m:rPr>
                            <m:nor/>
                          </m:rPr>
                          <a:rPr lang="en-GB" sz="4400" b="0" i="0" smtClean="0">
                            <a:latin typeface="Cambria Math" panose="02040503050406030204" pitchFamily="18" charset="0"/>
                          </a:rPr>
                          <m:t>0.5</m:t>
                        </m:r>
                      </m:sup>
                    </m:sSup>
                  </m:oMath>
                </a14:m>
                <a:endParaRPr lang="en-US" sz="4400" dirty="0"/>
              </a:p>
            </p:txBody>
          </p:sp>
        </mc:Choice>
        <mc:Fallback xmlns="">
          <p:sp>
            <p:nvSpPr>
              <p:cNvPr id="24" name="TextBox 23">
                <a:extLst>
                  <a:ext uri="{FF2B5EF4-FFF2-40B4-BE49-F238E27FC236}">
                    <a16:creationId xmlns:a16="http://schemas.microsoft.com/office/drawing/2014/main" id="{54693A02-CE86-4C2F-AD35-6C5168B087DF}"/>
                  </a:ext>
                </a:extLst>
              </p:cNvPr>
              <p:cNvSpPr txBox="1">
                <a:spLocks noRot="1" noChangeAspect="1" noMove="1" noResize="1" noEditPoints="1" noAdjustHandles="1" noChangeArrowheads="1" noChangeShapeType="1" noTextEdit="1"/>
              </p:cNvSpPr>
              <p:nvPr/>
            </p:nvSpPr>
            <p:spPr>
              <a:xfrm>
                <a:off x="1636889" y="2214615"/>
                <a:ext cx="5210173" cy="808939"/>
              </a:xfrm>
              <a:prstGeom prst="rect">
                <a:avLst/>
              </a:prstGeom>
              <a:blipFill>
                <a:blip r:embed="rId3"/>
                <a:stretch>
                  <a:fillRect/>
                </a:stretch>
              </a:blipFill>
            </p:spPr>
            <p:txBody>
              <a:bodyPr/>
              <a:lstStyle/>
              <a:p>
                <a:r>
                  <a:rPr lang="en-US">
                    <a:noFill/>
                  </a:rPr>
                  <a:t> </a:t>
                </a:r>
              </a:p>
            </p:txBody>
          </p:sp>
        </mc:Fallback>
      </mc:AlternateContent>
      <p:sp>
        <p:nvSpPr>
          <p:cNvPr id="25" name="Freeform: Shape 24">
            <a:extLst>
              <a:ext uri="{FF2B5EF4-FFF2-40B4-BE49-F238E27FC236}">
                <a16:creationId xmlns:a16="http://schemas.microsoft.com/office/drawing/2014/main" id="{9B67D7C0-136B-49B1-A2AB-CC8373B211A4}"/>
              </a:ext>
            </a:extLst>
          </p:cNvPr>
          <p:cNvSpPr/>
          <p:nvPr/>
        </p:nvSpPr>
        <p:spPr>
          <a:xfrm>
            <a:off x="2625795" y="4983377"/>
            <a:ext cx="3638407" cy="1257694"/>
          </a:xfrm>
          <a:custGeom>
            <a:avLst/>
            <a:gdLst>
              <a:gd name="connsiteX0" fmla="*/ 0 w 3668889"/>
              <a:gd name="connsiteY0" fmla="*/ 1975555 h 1975555"/>
              <a:gd name="connsiteX1" fmla="*/ 519289 w 3668889"/>
              <a:gd name="connsiteY1" fmla="*/ 1444978 h 1975555"/>
              <a:gd name="connsiteX2" fmla="*/ 1467555 w 3668889"/>
              <a:gd name="connsiteY2" fmla="*/ 767644 h 1975555"/>
              <a:gd name="connsiteX3" fmla="*/ 2867378 w 3668889"/>
              <a:gd name="connsiteY3" fmla="*/ 248355 h 1975555"/>
              <a:gd name="connsiteX4" fmla="*/ 3668889 w 3668889"/>
              <a:gd name="connsiteY4" fmla="*/ 0 h 197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8889" h="1975555">
                <a:moveTo>
                  <a:pt x="0" y="1975555"/>
                </a:moveTo>
                <a:cubicBezTo>
                  <a:pt x="137348" y="1810925"/>
                  <a:pt x="274697" y="1646296"/>
                  <a:pt x="519289" y="1444978"/>
                </a:cubicBezTo>
                <a:cubicBezTo>
                  <a:pt x="763881" y="1243660"/>
                  <a:pt x="1076207" y="967081"/>
                  <a:pt x="1467555" y="767644"/>
                </a:cubicBezTo>
                <a:cubicBezTo>
                  <a:pt x="1858903" y="568207"/>
                  <a:pt x="2500489" y="376296"/>
                  <a:pt x="2867378" y="248355"/>
                </a:cubicBezTo>
                <a:cubicBezTo>
                  <a:pt x="3234267" y="120414"/>
                  <a:pt x="3451578" y="60207"/>
                  <a:pt x="3668889" y="0"/>
                </a:cubicBezTo>
              </a:path>
            </a:pathLst>
          </a:cu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50FDD22-AE28-41AA-9398-0A6B6A895A44}"/>
              </a:ext>
            </a:extLst>
          </p:cNvPr>
          <p:cNvSpPr/>
          <p:nvPr/>
        </p:nvSpPr>
        <p:spPr>
          <a:xfrm>
            <a:off x="2625796" y="5402178"/>
            <a:ext cx="3638418" cy="812533"/>
          </a:xfrm>
          <a:custGeom>
            <a:avLst/>
            <a:gdLst>
              <a:gd name="connsiteX0" fmla="*/ 0 w 3668889"/>
              <a:gd name="connsiteY0" fmla="*/ 1975555 h 1975555"/>
              <a:gd name="connsiteX1" fmla="*/ 519289 w 3668889"/>
              <a:gd name="connsiteY1" fmla="*/ 1444978 h 1975555"/>
              <a:gd name="connsiteX2" fmla="*/ 1467555 w 3668889"/>
              <a:gd name="connsiteY2" fmla="*/ 767644 h 1975555"/>
              <a:gd name="connsiteX3" fmla="*/ 2867378 w 3668889"/>
              <a:gd name="connsiteY3" fmla="*/ 248355 h 1975555"/>
              <a:gd name="connsiteX4" fmla="*/ 3668889 w 3668889"/>
              <a:gd name="connsiteY4" fmla="*/ 0 h 197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8889" h="1975555">
                <a:moveTo>
                  <a:pt x="0" y="1975555"/>
                </a:moveTo>
                <a:cubicBezTo>
                  <a:pt x="137348" y="1810925"/>
                  <a:pt x="274697" y="1646296"/>
                  <a:pt x="519289" y="1444978"/>
                </a:cubicBezTo>
                <a:cubicBezTo>
                  <a:pt x="763881" y="1243660"/>
                  <a:pt x="1076207" y="967081"/>
                  <a:pt x="1467555" y="767644"/>
                </a:cubicBezTo>
                <a:cubicBezTo>
                  <a:pt x="1858903" y="568207"/>
                  <a:pt x="2500489" y="376296"/>
                  <a:pt x="2867378" y="248355"/>
                </a:cubicBezTo>
                <a:cubicBezTo>
                  <a:pt x="3234267" y="120414"/>
                  <a:pt x="3451578" y="60207"/>
                  <a:pt x="3668889" y="0"/>
                </a:cubicBezTo>
              </a:path>
            </a:pathLst>
          </a:cu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04A8269-6737-4546-A1D4-90FEFE7EA10F}"/>
              </a:ext>
            </a:extLst>
          </p:cNvPr>
          <p:cNvSpPr/>
          <p:nvPr/>
        </p:nvSpPr>
        <p:spPr>
          <a:xfrm>
            <a:off x="2625797" y="5880913"/>
            <a:ext cx="3604550" cy="369332"/>
          </a:xfrm>
          <a:custGeom>
            <a:avLst/>
            <a:gdLst>
              <a:gd name="connsiteX0" fmla="*/ 0 w 3668889"/>
              <a:gd name="connsiteY0" fmla="*/ 1975555 h 1975555"/>
              <a:gd name="connsiteX1" fmla="*/ 519289 w 3668889"/>
              <a:gd name="connsiteY1" fmla="*/ 1444978 h 1975555"/>
              <a:gd name="connsiteX2" fmla="*/ 1467555 w 3668889"/>
              <a:gd name="connsiteY2" fmla="*/ 767644 h 1975555"/>
              <a:gd name="connsiteX3" fmla="*/ 2867378 w 3668889"/>
              <a:gd name="connsiteY3" fmla="*/ 248355 h 1975555"/>
              <a:gd name="connsiteX4" fmla="*/ 3668889 w 3668889"/>
              <a:gd name="connsiteY4" fmla="*/ 0 h 197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8889" h="1975555">
                <a:moveTo>
                  <a:pt x="0" y="1975555"/>
                </a:moveTo>
                <a:cubicBezTo>
                  <a:pt x="137348" y="1810925"/>
                  <a:pt x="274697" y="1646296"/>
                  <a:pt x="519289" y="1444978"/>
                </a:cubicBezTo>
                <a:cubicBezTo>
                  <a:pt x="763881" y="1243660"/>
                  <a:pt x="1076207" y="967081"/>
                  <a:pt x="1467555" y="767644"/>
                </a:cubicBezTo>
                <a:cubicBezTo>
                  <a:pt x="1858903" y="568207"/>
                  <a:pt x="2500489" y="376296"/>
                  <a:pt x="2867378" y="248355"/>
                </a:cubicBezTo>
                <a:cubicBezTo>
                  <a:pt x="3234267" y="120414"/>
                  <a:pt x="3451578" y="60207"/>
                  <a:pt x="3668889" y="0"/>
                </a:cubicBezTo>
              </a:path>
            </a:pathLst>
          </a:cu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5A4CA09-D098-4EA5-B682-62BE51D74597}"/>
              </a:ext>
            </a:extLst>
          </p:cNvPr>
          <p:cNvSpPr txBox="1"/>
          <p:nvPr/>
        </p:nvSpPr>
        <p:spPr>
          <a:xfrm>
            <a:off x="5975184" y="3942494"/>
            <a:ext cx="1116515" cy="369332"/>
          </a:xfrm>
          <a:prstGeom prst="rect">
            <a:avLst/>
          </a:prstGeom>
          <a:noFill/>
        </p:spPr>
        <p:txBody>
          <a:bodyPr wrap="square" rtlCol="0">
            <a:spAutoFit/>
          </a:bodyPr>
          <a:lstStyle/>
          <a:p>
            <a:r>
              <a:rPr lang="en-GB" dirty="0"/>
              <a:t>1</a:t>
            </a:r>
            <a:r>
              <a:rPr lang="en-GB" baseline="30000" dirty="0"/>
              <a:t>st</a:t>
            </a:r>
            <a:r>
              <a:rPr lang="en-GB" dirty="0"/>
              <a:t> Query</a:t>
            </a:r>
            <a:endParaRPr lang="en-US" dirty="0"/>
          </a:p>
        </p:txBody>
      </p:sp>
      <p:sp>
        <p:nvSpPr>
          <p:cNvPr id="30" name="TextBox 29">
            <a:extLst>
              <a:ext uri="{FF2B5EF4-FFF2-40B4-BE49-F238E27FC236}">
                <a16:creationId xmlns:a16="http://schemas.microsoft.com/office/drawing/2014/main" id="{681753DC-6805-4B07-BDC0-75DD672D6EDB}"/>
              </a:ext>
            </a:extLst>
          </p:cNvPr>
          <p:cNvSpPr txBox="1"/>
          <p:nvPr/>
        </p:nvSpPr>
        <p:spPr>
          <a:xfrm>
            <a:off x="5975184" y="4686302"/>
            <a:ext cx="1116515" cy="369332"/>
          </a:xfrm>
          <a:prstGeom prst="rect">
            <a:avLst/>
          </a:prstGeom>
          <a:noFill/>
        </p:spPr>
        <p:txBody>
          <a:bodyPr wrap="square" rtlCol="0">
            <a:spAutoFit/>
          </a:bodyPr>
          <a:lstStyle/>
          <a:p>
            <a:r>
              <a:rPr lang="en-GB" dirty="0"/>
              <a:t>2</a:t>
            </a:r>
            <a:r>
              <a:rPr lang="en-GB" baseline="30000" dirty="0"/>
              <a:t>nd</a:t>
            </a:r>
            <a:r>
              <a:rPr lang="en-GB" dirty="0"/>
              <a:t> Query</a:t>
            </a:r>
            <a:endParaRPr lang="en-US" dirty="0"/>
          </a:p>
        </p:txBody>
      </p:sp>
      <p:sp>
        <p:nvSpPr>
          <p:cNvPr id="31" name="TextBox 30">
            <a:extLst>
              <a:ext uri="{FF2B5EF4-FFF2-40B4-BE49-F238E27FC236}">
                <a16:creationId xmlns:a16="http://schemas.microsoft.com/office/drawing/2014/main" id="{593186A5-F65A-4C69-8883-CEC4C0EABEA2}"/>
              </a:ext>
            </a:extLst>
          </p:cNvPr>
          <p:cNvSpPr txBox="1"/>
          <p:nvPr/>
        </p:nvSpPr>
        <p:spPr>
          <a:xfrm>
            <a:off x="5923006" y="5100060"/>
            <a:ext cx="1116515" cy="369332"/>
          </a:xfrm>
          <a:prstGeom prst="rect">
            <a:avLst/>
          </a:prstGeom>
          <a:noFill/>
        </p:spPr>
        <p:txBody>
          <a:bodyPr wrap="square" rtlCol="0">
            <a:spAutoFit/>
          </a:bodyPr>
          <a:lstStyle/>
          <a:p>
            <a:r>
              <a:rPr lang="en-GB" dirty="0"/>
              <a:t>3</a:t>
            </a:r>
            <a:r>
              <a:rPr lang="en-GB" baseline="30000" dirty="0"/>
              <a:t>rd</a:t>
            </a:r>
            <a:r>
              <a:rPr lang="en-GB" dirty="0"/>
              <a:t> Query</a:t>
            </a:r>
            <a:endParaRPr lang="en-US" dirty="0"/>
          </a:p>
        </p:txBody>
      </p:sp>
    </p:spTree>
    <p:extLst>
      <p:ext uri="{BB962C8B-B14F-4D97-AF65-F5344CB8AC3E}">
        <p14:creationId xmlns:p14="http://schemas.microsoft.com/office/powerpoint/2010/main" val="234561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Gain Function</a:t>
            </a:r>
          </a:p>
        </p:txBody>
      </p:sp>
      <p:sp>
        <p:nvSpPr>
          <p:cNvPr id="3" name="Content Placeholder 2"/>
          <p:cNvSpPr>
            <a:spLocks noGrp="1"/>
          </p:cNvSpPr>
          <p:nvPr>
            <p:ph idx="1"/>
          </p:nvPr>
        </p:nvSpPr>
        <p:spPr>
          <a:xfrm>
            <a:off x="495562" y="5924092"/>
            <a:ext cx="7614356" cy="933908"/>
          </a:xfrm>
        </p:spPr>
        <p:txBody>
          <a:bodyPr>
            <a:normAutofit lnSpcReduction="10000"/>
          </a:bodyPr>
          <a:lstStyle/>
          <a:p>
            <a:pPr marL="0" indent="0" algn="ctr">
              <a:buNone/>
            </a:pPr>
            <a:r>
              <a:rPr lang="en-US" sz="2800" dirty="0"/>
              <a:t>Each point on the curve represents a combination of interactions that will yield the same gain.</a:t>
            </a:r>
          </a:p>
        </p:txBody>
      </p:sp>
      <p:grpSp>
        <p:nvGrpSpPr>
          <p:cNvPr id="6" name="Group 5">
            <a:extLst>
              <a:ext uri="{FF2B5EF4-FFF2-40B4-BE49-F238E27FC236}">
                <a16:creationId xmlns:a16="http://schemas.microsoft.com/office/drawing/2014/main" id="{962AD4F1-9B22-47D9-97BC-0AD93E88297C}"/>
              </a:ext>
            </a:extLst>
          </p:cNvPr>
          <p:cNvGrpSpPr/>
          <p:nvPr/>
        </p:nvGrpSpPr>
        <p:grpSpPr>
          <a:xfrm>
            <a:off x="1333476" y="1656067"/>
            <a:ext cx="5541457" cy="3915198"/>
            <a:chOff x="4946367" y="2992170"/>
            <a:chExt cx="5541457" cy="3915198"/>
          </a:xfrm>
        </p:grpSpPr>
        <p:cxnSp>
          <p:nvCxnSpPr>
            <p:cNvPr id="7" name="Straight Connector 6">
              <a:extLst>
                <a:ext uri="{FF2B5EF4-FFF2-40B4-BE49-F238E27FC236}">
                  <a16:creationId xmlns:a16="http://schemas.microsoft.com/office/drawing/2014/main" id="{626A1B2A-B398-4B0C-AD02-3FEE438EF30A}"/>
                </a:ext>
              </a:extLst>
            </p:cNvPr>
            <p:cNvCxnSpPr>
              <a:cxnSpLocks/>
            </p:cNvCxnSpPr>
            <p:nvPr/>
          </p:nvCxnSpPr>
          <p:spPr>
            <a:xfrm>
              <a:off x="5395361" y="2992170"/>
              <a:ext cx="0" cy="3522311"/>
            </a:xfrm>
            <a:prstGeom prst="line">
              <a:avLst/>
            </a:prstGeom>
            <a:ln>
              <a:solidFill>
                <a:schemeClr val="tx1"/>
              </a:solidFill>
              <a:headEnd type="triangle" w="lg" len="med"/>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7D6DF7D-95D6-4B8A-9F9A-048CB526747C}"/>
                </a:ext>
              </a:extLst>
            </p:cNvPr>
            <p:cNvSpPr txBox="1"/>
            <p:nvPr/>
          </p:nvSpPr>
          <p:spPr>
            <a:xfrm rot="16200000">
              <a:off x="3961385" y="4738751"/>
              <a:ext cx="2339295" cy="369332"/>
            </a:xfrm>
            <a:prstGeom prst="rect">
              <a:avLst/>
            </a:prstGeom>
            <a:noFill/>
          </p:spPr>
          <p:txBody>
            <a:bodyPr wrap="none" rtlCol="0">
              <a:spAutoFit/>
            </a:bodyPr>
            <a:lstStyle/>
            <a:p>
              <a:pPr algn="ctr"/>
              <a:r>
                <a:rPr lang="en-GB" dirty="0"/>
                <a:t>Number of Queries (Q)</a:t>
              </a:r>
              <a:endParaRPr lang="en-US" dirty="0"/>
            </a:p>
          </p:txBody>
        </p:sp>
        <p:cxnSp>
          <p:nvCxnSpPr>
            <p:cNvPr id="9" name="Straight Connector 8">
              <a:extLst>
                <a:ext uri="{FF2B5EF4-FFF2-40B4-BE49-F238E27FC236}">
                  <a16:creationId xmlns:a16="http://schemas.microsoft.com/office/drawing/2014/main" id="{AE4C9892-91F6-45B6-977C-44F6181DC5D6}"/>
                </a:ext>
              </a:extLst>
            </p:cNvPr>
            <p:cNvCxnSpPr>
              <a:cxnSpLocks/>
            </p:cNvCxnSpPr>
            <p:nvPr/>
          </p:nvCxnSpPr>
          <p:spPr>
            <a:xfrm flipH="1">
              <a:off x="5377879" y="6508419"/>
              <a:ext cx="5109945" cy="0"/>
            </a:xfrm>
            <a:prstGeom prst="line">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1CF70E0-CA39-4A04-AD18-E8D998D35CE8}"/>
                </a:ext>
              </a:extLst>
            </p:cNvPr>
            <p:cNvSpPr txBox="1"/>
            <p:nvPr/>
          </p:nvSpPr>
          <p:spPr>
            <a:xfrm>
              <a:off x="5889430" y="6538036"/>
              <a:ext cx="3724738" cy="369332"/>
            </a:xfrm>
            <a:prstGeom prst="rect">
              <a:avLst/>
            </a:prstGeom>
            <a:noFill/>
          </p:spPr>
          <p:txBody>
            <a:bodyPr wrap="none" rtlCol="0">
              <a:spAutoFit/>
            </a:bodyPr>
            <a:lstStyle/>
            <a:p>
              <a:r>
                <a:rPr lang="en-US" dirty="0"/>
                <a:t>Number of Assessments per Query(A)</a:t>
              </a:r>
            </a:p>
          </p:txBody>
        </p:sp>
      </p:grpSp>
      <p:sp>
        <p:nvSpPr>
          <p:cNvPr id="19" name="Freeform: Shape 18">
            <a:extLst>
              <a:ext uri="{FF2B5EF4-FFF2-40B4-BE49-F238E27FC236}">
                <a16:creationId xmlns:a16="http://schemas.microsoft.com/office/drawing/2014/main" id="{B511980B-B190-43F5-A836-DDD9EACC5EAB}"/>
              </a:ext>
            </a:extLst>
          </p:cNvPr>
          <p:cNvSpPr/>
          <p:nvPr/>
        </p:nvSpPr>
        <p:spPr>
          <a:xfrm>
            <a:off x="2102705" y="2028802"/>
            <a:ext cx="4331369" cy="2899611"/>
          </a:xfrm>
          <a:custGeom>
            <a:avLst/>
            <a:gdLst>
              <a:gd name="connsiteX0" fmla="*/ 0 w 4331369"/>
              <a:gd name="connsiteY0" fmla="*/ 0 h 2899611"/>
              <a:gd name="connsiteX1" fmla="*/ 348916 w 4331369"/>
              <a:gd name="connsiteY1" fmla="*/ 1467853 h 2899611"/>
              <a:gd name="connsiteX2" fmla="*/ 794085 w 4331369"/>
              <a:gd name="connsiteY2" fmla="*/ 2225843 h 2899611"/>
              <a:gd name="connsiteX3" fmla="*/ 2069432 w 4331369"/>
              <a:gd name="connsiteY3" fmla="*/ 2755232 h 2899611"/>
              <a:gd name="connsiteX4" fmla="*/ 4331369 w 4331369"/>
              <a:gd name="connsiteY4" fmla="*/ 2899611 h 2899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369" h="2899611">
                <a:moveTo>
                  <a:pt x="0" y="0"/>
                </a:moveTo>
                <a:cubicBezTo>
                  <a:pt x="108284" y="548439"/>
                  <a:pt x="216568" y="1096879"/>
                  <a:pt x="348916" y="1467853"/>
                </a:cubicBezTo>
                <a:cubicBezTo>
                  <a:pt x="481264" y="1838827"/>
                  <a:pt x="507332" y="2011280"/>
                  <a:pt x="794085" y="2225843"/>
                </a:cubicBezTo>
                <a:cubicBezTo>
                  <a:pt x="1080838" y="2440406"/>
                  <a:pt x="1479885" y="2642937"/>
                  <a:pt x="2069432" y="2755232"/>
                </a:cubicBezTo>
                <a:cubicBezTo>
                  <a:pt x="2658979" y="2867527"/>
                  <a:pt x="3495174" y="2883569"/>
                  <a:pt x="4331369" y="2899611"/>
                </a:cubicBezTo>
              </a:path>
            </a:pathLst>
          </a:custGeom>
          <a:no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5D33EC57-0AD5-4AC9-B401-FB8BB2479A6B}"/>
              </a:ext>
            </a:extLst>
          </p:cNvPr>
          <p:cNvGrpSpPr/>
          <p:nvPr/>
        </p:nvGrpSpPr>
        <p:grpSpPr>
          <a:xfrm>
            <a:off x="3371722" y="2729101"/>
            <a:ext cx="3605224" cy="1466499"/>
            <a:chOff x="5508978" y="2021157"/>
            <a:chExt cx="3284342" cy="1579999"/>
          </a:xfrm>
        </p:grpSpPr>
        <p:sp>
          <p:nvSpPr>
            <p:cNvPr id="35" name="TextBox 34">
              <a:extLst>
                <a:ext uri="{FF2B5EF4-FFF2-40B4-BE49-F238E27FC236}">
                  <a16:creationId xmlns:a16="http://schemas.microsoft.com/office/drawing/2014/main" id="{B6121F24-8B3E-449F-872A-E11355F7D9C5}"/>
                </a:ext>
              </a:extLst>
            </p:cNvPr>
            <p:cNvSpPr txBox="1"/>
            <p:nvPr/>
          </p:nvSpPr>
          <p:spPr>
            <a:xfrm>
              <a:off x="6906784" y="2021157"/>
              <a:ext cx="1886536" cy="923330"/>
            </a:xfrm>
            <a:prstGeom prst="rect">
              <a:avLst/>
            </a:prstGeom>
            <a:noFill/>
          </p:spPr>
          <p:txBody>
            <a:bodyPr wrap="square" rtlCol="0">
              <a:spAutoFit/>
            </a:bodyPr>
            <a:lstStyle/>
            <a:p>
              <a:r>
                <a:rPr lang="en-GB" dirty="0"/>
                <a:t>Trade-off between querying and assessing.</a:t>
              </a:r>
              <a:endParaRPr lang="en-US" dirty="0"/>
            </a:p>
          </p:txBody>
        </p:sp>
        <p:cxnSp>
          <p:nvCxnSpPr>
            <p:cNvPr id="36" name="Straight Connector 35">
              <a:extLst>
                <a:ext uri="{FF2B5EF4-FFF2-40B4-BE49-F238E27FC236}">
                  <a16:creationId xmlns:a16="http://schemas.microsoft.com/office/drawing/2014/main" id="{1304BCAD-D524-4B02-9981-53A11F84269B}"/>
                </a:ext>
              </a:extLst>
            </p:cNvPr>
            <p:cNvCxnSpPr>
              <a:cxnSpLocks/>
              <a:endCxn id="35" idx="1"/>
            </p:cNvCxnSpPr>
            <p:nvPr/>
          </p:nvCxnSpPr>
          <p:spPr>
            <a:xfrm flipV="1">
              <a:off x="5508978" y="2482822"/>
              <a:ext cx="1397806" cy="1118334"/>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oup 37">
            <a:extLst>
              <a:ext uri="{FF2B5EF4-FFF2-40B4-BE49-F238E27FC236}">
                <a16:creationId xmlns:a16="http://schemas.microsoft.com/office/drawing/2014/main" id="{061B0E25-8090-4461-A375-66670991F16F}"/>
              </a:ext>
            </a:extLst>
          </p:cNvPr>
          <p:cNvGrpSpPr/>
          <p:nvPr/>
        </p:nvGrpSpPr>
        <p:grpSpPr>
          <a:xfrm>
            <a:off x="2444419" y="1656067"/>
            <a:ext cx="3504825" cy="646331"/>
            <a:chOff x="5365328" y="2337544"/>
            <a:chExt cx="3123523" cy="696354"/>
          </a:xfrm>
        </p:grpSpPr>
        <p:sp>
          <p:nvSpPr>
            <p:cNvPr id="39" name="TextBox 38">
              <a:extLst>
                <a:ext uri="{FF2B5EF4-FFF2-40B4-BE49-F238E27FC236}">
                  <a16:creationId xmlns:a16="http://schemas.microsoft.com/office/drawing/2014/main" id="{40E502F4-43A1-4E87-BA9B-DFEB7D4B74B2}"/>
                </a:ext>
              </a:extLst>
            </p:cNvPr>
            <p:cNvSpPr txBox="1"/>
            <p:nvPr/>
          </p:nvSpPr>
          <p:spPr>
            <a:xfrm>
              <a:off x="6210096" y="2337544"/>
              <a:ext cx="2278755" cy="696354"/>
            </a:xfrm>
            <a:prstGeom prst="rect">
              <a:avLst/>
            </a:prstGeom>
            <a:noFill/>
          </p:spPr>
          <p:txBody>
            <a:bodyPr wrap="square" rtlCol="0">
              <a:spAutoFit/>
            </a:bodyPr>
            <a:lstStyle/>
            <a:p>
              <a:r>
                <a:rPr lang="en-GB" dirty="0"/>
                <a:t>Lots of queries, few assessments per query.</a:t>
              </a:r>
              <a:endParaRPr lang="en-US" dirty="0"/>
            </a:p>
          </p:txBody>
        </p:sp>
        <p:cxnSp>
          <p:nvCxnSpPr>
            <p:cNvPr id="40" name="Straight Connector 39">
              <a:extLst>
                <a:ext uri="{FF2B5EF4-FFF2-40B4-BE49-F238E27FC236}">
                  <a16:creationId xmlns:a16="http://schemas.microsoft.com/office/drawing/2014/main" id="{F5453BAE-6EB9-476E-A776-C6604DD3F3A4}"/>
                </a:ext>
              </a:extLst>
            </p:cNvPr>
            <p:cNvCxnSpPr>
              <a:cxnSpLocks/>
              <a:endCxn id="39" idx="1"/>
            </p:cNvCxnSpPr>
            <p:nvPr/>
          </p:nvCxnSpPr>
          <p:spPr>
            <a:xfrm flipV="1">
              <a:off x="5365328" y="2685721"/>
              <a:ext cx="844768" cy="180580"/>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p:grpSp>
        <p:nvGrpSpPr>
          <p:cNvPr id="43" name="Group 42">
            <a:extLst>
              <a:ext uri="{FF2B5EF4-FFF2-40B4-BE49-F238E27FC236}">
                <a16:creationId xmlns:a16="http://schemas.microsoft.com/office/drawing/2014/main" id="{6664BE94-721B-41D6-891B-BC6D73EBEEA0}"/>
              </a:ext>
            </a:extLst>
          </p:cNvPr>
          <p:cNvGrpSpPr/>
          <p:nvPr/>
        </p:nvGrpSpPr>
        <p:grpSpPr>
          <a:xfrm>
            <a:off x="5941520" y="4286402"/>
            <a:ext cx="3005347" cy="646331"/>
            <a:chOff x="5810466" y="2337544"/>
            <a:chExt cx="2678385" cy="696354"/>
          </a:xfrm>
        </p:grpSpPr>
        <p:sp>
          <p:nvSpPr>
            <p:cNvPr id="44" name="TextBox 43">
              <a:extLst>
                <a:ext uri="{FF2B5EF4-FFF2-40B4-BE49-F238E27FC236}">
                  <a16:creationId xmlns:a16="http://schemas.microsoft.com/office/drawing/2014/main" id="{6320AF86-FCC4-4244-9691-31802C913BB3}"/>
                </a:ext>
              </a:extLst>
            </p:cNvPr>
            <p:cNvSpPr txBox="1"/>
            <p:nvPr/>
          </p:nvSpPr>
          <p:spPr>
            <a:xfrm>
              <a:off x="6210096" y="2337544"/>
              <a:ext cx="2278755" cy="696354"/>
            </a:xfrm>
            <a:prstGeom prst="rect">
              <a:avLst/>
            </a:prstGeom>
            <a:noFill/>
          </p:spPr>
          <p:txBody>
            <a:bodyPr wrap="square" rtlCol="0">
              <a:spAutoFit/>
            </a:bodyPr>
            <a:lstStyle/>
            <a:p>
              <a:r>
                <a:rPr lang="en-GB" dirty="0"/>
                <a:t>Few queries, many  assessments per query.</a:t>
              </a:r>
              <a:endParaRPr lang="en-US" dirty="0"/>
            </a:p>
          </p:txBody>
        </p:sp>
        <p:cxnSp>
          <p:nvCxnSpPr>
            <p:cNvPr id="45" name="Straight Connector 44">
              <a:extLst>
                <a:ext uri="{FF2B5EF4-FFF2-40B4-BE49-F238E27FC236}">
                  <a16:creationId xmlns:a16="http://schemas.microsoft.com/office/drawing/2014/main" id="{B9DC56E9-B0B4-4570-82E4-A1F37B780058}"/>
                </a:ext>
              </a:extLst>
            </p:cNvPr>
            <p:cNvCxnSpPr>
              <a:cxnSpLocks/>
              <a:endCxn id="44" idx="1"/>
            </p:cNvCxnSpPr>
            <p:nvPr/>
          </p:nvCxnSpPr>
          <p:spPr>
            <a:xfrm flipV="1">
              <a:off x="5810466" y="2685722"/>
              <a:ext cx="399629" cy="238741"/>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686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Constraints</a:t>
            </a:r>
          </a:p>
        </p:txBody>
      </p:sp>
      <p:sp>
        <p:nvSpPr>
          <p:cNvPr id="3" name="Content Placeholder 2"/>
          <p:cNvSpPr>
            <a:spLocks noGrp="1"/>
          </p:cNvSpPr>
          <p:nvPr>
            <p:ph idx="1"/>
          </p:nvPr>
        </p:nvSpPr>
        <p:spPr/>
        <p:txBody>
          <a:bodyPr>
            <a:normAutofit fontScale="92500" lnSpcReduction="10000"/>
          </a:bodyPr>
          <a:lstStyle/>
          <a:p>
            <a:r>
              <a:rPr lang="en-US" b="1" dirty="0"/>
              <a:t>Temporal Constraints </a:t>
            </a:r>
          </a:p>
          <a:p>
            <a:pPr lvl="1"/>
            <a:r>
              <a:rPr lang="en-US" dirty="0"/>
              <a:t>The time it takes to find and process food.</a:t>
            </a:r>
          </a:p>
          <a:p>
            <a:r>
              <a:rPr lang="en-US" b="1" dirty="0"/>
              <a:t>Energy Constraints</a:t>
            </a:r>
          </a:p>
          <a:p>
            <a:pPr lvl="1"/>
            <a:r>
              <a:rPr lang="en-US" dirty="0"/>
              <a:t>The metabolic cost of each foraging activity per unit of time e.g. carrying loads, guarding, etc.</a:t>
            </a:r>
          </a:p>
          <a:p>
            <a:r>
              <a:rPr lang="en-US" b="1" dirty="0"/>
              <a:t>Cognitive Constraints</a:t>
            </a:r>
          </a:p>
          <a:p>
            <a:pPr lvl="1"/>
            <a:r>
              <a:rPr lang="en-US" dirty="0"/>
              <a:t>The amount that can be remembered and learnt about the environment.</a:t>
            </a:r>
          </a:p>
          <a:p>
            <a:r>
              <a:rPr lang="en-US" b="1" dirty="0"/>
              <a:t>Processing Constraints</a:t>
            </a:r>
          </a:p>
          <a:p>
            <a:pPr lvl="1"/>
            <a:r>
              <a:rPr lang="en-US" dirty="0"/>
              <a:t>The size of prey that can be processed.</a:t>
            </a:r>
          </a:p>
        </p:txBody>
      </p:sp>
      <p:sp>
        <p:nvSpPr>
          <p:cNvPr id="5" name="Slide Number Placeholder 4"/>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6</a:t>
            </a:fld>
            <a:endParaRPr lang="en-US" dirty="0"/>
          </a:p>
        </p:txBody>
      </p:sp>
    </p:spTree>
    <p:extLst>
      <p:ext uri="{BB962C8B-B14F-4D97-AF65-F5344CB8AC3E}">
        <p14:creationId xmlns:p14="http://schemas.microsoft.com/office/powerpoint/2010/main" val="1931656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Cost Function</a:t>
            </a:r>
          </a:p>
        </p:txBody>
      </p:sp>
      <p:sp>
        <p:nvSpPr>
          <p:cNvPr id="3" name="Content Placeholder 2"/>
          <p:cNvSpPr>
            <a:spLocks noGrp="1"/>
          </p:cNvSpPr>
          <p:nvPr>
            <p:ph idx="1"/>
          </p:nvPr>
        </p:nvSpPr>
        <p:spPr>
          <a:xfrm>
            <a:off x="457200" y="1469667"/>
            <a:ext cx="8229600" cy="4621107"/>
          </a:xfrm>
        </p:spPr>
        <p:txBody>
          <a:bodyPr>
            <a:normAutofit/>
          </a:bodyPr>
          <a:lstStyle/>
          <a:p>
            <a:pPr marL="0" indent="0">
              <a:buNone/>
            </a:pPr>
            <a:r>
              <a:rPr lang="en-US" sz="2800" dirty="0"/>
              <a:t>The total cost can be calculated by:</a:t>
            </a:r>
          </a:p>
          <a:p>
            <a:endParaRPr lang="en-US" dirty="0"/>
          </a:p>
          <a:p>
            <a:pPr marL="0" indent="0">
              <a:buNone/>
            </a:pPr>
            <a:endParaRPr lang="en-US" dirty="0"/>
          </a:p>
          <a:p>
            <a:pPr marL="0" indent="0">
              <a:buNone/>
            </a:pPr>
            <a:r>
              <a:rPr lang="en-US" sz="2800" dirty="0"/>
              <a:t>Where</a:t>
            </a:r>
            <a:r>
              <a:rPr lang="en-US" dirty="0"/>
              <a:t>:</a:t>
            </a:r>
          </a:p>
          <a:p>
            <a:pPr lvl="1"/>
            <a:r>
              <a:rPr lang="en-US" b="1" i="1" dirty="0" err="1"/>
              <a:t>c</a:t>
            </a:r>
            <a:r>
              <a:rPr lang="en-US" b="1" i="1" baseline="-25000" dirty="0" err="1"/>
              <a:t>q</a:t>
            </a:r>
            <a:r>
              <a:rPr lang="en-US" dirty="0"/>
              <a:t> is the cost of a query</a:t>
            </a:r>
          </a:p>
          <a:p>
            <a:pPr lvl="1"/>
            <a:r>
              <a:rPr lang="en-US" b="1" i="1" dirty="0" err="1"/>
              <a:t>c</a:t>
            </a:r>
            <a:r>
              <a:rPr lang="en-US" b="1" i="1" baseline="-25000" dirty="0" err="1"/>
              <a:t>a</a:t>
            </a:r>
            <a:r>
              <a:rPr lang="en-US" dirty="0"/>
              <a:t> is the cost of a assessing a document</a:t>
            </a:r>
          </a:p>
          <a:p>
            <a:pPr lvl="1"/>
            <a:r>
              <a:rPr lang="en-US" b="1" i="1" dirty="0"/>
              <a:t>A.Q</a:t>
            </a:r>
            <a:r>
              <a:rPr lang="en-US" dirty="0"/>
              <a:t> is the total number of documents assessed</a:t>
            </a:r>
          </a:p>
        </p:txBody>
      </p:sp>
      <p:sp>
        <p:nvSpPr>
          <p:cNvPr id="5" name="TextBox 4"/>
          <p:cNvSpPr txBox="1"/>
          <p:nvPr/>
        </p:nvSpPr>
        <p:spPr>
          <a:xfrm>
            <a:off x="7018849" y="6048035"/>
            <a:ext cx="2125151"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Azzopardi (2011)</a:t>
            </a:r>
          </a:p>
        </p:txBody>
      </p:sp>
      <p:pic>
        <p:nvPicPr>
          <p:cNvPr id="6" name="Picture 5" descr="cost-model-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37" y="2271629"/>
            <a:ext cx="7378700" cy="762000"/>
          </a:xfrm>
          <a:prstGeom prst="rect">
            <a:avLst/>
          </a:prstGeom>
        </p:spPr>
      </p:pic>
    </p:spTree>
    <p:extLst>
      <p:ext uri="{BB962C8B-B14F-4D97-AF65-F5344CB8AC3E}">
        <p14:creationId xmlns:p14="http://schemas.microsoft.com/office/powerpoint/2010/main" val="2889292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5417-18A2-4795-9295-FBEDBA7BF557}"/>
              </a:ext>
            </a:extLst>
          </p:cNvPr>
          <p:cNvSpPr>
            <a:spLocks noGrp="1"/>
          </p:cNvSpPr>
          <p:nvPr>
            <p:ph type="title"/>
          </p:nvPr>
        </p:nvSpPr>
        <p:spPr/>
        <p:txBody>
          <a:bodyPr/>
          <a:lstStyle/>
          <a:p>
            <a:r>
              <a:rPr lang="en-GB" dirty="0"/>
              <a:t>Gain vs Cost</a:t>
            </a:r>
            <a:endParaRPr lang="en-US" dirty="0"/>
          </a:p>
        </p:txBody>
      </p:sp>
      <p:grpSp>
        <p:nvGrpSpPr>
          <p:cNvPr id="15" name="Group 14">
            <a:extLst>
              <a:ext uri="{FF2B5EF4-FFF2-40B4-BE49-F238E27FC236}">
                <a16:creationId xmlns:a16="http://schemas.microsoft.com/office/drawing/2014/main" id="{3C7DB6F7-5942-48CD-A631-951D37C1AC08}"/>
              </a:ext>
            </a:extLst>
          </p:cNvPr>
          <p:cNvGrpSpPr/>
          <p:nvPr/>
        </p:nvGrpSpPr>
        <p:grpSpPr>
          <a:xfrm>
            <a:off x="1144813" y="3940166"/>
            <a:ext cx="4223502" cy="2447047"/>
            <a:chOff x="4962131" y="4443789"/>
            <a:chExt cx="4223502" cy="2447047"/>
          </a:xfrm>
        </p:grpSpPr>
        <p:cxnSp>
          <p:nvCxnSpPr>
            <p:cNvPr id="16" name="Straight Connector 15">
              <a:extLst>
                <a:ext uri="{FF2B5EF4-FFF2-40B4-BE49-F238E27FC236}">
                  <a16:creationId xmlns:a16="http://schemas.microsoft.com/office/drawing/2014/main" id="{77A2383C-426E-4EA6-B605-179BCD8859EE}"/>
                </a:ext>
              </a:extLst>
            </p:cNvPr>
            <p:cNvCxnSpPr>
              <a:cxnSpLocks/>
            </p:cNvCxnSpPr>
            <p:nvPr/>
          </p:nvCxnSpPr>
          <p:spPr>
            <a:xfrm>
              <a:off x="5395361" y="4443789"/>
              <a:ext cx="0" cy="2070692"/>
            </a:xfrm>
            <a:prstGeom prst="line">
              <a:avLst/>
            </a:prstGeom>
            <a:ln>
              <a:solidFill>
                <a:schemeClr val="tx1"/>
              </a:solidFill>
              <a:headEnd type="triangle" w="lg" len="med"/>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8DEF865-1358-435E-8132-8727325EE3E6}"/>
                </a:ext>
              </a:extLst>
            </p:cNvPr>
            <p:cNvSpPr txBox="1"/>
            <p:nvPr/>
          </p:nvSpPr>
          <p:spPr>
            <a:xfrm rot="16200000">
              <a:off x="4597736" y="5380058"/>
              <a:ext cx="1098122" cy="369332"/>
            </a:xfrm>
            <a:prstGeom prst="rect">
              <a:avLst/>
            </a:prstGeom>
            <a:noFill/>
          </p:spPr>
          <p:txBody>
            <a:bodyPr wrap="none" rtlCol="0">
              <a:spAutoFit/>
            </a:bodyPr>
            <a:lstStyle/>
            <a:p>
              <a:pPr algn="ctr"/>
              <a:r>
                <a:rPr lang="en-US" dirty="0"/>
                <a:t>Total Cost</a:t>
              </a:r>
            </a:p>
          </p:txBody>
        </p:sp>
        <p:cxnSp>
          <p:nvCxnSpPr>
            <p:cNvPr id="18" name="Straight Connector 17">
              <a:extLst>
                <a:ext uri="{FF2B5EF4-FFF2-40B4-BE49-F238E27FC236}">
                  <a16:creationId xmlns:a16="http://schemas.microsoft.com/office/drawing/2014/main" id="{7453E496-4AD7-43D6-A02D-B537C0EEA3EF}"/>
                </a:ext>
              </a:extLst>
            </p:cNvPr>
            <p:cNvCxnSpPr>
              <a:cxnSpLocks/>
            </p:cNvCxnSpPr>
            <p:nvPr/>
          </p:nvCxnSpPr>
          <p:spPr>
            <a:xfrm flipH="1">
              <a:off x="5377879" y="6501642"/>
              <a:ext cx="3637270" cy="6777"/>
            </a:xfrm>
            <a:prstGeom prst="line">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33D12339-AC8A-404A-9DE2-173FBFB22C2F}"/>
                </a:ext>
              </a:extLst>
            </p:cNvPr>
            <p:cNvSpPr txBox="1"/>
            <p:nvPr/>
          </p:nvSpPr>
          <p:spPr>
            <a:xfrm>
              <a:off x="5407996" y="6521504"/>
              <a:ext cx="3777637" cy="369332"/>
            </a:xfrm>
            <a:prstGeom prst="rect">
              <a:avLst/>
            </a:prstGeom>
            <a:noFill/>
          </p:spPr>
          <p:txBody>
            <a:bodyPr wrap="none" rtlCol="0">
              <a:spAutoFit/>
            </a:bodyPr>
            <a:lstStyle/>
            <a:p>
              <a:r>
                <a:rPr lang="en-US" dirty="0"/>
                <a:t>Number of Assessments per Query (A)</a:t>
              </a:r>
            </a:p>
          </p:txBody>
        </p:sp>
      </p:grpSp>
      <p:grpSp>
        <p:nvGrpSpPr>
          <p:cNvPr id="26" name="Group 25">
            <a:extLst>
              <a:ext uri="{FF2B5EF4-FFF2-40B4-BE49-F238E27FC236}">
                <a16:creationId xmlns:a16="http://schemas.microsoft.com/office/drawing/2014/main" id="{EBB0A14F-2014-4844-8B36-4F40A9B4C7C5}"/>
              </a:ext>
            </a:extLst>
          </p:cNvPr>
          <p:cNvGrpSpPr/>
          <p:nvPr/>
        </p:nvGrpSpPr>
        <p:grpSpPr>
          <a:xfrm>
            <a:off x="883982" y="1293497"/>
            <a:ext cx="4484333" cy="2007206"/>
            <a:chOff x="4494060" y="2992170"/>
            <a:chExt cx="5993764" cy="3915198"/>
          </a:xfrm>
        </p:grpSpPr>
        <p:cxnSp>
          <p:nvCxnSpPr>
            <p:cNvPr id="27" name="Straight Connector 26">
              <a:extLst>
                <a:ext uri="{FF2B5EF4-FFF2-40B4-BE49-F238E27FC236}">
                  <a16:creationId xmlns:a16="http://schemas.microsoft.com/office/drawing/2014/main" id="{727F1C51-0C76-4A61-A767-429799462FF4}"/>
                </a:ext>
              </a:extLst>
            </p:cNvPr>
            <p:cNvCxnSpPr>
              <a:cxnSpLocks/>
            </p:cNvCxnSpPr>
            <p:nvPr/>
          </p:nvCxnSpPr>
          <p:spPr>
            <a:xfrm>
              <a:off x="5395361" y="2992170"/>
              <a:ext cx="0" cy="3522311"/>
            </a:xfrm>
            <a:prstGeom prst="line">
              <a:avLst/>
            </a:prstGeom>
            <a:ln>
              <a:solidFill>
                <a:schemeClr val="tx1"/>
              </a:solidFill>
              <a:headEnd type="triangle" w="lg" len="med"/>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3092102A-28FA-4606-AD39-809BCB3F66B4}"/>
                </a:ext>
              </a:extLst>
            </p:cNvPr>
            <p:cNvSpPr txBox="1"/>
            <p:nvPr/>
          </p:nvSpPr>
          <p:spPr>
            <a:xfrm rot="16200000">
              <a:off x="3688865" y="4491474"/>
              <a:ext cx="2474278" cy="863887"/>
            </a:xfrm>
            <a:prstGeom prst="rect">
              <a:avLst/>
            </a:prstGeom>
            <a:noFill/>
          </p:spPr>
          <p:txBody>
            <a:bodyPr wrap="none" rtlCol="0">
              <a:spAutoFit/>
            </a:bodyPr>
            <a:lstStyle/>
            <a:p>
              <a:pPr algn="ctr"/>
              <a:r>
                <a:rPr lang="en-GB" dirty="0"/>
                <a:t>Number of </a:t>
              </a:r>
            </a:p>
            <a:p>
              <a:pPr algn="ctr"/>
              <a:r>
                <a:rPr lang="en-GB" dirty="0"/>
                <a:t>Queries (Q)</a:t>
              </a:r>
              <a:endParaRPr lang="en-US" dirty="0"/>
            </a:p>
          </p:txBody>
        </p:sp>
        <p:cxnSp>
          <p:nvCxnSpPr>
            <p:cNvPr id="29" name="Straight Connector 28">
              <a:extLst>
                <a:ext uri="{FF2B5EF4-FFF2-40B4-BE49-F238E27FC236}">
                  <a16:creationId xmlns:a16="http://schemas.microsoft.com/office/drawing/2014/main" id="{0AD9BA7D-7ABF-4B1E-A450-F8CC6A2EABBD}"/>
                </a:ext>
              </a:extLst>
            </p:cNvPr>
            <p:cNvCxnSpPr>
              <a:cxnSpLocks/>
            </p:cNvCxnSpPr>
            <p:nvPr/>
          </p:nvCxnSpPr>
          <p:spPr>
            <a:xfrm flipH="1">
              <a:off x="5377879" y="6508419"/>
              <a:ext cx="5109945" cy="0"/>
            </a:xfrm>
            <a:prstGeom prst="line">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3C269A9-6DAE-4420-859B-9BF25FCFE84D}"/>
                </a:ext>
              </a:extLst>
            </p:cNvPr>
            <p:cNvSpPr txBox="1"/>
            <p:nvPr/>
          </p:nvSpPr>
          <p:spPr>
            <a:xfrm>
              <a:off x="5395361" y="6538035"/>
              <a:ext cx="3724738" cy="369333"/>
            </a:xfrm>
            <a:prstGeom prst="rect">
              <a:avLst/>
            </a:prstGeom>
            <a:noFill/>
          </p:spPr>
          <p:txBody>
            <a:bodyPr wrap="none" rtlCol="0">
              <a:spAutoFit/>
            </a:bodyPr>
            <a:lstStyle/>
            <a:p>
              <a:r>
                <a:rPr lang="en-US" dirty="0"/>
                <a:t>Number of Assessments per Query(A)</a:t>
              </a:r>
            </a:p>
          </p:txBody>
        </p:sp>
      </p:grpSp>
      <p:sp>
        <p:nvSpPr>
          <p:cNvPr id="31" name="Freeform: Shape 30">
            <a:extLst>
              <a:ext uri="{FF2B5EF4-FFF2-40B4-BE49-F238E27FC236}">
                <a16:creationId xmlns:a16="http://schemas.microsoft.com/office/drawing/2014/main" id="{60E6DA02-A322-43C3-9BF8-0F7D38F7EE81}"/>
              </a:ext>
            </a:extLst>
          </p:cNvPr>
          <p:cNvSpPr/>
          <p:nvPr/>
        </p:nvSpPr>
        <p:spPr>
          <a:xfrm>
            <a:off x="1728173" y="1363759"/>
            <a:ext cx="3240708" cy="1554076"/>
          </a:xfrm>
          <a:custGeom>
            <a:avLst/>
            <a:gdLst>
              <a:gd name="connsiteX0" fmla="*/ 0 w 4331369"/>
              <a:gd name="connsiteY0" fmla="*/ 0 h 2899611"/>
              <a:gd name="connsiteX1" fmla="*/ 348916 w 4331369"/>
              <a:gd name="connsiteY1" fmla="*/ 1467853 h 2899611"/>
              <a:gd name="connsiteX2" fmla="*/ 794085 w 4331369"/>
              <a:gd name="connsiteY2" fmla="*/ 2225843 h 2899611"/>
              <a:gd name="connsiteX3" fmla="*/ 2069432 w 4331369"/>
              <a:gd name="connsiteY3" fmla="*/ 2755232 h 2899611"/>
              <a:gd name="connsiteX4" fmla="*/ 4331369 w 4331369"/>
              <a:gd name="connsiteY4" fmla="*/ 2899611 h 2899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369" h="2899611">
                <a:moveTo>
                  <a:pt x="0" y="0"/>
                </a:moveTo>
                <a:cubicBezTo>
                  <a:pt x="108284" y="548439"/>
                  <a:pt x="216568" y="1096879"/>
                  <a:pt x="348916" y="1467853"/>
                </a:cubicBezTo>
                <a:cubicBezTo>
                  <a:pt x="481264" y="1838827"/>
                  <a:pt x="507332" y="2011280"/>
                  <a:pt x="794085" y="2225843"/>
                </a:cubicBezTo>
                <a:cubicBezTo>
                  <a:pt x="1080838" y="2440406"/>
                  <a:pt x="1479885" y="2642937"/>
                  <a:pt x="2069432" y="2755232"/>
                </a:cubicBezTo>
                <a:cubicBezTo>
                  <a:pt x="2658979" y="2867527"/>
                  <a:pt x="3495174" y="2883569"/>
                  <a:pt x="4331369" y="2899611"/>
                </a:cubicBezTo>
              </a:path>
            </a:pathLst>
          </a:custGeom>
          <a:no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9846648-5944-406A-8BD4-2ED75B520537}"/>
              </a:ext>
            </a:extLst>
          </p:cNvPr>
          <p:cNvSpPr/>
          <p:nvPr/>
        </p:nvSpPr>
        <p:spPr>
          <a:xfrm>
            <a:off x="1742307" y="4131733"/>
            <a:ext cx="3273778" cy="1675721"/>
          </a:xfrm>
          <a:custGeom>
            <a:avLst/>
            <a:gdLst>
              <a:gd name="connsiteX0" fmla="*/ 0 w 3273778"/>
              <a:gd name="connsiteY0" fmla="*/ 0 h 1331505"/>
              <a:gd name="connsiteX1" fmla="*/ 361245 w 3273778"/>
              <a:gd name="connsiteY1" fmla="*/ 857956 h 1331505"/>
              <a:gd name="connsiteX2" fmla="*/ 745067 w 3273778"/>
              <a:gd name="connsiteY2" fmla="*/ 1275645 h 1331505"/>
              <a:gd name="connsiteX3" fmla="*/ 1320800 w 3273778"/>
              <a:gd name="connsiteY3" fmla="*/ 1286934 h 1331505"/>
              <a:gd name="connsiteX4" fmla="*/ 2415823 w 3273778"/>
              <a:gd name="connsiteY4" fmla="*/ 903111 h 1331505"/>
              <a:gd name="connsiteX5" fmla="*/ 3273778 w 3273778"/>
              <a:gd name="connsiteY5" fmla="*/ 632178 h 133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3778" h="1331505">
                <a:moveTo>
                  <a:pt x="0" y="0"/>
                </a:moveTo>
                <a:cubicBezTo>
                  <a:pt x="118533" y="322674"/>
                  <a:pt x="237067" y="645349"/>
                  <a:pt x="361245" y="857956"/>
                </a:cubicBezTo>
                <a:cubicBezTo>
                  <a:pt x="485423" y="1070563"/>
                  <a:pt x="585141" y="1204149"/>
                  <a:pt x="745067" y="1275645"/>
                </a:cubicBezTo>
                <a:cubicBezTo>
                  <a:pt x="904993" y="1347141"/>
                  <a:pt x="1042341" y="1349023"/>
                  <a:pt x="1320800" y="1286934"/>
                </a:cubicBezTo>
                <a:cubicBezTo>
                  <a:pt x="1599259" y="1224845"/>
                  <a:pt x="2090327" y="1012237"/>
                  <a:pt x="2415823" y="903111"/>
                </a:cubicBezTo>
                <a:cubicBezTo>
                  <a:pt x="2741319" y="793985"/>
                  <a:pt x="3007548" y="713081"/>
                  <a:pt x="3273778" y="632178"/>
                </a:cubicBezTo>
              </a:path>
            </a:pathLst>
          </a:cu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DCA88DD-7FE0-4D8E-B5F1-824004190FD5}"/>
              </a:ext>
            </a:extLst>
          </p:cNvPr>
          <p:cNvSpPr txBox="1"/>
          <p:nvPr/>
        </p:nvSpPr>
        <p:spPr>
          <a:xfrm>
            <a:off x="2318457" y="1091254"/>
            <a:ext cx="2121478" cy="369332"/>
          </a:xfrm>
          <a:prstGeom prst="rect">
            <a:avLst/>
          </a:prstGeom>
          <a:noFill/>
        </p:spPr>
        <p:txBody>
          <a:bodyPr wrap="none" rtlCol="0">
            <a:spAutoFit/>
          </a:bodyPr>
          <a:lstStyle/>
          <a:p>
            <a:r>
              <a:rPr lang="en-US" b="1" dirty="0"/>
              <a:t>Production Function</a:t>
            </a:r>
          </a:p>
        </p:txBody>
      </p:sp>
      <p:sp>
        <p:nvSpPr>
          <p:cNvPr id="40" name="TextBox 39">
            <a:extLst>
              <a:ext uri="{FF2B5EF4-FFF2-40B4-BE49-F238E27FC236}">
                <a16:creationId xmlns:a16="http://schemas.microsoft.com/office/drawing/2014/main" id="{C815B2FB-19F6-4001-932B-7F725875426D}"/>
              </a:ext>
            </a:extLst>
          </p:cNvPr>
          <p:cNvSpPr txBox="1"/>
          <p:nvPr/>
        </p:nvSpPr>
        <p:spPr>
          <a:xfrm>
            <a:off x="2637326" y="3685365"/>
            <a:ext cx="1483740" cy="369332"/>
          </a:xfrm>
          <a:prstGeom prst="rect">
            <a:avLst/>
          </a:prstGeom>
          <a:noFill/>
        </p:spPr>
        <p:txBody>
          <a:bodyPr wrap="none" rtlCol="0">
            <a:spAutoFit/>
          </a:bodyPr>
          <a:lstStyle/>
          <a:p>
            <a:r>
              <a:rPr lang="en-US" b="1" dirty="0"/>
              <a:t>Cost Function</a:t>
            </a:r>
          </a:p>
        </p:txBody>
      </p:sp>
      <p:grpSp>
        <p:nvGrpSpPr>
          <p:cNvPr id="41" name="Group 40">
            <a:extLst>
              <a:ext uri="{FF2B5EF4-FFF2-40B4-BE49-F238E27FC236}">
                <a16:creationId xmlns:a16="http://schemas.microsoft.com/office/drawing/2014/main" id="{FA6FB9D3-22E6-4D46-B61B-AEFF9EDE2594}"/>
              </a:ext>
            </a:extLst>
          </p:cNvPr>
          <p:cNvGrpSpPr/>
          <p:nvPr/>
        </p:nvGrpSpPr>
        <p:grpSpPr>
          <a:xfrm>
            <a:off x="2695715" y="4125671"/>
            <a:ext cx="4335345" cy="1608060"/>
            <a:chOff x="4843841" y="2220115"/>
            <a:chExt cx="3949479" cy="1732515"/>
          </a:xfrm>
        </p:grpSpPr>
        <p:sp>
          <p:nvSpPr>
            <p:cNvPr id="42" name="TextBox 41">
              <a:extLst>
                <a:ext uri="{FF2B5EF4-FFF2-40B4-BE49-F238E27FC236}">
                  <a16:creationId xmlns:a16="http://schemas.microsoft.com/office/drawing/2014/main" id="{15C392B5-BBAA-4B5C-8C8A-43516DE00BD7}"/>
                </a:ext>
              </a:extLst>
            </p:cNvPr>
            <p:cNvSpPr txBox="1"/>
            <p:nvPr/>
          </p:nvSpPr>
          <p:spPr>
            <a:xfrm>
              <a:off x="6906784" y="2220115"/>
              <a:ext cx="1886536" cy="397916"/>
            </a:xfrm>
            <a:prstGeom prst="rect">
              <a:avLst/>
            </a:prstGeom>
            <a:noFill/>
          </p:spPr>
          <p:txBody>
            <a:bodyPr wrap="square" rtlCol="0">
              <a:spAutoFit/>
            </a:bodyPr>
            <a:lstStyle/>
            <a:p>
              <a:r>
                <a:rPr lang="en-GB" dirty="0"/>
                <a:t>Minimum Total Cost</a:t>
              </a:r>
              <a:endParaRPr lang="en-US" dirty="0"/>
            </a:p>
          </p:txBody>
        </p:sp>
        <p:cxnSp>
          <p:nvCxnSpPr>
            <p:cNvPr id="43" name="Straight Connector 42">
              <a:extLst>
                <a:ext uri="{FF2B5EF4-FFF2-40B4-BE49-F238E27FC236}">
                  <a16:creationId xmlns:a16="http://schemas.microsoft.com/office/drawing/2014/main" id="{E94F89B3-EDAC-48C6-8626-AE4E6F82ABA8}"/>
                </a:ext>
              </a:extLst>
            </p:cNvPr>
            <p:cNvCxnSpPr>
              <a:cxnSpLocks/>
              <a:endCxn id="42" idx="1"/>
            </p:cNvCxnSpPr>
            <p:nvPr/>
          </p:nvCxnSpPr>
          <p:spPr>
            <a:xfrm flipV="1">
              <a:off x="4843841" y="2419073"/>
              <a:ext cx="2062943" cy="1533557"/>
            </a:xfrm>
            <a:prstGeom prst="line">
              <a:avLst/>
            </a:prstGeom>
            <a:ln>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grpSp>
      <p:sp>
        <p:nvSpPr>
          <p:cNvPr id="48" name="TextBox 47">
            <a:extLst>
              <a:ext uri="{FF2B5EF4-FFF2-40B4-BE49-F238E27FC236}">
                <a16:creationId xmlns:a16="http://schemas.microsoft.com/office/drawing/2014/main" id="{78743BB0-8838-4426-844A-8FE02ABD7A2B}"/>
              </a:ext>
            </a:extLst>
          </p:cNvPr>
          <p:cNvSpPr txBox="1"/>
          <p:nvPr/>
        </p:nvSpPr>
        <p:spPr>
          <a:xfrm>
            <a:off x="4422542" y="2113759"/>
            <a:ext cx="2070851" cy="369333"/>
          </a:xfrm>
          <a:prstGeom prst="rect">
            <a:avLst/>
          </a:prstGeom>
          <a:noFill/>
        </p:spPr>
        <p:txBody>
          <a:bodyPr wrap="square" rtlCol="0">
            <a:spAutoFit/>
          </a:bodyPr>
          <a:lstStyle/>
          <a:p>
            <a:endParaRPr lang="en-US" dirty="0"/>
          </a:p>
        </p:txBody>
      </p:sp>
      <p:sp>
        <p:nvSpPr>
          <p:cNvPr id="51" name="Rectangle 50">
            <a:extLst>
              <a:ext uri="{FF2B5EF4-FFF2-40B4-BE49-F238E27FC236}">
                <a16:creationId xmlns:a16="http://schemas.microsoft.com/office/drawing/2014/main" id="{C8EA8471-B4A3-45DB-A1B9-D4DE9AE8ED4C}"/>
              </a:ext>
            </a:extLst>
          </p:cNvPr>
          <p:cNvSpPr/>
          <p:nvPr/>
        </p:nvSpPr>
        <p:spPr>
          <a:xfrm>
            <a:off x="6252946" y="1184761"/>
            <a:ext cx="2820608" cy="1754326"/>
          </a:xfrm>
          <a:prstGeom prst="rect">
            <a:avLst/>
          </a:prstGeom>
        </p:spPr>
        <p:txBody>
          <a:bodyPr wrap="square">
            <a:spAutoFit/>
          </a:bodyPr>
          <a:lstStyle/>
          <a:p>
            <a:r>
              <a:rPr lang="en-GB" dirty="0"/>
              <a:t>By setting the parameters and plotting the curves we can see that there is one combination of </a:t>
            </a:r>
            <a:r>
              <a:rPr lang="en-GB" b="1" dirty="0"/>
              <a:t>Q</a:t>
            </a:r>
            <a:r>
              <a:rPr lang="en-GB" dirty="0"/>
              <a:t> and </a:t>
            </a:r>
            <a:r>
              <a:rPr lang="en-GB" b="1" dirty="0"/>
              <a:t>A</a:t>
            </a:r>
            <a:r>
              <a:rPr lang="en-GB" dirty="0"/>
              <a:t> that minimizes the cost of searching.</a:t>
            </a:r>
            <a:endParaRPr lang="en-US" dirty="0"/>
          </a:p>
        </p:txBody>
      </p:sp>
      <p:sp>
        <p:nvSpPr>
          <p:cNvPr id="52" name="Rectangle 51">
            <a:extLst>
              <a:ext uri="{FF2B5EF4-FFF2-40B4-BE49-F238E27FC236}">
                <a16:creationId xmlns:a16="http://schemas.microsoft.com/office/drawing/2014/main" id="{2C0ECAA0-ECA9-4D01-B92C-65E4BCCF4931}"/>
              </a:ext>
            </a:extLst>
          </p:cNvPr>
          <p:cNvSpPr/>
          <p:nvPr/>
        </p:nvSpPr>
        <p:spPr>
          <a:xfrm>
            <a:off x="6252946" y="4631531"/>
            <a:ext cx="2820608" cy="1754326"/>
          </a:xfrm>
          <a:prstGeom prst="rect">
            <a:avLst/>
          </a:prstGeom>
        </p:spPr>
        <p:txBody>
          <a:bodyPr wrap="square">
            <a:spAutoFit/>
          </a:bodyPr>
          <a:lstStyle/>
          <a:p>
            <a:r>
              <a:rPr lang="en-GB" dirty="0"/>
              <a:t>Changes to the query and assessing costs, and other parameters will result in a change in the minimum total cost – and thus the combination of </a:t>
            </a:r>
            <a:r>
              <a:rPr lang="en-GB" b="1" dirty="0"/>
              <a:t>Q</a:t>
            </a:r>
            <a:r>
              <a:rPr lang="en-GB" dirty="0"/>
              <a:t> and </a:t>
            </a:r>
            <a:r>
              <a:rPr lang="en-GB" b="1" dirty="0"/>
              <a:t>A</a:t>
            </a:r>
            <a:r>
              <a:rPr lang="en-GB" dirty="0"/>
              <a:t>.</a:t>
            </a:r>
            <a:endParaRPr lang="en-US" dirty="0"/>
          </a:p>
        </p:txBody>
      </p:sp>
    </p:spTree>
    <p:extLst>
      <p:ext uri="{BB962C8B-B14F-4D97-AF65-F5344CB8AC3E}">
        <p14:creationId xmlns:p14="http://schemas.microsoft.com/office/powerpoint/2010/main" val="216231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705652"/>
            <a:ext cx="9144000" cy="1880628"/>
          </a:xfrm>
          <a:prstGeom prst="rect">
            <a:avLst/>
          </a:prstGeom>
          <a:solidFill>
            <a:schemeClr val="tx2"/>
          </a:solidFill>
          <a:ln>
            <a:solidFill>
              <a:schemeClr val="tx2"/>
            </a:solidFill>
          </a:ln>
        </p:spPr>
        <p:txBody>
          <a:bodyPr vert="horz" lIns="91440" tIns="45720" rIns="91440" bIns="45720" rtlCol="0" anchor="ctr">
            <a:normAutofit/>
          </a:bodyPr>
          <a:lstStyle/>
          <a:p>
            <a:pPr algn="ctr"/>
            <a:r>
              <a:rPr lang="en-US" sz="4800" b="1" dirty="0">
                <a:solidFill>
                  <a:schemeClr val="bg1"/>
                </a:solidFill>
              </a:rPr>
              <a:t> What does the model </a:t>
            </a:r>
          </a:p>
          <a:p>
            <a:pPr algn="ctr"/>
            <a:r>
              <a:rPr lang="en-US" sz="4800" b="1" dirty="0">
                <a:solidFill>
                  <a:schemeClr val="bg1"/>
                </a:solidFill>
              </a:rPr>
              <a:t>tell us about search &amp; interaction?</a:t>
            </a:r>
          </a:p>
        </p:txBody>
      </p:sp>
    </p:spTree>
    <p:extLst>
      <p:ext uri="{BB962C8B-B14F-4D97-AF65-F5344CB8AC3E}">
        <p14:creationId xmlns:p14="http://schemas.microsoft.com/office/powerpoint/2010/main" val="3944267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84658"/>
          </a:xfrm>
          <a:solidFill>
            <a:schemeClr val="tx1"/>
          </a:solidFill>
        </p:spPr>
        <p:txBody>
          <a:bodyPr anchor="ctr">
            <a:normAutofit/>
          </a:bodyPr>
          <a:lstStyle/>
          <a:p>
            <a:r>
              <a:rPr lang="en-US" b="1" dirty="0">
                <a:solidFill>
                  <a:srgbClr val="FFFFFF"/>
                </a:solidFill>
              </a:rPr>
              <a:t>Changing the Relative Query Cost</a:t>
            </a:r>
          </a:p>
        </p:txBody>
      </p:sp>
      <p:grpSp>
        <p:nvGrpSpPr>
          <p:cNvPr id="12" name="Group 11">
            <a:extLst>
              <a:ext uri="{FF2B5EF4-FFF2-40B4-BE49-F238E27FC236}">
                <a16:creationId xmlns:a16="http://schemas.microsoft.com/office/drawing/2014/main" id="{D395AF6E-DC56-4034-B9E5-9E1658C9126E}"/>
              </a:ext>
            </a:extLst>
          </p:cNvPr>
          <p:cNvGrpSpPr/>
          <p:nvPr/>
        </p:nvGrpSpPr>
        <p:grpSpPr>
          <a:xfrm>
            <a:off x="93253" y="3143250"/>
            <a:ext cx="5027387" cy="3726385"/>
            <a:chOff x="4962131" y="4443789"/>
            <a:chExt cx="4223502" cy="2447047"/>
          </a:xfrm>
        </p:grpSpPr>
        <p:cxnSp>
          <p:nvCxnSpPr>
            <p:cNvPr id="13" name="Straight Connector 12">
              <a:extLst>
                <a:ext uri="{FF2B5EF4-FFF2-40B4-BE49-F238E27FC236}">
                  <a16:creationId xmlns:a16="http://schemas.microsoft.com/office/drawing/2014/main" id="{81C17396-C822-4C66-987C-48D5AB04184E}"/>
                </a:ext>
              </a:extLst>
            </p:cNvPr>
            <p:cNvCxnSpPr>
              <a:cxnSpLocks/>
            </p:cNvCxnSpPr>
            <p:nvPr/>
          </p:nvCxnSpPr>
          <p:spPr>
            <a:xfrm>
              <a:off x="5395361" y="4443789"/>
              <a:ext cx="0" cy="2070692"/>
            </a:xfrm>
            <a:prstGeom prst="line">
              <a:avLst/>
            </a:prstGeom>
            <a:ln>
              <a:solidFill>
                <a:schemeClr val="tx1"/>
              </a:solidFill>
              <a:headEnd type="triangle" w="lg" len="med"/>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567EF7B-53D9-4FE1-B3F7-A8B5AD000D15}"/>
                </a:ext>
              </a:extLst>
            </p:cNvPr>
            <p:cNvSpPr txBox="1"/>
            <p:nvPr/>
          </p:nvSpPr>
          <p:spPr>
            <a:xfrm rot="16200000">
              <a:off x="4597736" y="5380058"/>
              <a:ext cx="1098122" cy="369332"/>
            </a:xfrm>
            <a:prstGeom prst="rect">
              <a:avLst/>
            </a:prstGeom>
            <a:noFill/>
          </p:spPr>
          <p:txBody>
            <a:bodyPr wrap="none" rtlCol="0">
              <a:spAutoFit/>
            </a:bodyPr>
            <a:lstStyle/>
            <a:p>
              <a:pPr algn="ctr"/>
              <a:r>
                <a:rPr lang="en-US" dirty="0"/>
                <a:t>Total Cost</a:t>
              </a:r>
            </a:p>
          </p:txBody>
        </p:sp>
        <p:cxnSp>
          <p:nvCxnSpPr>
            <p:cNvPr id="15" name="Straight Connector 14">
              <a:extLst>
                <a:ext uri="{FF2B5EF4-FFF2-40B4-BE49-F238E27FC236}">
                  <a16:creationId xmlns:a16="http://schemas.microsoft.com/office/drawing/2014/main" id="{D85594E8-8736-4C7D-B4D3-ED0692973D00}"/>
                </a:ext>
              </a:extLst>
            </p:cNvPr>
            <p:cNvCxnSpPr>
              <a:cxnSpLocks/>
            </p:cNvCxnSpPr>
            <p:nvPr/>
          </p:nvCxnSpPr>
          <p:spPr>
            <a:xfrm flipH="1">
              <a:off x="5377879" y="6501642"/>
              <a:ext cx="3637270" cy="6777"/>
            </a:xfrm>
            <a:prstGeom prst="line">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DE57E1C-246A-490A-80E8-AFDC3D0D7FB7}"/>
                </a:ext>
              </a:extLst>
            </p:cNvPr>
            <p:cNvSpPr txBox="1"/>
            <p:nvPr/>
          </p:nvSpPr>
          <p:spPr>
            <a:xfrm>
              <a:off x="5407996" y="6521504"/>
              <a:ext cx="3777637" cy="369332"/>
            </a:xfrm>
            <a:prstGeom prst="rect">
              <a:avLst/>
            </a:prstGeom>
            <a:noFill/>
          </p:spPr>
          <p:txBody>
            <a:bodyPr wrap="none" rtlCol="0">
              <a:spAutoFit/>
            </a:bodyPr>
            <a:lstStyle/>
            <a:p>
              <a:r>
                <a:rPr lang="en-US" dirty="0"/>
                <a:t>Number of Assessments per Query (A)</a:t>
              </a:r>
            </a:p>
          </p:txBody>
        </p:sp>
      </p:grpSp>
      <p:sp>
        <p:nvSpPr>
          <p:cNvPr id="18" name="TextBox 17">
            <a:extLst>
              <a:ext uri="{FF2B5EF4-FFF2-40B4-BE49-F238E27FC236}">
                <a16:creationId xmlns:a16="http://schemas.microsoft.com/office/drawing/2014/main" id="{791765EF-C136-4517-B8E8-8E4833E6ABBB}"/>
              </a:ext>
            </a:extLst>
          </p:cNvPr>
          <p:cNvSpPr txBox="1"/>
          <p:nvPr/>
        </p:nvSpPr>
        <p:spPr>
          <a:xfrm>
            <a:off x="1961819" y="2814135"/>
            <a:ext cx="1483740" cy="369332"/>
          </a:xfrm>
          <a:prstGeom prst="rect">
            <a:avLst/>
          </a:prstGeom>
          <a:noFill/>
        </p:spPr>
        <p:txBody>
          <a:bodyPr wrap="none" rtlCol="0">
            <a:spAutoFit/>
          </a:bodyPr>
          <a:lstStyle/>
          <a:p>
            <a:r>
              <a:rPr lang="en-US" b="1" dirty="0"/>
              <a:t>Cost Function</a:t>
            </a:r>
          </a:p>
        </p:txBody>
      </p:sp>
      <p:sp>
        <p:nvSpPr>
          <p:cNvPr id="10" name="Freeform: Shape 9">
            <a:extLst>
              <a:ext uri="{FF2B5EF4-FFF2-40B4-BE49-F238E27FC236}">
                <a16:creationId xmlns:a16="http://schemas.microsoft.com/office/drawing/2014/main" id="{02AE2C4B-872E-43BD-BD7C-6D06E4736682}"/>
              </a:ext>
            </a:extLst>
          </p:cNvPr>
          <p:cNvSpPr/>
          <p:nvPr/>
        </p:nvSpPr>
        <p:spPr>
          <a:xfrm>
            <a:off x="857250" y="5566410"/>
            <a:ext cx="3771900" cy="410051"/>
          </a:xfrm>
          <a:custGeom>
            <a:avLst/>
            <a:gdLst>
              <a:gd name="connsiteX0" fmla="*/ 0 w 3771900"/>
              <a:gd name="connsiteY0" fmla="*/ 125730 h 410051"/>
              <a:gd name="connsiteX1" fmla="*/ 354330 w 3771900"/>
              <a:gd name="connsiteY1" fmla="*/ 377190 h 410051"/>
              <a:gd name="connsiteX2" fmla="*/ 1154430 w 3771900"/>
              <a:gd name="connsiteY2" fmla="*/ 365760 h 410051"/>
              <a:gd name="connsiteX3" fmla="*/ 3771900 w 3771900"/>
              <a:gd name="connsiteY3" fmla="*/ 0 h 410051"/>
            </a:gdLst>
            <a:ahLst/>
            <a:cxnLst>
              <a:cxn ang="0">
                <a:pos x="connsiteX0" y="connsiteY0"/>
              </a:cxn>
              <a:cxn ang="0">
                <a:pos x="connsiteX1" y="connsiteY1"/>
              </a:cxn>
              <a:cxn ang="0">
                <a:pos x="connsiteX2" y="connsiteY2"/>
              </a:cxn>
              <a:cxn ang="0">
                <a:pos x="connsiteX3" y="connsiteY3"/>
              </a:cxn>
            </a:cxnLst>
            <a:rect l="l" t="t" r="r" b="b"/>
            <a:pathLst>
              <a:path w="3771900" h="410051">
                <a:moveTo>
                  <a:pt x="0" y="125730"/>
                </a:moveTo>
                <a:cubicBezTo>
                  <a:pt x="80962" y="231457"/>
                  <a:pt x="161925" y="337185"/>
                  <a:pt x="354330" y="377190"/>
                </a:cubicBezTo>
                <a:cubicBezTo>
                  <a:pt x="546735" y="417195"/>
                  <a:pt x="584835" y="428625"/>
                  <a:pt x="1154430" y="365760"/>
                </a:cubicBezTo>
                <a:cubicBezTo>
                  <a:pt x="1724025" y="302895"/>
                  <a:pt x="2747962" y="151447"/>
                  <a:pt x="3771900" y="0"/>
                </a:cubicBezTo>
              </a:path>
            </a:pathLst>
          </a:cu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4CE32AC-C31C-4746-A44B-6B8F9C6819EA}"/>
              </a:ext>
            </a:extLst>
          </p:cNvPr>
          <p:cNvSpPr/>
          <p:nvPr/>
        </p:nvSpPr>
        <p:spPr>
          <a:xfrm>
            <a:off x="824089" y="5102578"/>
            <a:ext cx="3770489" cy="543505"/>
          </a:xfrm>
          <a:custGeom>
            <a:avLst/>
            <a:gdLst>
              <a:gd name="connsiteX0" fmla="*/ 0 w 3770489"/>
              <a:gd name="connsiteY0" fmla="*/ 0 h 543505"/>
              <a:gd name="connsiteX1" fmla="*/ 970844 w 3770489"/>
              <a:gd name="connsiteY1" fmla="*/ 541866 h 543505"/>
              <a:gd name="connsiteX2" fmla="*/ 3770489 w 3770489"/>
              <a:gd name="connsiteY2" fmla="*/ 135466 h 543505"/>
            </a:gdLst>
            <a:ahLst/>
            <a:cxnLst>
              <a:cxn ang="0">
                <a:pos x="connsiteX0" y="connsiteY0"/>
              </a:cxn>
              <a:cxn ang="0">
                <a:pos x="connsiteX1" y="connsiteY1"/>
              </a:cxn>
              <a:cxn ang="0">
                <a:pos x="connsiteX2" y="connsiteY2"/>
              </a:cxn>
            </a:cxnLst>
            <a:rect l="l" t="t" r="r" b="b"/>
            <a:pathLst>
              <a:path w="3770489" h="543505">
                <a:moveTo>
                  <a:pt x="0" y="0"/>
                </a:moveTo>
                <a:cubicBezTo>
                  <a:pt x="171214" y="259644"/>
                  <a:pt x="342429" y="519288"/>
                  <a:pt x="970844" y="541866"/>
                </a:cubicBezTo>
                <a:cubicBezTo>
                  <a:pt x="1599259" y="564444"/>
                  <a:pt x="2684874" y="349955"/>
                  <a:pt x="3770489" y="135466"/>
                </a:cubicBezTo>
              </a:path>
            </a:pathLst>
          </a:custGeom>
          <a:noFill/>
          <a:ln w="19050">
            <a:prstDash val="dash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FD40DDE-3C42-46A7-BE05-89D647839DAD}"/>
              </a:ext>
            </a:extLst>
          </p:cNvPr>
          <p:cNvSpPr/>
          <p:nvPr/>
        </p:nvSpPr>
        <p:spPr>
          <a:xfrm>
            <a:off x="801511" y="4357511"/>
            <a:ext cx="3770489" cy="879957"/>
          </a:xfrm>
          <a:custGeom>
            <a:avLst/>
            <a:gdLst>
              <a:gd name="connsiteX0" fmla="*/ 0 w 3770489"/>
              <a:gd name="connsiteY0" fmla="*/ 0 h 879957"/>
              <a:gd name="connsiteX1" fmla="*/ 1456267 w 3770489"/>
              <a:gd name="connsiteY1" fmla="*/ 869245 h 879957"/>
              <a:gd name="connsiteX2" fmla="*/ 3770489 w 3770489"/>
              <a:gd name="connsiteY2" fmla="*/ 406400 h 879957"/>
            </a:gdLst>
            <a:ahLst/>
            <a:cxnLst>
              <a:cxn ang="0">
                <a:pos x="connsiteX0" y="connsiteY0"/>
              </a:cxn>
              <a:cxn ang="0">
                <a:pos x="connsiteX1" y="connsiteY1"/>
              </a:cxn>
              <a:cxn ang="0">
                <a:pos x="connsiteX2" y="connsiteY2"/>
              </a:cxn>
            </a:cxnLst>
            <a:rect l="l" t="t" r="r" b="b"/>
            <a:pathLst>
              <a:path w="3770489" h="879957">
                <a:moveTo>
                  <a:pt x="0" y="0"/>
                </a:moveTo>
                <a:cubicBezTo>
                  <a:pt x="413926" y="400756"/>
                  <a:pt x="827852" y="801512"/>
                  <a:pt x="1456267" y="869245"/>
                </a:cubicBezTo>
                <a:cubicBezTo>
                  <a:pt x="2084682" y="936978"/>
                  <a:pt x="2927585" y="671689"/>
                  <a:pt x="3770489" y="406400"/>
                </a:cubicBezTo>
              </a:path>
            </a:pathLst>
          </a:custGeom>
          <a:noFill/>
          <a:ln w="19050">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5DDF315-2DEE-449B-A8DB-0DD40FFC59B4}"/>
              </a:ext>
            </a:extLst>
          </p:cNvPr>
          <p:cNvSpPr/>
          <p:nvPr/>
        </p:nvSpPr>
        <p:spPr>
          <a:xfrm>
            <a:off x="835378" y="3183467"/>
            <a:ext cx="3736622" cy="1400874"/>
          </a:xfrm>
          <a:custGeom>
            <a:avLst/>
            <a:gdLst>
              <a:gd name="connsiteX0" fmla="*/ 0 w 3736622"/>
              <a:gd name="connsiteY0" fmla="*/ 0 h 1400874"/>
              <a:gd name="connsiteX1" fmla="*/ 2257778 w 3736622"/>
              <a:gd name="connsiteY1" fmla="*/ 1309511 h 1400874"/>
              <a:gd name="connsiteX2" fmla="*/ 3736622 w 3736622"/>
              <a:gd name="connsiteY2" fmla="*/ 1185333 h 1400874"/>
            </a:gdLst>
            <a:ahLst/>
            <a:cxnLst>
              <a:cxn ang="0">
                <a:pos x="connsiteX0" y="connsiteY0"/>
              </a:cxn>
              <a:cxn ang="0">
                <a:pos x="connsiteX1" y="connsiteY1"/>
              </a:cxn>
              <a:cxn ang="0">
                <a:pos x="connsiteX2" y="connsiteY2"/>
              </a:cxn>
            </a:cxnLst>
            <a:rect l="l" t="t" r="r" b="b"/>
            <a:pathLst>
              <a:path w="3736622" h="1400874">
                <a:moveTo>
                  <a:pt x="0" y="0"/>
                </a:moveTo>
                <a:cubicBezTo>
                  <a:pt x="817504" y="555978"/>
                  <a:pt x="1635008" y="1111956"/>
                  <a:pt x="2257778" y="1309511"/>
                </a:cubicBezTo>
                <a:cubicBezTo>
                  <a:pt x="2880548" y="1507066"/>
                  <a:pt x="3308585" y="1346199"/>
                  <a:pt x="3736622" y="1185333"/>
                </a:cubicBezTo>
              </a:path>
            </a:pathLst>
          </a:custGeom>
          <a:noFill/>
          <a:ln w="19050">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5D6D995-54EA-4DBE-BBFF-D08477AB63C0}"/>
              </a:ext>
            </a:extLst>
          </p:cNvPr>
          <p:cNvSpPr/>
          <p:nvPr/>
        </p:nvSpPr>
        <p:spPr>
          <a:xfrm>
            <a:off x="5966036" y="4409665"/>
            <a:ext cx="2820608" cy="1477328"/>
          </a:xfrm>
          <a:prstGeom prst="rect">
            <a:avLst/>
          </a:prstGeom>
        </p:spPr>
        <p:txBody>
          <a:bodyPr wrap="square">
            <a:spAutoFit/>
          </a:bodyPr>
          <a:lstStyle/>
          <a:p>
            <a:r>
              <a:rPr lang="en-GB" dirty="0"/>
              <a:t>As queries become more expensive, the model suggests that people will assess more per query, and thus query less.</a:t>
            </a:r>
            <a:endParaRPr lang="en-US" dirty="0"/>
          </a:p>
        </p:txBody>
      </p:sp>
      <p:grpSp>
        <p:nvGrpSpPr>
          <p:cNvPr id="86024" name="Group 86023">
            <a:extLst>
              <a:ext uri="{FF2B5EF4-FFF2-40B4-BE49-F238E27FC236}">
                <a16:creationId xmlns:a16="http://schemas.microsoft.com/office/drawing/2014/main" id="{B0F091C0-D072-4C78-B496-2AE76E54843D}"/>
              </a:ext>
            </a:extLst>
          </p:cNvPr>
          <p:cNvGrpSpPr/>
          <p:nvPr/>
        </p:nvGrpSpPr>
        <p:grpSpPr>
          <a:xfrm>
            <a:off x="4366718" y="4075394"/>
            <a:ext cx="930899" cy="1782638"/>
            <a:chOff x="4366718" y="4075394"/>
            <a:chExt cx="930899" cy="1782638"/>
          </a:xfrm>
        </p:grpSpPr>
        <p:sp>
          <p:nvSpPr>
            <p:cNvPr id="29" name="TextBox 28">
              <a:extLst>
                <a:ext uri="{FF2B5EF4-FFF2-40B4-BE49-F238E27FC236}">
                  <a16:creationId xmlns:a16="http://schemas.microsoft.com/office/drawing/2014/main" id="{8A40069B-700B-4D04-B591-50524B432AD9}"/>
                </a:ext>
              </a:extLst>
            </p:cNvPr>
            <p:cNvSpPr txBox="1"/>
            <p:nvPr/>
          </p:nvSpPr>
          <p:spPr>
            <a:xfrm>
              <a:off x="4366718" y="5488700"/>
              <a:ext cx="930899" cy="369332"/>
            </a:xfrm>
            <a:prstGeom prst="rect">
              <a:avLst/>
            </a:prstGeom>
            <a:noFill/>
          </p:spPr>
          <p:txBody>
            <a:bodyPr wrap="square" rtlCol="0">
              <a:spAutoFit/>
            </a:bodyPr>
            <a:lstStyle/>
            <a:p>
              <a:r>
                <a:rPr lang="en-US" b="1" dirty="0" err="1"/>
                <a:t>Cq</a:t>
              </a:r>
              <a:r>
                <a:rPr lang="en-US" b="1" dirty="0"/>
                <a:t> = 15</a:t>
              </a:r>
            </a:p>
          </p:txBody>
        </p:sp>
        <p:sp>
          <p:nvSpPr>
            <p:cNvPr id="30" name="TextBox 29">
              <a:extLst>
                <a:ext uri="{FF2B5EF4-FFF2-40B4-BE49-F238E27FC236}">
                  <a16:creationId xmlns:a16="http://schemas.microsoft.com/office/drawing/2014/main" id="{66F14BB3-801E-49A5-9D52-44C146AB2591}"/>
                </a:ext>
              </a:extLst>
            </p:cNvPr>
            <p:cNvSpPr txBox="1"/>
            <p:nvPr/>
          </p:nvSpPr>
          <p:spPr>
            <a:xfrm>
              <a:off x="4398201" y="4075394"/>
              <a:ext cx="885179" cy="369332"/>
            </a:xfrm>
            <a:prstGeom prst="rect">
              <a:avLst/>
            </a:prstGeom>
            <a:noFill/>
          </p:spPr>
          <p:txBody>
            <a:bodyPr wrap="none" rtlCol="0">
              <a:spAutoFit/>
            </a:bodyPr>
            <a:lstStyle/>
            <a:p>
              <a:r>
                <a:rPr lang="en-US" b="1" dirty="0" err="1"/>
                <a:t>Cq</a:t>
              </a:r>
              <a:r>
                <a:rPr lang="en-US" b="1" dirty="0"/>
                <a:t> = 60</a:t>
              </a:r>
            </a:p>
          </p:txBody>
        </p:sp>
        <p:cxnSp>
          <p:nvCxnSpPr>
            <p:cNvPr id="31" name="Straight Arrow Connector 30">
              <a:extLst>
                <a:ext uri="{FF2B5EF4-FFF2-40B4-BE49-F238E27FC236}">
                  <a16:creationId xmlns:a16="http://schemas.microsoft.com/office/drawing/2014/main" id="{B7A64001-73E0-4553-A435-E9B5F0110BFB}"/>
                </a:ext>
              </a:extLst>
            </p:cNvPr>
            <p:cNvCxnSpPr>
              <a:cxnSpLocks/>
              <a:stCxn id="29" idx="0"/>
              <a:endCxn id="30" idx="2"/>
            </p:cNvCxnSpPr>
            <p:nvPr/>
          </p:nvCxnSpPr>
          <p:spPr>
            <a:xfrm flipV="1">
              <a:off x="4832168" y="4444726"/>
              <a:ext cx="8623" cy="104397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86023" name="Group 86022">
            <a:extLst>
              <a:ext uri="{FF2B5EF4-FFF2-40B4-BE49-F238E27FC236}">
                <a16:creationId xmlns:a16="http://schemas.microsoft.com/office/drawing/2014/main" id="{B57CEBB7-DE25-48F3-AB4D-D85E1BDE292E}"/>
              </a:ext>
            </a:extLst>
          </p:cNvPr>
          <p:cNvGrpSpPr/>
          <p:nvPr/>
        </p:nvGrpSpPr>
        <p:grpSpPr>
          <a:xfrm>
            <a:off x="1274519" y="4511613"/>
            <a:ext cx="2439808" cy="1540763"/>
            <a:chOff x="1274519" y="4511613"/>
            <a:chExt cx="2439808" cy="1540763"/>
          </a:xfrm>
        </p:grpSpPr>
        <p:sp>
          <p:nvSpPr>
            <p:cNvPr id="86021" name="Freeform: Shape 86020">
              <a:extLst>
                <a:ext uri="{FF2B5EF4-FFF2-40B4-BE49-F238E27FC236}">
                  <a16:creationId xmlns:a16="http://schemas.microsoft.com/office/drawing/2014/main" id="{F00BE370-DBD5-4CC0-93C2-918E1ECB5C81}"/>
                </a:ext>
              </a:extLst>
            </p:cNvPr>
            <p:cNvSpPr/>
            <p:nvPr/>
          </p:nvSpPr>
          <p:spPr>
            <a:xfrm>
              <a:off x="1280160" y="4572000"/>
              <a:ext cx="2400300" cy="1405890"/>
            </a:xfrm>
            <a:custGeom>
              <a:avLst/>
              <a:gdLst>
                <a:gd name="connsiteX0" fmla="*/ 0 w 2400300"/>
                <a:gd name="connsiteY0" fmla="*/ 1405890 h 1405890"/>
                <a:gd name="connsiteX1" fmla="*/ 468630 w 2400300"/>
                <a:gd name="connsiteY1" fmla="*/ 1085850 h 1405890"/>
                <a:gd name="connsiteX2" fmla="*/ 1143000 w 2400300"/>
                <a:gd name="connsiteY2" fmla="*/ 674370 h 1405890"/>
                <a:gd name="connsiteX3" fmla="*/ 2400300 w 2400300"/>
                <a:gd name="connsiteY3" fmla="*/ 0 h 1405890"/>
              </a:gdLst>
              <a:ahLst/>
              <a:cxnLst>
                <a:cxn ang="0">
                  <a:pos x="connsiteX0" y="connsiteY0"/>
                </a:cxn>
                <a:cxn ang="0">
                  <a:pos x="connsiteX1" y="connsiteY1"/>
                </a:cxn>
                <a:cxn ang="0">
                  <a:pos x="connsiteX2" y="connsiteY2"/>
                </a:cxn>
                <a:cxn ang="0">
                  <a:pos x="connsiteX3" y="connsiteY3"/>
                </a:cxn>
              </a:cxnLst>
              <a:rect l="l" t="t" r="r" b="b"/>
              <a:pathLst>
                <a:path w="2400300" h="1405890">
                  <a:moveTo>
                    <a:pt x="0" y="1405890"/>
                  </a:moveTo>
                  <a:cubicBezTo>
                    <a:pt x="139065" y="1306830"/>
                    <a:pt x="278130" y="1207770"/>
                    <a:pt x="468630" y="1085850"/>
                  </a:cubicBezTo>
                  <a:cubicBezTo>
                    <a:pt x="659130" y="963930"/>
                    <a:pt x="821055" y="855345"/>
                    <a:pt x="1143000" y="674370"/>
                  </a:cubicBezTo>
                  <a:cubicBezTo>
                    <a:pt x="1464945" y="493395"/>
                    <a:pt x="1932622" y="246697"/>
                    <a:pt x="2400300" y="0"/>
                  </a:cubicBezTo>
                </a:path>
              </a:pathLst>
            </a:custGeom>
            <a:noFill/>
            <a:ln w="2540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022" name="Oval 86021">
              <a:extLst>
                <a:ext uri="{FF2B5EF4-FFF2-40B4-BE49-F238E27FC236}">
                  <a16:creationId xmlns:a16="http://schemas.microsoft.com/office/drawing/2014/main" id="{4D24B248-4304-45C1-BBCF-15916E28BA70}"/>
                </a:ext>
              </a:extLst>
            </p:cNvPr>
            <p:cNvSpPr/>
            <p:nvPr/>
          </p:nvSpPr>
          <p:spPr>
            <a:xfrm>
              <a:off x="3565736" y="4511613"/>
              <a:ext cx="148591" cy="165383"/>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E5BFCD7-8688-4482-87DF-AF9394CC8CF2}"/>
                </a:ext>
              </a:extLst>
            </p:cNvPr>
            <p:cNvSpPr/>
            <p:nvPr/>
          </p:nvSpPr>
          <p:spPr>
            <a:xfrm>
              <a:off x="1274519" y="5886993"/>
              <a:ext cx="148591" cy="165383"/>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0C7B6AC-6810-47D4-874D-DFDE37B5E0D6}"/>
                </a:ext>
              </a:extLst>
            </p:cNvPr>
            <p:cNvSpPr/>
            <p:nvPr/>
          </p:nvSpPr>
          <p:spPr>
            <a:xfrm>
              <a:off x="1718309" y="5564106"/>
              <a:ext cx="148591" cy="165383"/>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EB3E1D5-6A1D-49EF-A923-5EC7E1AA1833}"/>
                </a:ext>
              </a:extLst>
            </p:cNvPr>
            <p:cNvSpPr/>
            <p:nvPr/>
          </p:nvSpPr>
          <p:spPr>
            <a:xfrm>
              <a:off x="2331719" y="5174702"/>
              <a:ext cx="148591" cy="165383"/>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2" name="Picture 41" descr="cost-model-0.gif">
            <a:extLst>
              <a:ext uri="{FF2B5EF4-FFF2-40B4-BE49-F238E27FC236}">
                <a16:creationId xmlns:a16="http://schemas.microsoft.com/office/drawing/2014/main" id="{8D53CB21-FD89-4E92-8350-43D2297A6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610" y="2336990"/>
            <a:ext cx="4014619" cy="414591"/>
          </a:xfrm>
          <a:prstGeom prst="rect">
            <a:avLst/>
          </a:prstGeom>
        </p:spPr>
      </p:pic>
      <p:sp>
        <p:nvSpPr>
          <p:cNvPr id="43" name="Content Placeholder 2">
            <a:extLst>
              <a:ext uri="{FF2B5EF4-FFF2-40B4-BE49-F238E27FC236}">
                <a16:creationId xmlns:a16="http://schemas.microsoft.com/office/drawing/2014/main" id="{9F3A3F43-3728-45C9-AA5F-34C6C62D8520}"/>
              </a:ext>
            </a:extLst>
          </p:cNvPr>
          <p:cNvSpPr>
            <a:spLocks noGrp="1"/>
          </p:cNvSpPr>
          <p:nvPr>
            <p:ph idx="1"/>
          </p:nvPr>
        </p:nvSpPr>
        <p:spPr>
          <a:xfrm>
            <a:off x="313068" y="1272215"/>
            <a:ext cx="7614356" cy="933908"/>
          </a:xfrm>
        </p:spPr>
        <p:txBody>
          <a:bodyPr>
            <a:normAutofit lnSpcReduction="10000"/>
          </a:bodyPr>
          <a:lstStyle/>
          <a:p>
            <a:pPr marL="0" indent="0">
              <a:buNone/>
            </a:pPr>
            <a:r>
              <a:rPr lang="en-US" sz="2800" dirty="0"/>
              <a:t>By varying the cost of querying, it is possible to simulate how people would adapt their behavior.</a:t>
            </a:r>
          </a:p>
        </p:txBody>
      </p:sp>
    </p:spTree>
    <p:extLst>
      <p:ext uri="{BB962C8B-B14F-4D97-AF65-F5344CB8AC3E}">
        <p14:creationId xmlns:p14="http://schemas.microsoft.com/office/powerpoint/2010/main" val="325412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6023"/>
                                        </p:tgtEl>
                                        <p:attrNameLst>
                                          <p:attrName>style.visibility</p:attrName>
                                        </p:attrNameLst>
                                      </p:cBhvr>
                                      <p:to>
                                        <p:strVal val="visible"/>
                                      </p:to>
                                    </p:set>
                                    <p:animEffect transition="in" filter="wipe(down)">
                                      <p:cBhvr>
                                        <p:cTn id="27" dur="500"/>
                                        <p:tgtEl>
                                          <p:spTgt spid="860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6024"/>
                                        </p:tgtEl>
                                        <p:attrNameLst>
                                          <p:attrName>style.visibility</p:attrName>
                                        </p:attrNameLst>
                                      </p:cBhvr>
                                      <p:to>
                                        <p:strVal val="visible"/>
                                      </p:to>
                                    </p:set>
                                    <p:animEffect transition="in" filter="wipe(down)">
                                      <p:cBhvr>
                                        <p:cTn id="32" dur="500"/>
                                        <p:tgtEl>
                                          <p:spTgt spid="8602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22" grpId="0" animBg="1"/>
      <p:bldP spid="23" grpId="0" animBg="1"/>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84658"/>
          </a:xfrm>
          <a:solidFill>
            <a:schemeClr val="tx1"/>
          </a:solidFill>
        </p:spPr>
        <p:txBody>
          <a:bodyPr anchor="t"/>
          <a:lstStyle/>
          <a:p>
            <a:r>
              <a:rPr lang="en-US" b="1" dirty="0">
                <a:solidFill>
                  <a:srgbClr val="FFFFFF"/>
                </a:solidFill>
              </a:rPr>
              <a:t>A Hypothetical Experiment</a:t>
            </a:r>
          </a:p>
        </p:txBody>
      </p:sp>
      <p:pic>
        <p:nvPicPr>
          <p:cNvPr id="20" name="Picture 19" descr="docs-1.png"/>
          <p:cNvPicPr>
            <a:picLocks noChangeAspect="1"/>
          </p:cNvPicPr>
          <p:nvPr/>
        </p:nvPicPr>
        <p:blipFill>
          <a:blip r:embed="rId3"/>
          <a:stretch>
            <a:fillRect/>
          </a:stretch>
        </p:blipFill>
        <p:spPr>
          <a:xfrm>
            <a:off x="6016815" y="2878126"/>
            <a:ext cx="1593415" cy="1519111"/>
          </a:xfrm>
          <a:prstGeom prst="rect">
            <a:avLst/>
          </a:prstGeom>
        </p:spPr>
      </p:pic>
      <p:grpSp>
        <p:nvGrpSpPr>
          <p:cNvPr id="28" name="Group 27"/>
          <p:cNvGrpSpPr/>
          <p:nvPr/>
        </p:nvGrpSpPr>
        <p:grpSpPr>
          <a:xfrm>
            <a:off x="511324" y="1604665"/>
            <a:ext cx="2054756" cy="1527908"/>
            <a:chOff x="560279" y="624784"/>
            <a:chExt cx="2054756" cy="1527908"/>
          </a:xfrm>
        </p:grpSpPr>
        <p:sp>
          <p:nvSpPr>
            <p:cNvPr id="10" name="Down Arrow 9"/>
            <p:cNvSpPr/>
            <p:nvPr/>
          </p:nvSpPr>
          <p:spPr>
            <a:xfrm>
              <a:off x="560279" y="624784"/>
              <a:ext cx="484632" cy="1527908"/>
            </a:xfrm>
            <a:prstGeom prst="downArrow">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a:p>
          </p:txBody>
        </p:sp>
        <p:sp>
          <p:nvSpPr>
            <p:cNvPr id="12" name="TextBox 11"/>
            <p:cNvSpPr txBox="1"/>
            <p:nvPr/>
          </p:nvSpPr>
          <p:spPr>
            <a:xfrm>
              <a:off x="1181680" y="681335"/>
              <a:ext cx="1433355" cy="1200328"/>
            </a:xfrm>
            <a:prstGeom prst="rect">
              <a:avLst/>
            </a:prstGeom>
            <a:noFill/>
          </p:spPr>
          <p:txBody>
            <a:bodyPr wrap="none" rtlCol="0">
              <a:spAutoFit/>
            </a:bodyPr>
            <a:lstStyle/>
            <a:p>
              <a:r>
                <a:rPr lang="en-US" sz="2400" b="1" dirty="0"/>
                <a:t>Querying </a:t>
              </a:r>
            </a:p>
            <a:p>
              <a:r>
                <a:rPr lang="en-US" sz="2400" b="1" dirty="0"/>
                <a:t>costs</a:t>
              </a:r>
            </a:p>
            <a:p>
              <a:r>
                <a:rPr lang="en-US" sz="2400" b="1" dirty="0"/>
                <a:t>go down?</a:t>
              </a:r>
            </a:p>
          </p:txBody>
        </p:sp>
      </p:grpSp>
      <p:grpSp>
        <p:nvGrpSpPr>
          <p:cNvPr id="29" name="Group 28"/>
          <p:cNvGrpSpPr/>
          <p:nvPr/>
        </p:nvGrpSpPr>
        <p:grpSpPr>
          <a:xfrm>
            <a:off x="3573164" y="1604665"/>
            <a:ext cx="2018018" cy="1527908"/>
            <a:chOff x="3583437" y="585708"/>
            <a:chExt cx="2018018" cy="1527908"/>
          </a:xfrm>
        </p:grpSpPr>
        <p:sp>
          <p:nvSpPr>
            <p:cNvPr id="8" name="Up Arrow 7"/>
            <p:cNvSpPr/>
            <p:nvPr/>
          </p:nvSpPr>
          <p:spPr>
            <a:xfrm>
              <a:off x="3583437" y="585708"/>
              <a:ext cx="484632" cy="1527908"/>
            </a:xfrm>
            <a:prstGeom prst="upArrow">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a:p>
          </p:txBody>
        </p:sp>
        <p:sp>
          <p:nvSpPr>
            <p:cNvPr id="14" name="TextBox 13"/>
            <p:cNvSpPr txBox="1"/>
            <p:nvPr/>
          </p:nvSpPr>
          <p:spPr>
            <a:xfrm>
              <a:off x="4468813" y="642259"/>
              <a:ext cx="1132642" cy="1200328"/>
            </a:xfrm>
            <a:prstGeom prst="rect">
              <a:avLst/>
            </a:prstGeom>
            <a:noFill/>
          </p:spPr>
          <p:txBody>
            <a:bodyPr wrap="none" rtlCol="0">
              <a:spAutoFit/>
            </a:bodyPr>
            <a:lstStyle/>
            <a:p>
              <a:r>
                <a:rPr lang="en-US" sz="2400" b="1" dirty="0"/>
                <a:t>More </a:t>
              </a:r>
            </a:p>
            <a:p>
              <a:r>
                <a:rPr lang="en-US" sz="2400" b="1" dirty="0"/>
                <a:t>queries </a:t>
              </a:r>
            </a:p>
            <a:p>
              <a:r>
                <a:rPr lang="en-US" sz="2400" b="1" dirty="0"/>
                <a:t>issued</a:t>
              </a:r>
            </a:p>
          </p:txBody>
        </p:sp>
      </p:grpSp>
      <p:grpSp>
        <p:nvGrpSpPr>
          <p:cNvPr id="30" name="Group 29"/>
          <p:cNvGrpSpPr/>
          <p:nvPr/>
        </p:nvGrpSpPr>
        <p:grpSpPr>
          <a:xfrm>
            <a:off x="6637959" y="1661216"/>
            <a:ext cx="2506041" cy="1527908"/>
            <a:chOff x="6637959" y="681335"/>
            <a:chExt cx="2506041" cy="1527908"/>
          </a:xfrm>
        </p:grpSpPr>
        <p:sp>
          <p:nvSpPr>
            <p:cNvPr id="16" name="Down Arrow 15"/>
            <p:cNvSpPr/>
            <p:nvPr/>
          </p:nvSpPr>
          <p:spPr>
            <a:xfrm>
              <a:off x="6637959" y="681335"/>
              <a:ext cx="484632" cy="1527908"/>
            </a:xfrm>
            <a:prstGeom prst="downArrow">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a:p>
          </p:txBody>
        </p:sp>
        <p:sp>
          <p:nvSpPr>
            <p:cNvPr id="19" name="TextBox 18"/>
            <p:cNvSpPr txBox="1"/>
            <p:nvPr/>
          </p:nvSpPr>
          <p:spPr>
            <a:xfrm>
              <a:off x="7222367" y="681335"/>
              <a:ext cx="1921633" cy="1200328"/>
            </a:xfrm>
            <a:prstGeom prst="rect">
              <a:avLst/>
            </a:prstGeom>
            <a:noFill/>
          </p:spPr>
          <p:txBody>
            <a:bodyPr wrap="square" rtlCol="0">
              <a:spAutoFit/>
            </a:bodyPr>
            <a:lstStyle/>
            <a:p>
              <a:r>
                <a:rPr lang="en-US" sz="2400" b="1" dirty="0"/>
                <a:t>Decrease in assessments per query</a:t>
              </a:r>
            </a:p>
          </p:txBody>
        </p:sp>
      </p:grpSp>
      <p:grpSp>
        <p:nvGrpSpPr>
          <p:cNvPr id="27" name="Group 26"/>
          <p:cNvGrpSpPr/>
          <p:nvPr/>
        </p:nvGrpSpPr>
        <p:grpSpPr>
          <a:xfrm>
            <a:off x="560278" y="4397237"/>
            <a:ext cx="8583721" cy="1546859"/>
            <a:chOff x="560279" y="1541584"/>
            <a:chExt cx="8583721" cy="1546859"/>
          </a:xfrm>
        </p:grpSpPr>
        <p:sp>
          <p:nvSpPr>
            <p:cNvPr id="7" name="Up Arrow 6"/>
            <p:cNvSpPr/>
            <p:nvPr/>
          </p:nvSpPr>
          <p:spPr>
            <a:xfrm>
              <a:off x="560279" y="1541584"/>
              <a:ext cx="484632" cy="1527908"/>
            </a:xfrm>
            <a:prstGeom prst="upArrow">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a:p>
          </p:txBody>
        </p:sp>
        <p:sp>
          <p:nvSpPr>
            <p:cNvPr id="11" name="TextBox 10"/>
            <p:cNvSpPr txBox="1"/>
            <p:nvPr/>
          </p:nvSpPr>
          <p:spPr>
            <a:xfrm>
              <a:off x="1181680" y="1677797"/>
              <a:ext cx="1357764" cy="1200328"/>
            </a:xfrm>
            <a:prstGeom prst="rect">
              <a:avLst/>
            </a:prstGeom>
            <a:noFill/>
          </p:spPr>
          <p:txBody>
            <a:bodyPr wrap="none" rtlCol="0">
              <a:spAutoFit/>
            </a:bodyPr>
            <a:lstStyle/>
            <a:p>
              <a:r>
                <a:rPr lang="en-US" sz="2400" b="1" dirty="0"/>
                <a:t>Querying </a:t>
              </a:r>
            </a:p>
            <a:p>
              <a:r>
                <a:rPr lang="en-US" sz="2400" b="1" dirty="0"/>
                <a:t>costs </a:t>
              </a:r>
            </a:p>
            <a:p>
              <a:r>
                <a:rPr lang="en-US" sz="2400" b="1" dirty="0"/>
                <a:t>go up?</a:t>
              </a:r>
            </a:p>
          </p:txBody>
        </p:sp>
        <p:sp>
          <p:nvSpPr>
            <p:cNvPr id="15" name="Up Arrow 14"/>
            <p:cNvSpPr/>
            <p:nvPr/>
          </p:nvSpPr>
          <p:spPr>
            <a:xfrm>
              <a:off x="6637959" y="1541584"/>
              <a:ext cx="484632" cy="1527908"/>
            </a:xfrm>
            <a:prstGeom prst="upArrow">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a:p>
          </p:txBody>
        </p:sp>
        <p:sp>
          <p:nvSpPr>
            <p:cNvPr id="18" name="TextBox 17"/>
            <p:cNvSpPr txBox="1"/>
            <p:nvPr/>
          </p:nvSpPr>
          <p:spPr>
            <a:xfrm>
              <a:off x="7222367" y="1677797"/>
              <a:ext cx="1921633" cy="1200328"/>
            </a:xfrm>
            <a:prstGeom prst="rect">
              <a:avLst/>
            </a:prstGeom>
            <a:noFill/>
          </p:spPr>
          <p:txBody>
            <a:bodyPr wrap="square" rtlCol="0">
              <a:spAutoFit/>
            </a:bodyPr>
            <a:lstStyle/>
            <a:p>
              <a:r>
                <a:rPr lang="en-US" sz="2400" b="1" dirty="0"/>
                <a:t>Increase in assessments</a:t>
              </a:r>
            </a:p>
            <a:p>
              <a:r>
                <a:rPr lang="en-US" sz="2400" b="1" dirty="0"/>
                <a:t>per query</a:t>
              </a:r>
            </a:p>
          </p:txBody>
        </p:sp>
        <p:sp>
          <p:nvSpPr>
            <p:cNvPr id="9" name="Down Arrow 8"/>
            <p:cNvSpPr/>
            <p:nvPr/>
          </p:nvSpPr>
          <p:spPr>
            <a:xfrm>
              <a:off x="3583437" y="1560535"/>
              <a:ext cx="484632" cy="1527908"/>
            </a:xfrm>
            <a:prstGeom prst="downArrow">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a:p>
          </p:txBody>
        </p:sp>
        <p:sp>
          <p:nvSpPr>
            <p:cNvPr id="13" name="TextBox 12"/>
            <p:cNvSpPr txBox="1"/>
            <p:nvPr/>
          </p:nvSpPr>
          <p:spPr>
            <a:xfrm>
              <a:off x="4458541" y="1677797"/>
              <a:ext cx="1666742" cy="1200328"/>
            </a:xfrm>
            <a:prstGeom prst="rect">
              <a:avLst/>
            </a:prstGeom>
            <a:noFill/>
          </p:spPr>
          <p:txBody>
            <a:bodyPr wrap="none" rtlCol="0">
              <a:spAutoFit/>
            </a:bodyPr>
            <a:lstStyle/>
            <a:p>
              <a:r>
                <a:rPr lang="en-US" sz="2400" b="1" dirty="0"/>
                <a:t>Decrease in</a:t>
              </a:r>
            </a:p>
            <a:p>
              <a:r>
                <a:rPr lang="en-US" sz="2400" b="1" dirty="0"/>
                <a:t>queries </a:t>
              </a:r>
            </a:p>
            <a:p>
              <a:r>
                <a:rPr lang="en-US" sz="2400" b="1" dirty="0"/>
                <a:t>issued </a:t>
              </a:r>
            </a:p>
          </p:txBody>
        </p:sp>
      </p:grpSp>
      <p:pic>
        <p:nvPicPr>
          <p:cNvPr id="21" name="Picture 20" descr="query_box.png"/>
          <p:cNvPicPr>
            <a:picLocks noChangeAspect="1"/>
          </p:cNvPicPr>
          <p:nvPr/>
        </p:nvPicPr>
        <p:blipFill>
          <a:blip r:embed="rId4"/>
          <a:stretch>
            <a:fillRect/>
          </a:stretch>
        </p:blipFill>
        <p:spPr>
          <a:xfrm>
            <a:off x="2871608" y="3297729"/>
            <a:ext cx="2079577" cy="908903"/>
          </a:xfrm>
          <a:prstGeom prst="rect">
            <a:avLst/>
          </a:prstGeom>
        </p:spPr>
      </p:pic>
      <p:sp>
        <p:nvSpPr>
          <p:cNvPr id="22" name="TextBox 21"/>
          <p:cNvSpPr txBox="1"/>
          <p:nvPr/>
        </p:nvSpPr>
        <p:spPr>
          <a:xfrm>
            <a:off x="230419" y="3336805"/>
            <a:ext cx="808635" cy="461665"/>
          </a:xfrm>
          <a:prstGeom prst="rect">
            <a:avLst/>
          </a:prstGeom>
          <a:noFill/>
        </p:spPr>
        <p:txBody>
          <a:bodyPr wrap="none" rtlCol="0">
            <a:spAutoFit/>
          </a:bodyPr>
          <a:lstStyle/>
          <a:p>
            <a:r>
              <a:rPr lang="en-US" sz="2400" b="1" dirty="0"/>
              <a:t>$$$$</a:t>
            </a:r>
          </a:p>
        </p:txBody>
      </p:sp>
      <p:sp>
        <p:nvSpPr>
          <p:cNvPr id="26" name="TextBox 25"/>
          <p:cNvSpPr txBox="1"/>
          <p:nvPr/>
        </p:nvSpPr>
        <p:spPr>
          <a:xfrm>
            <a:off x="5819018" y="684548"/>
            <a:ext cx="1941557" cy="400110"/>
          </a:xfrm>
          <a:prstGeom prst="rect">
            <a:avLst/>
          </a:prstGeom>
          <a:solidFill>
            <a:schemeClr val="tx1"/>
          </a:solidFill>
        </p:spPr>
        <p:txBody>
          <a:bodyPr wrap="none" rtlCol="0">
            <a:spAutoFit/>
          </a:bodyPr>
          <a:lstStyle/>
          <a:p>
            <a:r>
              <a:rPr lang="en-US" sz="2000" b="1" dirty="0">
                <a:solidFill>
                  <a:srgbClr val="FFFFFF"/>
                </a:solidFill>
              </a:rPr>
              <a:t>What happens if</a:t>
            </a:r>
          </a:p>
        </p:txBody>
      </p:sp>
      <p:sp>
        <p:nvSpPr>
          <p:cNvPr id="4" name="Slide Number Placeholder 3"/>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64</a:t>
            </a:fld>
            <a:endParaRPr lang="en-US" dirty="0"/>
          </a:p>
        </p:txBody>
      </p:sp>
    </p:spTree>
    <p:extLst>
      <p:ext uri="{BB962C8B-B14F-4D97-AF65-F5344CB8AC3E}">
        <p14:creationId xmlns:p14="http://schemas.microsoft.com/office/powerpoint/2010/main" val="344851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Refining the COST model</a:t>
            </a:r>
          </a:p>
        </p:txBody>
      </p:sp>
      <p:sp>
        <p:nvSpPr>
          <p:cNvPr id="3" name="Text Placeholder 2"/>
          <p:cNvSpPr>
            <a:spLocks noGrp="1"/>
          </p:cNvSpPr>
          <p:nvPr>
            <p:ph type="body" idx="1"/>
          </p:nvPr>
        </p:nvSpPr>
        <p:spPr>
          <a:xfrm>
            <a:off x="722313" y="3871913"/>
            <a:ext cx="7772400" cy="1500187"/>
          </a:xfrm>
        </p:spPr>
        <p:txBody>
          <a:bodyPr/>
          <a:lstStyle/>
          <a:p>
            <a:r>
              <a:rPr lang="en-US" dirty="0"/>
              <a:t>Adding detail to build a more useful (but more complex) model</a:t>
            </a:r>
          </a:p>
        </p:txBody>
      </p:sp>
    </p:spTree>
    <p:extLst>
      <p:ext uri="{BB962C8B-B14F-4D97-AF65-F5344CB8AC3E}">
        <p14:creationId xmlns:p14="http://schemas.microsoft.com/office/powerpoint/2010/main" val="3813688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Modeling Other Costs </a:t>
            </a:r>
          </a:p>
        </p:txBody>
      </p:sp>
      <p:grpSp>
        <p:nvGrpSpPr>
          <p:cNvPr id="9" name="Group 8"/>
          <p:cNvGrpSpPr/>
          <p:nvPr/>
        </p:nvGrpSpPr>
        <p:grpSpPr>
          <a:xfrm>
            <a:off x="270453" y="1600200"/>
            <a:ext cx="4229881" cy="4835532"/>
            <a:chOff x="270453" y="1830621"/>
            <a:chExt cx="3633495" cy="4193620"/>
          </a:xfrm>
        </p:grpSpPr>
        <p:pic>
          <p:nvPicPr>
            <p:cNvPr id="6" name="Picture 5" descr="search-interface.png"/>
            <p:cNvPicPr>
              <a:picLocks noChangeAspect="1"/>
            </p:cNvPicPr>
            <p:nvPr/>
          </p:nvPicPr>
          <p:blipFill rotWithShape="1">
            <a:blip r:embed="rId3">
              <a:extLst>
                <a:ext uri="{28A0092B-C50C-407E-A947-70E740481C1C}">
                  <a14:useLocalDpi xmlns:a14="http://schemas.microsoft.com/office/drawing/2010/main" val="0"/>
                </a:ext>
              </a:extLst>
            </a:blip>
            <a:srcRect l="6442" t="18365" r="7003"/>
            <a:stretch/>
          </p:blipFill>
          <p:spPr>
            <a:xfrm>
              <a:off x="270453" y="2305695"/>
              <a:ext cx="3633495" cy="3718546"/>
            </a:xfrm>
            <a:prstGeom prst="rect">
              <a:avLst/>
            </a:prstGeom>
          </p:spPr>
        </p:pic>
        <p:pic>
          <p:nvPicPr>
            <p:cNvPr id="8" name="Picture 7" descr="search-interface.png"/>
            <p:cNvPicPr>
              <a:picLocks noChangeAspect="1"/>
            </p:cNvPicPr>
            <p:nvPr/>
          </p:nvPicPr>
          <p:blipFill rotWithShape="1">
            <a:blip r:embed="rId3">
              <a:extLst>
                <a:ext uri="{28A0092B-C50C-407E-A947-70E740481C1C}">
                  <a14:useLocalDpi xmlns:a14="http://schemas.microsoft.com/office/drawing/2010/main" val="0"/>
                </a:ext>
              </a:extLst>
            </a:blip>
            <a:srcRect l="21534" b="89713"/>
            <a:stretch/>
          </p:blipFill>
          <p:spPr>
            <a:xfrm>
              <a:off x="399802" y="1830621"/>
              <a:ext cx="3339521" cy="475074"/>
            </a:xfrm>
            <a:prstGeom prst="rect">
              <a:avLst/>
            </a:prstGeom>
          </p:spPr>
        </p:pic>
      </p:grpSp>
      <p:sp>
        <p:nvSpPr>
          <p:cNvPr id="10" name="TextBox 9"/>
          <p:cNvSpPr txBox="1"/>
          <p:nvPr/>
        </p:nvSpPr>
        <p:spPr>
          <a:xfrm>
            <a:off x="4291993" y="1518305"/>
            <a:ext cx="4727069" cy="5170646"/>
          </a:xfrm>
          <a:prstGeom prst="rect">
            <a:avLst/>
          </a:prstGeom>
          <a:noFill/>
        </p:spPr>
        <p:txBody>
          <a:bodyPr wrap="square" rtlCol="0">
            <a:spAutoFit/>
          </a:bodyPr>
          <a:lstStyle/>
          <a:p>
            <a:r>
              <a:rPr lang="en-US" sz="2400" dirty="0"/>
              <a:t>Cost to enter a query (</a:t>
            </a:r>
            <a:r>
              <a:rPr lang="en-US" sz="2400" b="1" i="1" dirty="0" err="1"/>
              <a:t>c</a:t>
            </a:r>
            <a:r>
              <a:rPr lang="en-US" sz="2400" b="1" i="1" baseline="-25000" dirty="0" err="1"/>
              <a:t>q</a:t>
            </a:r>
            <a:r>
              <a:rPr lang="en-US" sz="2400" dirty="0"/>
              <a:t>)</a:t>
            </a:r>
          </a:p>
          <a:p>
            <a:endParaRPr lang="en-US" sz="2400" dirty="0"/>
          </a:p>
          <a:p>
            <a:r>
              <a:rPr lang="en-US" sz="2400" dirty="0"/>
              <a:t>Cost to load search page per query</a:t>
            </a:r>
          </a:p>
          <a:p>
            <a:endParaRPr lang="en-US" sz="2400" dirty="0"/>
          </a:p>
          <a:p>
            <a:r>
              <a:rPr lang="en-US" sz="2400" dirty="0"/>
              <a:t>Cost to examine each snippet</a:t>
            </a:r>
          </a:p>
          <a:p>
            <a:endParaRPr lang="en-US" sz="2400" dirty="0"/>
          </a:p>
          <a:p>
            <a:r>
              <a:rPr lang="en-US" sz="2400" dirty="0"/>
              <a:t>Cost to view a document</a:t>
            </a:r>
          </a:p>
          <a:p>
            <a:endParaRPr lang="en-US" sz="2400" dirty="0"/>
          </a:p>
          <a:p>
            <a:r>
              <a:rPr lang="en-US" sz="2400" dirty="0"/>
              <a:t>Cost of return back to search page</a:t>
            </a:r>
          </a:p>
          <a:p>
            <a:endParaRPr lang="en-US" sz="2400" dirty="0"/>
          </a:p>
          <a:p>
            <a:r>
              <a:rPr lang="en-US" sz="2400" dirty="0"/>
              <a:t>Cost to assess the document (</a:t>
            </a:r>
            <a:r>
              <a:rPr lang="en-US" sz="2400" b="1" i="1" dirty="0" err="1"/>
              <a:t>c</a:t>
            </a:r>
            <a:r>
              <a:rPr lang="en-US" sz="2400" b="1" i="1" baseline="-25000" dirty="0" err="1"/>
              <a:t>a</a:t>
            </a:r>
            <a:r>
              <a:rPr lang="en-US" sz="2400" dirty="0"/>
              <a:t>)</a:t>
            </a:r>
          </a:p>
          <a:p>
            <a:endParaRPr lang="en-US" sz="2400" dirty="0"/>
          </a:p>
          <a:p>
            <a:r>
              <a:rPr lang="en-US" sz="2400" dirty="0"/>
              <a:t>Cost to view next page</a:t>
            </a:r>
          </a:p>
          <a:p>
            <a:endParaRPr lang="en-US" dirty="0"/>
          </a:p>
        </p:txBody>
      </p:sp>
      <p:sp>
        <p:nvSpPr>
          <p:cNvPr id="3" name="Slide Number Placeholder 2">
            <a:extLst>
              <a:ext uri="{FF2B5EF4-FFF2-40B4-BE49-F238E27FC236}">
                <a16:creationId xmlns:a16="http://schemas.microsoft.com/office/drawing/2014/main" id="{35E1643A-CCCE-6549-A4C4-640785667538}"/>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66</a:t>
            </a:fld>
            <a:endParaRPr lang="en-US" dirty="0"/>
          </a:p>
        </p:txBody>
      </p:sp>
    </p:spTree>
    <p:extLst>
      <p:ext uri="{BB962C8B-B14F-4D97-AF65-F5344CB8AC3E}">
        <p14:creationId xmlns:p14="http://schemas.microsoft.com/office/powerpoint/2010/main" val="669757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Modeling Other </a:t>
            </a:r>
            <a:r>
              <a:rPr lang="en-US"/>
              <a:t>Costs </a:t>
            </a:r>
            <a:endParaRPr lang="en-US" dirty="0"/>
          </a:p>
        </p:txBody>
      </p:sp>
      <p:sp>
        <p:nvSpPr>
          <p:cNvPr id="3" name="Content Placeholder 2"/>
          <p:cNvSpPr>
            <a:spLocks noGrp="1"/>
          </p:cNvSpPr>
          <p:nvPr>
            <p:ph idx="1"/>
          </p:nvPr>
        </p:nvSpPr>
        <p:spPr/>
        <p:txBody>
          <a:bodyPr/>
          <a:lstStyle/>
          <a:p>
            <a:r>
              <a:rPr lang="en-US" dirty="0"/>
              <a:t>Let’s also include the:</a:t>
            </a:r>
          </a:p>
          <a:p>
            <a:pPr lvl="1"/>
            <a:r>
              <a:rPr lang="en-US" dirty="0"/>
              <a:t>cost of viewing pages (</a:t>
            </a:r>
            <a:r>
              <a:rPr lang="en-US" b="1" dirty="0"/>
              <a:t>c</a:t>
            </a:r>
            <a:r>
              <a:rPr lang="en-US" b="1" baseline="-25000" dirty="0"/>
              <a:t>v</a:t>
            </a:r>
            <a:r>
              <a:rPr lang="en-US" dirty="0"/>
              <a:t>) and </a:t>
            </a:r>
          </a:p>
          <a:p>
            <a:pPr lvl="1"/>
            <a:r>
              <a:rPr lang="en-US" dirty="0"/>
              <a:t>cost of examining snippets (</a:t>
            </a:r>
            <a:r>
              <a:rPr lang="en-US" b="1" dirty="0" err="1"/>
              <a:t>c</a:t>
            </a:r>
            <a:r>
              <a:rPr lang="en-US" b="1" baseline="-25000" dirty="0" err="1"/>
              <a:t>s</a:t>
            </a:r>
            <a:r>
              <a:rPr lang="en-US" dirty="0"/>
              <a:t>)</a:t>
            </a:r>
          </a:p>
          <a:p>
            <a:pPr marL="0" indent="0">
              <a:buNone/>
            </a:pPr>
            <a:r>
              <a:rPr lang="en-US" dirty="0"/>
              <a:t>	in the cost model, such that:</a:t>
            </a:r>
          </a:p>
        </p:txBody>
      </p:sp>
      <p:pic>
        <p:nvPicPr>
          <p:cNvPr id="4" name="Picture 3" descr="cost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845" y="4122318"/>
            <a:ext cx="7419622" cy="1201895"/>
          </a:xfrm>
          <a:prstGeom prst="rect">
            <a:avLst/>
          </a:prstGeom>
        </p:spPr>
      </p:pic>
      <p:sp>
        <p:nvSpPr>
          <p:cNvPr id="5" name="Slide Number Placeholder 4">
            <a:extLst>
              <a:ext uri="{FF2B5EF4-FFF2-40B4-BE49-F238E27FC236}">
                <a16:creationId xmlns:a16="http://schemas.microsoft.com/office/drawing/2014/main" id="{4550D046-753F-4D43-B18B-699CB7FE2BB7}"/>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67</a:t>
            </a:fld>
            <a:endParaRPr lang="en-US" dirty="0"/>
          </a:p>
        </p:txBody>
      </p:sp>
    </p:spTree>
    <p:extLst>
      <p:ext uri="{BB962C8B-B14F-4D97-AF65-F5344CB8AC3E}">
        <p14:creationId xmlns:p14="http://schemas.microsoft.com/office/powerpoint/2010/main" val="520076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Let’s assume that the number of page views is equal to some constant </a:t>
            </a:r>
            <a:r>
              <a:rPr lang="en-US" b="1" dirty="0"/>
              <a:t>v</a:t>
            </a:r>
          </a:p>
          <a:p>
            <a:pPr lvl="1"/>
            <a:r>
              <a:rPr lang="en-US" dirty="0"/>
              <a:t>Typically this would be </a:t>
            </a:r>
            <a:r>
              <a:rPr lang="en-US" b="1" dirty="0"/>
              <a:t>v=1</a:t>
            </a:r>
          </a:p>
          <a:p>
            <a:pPr lvl="1"/>
            <a:r>
              <a:rPr lang="en-US" dirty="0"/>
              <a:t>But could be the average number of pages examined i.e. </a:t>
            </a:r>
            <a:r>
              <a:rPr lang="en-US" b="1" dirty="0"/>
              <a:t>v=1.1</a:t>
            </a:r>
          </a:p>
          <a:p>
            <a:r>
              <a:rPr lang="en-US" dirty="0"/>
              <a:t>Let’s further assume that </a:t>
            </a:r>
            <a:r>
              <a:rPr lang="en-US" b="1" i="1" dirty="0"/>
              <a:t>A = </a:t>
            </a:r>
            <a:r>
              <a:rPr lang="en-US" b="1" i="1" dirty="0" err="1"/>
              <a:t>S.p</a:t>
            </a:r>
            <a:r>
              <a:rPr lang="en-US" b="1" i="1" baseline="-25000" dirty="0" err="1"/>
              <a:t>a</a:t>
            </a:r>
            <a:endParaRPr lang="en-US" b="1" i="1" baseline="-25000" dirty="0"/>
          </a:p>
          <a:p>
            <a:pPr lvl="1"/>
            <a:r>
              <a:rPr lang="en-US" dirty="0"/>
              <a:t>Where </a:t>
            </a:r>
            <a:r>
              <a:rPr lang="en-US" b="1" dirty="0"/>
              <a:t>p</a:t>
            </a:r>
            <a:r>
              <a:rPr lang="en-US" b="1" baseline="-25000" dirty="0"/>
              <a:t>a</a:t>
            </a:r>
            <a:r>
              <a:rPr lang="en-US" dirty="0"/>
              <a:t> is the probability of assessing a document given a snippet.</a:t>
            </a:r>
          </a:p>
        </p:txBody>
      </p:sp>
      <p:sp>
        <p:nvSpPr>
          <p:cNvPr id="4" name="Slide Number Placeholder 3">
            <a:extLst>
              <a:ext uri="{FF2B5EF4-FFF2-40B4-BE49-F238E27FC236}">
                <a16:creationId xmlns:a16="http://schemas.microsoft.com/office/drawing/2014/main" id="{767C943A-CE7F-6F4E-9EAE-224CB01601D0}"/>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68</a:t>
            </a:fld>
            <a:endParaRPr lang="en-US" dirty="0"/>
          </a:p>
        </p:txBody>
      </p:sp>
    </p:spTree>
    <p:extLst>
      <p:ext uri="{BB962C8B-B14F-4D97-AF65-F5344CB8AC3E}">
        <p14:creationId xmlns:p14="http://schemas.microsoft.com/office/powerpoint/2010/main" val="22659527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Cost Function</a:t>
            </a:r>
          </a:p>
        </p:txBody>
      </p:sp>
      <p:sp>
        <p:nvSpPr>
          <p:cNvPr id="3" name="Content Placeholder 2"/>
          <p:cNvSpPr>
            <a:spLocks noGrp="1"/>
          </p:cNvSpPr>
          <p:nvPr>
            <p:ph idx="1"/>
          </p:nvPr>
        </p:nvSpPr>
        <p:spPr/>
        <p:txBody>
          <a:bodyPr/>
          <a:lstStyle/>
          <a:p>
            <a:r>
              <a:rPr lang="en-US" dirty="0"/>
              <a:t>Given these assumptions, the cost function can be simplified down to the following:</a:t>
            </a:r>
          </a:p>
        </p:txBody>
      </p:sp>
      <p:pic>
        <p:nvPicPr>
          <p:cNvPr id="4" name="Picture 3" descr="cost_1_reduc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2826985"/>
            <a:ext cx="6891866" cy="2293455"/>
          </a:xfrm>
          <a:prstGeom prst="rect">
            <a:avLst/>
          </a:prstGeom>
        </p:spPr>
      </p:pic>
      <p:sp>
        <p:nvSpPr>
          <p:cNvPr id="5" name="Slide Number Placeholder 4">
            <a:extLst>
              <a:ext uri="{FF2B5EF4-FFF2-40B4-BE49-F238E27FC236}">
                <a16:creationId xmlns:a16="http://schemas.microsoft.com/office/drawing/2014/main" id="{53D93753-BD3A-1543-A2E5-896FB4271113}"/>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69</a:t>
            </a:fld>
            <a:endParaRPr lang="en-US" dirty="0"/>
          </a:p>
        </p:txBody>
      </p:sp>
    </p:spTree>
    <p:extLst>
      <p:ext uri="{BB962C8B-B14F-4D97-AF65-F5344CB8AC3E}">
        <p14:creationId xmlns:p14="http://schemas.microsoft.com/office/powerpoint/2010/main" val="116415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Decisions, Currencies &amp; Constraints</a:t>
            </a:r>
          </a:p>
        </p:txBody>
      </p:sp>
      <p:graphicFrame>
        <p:nvGraphicFramePr>
          <p:cNvPr id="4" name="Table 3">
            <a:extLst>
              <a:ext uri="{FF2B5EF4-FFF2-40B4-BE49-F238E27FC236}">
                <a16:creationId xmlns:a16="http://schemas.microsoft.com/office/drawing/2014/main" id="{F3BFE992-2EBE-4D95-82A7-3273A0145CF1}"/>
              </a:ext>
            </a:extLst>
          </p:cNvPr>
          <p:cNvGraphicFramePr>
            <a:graphicFrameLocks noGrp="1"/>
          </p:cNvGraphicFramePr>
          <p:nvPr>
            <p:extLst>
              <p:ext uri="{D42A27DB-BD31-4B8C-83A1-F6EECF244321}">
                <p14:modId xmlns:p14="http://schemas.microsoft.com/office/powerpoint/2010/main" val="4136954476"/>
              </p:ext>
            </p:extLst>
          </p:nvPr>
        </p:nvGraphicFramePr>
        <p:xfrm>
          <a:off x="156820" y="1296132"/>
          <a:ext cx="8830360" cy="5217160"/>
        </p:xfrm>
        <a:graphic>
          <a:graphicData uri="http://schemas.openxmlformats.org/drawingml/2006/table">
            <a:tbl>
              <a:tblPr firstRow="1" bandRow="1">
                <a:tableStyleId>{073A0DAA-6AF3-43AB-8588-CEC1D06C72B9}</a:tableStyleId>
              </a:tblPr>
              <a:tblGrid>
                <a:gridCol w="1828033">
                  <a:extLst>
                    <a:ext uri="{9D8B030D-6E8A-4147-A177-3AD203B41FA5}">
                      <a16:colId xmlns:a16="http://schemas.microsoft.com/office/drawing/2014/main" val="3006797527"/>
                    </a:ext>
                  </a:extLst>
                </a:gridCol>
                <a:gridCol w="1894587">
                  <a:extLst>
                    <a:ext uri="{9D8B030D-6E8A-4147-A177-3AD203B41FA5}">
                      <a16:colId xmlns:a16="http://schemas.microsoft.com/office/drawing/2014/main" val="409328679"/>
                    </a:ext>
                  </a:extLst>
                </a:gridCol>
                <a:gridCol w="2553870">
                  <a:extLst>
                    <a:ext uri="{9D8B030D-6E8A-4147-A177-3AD203B41FA5}">
                      <a16:colId xmlns:a16="http://schemas.microsoft.com/office/drawing/2014/main" val="3263979109"/>
                    </a:ext>
                  </a:extLst>
                </a:gridCol>
                <a:gridCol w="2553870">
                  <a:extLst>
                    <a:ext uri="{9D8B030D-6E8A-4147-A177-3AD203B41FA5}">
                      <a16:colId xmlns:a16="http://schemas.microsoft.com/office/drawing/2014/main" val="3230180028"/>
                    </a:ext>
                  </a:extLst>
                </a:gridCol>
              </a:tblGrid>
              <a:tr h="370840">
                <a:tc>
                  <a:txBody>
                    <a:bodyPr/>
                    <a:lstStyle/>
                    <a:p>
                      <a:r>
                        <a:rPr lang="en-US" dirty="0"/>
                        <a:t>Animal</a:t>
                      </a:r>
                    </a:p>
                  </a:txBody>
                  <a:tcPr/>
                </a:tc>
                <a:tc>
                  <a:txBody>
                    <a:bodyPr/>
                    <a:lstStyle/>
                    <a:p>
                      <a:r>
                        <a:rPr lang="en-US" dirty="0"/>
                        <a:t>Decision</a:t>
                      </a:r>
                    </a:p>
                  </a:txBody>
                  <a:tcPr/>
                </a:tc>
                <a:tc>
                  <a:txBody>
                    <a:bodyPr/>
                    <a:lstStyle/>
                    <a:p>
                      <a:r>
                        <a:rPr lang="en-US" dirty="0"/>
                        <a:t>Currency</a:t>
                      </a:r>
                    </a:p>
                  </a:txBody>
                  <a:tcPr/>
                </a:tc>
                <a:tc>
                  <a:txBody>
                    <a:bodyPr/>
                    <a:lstStyle/>
                    <a:p>
                      <a:r>
                        <a:rPr lang="en-US" dirty="0"/>
                        <a:t>Some Constraints</a:t>
                      </a:r>
                    </a:p>
                  </a:txBody>
                  <a:tcPr/>
                </a:tc>
                <a:extLst>
                  <a:ext uri="{0D108BD9-81ED-4DB2-BD59-A6C34878D82A}">
                    <a16:rowId xmlns:a16="http://schemas.microsoft.com/office/drawing/2014/main" val="489581418"/>
                  </a:ext>
                </a:extLst>
              </a:tr>
              <a:tr h="370840">
                <a:tc>
                  <a:txBody>
                    <a:bodyPr/>
                    <a:lstStyle/>
                    <a:p>
                      <a:r>
                        <a:rPr lang="en-US" b="1" dirty="0"/>
                        <a:t>Starling</a:t>
                      </a:r>
                    </a:p>
                    <a:p>
                      <a:endParaRPr lang="en-US" b="1" dirty="0"/>
                    </a:p>
                    <a:p>
                      <a:endParaRPr lang="en-US" b="1" dirty="0"/>
                    </a:p>
                  </a:txBody>
                  <a:tcPr/>
                </a:tc>
                <a:tc>
                  <a:txBody>
                    <a:bodyPr/>
                    <a:lstStyle/>
                    <a:p>
                      <a:r>
                        <a:rPr lang="en-US" dirty="0"/>
                        <a:t>Load Size</a:t>
                      </a:r>
                    </a:p>
                  </a:txBody>
                  <a:tcPr/>
                </a:tc>
                <a:tc>
                  <a:txBody>
                    <a:bodyPr/>
                    <a:lstStyle/>
                    <a:p>
                      <a:r>
                        <a:rPr lang="en-US" dirty="0"/>
                        <a:t>Maximize net rate of gain</a:t>
                      </a:r>
                    </a:p>
                  </a:txBody>
                  <a:tcPr/>
                </a:tc>
                <a:tc>
                  <a:txBody>
                    <a:bodyPr/>
                    <a:lstStyle/>
                    <a:p>
                      <a:r>
                        <a:rPr lang="en-US" dirty="0"/>
                        <a:t>Travel time, loading curve, energetic costs</a:t>
                      </a:r>
                    </a:p>
                  </a:txBody>
                  <a:tcPr/>
                </a:tc>
                <a:extLst>
                  <a:ext uri="{0D108BD9-81ED-4DB2-BD59-A6C34878D82A}">
                    <a16:rowId xmlns:a16="http://schemas.microsoft.com/office/drawing/2014/main" val="2363218020"/>
                  </a:ext>
                </a:extLst>
              </a:tr>
              <a:tr h="370840">
                <a:tc>
                  <a:txBody>
                    <a:bodyPr/>
                    <a:lstStyle/>
                    <a:p>
                      <a:r>
                        <a:rPr lang="en-US" b="1" dirty="0"/>
                        <a:t>Bee</a:t>
                      </a:r>
                    </a:p>
                    <a:p>
                      <a:endParaRPr lang="en-US" b="1" dirty="0"/>
                    </a:p>
                    <a:p>
                      <a:endParaRPr lang="en-US" b="1" dirty="0"/>
                    </a:p>
                  </a:txBody>
                  <a:tcPr/>
                </a:tc>
                <a:tc>
                  <a:txBody>
                    <a:bodyPr/>
                    <a:lstStyle/>
                    <a:p>
                      <a:r>
                        <a:rPr lang="en-US" dirty="0"/>
                        <a:t>Crop Load</a:t>
                      </a:r>
                    </a:p>
                  </a:txBody>
                  <a:tcPr/>
                </a:tc>
                <a:tc>
                  <a:txBody>
                    <a:bodyPr/>
                    <a:lstStyle/>
                    <a:p>
                      <a:r>
                        <a:rPr lang="en-US" dirty="0"/>
                        <a:t>Maximize efficiency</a:t>
                      </a:r>
                    </a:p>
                  </a:txBody>
                  <a:tcPr/>
                </a:tc>
                <a:tc>
                  <a:txBody>
                    <a:bodyPr/>
                    <a:lstStyle/>
                    <a:p>
                      <a:r>
                        <a:rPr lang="en-US" dirty="0"/>
                        <a:t>Travel time, sucking time, energetic costs</a:t>
                      </a:r>
                    </a:p>
                  </a:txBody>
                  <a:tcPr/>
                </a:tc>
                <a:extLst>
                  <a:ext uri="{0D108BD9-81ED-4DB2-BD59-A6C34878D82A}">
                    <a16:rowId xmlns:a16="http://schemas.microsoft.com/office/drawing/2014/main" val="1425969271"/>
                  </a:ext>
                </a:extLst>
              </a:tr>
              <a:tr h="370840">
                <a:tc>
                  <a:txBody>
                    <a:bodyPr/>
                    <a:lstStyle/>
                    <a:p>
                      <a:r>
                        <a:rPr lang="en-US" b="1" dirty="0"/>
                        <a:t>Woodpecker</a:t>
                      </a:r>
                    </a:p>
                    <a:p>
                      <a:endParaRPr lang="en-US" b="1" dirty="0"/>
                    </a:p>
                    <a:p>
                      <a:endParaRPr lang="en-US" b="1" dirty="0"/>
                    </a:p>
                    <a:p>
                      <a:endParaRPr lang="en-US" b="1" dirty="0"/>
                    </a:p>
                  </a:txBody>
                  <a:tcPr/>
                </a:tc>
                <a:tc>
                  <a:txBody>
                    <a:bodyPr/>
                    <a:lstStyle/>
                    <a:p>
                      <a:r>
                        <a:rPr lang="en-US" dirty="0"/>
                        <a:t>Patch Time</a:t>
                      </a:r>
                    </a:p>
                  </a:txBody>
                  <a:tcPr/>
                </a:tc>
                <a:tc>
                  <a:txBody>
                    <a:bodyPr/>
                    <a:lstStyle/>
                    <a:p>
                      <a:r>
                        <a:rPr lang="en-US" dirty="0"/>
                        <a:t>Maximize net rate of gain</a:t>
                      </a:r>
                    </a:p>
                  </a:txBody>
                  <a:tcPr/>
                </a:tc>
                <a:tc>
                  <a:txBody>
                    <a:bodyPr/>
                    <a:lstStyle/>
                    <a:p>
                      <a:r>
                        <a:rPr lang="en-US" dirty="0"/>
                        <a:t>Travel time, recognition time</a:t>
                      </a:r>
                    </a:p>
                  </a:txBody>
                  <a:tcPr/>
                </a:tc>
                <a:extLst>
                  <a:ext uri="{0D108BD9-81ED-4DB2-BD59-A6C34878D82A}">
                    <a16:rowId xmlns:a16="http://schemas.microsoft.com/office/drawing/2014/main" val="1775651459"/>
                  </a:ext>
                </a:extLst>
              </a:tr>
              <a:tr h="370840">
                <a:tc>
                  <a:txBody>
                    <a:bodyPr/>
                    <a:lstStyle/>
                    <a:p>
                      <a:r>
                        <a:rPr lang="en-US" b="1" dirty="0"/>
                        <a:t>Stickleback</a:t>
                      </a:r>
                    </a:p>
                    <a:p>
                      <a:endParaRPr lang="en-US" b="1" dirty="0"/>
                    </a:p>
                    <a:p>
                      <a:endParaRPr lang="en-US" b="1" dirty="0"/>
                    </a:p>
                  </a:txBody>
                  <a:tcPr/>
                </a:tc>
                <a:tc>
                  <a:txBody>
                    <a:bodyPr/>
                    <a:lstStyle/>
                    <a:p>
                      <a:r>
                        <a:rPr lang="en-US" dirty="0"/>
                        <a:t>Where to Feed</a:t>
                      </a:r>
                    </a:p>
                  </a:txBody>
                  <a:tcPr/>
                </a:tc>
                <a:tc>
                  <a:txBody>
                    <a:bodyPr/>
                    <a:lstStyle/>
                    <a:p>
                      <a:r>
                        <a:rPr lang="en-US" dirty="0"/>
                        <a:t>Minimize danger and starvation</a:t>
                      </a:r>
                    </a:p>
                  </a:txBody>
                  <a:tcPr/>
                </a:tc>
                <a:tc>
                  <a:txBody>
                    <a:bodyPr/>
                    <a:lstStyle/>
                    <a:p>
                      <a:r>
                        <a:rPr lang="en-US" dirty="0"/>
                        <a:t>Vigilance and foraging incompatible</a:t>
                      </a:r>
                    </a:p>
                  </a:txBody>
                  <a:tcPr/>
                </a:tc>
                <a:extLst>
                  <a:ext uri="{0D108BD9-81ED-4DB2-BD59-A6C34878D82A}">
                    <a16:rowId xmlns:a16="http://schemas.microsoft.com/office/drawing/2014/main" val="3817418668"/>
                  </a:ext>
                </a:extLst>
              </a:tr>
              <a:tr h="370840">
                <a:tc>
                  <a:txBody>
                    <a:bodyPr/>
                    <a:lstStyle/>
                    <a:p>
                      <a:r>
                        <a:rPr lang="en-US" b="1" dirty="0"/>
                        <a:t>Moose</a:t>
                      </a:r>
                    </a:p>
                  </a:txBody>
                  <a:tcPr/>
                </a:tc>
                <a:tc>
                  <a:txBody>
                    <a:bodyPr/>
                    <a:lstStyle/>
                    <a:p>
                      <a:r>
                        <a:rPr lang="en-US" dirty="0"/>
                        <a:t>Food choice</a:t>
                      </a:r>
                    </a:p>
                  </a:txBody>
                  <a:tcPr/>
                </a:tc>
                <a:tc>
                  <a:txBody>
                    <a:bodyPr/>
                    <a:lstStyle/>
                    <a:p>
                      <a:r>
                        <a:rPr lang="en-US" dirty="0"/>
                        <a:t>Maximize daily energy intake</a:t>
                      </a:r>
                    </a:p>
                  </a:txBody>
                  <a:tcPr/>
                </a:tc>
                <a:tc>
                  <a:txBody>
                    <a:bodyPr/>
                    <a:lstStyle/>
                    <a:p>
                      <a:r>
                        <a:rPr lang="en-US" dirty="0"/>
                        <a:t>Sodium need, digestion limit, energy requirement</a:t>
                      </a:r>
                    </a:p>
                  </a:txBody>
                  <a:tcPr/>
                </a:tc>
                <a:extLst>
                  <a:ext uri="{0D108BD9-81ED-4DB2-BD59-A6C34878D82A}">
                    <a16:rowId xmlns:a16="http://schemas.microsoft.com/office/drawing/2014/main" val="165470884"/>
                  </a:ext>
                </a:extLst>
              </a:tr>
            </a:tbl>
          </a:graphicData>
        </a:graphic>
      </p:graphicFrame>
      <p:pic>
        <p:nvPicPr>
          <p:cNvPr id="11" name="Picture 10" descr="A close up of a logo&#10;&#10;Description automatically generated">
            <a:extLst>
              <a:ext uri="{FF2B5EF4-FFF2-40B4-BE49-F238E27FC236}">
                <a16:creationId xmlns:a16="http://schemas.microsoft.com/office/drawing/2014/main" id="{0FF564F0-A00C-4681-BCBE-E7820EE048BF}"/>
              </a:ext>
            </a:extLst>
          </p:cNvPr>
          <p:cNvPicPr>
            <a:picLocks noChangeAspect="1"/>
          </p:cNvPicPr>
          <p:nvPr/>
        </p:nvPicPr>
        <p:blipFill>
          <a:blip r:embed="rId2"/>
          <a:stretch>
            <a:fillRect/>
          </a:stretch>
        </p:blipFill>
        <p:spPr>
          <a:xfrm>
            <a:off x="1042048" y="2957584"/>
            <a:ext cx="356930" cy="356930"/>
          </a:xfrm>
          <a:prstGeom prst="rect">
            <a:avLst/>
          </a:prstGeom>
        </p:spPr>
      </p:pic>
      <p:pic>
        <p:nvPicPr>
          <p:cNvPr id="13" name="Picture 12" descr="A close up of a logo&#10;&#10;Description automatically generated">
            <a:extLst>
              <a:ext uri="{FF2B5EF4-FFF2-40B4-BE49-F238E27FC236}">
                <a16:creationId xmlns:a16="http://schemas.microsoft.com/office/drawing/2014/main" id="{2FDF0A06-E757-4B8A-918B-148E422C554B}"/>
              </a:ext>
            </a:extLst>
          </p:cNvPr>
          <p:cNvPicPr>
            <a:picLocks noChangeAspect="1"/>
          </p:cNvPicPr>
          <p:nvPr/>
        </p:nvPicPr>
        <p:blipFill>
          <a:blip r:embed="rId3"/>
          <a:stretch>
            <a:fillRect/>
          </a:stretch>
        </p:blipFill>
        <p:spPr>
          <a:xfrm>
            <a:off x="436194" y="5104482"/>
            <a:ext cx="457386" cy="457386"/>
          </a:xfrm>
          <a:prstGeom prst="rect">
            <a:avLst/>
          </a:prstGeom>
        </p:spPr>
      </p:pic>
      <p:pic>
        <p:nvPicPr>
          <p:cNvPr id="17" name="Picture 16" descr="A close up of a logo&#10;&#10;Description automatically generated">
            <a:extLst>
              <a:ext uri="{FF2B5EF4-FFF2-40B4-BE49-F238E27FC236}">
                <a16:creationId xmlns:a16="http://schemas.microsoft.com/office/drawing/2014/main" id="{1BFD31BF-2FED-43FF-9FE0-EF469AED72AA}"/>
              </a:ext>
            </a:extLst>
          </p:cNvPr>
          <p:cNvPicPr>
            <a:picLocks noChangeAspect="1"/>
          </p:cNvPicPr>
          <p:nvPr/>
        </p:nvPicPr>
        <p:blipFill>
          <a:blip r:embed="rId4"/>
          <a:stretch>
            <a:fillRect/>
          </a:stretch>
        </p:blipFill>
        <p:spPr>
          <a:xfrm flipH="1">
            <a:off x="848594" y="5466706"/>
            <a:ext cx="1166325" cy="1215884"/>
          </a:xfrm>
          <a:prstGeom prst="rect">
            <a:avLst/>
          </a:prstGeom>
        </p:spPr>
      </p:pic>
      <p:pic>
        <p:nvPicPr>
          <p:cNvPr id="19" name="Picture 18" descr="A close up of a logo&#10;&#10;Description automatically generated">
            <a:extLst>
              <a:ext uri="{FF2B5EF4-FFF2-40B4-BE49-F238E27FC236}">
                <a16:creationId xmlns:a16="http://schemas.microsoft.com/office/drawing/2014/main" id="{93939406-EE7E-49B1-9FEB-80C3C5A3F13A}"/>
              </a:ext>
            </a:extLst>
          </p:cNvPr>
          <p:cNvPicPr>
            <a:picLocks noChangeAspect="1"/>
          </p:cNvPicPr>
          <p:nvPr/>
        </p:nvPicPr>
        <p:blipFill>
          <a:blip r:embed="rId5"/>
          <a:stretch>
            <a:fillRect/>
          </a:stretch>
        </p:blipFill>
        <p:spPr>
          <a:xfrm>
            <a:off x="1203532" y="3736755"/>
            <a:ext cx="972872" cy="972872"/>
          </a:xfrm>
          <a:prstGeom prst="rect">
            <a:avLst/>
          </a:prstGeom>
        </p:spPr>
      </p:pic>
      <p:pic>
        <p:nvPicPr>
          <p:cNvPr id="21" name="Picture 20" descr="A close up of a logo&#10;&#10;Description automatically generated">
            <a:extLst>
              <a:ext uri="{FF2B5EF4-FFF2-40B4-BE49-F238E27FC236}">
                <a16:creationId xmlns:a16="http://schemas.microsoft.com/office/drawing/2014/main" id="{705F96C3-9B54-4AD3-9BA8-9397EBFAD281}"/>
              </a:ext>
            </a:extLst>
          </p:cNvPr>
          <p:cNvPicPr>
            <a:picLocks noChangeAspect="1"/>
          </p:cNvPicPr>
          <p:nvPr/>
        </p:nvPicPr>
        <p:blipFill>
          <a:blip r:embed="rId6"/>
          <a:stretch>
            <a:fillRect/>
          </a:stretch>
        </p:blipFill>
        <p:spPr>
          <a:xfrm>
            <a:off x="1042047" y="1787291"/>
            <a:ext cx="749221" cy="749221"/>
          </a:xfrm>
          <a:prstGeom prst="rect">
            <a:avLst/>
          </a:prstGeom>
        </p:spPr>
      </p:pic>
      <p:pic>
        <p:nvPicPr>
          <p:cNvPr id="22" name="Picture 21" descr="A close up of a logo&#10;&#10;Description automatically generated">
            <a:extLst>
              <a:ext uri="{FF2B5EF4-FFF2-40B4-BE49-F238E27FC236}">
                <a16:creationId xmlns:a16="http://schemas.microsoft.com/office/drawing/2014/main" id="{2E12D064-4199-4F16-B67C-F06535ED07FC}"/>
              </a:ext>
            </a:extLst>
          </p:cNvPr>
          <p:cNvPicPr>
            <a:picLocks noChangeAspect="1"/>
          </p:cNvPicPr>
          <p:nvPr/>
        </p:nvPicPr>
        <p:blipFill>
          <a:blip r:embed="rId3"/>
          <a:stretch>
            <a:fillRect/>
          </a:stretch>
        </p:blipFill>
        <p:spPr>
          <a:xfrm>
            <a:off x="941591" y="4875789"/>
            <a:ext cx="457386" cy="457386"/>
          </a:xfrm>
          <a:prstGeom prst="rect">
            <a:avLst/>
          </a:prstGeom>
        </p:spPr>
      </p:pic>
      <p:pic>
        <p:nvPicPr>
          <p:cNvPr id="23" name="Picture 22" descr="A close up of a logo&#10;&#10;Description automatically generated">
            <a:extLst>
              <a:ext uri="{FF2B5EF4-FFF2-40B4-BE49-F238E27FC236}">
                <a16:creationId xmlns:a16="http://schemas.microsoft.com/office/drawing/2014/main" id="{DEFFE40F-15B3-4DBE-A627-C85234C6563A}"/>
              </a:ext>
            </a:extLst>
          </p:cNvPr>
          <p:cNvPicPr>
            <a:picLocks noChangeAspect="1"/>
          </p:cNvPicPr>
          <p:nvPr/>
        </p:nvPicPr>
        <p:blipFill>
          <a:blip r:embed="rId3"/>
          <a:stretch>
            <a:fillRect/>
          </a:stretch>
        </p:blipFill>
        <p:spPr>
          <a:xfrm>
            <a:off x="1378157" y="5071851"/>
            <a:ext cx="457386" cy="457386"/>
          </a:xfrm>
          <a:prstGeom prst="rect">
            <a:avLst/>
          </a:prstGeom>
        </p:spPr>
      </p:pic>
      <p:pic>
        <p:nvPicPr>
          <p:cNvPr id="24" name="Picture 23" descr="A close up of a logo&#10;&#10;Description automatically generated">
            <a:extLst>
              <a:ext uri="{FF2B5EF4-FFF2-40B4-BE49-F238E27FC236}">
                <a16:creationId xmlns:a16="http://schemas.microsoft.com/office/drawing/2014/main" id="{A3776DE4-28FB-46A0-BC25-29E8B94C8AC7}"/>
              </a:ext>
            </a:extLst>
          </p:cNvPr>
          <p:cNvPicPr>
            <a:picLocks noChangeAspect="1"/>
          </p:cNvPicPr>
          <p:nvPr/>
        </p:nvPicPr>
        <p:blipFill>
          <a:blip r:embed="rId2"/>
          <a:stretch>
            <a:fillRect/>
          </a:stretch>
        </p:blipFill>
        <p:spPr>
          <a:xfrm>
            <a:off x="1411182" y="2734821"/>
            <a:ext cx="356930" cy="356930"/>
          </a:xfrm>
          <a:prstGeom prst="rect">
            <a:avLst/>
          </a:prstGeom>
        </p:spPr>
      </p:pic>
      <p:pic>
        <p:nvPicPr>
          <p:cNvPr id="25" name="Picture 24" descr="A close up of a logo&#10;&#10;Description automatically generated">
            <a:extLst>
              <a:ext uri="{FF2B5EF4-FFF2-40B4-BE49-F238E27FC236}">
                <a16:creationId xmlns:a16="http://schemas.microsoft.com/office/drawing/2014/main" id="{3F65AC1F-5002-4772-AEA4-748EB5F136CF}"/>
              </a:ext>
            </a:extLst>
          </p:cNvPr>
          <p:cNvPicPr>
            <a:picLocks noChangeAspect="1"/>
          </p:cNvPicPr>
          <p:nvPr/>
        </p:nvPicPr>
        <p:blipFill>
          <a:blip r:embed="rId2"/>
          <a:stretch>
            <a:fillRect/>
          </a:stretch>
        </p:blipFill>
        <p:spPr>
          <a:xfrm>
            <a:off x="763126" y="2672433"/>
            <a:ext cx="356930" cy="356930"/>
          </a:xfrm>
          <a:prstGeom prst="rect">
            <a:avLst/>
          </a:prstGeom>
        </p:spPr>
      </p:pic>
    </p:spTree>
    <p:extLst>
      <p:ext uri="{BB962C8B-B14F-4D97-AF65-F5344CB8AC3E}">
        <p14:creationId xmlns:p14="http://schemas.microsoft.com/office/powerpoint/2010/main" val="23476628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Problem</a:t>
            </a:r>
          </a:p>
        </p:txBody>
      </p:sp>
      <p:sp>
        <p:nvSpPr>
          <p:cNvPr id="3" name="Content Placeholder 2"/>
          <p:cNvSpPr>
            <a:spLocks noGrp="1"/>
          </p:cNvSpPr>
          <p:nvPr>
            <p:ph idx="1"/>
          </p:nvPr>
        </p:nvSpPr>
        <p:spPr>
          <a:xfrm>
            <a:off x="457200" y="1600200"/>
            <a:ext cx="8229600" cy="5017911"/>
          </a:xfrm>
        </p:spPr>
        <p:txBody>
          <a:bodyPr>
            <a:normAutofit/>
          </a:bodyPr>
          <a:lstStyle/>
          <a:p>
            <a:r>
              <a:rPr lang="en-US" dirty="0"/>
              <a:t>Given our model, we wish to minimize the cost </a:t>
            </a:r>
            <a:r>
              <a:rPr lang="en-US" b="1" dirty="0"/>
              <a:t>c(Q,A)</a:t>
            </a:r>
            <a:r>
              <a:rPr lang="en-US" dirty="0"/>
              <a:t>, subject to the constraint that </a:t>
            </a:r>
            <a:r>
              <a:rPr lang="en-US" b="1" dirty="0"/>
              <a:t>g(Q,A) = g</a:t>
            </a:r>
          </a:p>
          <a:p>
            <a:r>
              <a:rPr lang="en-US" dirty="0"/>
              <a:t>To do this we used a </a:t>
            </a:r>
            <a:r>
              <a:rPr lang="en-US" dirty="0" err="1"/>
              <a:t>Lagrangian</a:t>
            </a:r>
            <a:r>
              <a:rPr lang="en-US" dirty="0"/>
              <a:t> multiplier</a:t>
            </a:r>
          </a:p>
          <a:p>
            <a:endParaRPr lang="en-US" dirty="0"/>
          </a:p>
          <a:p>
            <a:endParaRPr lang="en-US" dirty="0"/>
          </a:p>
          <a:p>
            <a:endParaRPr lang="en-US" dirty="0"/>
          </a:p>
          <a:p>
            <a:endParaRPr lang="en-US" dirty="0"/>
          </a:p>
        </p:txBody>
      </p:sp>
      <p:pic>
        <p:nvPicPr>
          <p:cNvPr id="4" name="Picture 3" descr="delta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4260256"/>
            <a:ext cx="7930444" cy="2033299"/>
          </a:xfrm>
          <a:prstGeom prst="rect">
            <a:avLst/>
          </a:prstGeom>
        </p:spPr>
      </p:pic>
      <p:sp>
        <p:nvSpPr>
          <p:cNvPr id="5" name="Slide Number Placeholder 4">
            <a:extLst>
              <a:ext uri="{FF2B5EF4-FFF2-40B4-BE49-F238E27FC236}">
                <a16:creationId xmlns:a16="http://schemas.microsoft.com/office/drawing/2014/main" id="{3B1FE71D-622C-5A45-995A-9839F9E6D01D}"/>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70</a:t>
            </a:fld>
            <a:endParaRPr lang="en-US" dirty="0"/>
          </a:p>
        </p:txBody>
      </p:sp>
    </p:spTree>
    <p:extLst>
      <p:ext uri="{BB962C8B-B14F-4D97-AF65-F5344CB8AC3E}">
        <p14:creationId xmlns:p14="http://schemas.microsoft.com/office/powerpoint/2010/main" val="37242546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Optimal Interaction</a:t>
            </a:r>
          </a:p>
        </p:txBody>
      </p:sp>
      <p:sp>
        <p:nvSpPr>
          <p:cNvPr id="6" name="Rectangle 5"/>
          <p:cNvSpPr/>
          <p:nvPr/>
        </p:nvSpPr>
        <p:spPr>
          <a:xfrm>
            <a:off x="871090" y="1322524"/>
            <a:ext cx="7959830" cy="3108544"/>
          </a:xfrm>
          <a:prstGeom prst="rect">
            <a:avLst/>
          </a:prstGeom>
        </p:spPr>
        <p:txBody>
          <a:bodyPr wrap="square">
            <a:spAutoFit/>
          </a:bodyPr>
          <a:lstStyle/>
          <a:p>
            <a:r>
              <a:rPr lang="en-US" sz="2800" dirty="0"/>
              <a:t>The optimal number of assessments per query:</a:t>
            </a:r>
          </a:p>
          <a:p>
            <a:endParaRPr lang="en-US" sz="2800" dirty="0"/>
          </a:p>
          <a:p>
            <a:endParaRPr lang="en-US" sz="2800" dirty="0"/>
          </a:p>
          <a:p>
            <a:endParaRPr lang="en-US" sz="2800" dirty="0"/>
          </a:p>
          <a:p>
            <a:endParaRPr lang="en-US" sz="2800" dirty="0"/>
          </a:p>
          <a:p>
            <a:endParaRPr lang="en-US" sz="2800" dirty="0"/>
          </a:p>
          <a:p>
            <a:r>
              <a:rPr lang="en-US" sz="2800" dirty="0"/>
              <a:t>The optimal number of queries:</a:t>
            </a:r>
          </a:p>
        </p:txBody>
      </p:sp>
      <p:pic>
        <p:nvPicPr>
          <p:cNvPr id="3" name="Picture 2" descr="astar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155" y="2220737"/>
            <a:ext cx="5441244" cy="1354128"/>
          </a:xfrm>
          <a:prstGeom prst="rect">
            <a:avLst/>
          </a:prstGeom>
        </p:spPr>
      </p:pic>
      <p:pic>
        <p:nvPicPr>
          <p:cNvPr id="4" name="Picture 3" descr="qstar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472" y="4819684"/>
            <a:ext cx="3762728" cy="1436156"/>
          </a:xfrm>
          <a:prstGeom prst="rect">
            <a:avLst/>
          </a:prstGeom>
        </p:spPr>
      </p:pic>
      <p:sp>
        <p:nvSpPr>
          <p:cNvPr id="5" name="Slide Number Placeholder 4">
            <a:extLst>
              <a:ext uri="{FF2B5EF4-FFF2-40B4-BE49-F238E27FC236}">
                <a16:creationId xmlns:a16="http://schemas.microsoft.com/office/drawing/2014/main" id="{65D7BC0F-ACB7-6348-BCAF-6806D1694CD4}"/>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71</a:t>
            </a:fld>
            <a:endParaRPr lang="en-US" dirty="0"/>
          </a:p>
        </p:txBody>
      </p:sp>
    </p:spTree>
    <p:extLst>
      <p:ext uri="{BB962C8B-B14F-4D97-AF65-F5344CB8AC3E}">
        <p14:creationId xmlns:p14="http://schemas.microsoft.com/office/powerpoint/2010/main" val="33075107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querying behavior change?</a:t>
            </a:r>
          </a:p>
        </p:txBody>
      </p:sp>
      <p:sp>
        <p:nvSpPr>
          <p:cNvPr id="3" name="Content Placeholder 2"/>
          <p:cNvSpPr>
            <a:spLocks noGrp="1"/>
          </p:cNvSpPr>
          <p:nvPr>
            <p:ph idx="1"/>
          </p:nvPr>
        </p:nvSpPr>
        <p:spPr>
          <a:xfrm>
            <a:off x="457200" y="1679222"/>
            <a:ext cx="8229600" cy="5178778"/>
          </a:xfrm>
        </p:spPr>
        <p:txBody>
          <a:bodyPr>
            <a:normAutofit/>
          </a:bodyPr>
          <a:lstStyle/>
          <a:p>
            <a:endParaRPr lang="en-US" dirty="0"/>
          </a:p>
          <a:p>
            <a:endParaRPr lang="en-US" dirty="0"/>
          </a:p>
          <a:p>
            <a:endParaRPr lang="en-US" dirty="0"/>
          </a:p>
          <a:p>
            <a:r>
              <a:rPr lang="en-US" dirty="0"/>
              <a:t>So we can say more precisely that:</a:t>
            </a:r>
          </a:p>
          <a:p>
            <a:pPr lvl="1"/>
            <a:r>
              <a:rPr lang="en-US" dirty="0"/>
              <a:t>If </a:t>
            </a:r>
            <a:r>
              <a:rPr lang="en-US" b="1" dirty="0"/>
              <a:t> g </a:t>
            </a:r>
            <a:r>
              <a:rPr lang="en-US" dirty="0"/>
              <a:t>increases then </a:t>
            </a:r>
            <a:r>
              <a:rPr lang="en-US" b="1" i="1" dirty="0"/>
              <a:t>Q</a:t>
            </a:r>
            <a:r>
              <a:rPr lang="en-US" dirty="0"/>
              <a:t> will go up</a:t>
            </a:r>
          </a:p>
          <a:p>
            <a:pPr lvl="1"/>
            <a:r>
              <a:rPr lang="en-US" dirty="0"/>
              <a:t>If </a:t>
            </a:r>
            <a:r>
              <a:rPr lang="en-US" b="1" i="1" dirty="0"/>
              <a:t>k</a:t>
            </a:r>
            <a:r>
              <a:rPr lang="en-US" dirty="0"/>
              <a:t> increases then </a:t>
            </a:r>
            <a:r>
              <a:rPr lang="en-US" b="1" i="1" dirty="0"/>
              <a:t>Q</a:t>
            </a:r>
            <a:r>
              <a:rPr lang="en-US" dirty="0"/>
              <a:t> will go down</a:t>
            </a:r>
          </a:p>
          <a:p>
            <a:pPr lvl="1"/>
            <a:r>
              <a:rPr lang="en-US" dirty="0"/>
              <a:t>If </a:t>
            </a:r>
            <a:r>
              <a:rPr lang="en-US" b="1" dirty="0"/>
              <a:t>β </a:t>
            </a:r>
            <a:r>
              <a:rPr lang="en-US" dirty="0"/>
              <a:t>increases, then </a:t>
            </a:r>
            <a:r>
              <a:rPr lang="en-US" b="1" i="1" dirty="0"/>
              <a:t>Q</a:t>
            </a:r>
            <a:r>
              <a:rPr lang="en-US" dirty="0"/>
              <a:t> will go down</a:t>
            </a:r>
          </a:p>
          <a:p>
            <a:pPr lvl="1"/>
            <a:r>
              <a:rPr lang="en-US" dirty="0"/>
              <a:t>If </a:t>
            </a:r>
            <a:r>
              <a:rPr lang="en-US" b="1" dirty="0"/>
              <a:t>α </a:t>
            </a:r>
            <a:r>
              <a:rPr lang="en-US" dirty="0"/>
              <a:t>increases, then </a:t>
            </a:r>
            <a:r>
              <a:rPr lang="en-US" b="1" dirty="0"/>
              <a:t>Q</a:t>
            </a:r>
            <a:r>
              <a:rPr lang="en-US" dirty="0"/>
              <a:t> will go up</a:t>
            </a:r>
          </a:p>
        </p:txBody>
      </p:sp>
      <p:pic>
        <p:nvPicPr>
          <p:cNvPr id="5" name="Picture 4" descr="qstar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917" y="1526082"/>
            <a:ext cx="3545416" cy="1353212"/>
          </a:xfrm>
          <a:prstGeom prst="rect">
            <a:avLst/>
          </a:prstGeom>
        </p:spPr>
      </p:pic>
      <p:sp>
        <p:nvSpPr>
          <p:cNvPr id="4" name="Slide Number Placeholder 3">
            <a:extLst>
              <a:ext uri="{FF2B5EF4-FFF2-40B4-BE49-F238E27FC236}">
                <a16:creationId xmlns:a16="http://schemas.microsoft.com/office/drawing/2014/main" id="{98F1CFEB-1F39-9744-BA26-A3624E6BB88D}"/>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72</a:t>
            </a:fld>
            <a:endParaRPr lang="en-US" dirty="0"/>
          </a:p>
        </p:txBody>
      </p:sp>
    </p:spTree>
    <p:extLst>
      <p:ext uri="{BB962C8B-B14F-4D97-AF65-F5344CB8AC3E}">
        <p14:creationId xmlns:p14="http://schemas.microsoft.com/office/powerpoint/2010/main" val="6287530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Cost Hypotheses</a:t>
            </a:r>
          </a:p>
        </p:txBody>
      </p:sp>
      <p:sp>
        <p:nvSpPr>
          <p:cNvPr id="3" name="Content Placeholder 2"/>
          <p:cNvSpPr>
            <a:spLocks noGrp="1"/>
          </p:cNvSpPr>
          <p:nvPr>
            <p:ph idx="1"/>
          </p:nvPr>
        </p:nvSpPr>
        <p:spPr>
          <a:xfrm>
            <a:off x="457200" y="3753555"/>
            <a:ext cx="8229600" cy="2836185"/>
          </a:xfrm>
        </p:spPr>
        <p:txBody>
          <a:bodyPr>
            <a:normAutofit/>
          </a:bodyPr>
          <a:lstStyle/>
          <a:p>
            <a:r>
              <a:rPr lang="en-US" b="1" dirty="0"/>
              <a:t>Document Cost Hypothesis: </a:t>
            </a:r>
            <a:r>
              <a:rPr lang="en-US" dirty="0"/>
              <a:t> as the cost of document increases, </a:t>
            </a:r>
            <a:r>
              <a:rPr lang="en-US" b="1" dirty="0"/>
              <a:t>Q</a:t>
            </a:r>
            <a:r>
              <a:rPr lang="en-US" dirty="0"/>
              <a:t> increase, </a:t>
            </a:r>
            <a:r>
              <a:rPr lang="en-US" b="1" dirty="0"/>
              <a:t>A</a:t>
            </a:r>
            <a:r>
              <a:rPr lang="en-US" dirty="0"/>
              <a:t> decreases.</a:t>
            </a:r>
          </a:p>
          <a:p>
            <a:r>
              <a:rPr lang="en-US" b="1" dirty="0"/>
              <a:t>Snippet Cost Hypothesis</a:t>
            </a:r>
            <a:r>
              <a:rPr lang="en-US" dirty="0"/>
              <a:t>: as the cost of examining snippets increases, </a:t>
            </a:r>
            <a:r>
              <a:rPr lang="en-US" b="1" dirty="0"/>
              <a:t>A</a:t>
            </a:r>
            <a:r>
              <a:rPr lang="en-US" dirty="0"/>
              <a:t> decreases, while </a:t>
            </a:r>
            <a:r>
              <a:rPr lang="en-US" b="1" dirty="0"/>
              <a:t>Q</a:t>
            </a:r>
            <a:r>
              <a:rPr lang="en-US" dirty="0"/>
              <a:t> increases.</a:t>
            </a:r>
          </a:p>
          <a:p>
            <a:endParaRPr lang="en-US" dirty="0"/>
          </a:p>
        </p:txBody>
      </p:sp>
      <p:pic>
        <p:nvPicPr>
          <p:cNvPr id="4" name="Picture 3" descr="astar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777" y="1627469"/>
            <a:ext cx="7013222" cy="1745336"/>
          </a:xfrm>
          <a:prstGeom prst="rect">
            <a:avLst/>
          </a:prstGeom>
        </p:spPr>
      </p:pic>
      <p:sp>
        <p:nvSpPr>
          <p:cNvPr id="5" name="Slide Number Placeholder 4">
            <a:extLst>
              <a:ext uri="{FF2B5EF4-FFF2-40B4-BE49-F238E27FC236}">
                <a16:creationId xmlns:a16="http://schemas.microsoft.com/office/drawing/2014/main" id="{43DE2606-520D-B74C-ABFB-338E17F1F929}"/>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73</a:t>
            </a:fld>
            <a:endParaRPr lang="en-US" dirty="0"/>
          </a:p>
        </p:txBody>
      </p:sp>
    </p:spTree>
    <p:extLst>
      <p:ext uri="{BB962C8B-B14F-4D97-AF65-F5344CB8AC3E}">
        <p14:creationId xmlns:p14="http://schemas.microsoft.com/office/powerpoint/2010/main" val="154755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Hypotheses</a:t>
            </a:r>
          </a:p>
        </p:txBody>
      </p:sp>
      <p:sp>
        <p:nvSpPr>
          <p:cNvPr id="3" name="Content Placeholder 2"/>
          <p:cNvSpPr>
            <a:spLocks noGrp="1"/>
          </p:cNvSpPr>
          <p:nvPr>
            <p:ph idx="1"/>
          </p:nvPr>
        </p:nvSpPr>
        <p:spPr>
          <a:xfrm>
            <a:off x="457200" y="1339467"/>
            <a:ext cx="8229600" cy="2541823"/>
          </a:xfrm>
        </p:spPr>
        <p:txBody>
          <a:bodyPr>
            <a:normAutofit/>
          </a:bodyPr>
          <a:lstStyle/>
          <a:p>
            <a:r>
              <a:rPr lang="en-US" b="1" dirty="0"/>
              <a:t>Beta-Performance Hypothesis: </a:t>
            </a:r>
            <a:r>
              <a:rPr lang="en-US" dirty="0"/>
              <a:t> </a:t>
            </a:r>
          </a:p>
          <a:p>
            <a:pPr marL="0" indent="0">
              <a:buNone/>
            </a:pPr>
            <a:r>
              <a:rPr lang="en-US" dirty="0"/>
              <a:t>	as </a:t>
            </a:r>
            <a:r>
              <a:rPr lang="en-US" b="1" dirty="0"/>
              <a:t>β</a:t>
            </a:r>
            <a:r>
              <a:rPr lang="en-US" dirty="0"/>
              <a:t> increases, </a:t>
            </a:r>
            <a:r>
              <a:rPr lang="en-US" b="1" dirty="0"/>
              <a:t>A</a:t>
            </a:r>
            <a:r>
              <a:rPr lang="en-US" dirty="0"/>
              <a:t> will increase, </a:t>
            </a:r>
          </a:p>
          <a:p>
            <a:pPr marL="0" indent="0">
              <a:buNone/>
            </a:pPr>
            <a:r>
              <a:rPr lang="en-US" dirty="0"/>
              <a:t>	while </a:t>
            </a:r>
            <a:r>
              <a:rPr lang="en-US" b="1" dirty="0"/>
              <a:t>Q</a:t>
            </a:r>
            <a:r>
              <a:rPr lang="en-US" dirty="0"/>
              <a:t> will decrease.</a:t>
            </a:r>
          </a:p>
        </p:txBody>
      </p:sp>
      <p:pic>
        <p:nvPicPr>
          <p:cNvPr id="5" name="Picture 4" descr="ex-beta-change-eps-converted-t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12" y="3044456"/>
            <a:ext cx="7924800" cy="3813544"/>
          </a:xfrm>
          <a:prstGeom prst="rect">
            <a:avLst/>
          </a:prstGeom>
        </p:spPr>
      </p:pic>
      <p:sp>
        <p:nvSpPr>
          <p:cNvPr id="4" name="Slide Number Placeholder 3">
            <a:extLst>
              <a:ext uri="{FF2B5EF4-FFF2-40B4-BE49-F238E27FC236}">
                <a16:creationId xmlns:a16="http://schemas.microsoft.com/office/drawing/2014/main" id="{DEB2E1AA-BABF-8843-9361-F99D77F27408}"/>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74</a:t>
            </a:fld>
            <a:endParaRPr lang="en-US" dirty="0"/>
          </a:p>
        </p:txBody>
      </p:sp>
    </p:spTree>
    <p:extLst>
      <p:ext uri="{BB962C8B-B14F-4D97-AF65-F5344CB8AC3E}">
        <p14:creationId xmlns:p14="http://schemas.microsoft.com/office/powerpoint/2010/main" val="1252919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x-pa-change-eps-converted-t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3045179"/>
            <a:ext cx="7099300" cy="3416300"/>
          </a:xfrm>
          <a:prstGeom prst="rect">
            <a:avLst/>
          </a:prstGeom>
        </p:spPr>
      </p:pic>
      <p:sp>
        <p:nvSpPr>
          <p:cNvPr id="2" name="Title 1"/>
          <p:cNvSpPr>
            <a:spLocks noGrp="1"/>
          </p:cNvSpPr>
          <p:nvPr>
            <p:ph type="title"/>
          </p:nvPr>
        </p:nvSpPr>
        <p:spPr/>
        <p:txBody>
          <a:bodyPr/>
          <a:lstStyle/>
          <a:p>
            <a:r>
              <a:rPr lang="en-US" dirty="0"/>
              <a:t>Assessment Probability Hypothesis</a:t>
            </a:r>
          </a:p>
        </p:txBody>
      </p:sp>
      <p:sp>
        <p:nvSpPr>
          <p:cNvPr id="3" name="Content Placeholder 2"/>
          <p:cNvSpPr>
            <a:spLocks noGrp="1"/>
          </p:cNvSpPr>
          <p:nvPr>
            <p:ph idx="1"/>
          </p:nvPr>
        </p:nvSpPr>
        <p:spPr>
          <a:xfrm>
            <a:off x="457200" y="1429020"/>
            <a:ext cx="8229600" cy="3721387"/>
          </a:xfrm>
        </p:spPr>
        <p:txBody>
          <a:bodyPr>
            <a:normAutofit/>
          </a:bodyPr>
          <a:lstStyle/>
          <a:p>
            <a:r>
              <a:rPr lang="en-US" b="1" dirty="0"/>
              <a:t>Assessment Probability Hypothesis: </a:t>
            </a:r>
          </a:p>
          <a:p>
            <a:pPr marL="0" indent="0">
              <a:buNone/>
            </a:pPr>
            <a:r>
              <a:rPr lang="en-US" b="1" dirty="0"/>
              <a:t>	</a:t>
            </a:r>
            <a:r>
              <a:rPr lang="en-US" dirty="0"/>
              <a:t>as the probability of assessment increases, </a:t>
            </a:r>
          </a:p>
          <a:p>
            <a:pPr marL="0" indent="0">
              <a:buNone/>
            </a:pPr>
            <a:r>
              <a:rPr lang="en-US" b="1" dirty="0"/>
              <a:t>	A</a:t>
            </a:r>
            <a:r>
              <a:rPr lang="en-US" dirty="0"/>
              <a:t> increases, while </a:t>
            </a:r>
            <a:r>
              <a:rPr lang="en-US" b="1" dirty="0"/>
              <a:t>Q</a:t>
            </a:r>
            <a:r>
              <a:rPr lang="en-US" dirty="0"/>
              <a:t> decreases.</a:t>
            </a:r>
          </a:p>
        </p:txBody>
      </p:sp>
      <p:sp>
        <p:nvSpPr>
          <p:cNvPr id="5" name="Slide Number Placeholder 4">
            <a:extLst>
              <a:ext uri="{FF2B5EF4-FFF2-40B4-BE49-F238E27FC236}">
                <a16:creationId xmlns:a16="http://schemas.microsoft.com/office/drawing/2014/main" id="{B02E125C-F28B-804A-93C9-D96596E673F5}"/>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75</a:t>
            </a:fld>
            <a:endParaRPr lang="en-US" dirty="0"/>
          </a:p>
        </p:txBody>
      </p:sp>
    </p:spTree>
    <p:extLst>
      <p:ext uri="{BB962C8B-B14F-4D97-AF65-F5344CB8AC3E}">
        <p14:creationId xmlns:p14="http://schemas.microsoft.com/office/powerpoint/2010/main" val="551783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rmAutofit fontScale="92500" lnSpcReduction="10000"/>
          </a:bodyPr>
          <a:lstStyle/>
          <a:p>
            <a:r>
              <a:rPr lang="en-US" dirty="0"/>
              <a:t>These models assume that </a:t>
            </a:r>
            <a:r>
              <a:rPr lang="en-US" b="1" dirty="0"/>
              <a:t>users</a:t>
            </a:r>
            <a:r>
              <a:rPr lang="en-US" dirty="0"/>
              <a:t> are </a:t>
            </a:r>
            <a:r>
              <a:rPr lang="en-US" b="1" dirty="0"/>
              <a:t>rational</a:t>
            </a:r>
          </a:p>
          <a:p>
            <a:r>
              <a:rPr lang="en-US" dirty="0"/>
              <a:t>They only model a few interactions: </a:t>
            </a:r>
          </a:p>
          <a:p>
            <a:pPr lvl="1"/>
            <a:r>
              <a:rPr lang="en-US" dirty="0"/>
              <a:t>What about other interactions? </a:t>
            </a:r>
          </a:p>
          <a:p>
            <a:pPr lvl="1"/>
            <a:r>
              <a:rPr lang="en-US" dirty="0"/>
              <a:t>What about </a:t>
            </a:r>
            <a:r>
              <a:rPr lang="en-US" b="1" dirty="0"/>
              <a:t>other costs </a:t>
            </a:r>
            <a:r>
              <a:rPr lang="en-US" dirty="0"/>
              <a:t>involved when searching?</a:t>
            </a:r>
          </a:p>
          <a:p>
            <a:r>
              <a:rPr lang="en-US" dirty="0"/>
              <a:t>They assume that the benefit the searcher </a:t>
            </a:r>
            <a:r>
              <a:rPr lang="en-US" dirty="0" err="1"/>
              <a:t>recieves</a:t>
            </a:r>
            <a:r>
              <a:rPr lang="en-US" dirty="0"/>
              <a:t> can be quantified by g() and that the cost can be quantified by c().</a:t>
            </a:r>
          </a:p>
          <a:p>
            <a:pPr lvl="1"/>
            <a:r>
              <a:rPr lang="en-US" dirty="0"/>
              <a:t>But, what about other types of costs (mental, financial, etc.)</a:t>
            </a:r>
          </a:p>
          <a:p>
            <a:pPr lvl="1"/>
            <a:r>
              <a:rPr lang="en-US" dirty="0"/>
              <a:t>And other types of gain (educational, entertaining, etc.)</a:t>
            </a:r>
          </a:p>
        </p:txBody>
      </p:sp>
      <p:sp>
        <p:nvSpPr>
          <p:cNvPr id="4" name="Slide Number Placeholder 3">
            <a:extLst>
              <a:ext uri="{FF2B5EF4-FFF2-40B4-BE49-F238E27FC236}">
                <a16:creationId xmlns:a16="http://schemas.microsoft.com/office/drawing/2014/main" id="{51158346-9656-F94F-9F46-E3735BC9EBDB}"/>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76</a:t>
            </a:fld>
            <a:endParaRPr lang="en-US" dirty="0"/>
          </a:p>
        </p:txBody>
      </p:sp>
    </p:spTree>
    <p:extLst>
      <p:ext uri="{BB962C8B-B14F-4D97-AF65-F5344CB8AC3E}">
        <p14:creationId xmlns:p14="http://schemas.microsoft.com/office/powerpoint/2010/main" val="7501566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705652"/>
            <a:ext cx="9144000" cy="1880628"/>
          </a:xfrm>
          <a:prstGeom prst="rect">
            <a:avLst/>
          </a:prstGeom>
          <a:solidFill>
            <a:schemeClr val="tx2"/>
          </a:solidFill>
          <a:ln>
            <a:solidFill>
              <a:schemeClr val="tx2"/>
            </a:solidFill>
          </a:ln>
        </p:spPr>
        <p:txBody>
          <a:bodyPr vert="horz" lIns="91440" tIns="45720" rIns="91440" bIns="45720" rtlCol="0" anchor="ctr">
            <a:normAutofit fontScale="77500" lnSpcReduction="20000"/>
          </a:bodyPr>
          <a:lstStyle/>
          <a:p>
            <a:pPr algn="ctr"/>
            <a:r>
              <a:rPr lang="en-US" sz="4800" b="1" dirty="0">
                <a:solidFill>
                  <a:schemeClr val="bg1"/>
                </a:solidFill>
              </a:rPr>
              <a:t>What other gain might people experience?</a:t>
            </a:r>
          </a:p>
          <a:p>
            <a:pPr algn="ctr"/>
            <a:r>
              <a:rPr lang="en-US" sz="4800" b="1" dirty="0">
                <a:solidFill>
                  <a:schemeClr val="bg1"/>
                </a:solidFill>
              </a:rPr>
              <a:t>and</a:t>
            </a:r>
          </a:p>
          <a:p>
            <a:pPr algn="ctr"/>
            <a:r>
              <a:rPr lang="en-US" sz="4800" b="1" dirty="0">
                <a:solidFill>
                  <a:schemeClr val="bg1"/>
                </a:solidFill>
              </a:rPr>
              <a:t>How might we model them?</a:t>
            </a:r>
          </a:p>
        </p:txBody>
      </p:sp>
    </p:spTree>
    <p:extLst>
      <p:ext uri="{BB962C8B-B14F-4D97-AF65-F5344CB8AC3E}">
        <p14:creationId xmlns:p14="http://schemas.microsoft.com/office/powerpoint/2010/main" val="5622285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normAutofit/>
          </a:bodyPr>
          <a:lstStyle/>
          <a:p>
            <a:r>
              <a:rPr lang="en-GB" dirty="0"/>
              <a:t>The models provides a useful explanation of search behaviours. </a:t>
            </a:r>
            <a:endParaRPr lang="en-US" dirty="0"/>
          </a:p>
          <a:p>
            <a:r>
              <a:rPr lang="en-US" dirty="0"/>
              <a:t>By framing tasks as </a:t>
            </a:r>
            <a:r>
              <a:rPr lang="en-US" b="1" dirty="0"/>
              <a:t>economic</a:t>
            </a:r>
            <a:r>
              <a:rPr lang="en-US" dirty="0"/>
              <a:t> </a:t>
            </a:r>
            <a:r>
              <a:rPr lang="en-US" b="1" dirty="0"/>
              <a:t>optimization</a:t>
            </a:r>
            <a:r>
              <a:rPr lang="en-US" dirty="0"/>
              <a:t> </a:t>
            </a:r>
            <a:r>
              <a:rPr lang="en-US" b="1" dirty="0"/>
              <a:t>problems</a:t>
            </a:r>
            <a:r>
              <a:rPr lang="en-US" dirty="0"/>
              <a:t> we can derive </a:t>
            </a:r>
            <a:r>
              <a:rPr lang="en-US" b="1" dirty="0"/>
              <a:t>testable</a:t>
            </a:r>
            <a:r>
              <a:rPr lang="en-US" dirty="0"/>
              <a:t> </a:t>
            </a:r>
            <a:r>
              <a:rPr lang="en-US" b="1" dirty="0"/>
              <a:t>hypotheses</a:t>
            </a:r>
            <a:r>
              <a:rPr lang="en-US" dirty="0"/>
              <a:t>!</a:t>
            </a:r>
          </a:p>
          <a:p>
            <a:r>
              <a:rPr lang="en-US" dirty="0"/>
              <a:t>These models provide the functional relationships between </a:t>
            </a:r>
            <a:r>
              <a:rPr lang="en-US" b="1" dirty="0"/>
              <a:t>interaction</a:t>
            </a:r>
            <a:r>
              <a:rPr lang="en-US" dirty="0"/>
              <a:t>, </a:t>
            </a:r>
            <a:r>
              <a:rPr lang="en-US" b="1" dirty="0"/>
              <a:t>performance</a:t>
            </a:r>
            <a:r>
              <a:rPr lang="en-US" dirty="0"/>
              <a:t>, and </a:t>
            </a:r>
            <a:r>
              <a:rPr lang="en-US" b="1" dirty="0"/>
              <a:t>cost and how it</a:t>
            </a:r>
            <a:r>
              <a:rPr lang="en-US" dirty="0"/>
              <a:t> </a:t>
            </a:r>
            <a:r>
              <a:rPr lang="en-US" b="1" dirty="0"/>
              <a:t>affects</a:t>
            </a:r>
            <a:r>
              <a:rPr lang="en-US" dirty="0"/>
              <a:t> </a:t>
            </a:r>
            <a:r>
              <a:rPr lang="en-US" b="1" dirty="0"/>
              <a:t>behaviors</a:t>
            </a:r>
            <a:r>
              <a:rPr lang="en-US" dirty="0"/>
              <a:t>. </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D150153-B6D2-F54E-B173-CC7747D1BC96}"/>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78</a:t>
            </a:fld>
            <a:endParaRPr lang="en-US" dirty="0"/>
          </a:p>
        </p:txBody>
      </p:sp>
    </p:spTree>
    <p:extLst>
      <p:ext uri="{BB962C8B-B14F-4D97-AF65-F5344CB8AC3E}">
        <p14:creationId xmlns:p14="http://schemas.microsoft.com/office/powerpoint/2010/main" val="1682890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41n48U0skrL.jpg"/>
          <p:cNvPicPr>
            <a:picLocks noChangeAspect="1"/>
          </p:cNvPicPr>
          <p:nvPr/>
        </p:nvPicPr>
        <p:blipFill rotWithShape="1">
          <a:blip r:embed="rId2">
            <a:extLst>
              <a:ext uri="{28A0092B-C50C-407E-A947-70E740481C1C}">
                <a14:useLocalDpi xmlns:a14="http://schemas.microsoft.com/office/drawing/2010/main" val="0"/>
              </a:ext>
            </a:extLst>
          </a:blip>
          <a:srcRect l="25710" t="20442" r="11897" b="37197"/>
          <a:stretch/>
        </p:blipFill>
        <p:spPr>
          <a:xfrm>
            <a:off x="0" y="2734002"/>
            <a:ext cx="4264190" cy="4123998"/>
          </a:xfrm>
          <a:prstGeom prst="rect">
            <a:avLst/>
          </a:prstGeom>
        </p:spPr>
      </p:pic>
      <p:sp>
        <p:nvSpPr>
          <p:cNvPr id="3" name="Content Placeholder 2"/>
          <p:cNvSpPr>
            <a:spLocks noGrp="1"/>
          </p:cNvSpPr>
          <p:nvPr>
            <p:ph idx="1"/>
          </p:nvPr>
        </p:nvSpPr>
        <p:spPr>
          <a:xfrm>
            <a:off x="457200" y="274638"/>
            <a:ext cx="8229600" cy="6167804"/>
          </a:xfrm>
        </p:spPr>
        <p:txBody>
          <a:bodyPr>
            <a:normAutofit/>
          </a:bodyPr>
          <a:lstStyle/>
          <a:p>
            <a:pPr marL="0" indent="0" algn="r">
              <a:buNone/>
            </a:pPr>
            <a:r>
              <a:rPr lang="en-US" sz="5400" i="1" dirty="0">
                <a:solidFill>
                  <a:schemeClr val="bg1"/>
                </a:solidFill>
              </a:rPr>
              <a:t>All models are wrong </a:t>
            </a:r>
          </a:p>
          <a:p>
            <a:pPr marL="0" indent="0" algn="r">
              <a:buNone/>
            </a:pPr>
            <a:r>
              <a:rPr lang="en-US" sz="5400" i="1" dirty="0">
                <a:solidFill>
                  <a:schemeClr val="bg1"/>
                </a:solidFill>
              </a:rPr>
              <a:t>but some are useful</a:t>
            </a:r>
            <a:r>
              <a:rPr lang="en-US" dirty="0">
                <a:solidFill>
                  <a:schemeClr val="bg1"/>
                </a:solidFill>
              </a:rPr>
              <a:t> </a:t>
            </a:r>
          </a:p>
          <a:p>
            <a:pPr marL="0" indent="0" algn="r">
              <a:buNone/>
            </a:pPr>
            <a:endParaRPr lang="en-US" dirty="0">
              <a:solidFill>
                <a:schemeClr val="bg1"/>
              </a:solidFill>
            </a:endParaRPr>
          </a:p>
          <a:p>
            <a:pPr marL="0" indent="0" algn="r">
              <a:buNone/>
            </a:pPr>
            <a:endParaRPr lang="en-US" dirty="0">
              <a:solidFill>
                <a:schemeClr val="bg1"/>
              </a:solidFill>
            </a:endParaRPr>
          </a:p>
          <a:p>
            <a:pPr marL="0" indent="0" algn="r">
              <a:buNone/>
            </a:pPr>
            <a:endParaRPr lang="en-US" dirty="0">
              <a:solidFill>
                <a:schemeClr val="bg1"/>
              </a:solidFill>
            </a:endParaRPr>
          </a:p>
          <a:p>
            <a:pPr marL="0" indent="0" algn="r">
              <a:buNone/>
            </a:pPr>
            <a:endParaRPr lang="en-US" dirty="0">
              <a:solidFill>
                <a:schemeClr val="bg1"/>
              </a:solidFill>
            </a:endParaRPr>
          </a:p>
          <a:p>
            <a:pPr marL="0" indent="0" algn="r">
              <a:buNone/>
            </a:pPr>
            <a:endParaRPr lang="en-US" dirty="0">
              <a:solidFill>
                <a:schemeClr val="bg1"/>
              </a:solidFill>
            </a:endParaRPr>
          </a:p>
          <a:p>
            <a:pPr marL="0" indent="0" algn="r">
              <a:buNone/>
            </a:pPr>
            <a:endParaRPr lang="en-US" dirty="0">
              <a:solidFill>
                <a:schemeClr val="bg1"/>
              </a:solidFill>
            </a:endParaRPr>
          </a:p>
          <a:p>
            <a:pPr marL="0" indent="0" algn="r">
              <a:buNone/>
            </a:pPr>
            <a:r>
              <a:rPr lang="en-US" dirty="0">
                <a:solidFill>
                  <a:schemeClr val="bg1"/>
                </a:solidFill>
              </a:rPr>
              <a:t>George E.P. Box</a:t>
            </a:r>
          </a:p>
        </p:txBody>
      </p:sp>
      <p:sp>
        <p:nvSpPr>
          <p:cNvPr id="2" name="Slide Number Placeholder 1">
            <a:extLst>
              <a:ext uri="{FF2B5EF4-FFF2-40B4-BE49-F238E27FC236}">
                <a16:creationId xmlns:a16="http://schemas.microsoft.com/office/drawing/2014/main" id="{BFFB5C28-21F1-804E-B54E-192F4F7E7F8C}"/>
              </a:ext>
            </a:extLst>
          </p:cNvPr>
          <p:cNvSpPr>
            <a:spLocks noGrp="1"/>
          </p:cNvSpPr>
          <p:nvPr>
            <p:ph type="sldNum" sz="quarter" idx="4294967295"/>
          </p:nvPr>
        </p:nvSpPr>
        <p:spPr>
          <a:xfrm>
            <a:off x="7010400" y="6492875"/>
            <a:ext cx="2133600" cy="365125"/>
          </a:xfrm>
          <a:prstGeom prst="rect">
            <a:avLst/>
          </a:prstGeom>
        </p:spPr>
        <p:txBody>
          <a:bodyPr/>
          <a:lstStyle/>
          <a:p>
            <a:fld id="{99BE2C09-DF95-334A-90EF-66184EECCD43}" type="slidenum">
              <a:rPr lang="en-US" smtClean="0"/>
              <a:pPr/>
              <a:t>79</a:t>
            </a:fld>
            <a:endParaRPr lang="en-US" dirty="0"/>
          </a:p>
        </p:txBody>
      </p:sp>
    </p:spTree>
    <p:extLst>
      <p:ext uri="{BB962C8B-B14F-4D97-AF65-F5344CB8AC3E}">
        <p14:creationId xmlns:p14="http://schemas.microsoft.com/office/powerpoint/2010/main" val="30578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Economics of Carrying a Load</a:t>
            </a:r>
          </a:p>
        </p:txBody>
      </p:sp>
      <p:sp>
        <p:nvSpPr>
          <p:cNvPr id="3" name="Content Placeholder 2"/>
          <p:cNvSpPr>
            <a:spLocks noGrp="1"/>
          </p:cNvSpPr>
          <p:nvPr>
            <p:ph idx="1"/>
          </p:nvPr>
        </p:nvSpPr>
        <p:spPr>
          <a:xfrm>
            <a:off x="457200" y="1257664"/>
            <a:ext cx="8509000" cy="2434939"/>
          </a:xfrm>
        </p:spPr>
        <p:txBody>
          <a:bodyPr>
            <a:normAutofit/>
          </a:bodyPr>
          <a:lstStyle/>
          <a:p>
            <a:r>
              <a:rPr lang="en-US" dirty="0"/>
              <a:t>A bird needs to forage food for her chicks</a:t>
            </a:r>
          </a:p>
          <a:p>
            <a:pPr lvl="1"/>
            <a:r>
              <a:rPr lang="en-US" dirty="0"/>
              <a:t>So how many worms should she collect per load?</a:t>
            </a:r>
          </a:p>
          <a:p>
            <a:pPr lvl="1"/>
            <a:r>
              <a:rPr lang="en-US" dirty="0"/>
              <a:t>More worms collected over the day, happier chicks!</a:t>
            </a:r>
          </a:p>
          <a:p>
            <a:pPr lvl="1"/>
            <a:r>
              <a:rPr lang="en-US" dirty="0"/>
              <a:t>When foraging each worm gets hard to catch.</a:t>
            </a:r>
          </a:p>
          <a:p>
            <a:pPr marL="457200" lvl="1" indent="0">
              <a:buNone/>
            </a:pPr>
            <a:endParaRPr lang="en-US" dirty="0"/>
          </a:p>
        </p:txBody>
      </p:sp>
      <p:cxnSp>
        <p:nvCxnSpPr>
          <p:cNvPr id="7" name="Straight Connector 6"/>
          <p:cNvCxnSpPr/>
          <p:nvPr/>
        </p:nvCxnSpPr>
        <p:spPr>
          <a:xfrm>
            <a:off x="1196066" y="4991664"/>
            <a:ext cx="0" cy="1299605"/>
          </a:xfrm>
          <a:prstGeom prst="line">
            <a:avLst/>
          </a:prstGeom>
          <a:ln w="117475" cmpd="sng">
            <a:solidFill>
              <a:srgbClr val="404040"/>
            </a:solidFill>
          </a:ln>
        </p:spPr>
        <p:style>
          <a:lnRef idx="2">
            <a:schemeClr val="accent1"/>
          </a:lnRef>
          <a:fillRef idx="0">
            <a:schemeClr val="accent1"/>
          </a:fillRef>
          <a:effectRef idx="1">
            <a:schemeClr val="accent1"/>
          </a:effectRef>
          <a:fontRef idx="minor">
            <a:schemeClr val="tx1"/>
          </a:fontRef>
        </p:style>
      </p:cxnSp>
      <p:sp>
        <p:nvSpPr>
          <p:cNvPr id="8" name="Cloud 7"/>
          <p:cNvSpPr/>
          <p:nvPr/>
        </p:nvSpPr>
        <p:spPr>
          <a:xfrm>
            <a:off x="457200" y="4223716"/>
            <a:ext cx="1373815" cy="1210995"/>
          </a:xfrm>
          <a:prstGeom prst="clou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TextBox 29"/>
          <p:cNvSpPr txBox="1"/>
          <p:nvPr/>
        </p:nvSpPr>
        <p:spPr>
          <a:xfrm>
            <a:off x="367698" y="3545120"/>
            <a:ext cx="1656736" cy="646331"/>
          </a:xfrm>
          <a:prstGeom prst="rect">
            <a:avLst/>
          </a:prstGeom>
          <a:noFill/>
        </p:spPr>
        <p:txBody>
          <a:bodyPr wrap="none" rtlCol="0">
            <a:spAutoFit/>
          </a:bodyPr>
          <a:lstStyle/>
          <a:p>
            <a:r>
              <a:rPr lang="en-US" dirty="0"/>
              <a:t>Bird’s Nest </a:t>
            </a:r>
          </a:p>
          <a:p>
            <a:r>
              <a:rPr lang="en-US" dirty="0"/>
              <a:t>with younglings</a:t>
            </a:r>
          </a:p>
        </p:txBody>
      </p:sp>
      <p:sp>
        <p:nvSpPr>
          <p:cNvPr id="31" name="TextBox 30"/>
          <p:cNvSpPr txBox="1"/>
          <p:nvPr/>
        </p:nvSpPr>
        <p:spPr>
          <a:xfrm>
            <a:off x="2269679" y="4951586"/>
            <a:ext cx="735009" cy="646331"/>
          </a:xfrm>
          <a:prstGeom prst="rect">
            <a:avLst/>
          </a:prstGeom>
          <a:noFill/>
        </p:spPr>
        <p:txBody>
          <a:bodyPr wrap="none" rtlCol="0">
            <a:spAutoFit/>
          </a:bodyPr>
          <a:lstStyle/>
          <a:p>
            <a:pPr algn="ctr"/>
            <a:r>
              <a:rPr lang="en-US" dirty="0"/>
              <a:t>Travel</a:t>
            </a:r>
          </a:p>
          <a:p>
            <a:pPr algn="ctr"/>
            <a:r>
              <a:rPr lang="en-US" dirty="0"/>
              <a:t>Time</a:t>
            </a:r>
          </a:p>
        </p:txBody>
      </p:sp>
      <p:sp>
        <p:nvSpPr>
          <p:cNvPr id="34" name="Chord 33"/>
          <p:cNvSpPr/>
          <p:nvPr/>
        </p:nvSpPr>
        <p:spPr>
          <a:xfrm rot="17300946">
            <a:off x="818910" y="4506422"/>
            <a:ext cx="260605" cy="291956"/>
          </a:xfrm>
          <a:prstGeom prst="chord">
            <a:avLst/>
          </a:prstGeom>
          <a:blipFill rotWithShape="1">
            <a:blip r:embed="rId2"/>
            <a:tile tx="0" ty="0" sx="100000" sy="100000" flip="none" algn="tl"/>
          </a:blip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46"/>
          <p:cNvSpPr/>
          <p:nvPr/>
        </p:nvSpPr>
        <p:spPr>
          <a:xfrm flipH="1" flipV="1">
            <a:off x="1593086" y="5127269"/>
            <a:ext cx="1676601" cy="933908"/>
          </a:xfrm>
          <a:custGeom>
            <a:avLst/>
            <a:gdLst>
              <a:gd name="connsiteX0" fmla="*/ 0 w 1742418"/>
              <a:gd name="connsiteY0" fmla="*/ 0 h 1092849"/>
              <a:gd name="connsiteX1" fmla="*/ 1122235 w 1742418"/>
              <a:gd name="connsiteY1" fmla="*/ 324901 h 1092849"/>
              <a:gd name="connsiteX2" fmla="*/ 1742418 w 1742418"/>
              <a:gd name="connsiteY2" fmla="*/ 1092849 h 1092849"/>
            </a:gdLst>
            <a:ahLst/>
            <a:cxnLst>
              <a:cxn ang="0">
                <a:pos x="connsiteX0" y="connsiteY0"/>
              </a:cxn>
              <a:cxn ang="0">
                <a:pos x="connsiteX1" y="connsiteY1"/>
              </a:cxn>
              <a:cxn ang="0">
                <a:pos x="connsiteX2" y="connsiteY2"/>
              </a:cxn>
            </a:cxnLst>
            <a:rect l="l" t="t" r="r" b="b"/>
            <a:pathLst>
              <a:path w="1742418" h="1092849">
                <a:moveTo>
                  <a:pt x="0" y="0"/>
                </a:moveTo>
                <a:cubicBezTo>
                  <a:pt x="415916" y="71380"/>
                  <a:pt x="831832" y="142760"/>
                  <a:pt x="1122235" y="324901"/>
                </a:cubicBezTo>
                <a:cubicBezTo>
                  <a:pt x="1412638" y="507042"/>
                  <a:pt x="1742418" y="1092849"/>
                  <a:pt x="1742418" y="1092849"/>
                </a:cubicBezTo>
              </a:path>
            </a:pathLst>
          </a:custGeom>
          <a:ln>
            <a:solidFill>
              <a:schemeClr val="tx1"/>
            </a:solidFill>
            <a:prstDash val="sysDash"/>
            <a:headEnd type="stealth"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descr="A close up of a logo&#10;&#10;Description automatically generated">
            <a:extLst>
              <a:ext uri="{FF2B5EF4-FFF2-40B4-BE49-F238E27FC236}">
                <a16:creationId xmlns:a16="http://schemas.microsoft.com/office/drawing/2014/main" id="{B7442B43-AF12-4DF7-9AD5-1F94B4C01B9A}"/>
              </a:ext>
            </a:extLst>
          </p:cNvPr>
          <p:cNvPicPr>
            <a:picLocks noChangeAspect="1"/>
          </p:cNvPicPr>
          <p:nvPr/>
        </p:nvPicPr>
        <p:blipFill>
          <a:blip r:embed="rId3"/>
          <a:stretch>
            <a:fillRect/>
          </a:stretch>
        </p:blipFill>
        <p:spPr>
          <a:xfrm>
            <a:off x="770540" y="4371419"/>
            <a:ext cx="366463" cy="366463"/>
          </a:xfrm>
          <a:prstGeom prst="rect">
            <a:avLst/>
          </a:prstGeom>
        </p:spPr>
      </p:pic>
      <p:pic>
        <p:nvPicPr>
          <p:cNvPr id="16" name="Picture 15" descr="A close up of a logo&#10;&#10;Description automatically generated">
            <a:extLst>
              <a:ext uri="{FF2B5EF4-FFF2-40B4-BE49-F238E27FC236}">
                <a16:creationId xmlns:a16="http://schemas.microsoft.com/office/drawing/2014/main" id="{306A201E-5646-4146-A68F-E52784578094}"/>
              </a:ext>
            </a:extLst>
          </p:cNvPr>
          <p:cNvPicPr>
            <a:picLocks noChangeAspect="1"/>
          </p:cNvPicPr>
          <p:nvPr/>
        </p:nvPicPr>
        <p:blipFill>
          <a:blip r:embed="rId4"/>
          <a:stretch>
            <a:fillRect/>
          </a:stretch>
        </p:blipFill>
        <p:spPr>
          <a:xfrm>
            <a:off x="3318374" y="5910261"/>
            <a:ext cx="369332" cy="369332"/>
          </a:xfrm>
          <a:prstGeom prst="rect">
            <a:avLst/>
          </a:prstGeom>
        </p:spPr>
      </p:pic>
      <p:sp>
        <p:nvSpPr>
          <p:cNvPr id="25" name="TextBox 24">
            <a:extLst>
              <a:ext uri="{FF2B5EF4-FFF2-40B4-BE49-F238E27FC236}">
                <a16:creationId xmlns:a16="http://schemas.microsoft.com/office/drawing/2014/main" id="{3C82766F-7D20-4027-BCBB-79ACE1002396}"/>
              </a:ext>
            </a:extLst>
          </p:cNvPr>
          <p:cNvSpPr txBox="1"/>
          <p:nvPr/>
        </p:nvSpPr>
        <p:spPr>
          <a:xfrm>
            <a:off x="1491512" y="6095649"/>
            <a:ext cx="1799051" cy="369332"/>
          </a:xfrm>
          <a:prstGeom prst="rect">
            <a:avLst/>
          </a:prstGeom>
          <a:noFill/>
        </p:spPr>
        <p:txBody>
          <a:bodyPr wrap="square" rtlCol="0">
            <a:spAutoFit/>
          </a:bodyPr>
          <a:lstStyle/>
          <a:p>
            <a:pPr algn="ctr"/>
            <a:r>
              <a:rPr lang="en-US" dirty="0"/>
              <a:t>Wormy Patch</a:t>
            </a:r>
          </a:p>
        </p:txBody>
      </p:sp>
      <p:sp>
        <p:nvSpPr>
          <p:cNvPr id="26" name="Freeform 46">
            <a:extLst>
              <a:ext uri="{FF2B5EF4-FFF2-40B4-BE49-F238E27FC236}">
                <a16:creationId xmlns:a16="http://schemas.microsoft.com/office/drawing/2014/main" id="{E62D7CCE-FF24-4568-9B3C-D324D0B4EBA7}"/>
              </a:ext>
            </a:extLst>
          </p:cNvPr>
          <p:cNvSpPr/>
          <p:nvPr/>
        </p:nvSpPr>
        <p:spPr>
          <a:xfrm>
            <a:off x="1867654" y="4629906"/>
            <a:ext cx="1799051" cy="933908"/>
          </a:xfrm>
          <a:custGeom>
            <a:avLst/>
            <a:gdLst>
              <a:gd name="connsiteX0" fmla="*/ 0 w 1742418"/>
              <a:gd name="connsiteY0" fmla="*/ 0 h 1092849"/>
              <a:gd name="connsiteX1" fmla="*/ 1122235 w 1742418"/>
              <a:gd name="connsiteY1" fmla="*/ 324901 h 1092849"/>
              <a:gd name="connsiteX2" fmla="*/ 1742418 w 1742418"/>
              <a:gd name="connsiteY2" fmla="*/ 1092849 h 1092849"/>
            </a:gdLst>
            <a:ahLst/>
            <a:cxnLst>
              <a:cxn ang="0">
                <a:pos x="connsiteX0" y="connsiteY0"/>
              </a:cxn>
              <a:cxn ang="0">
                <a:pos x="connsiteX1" y="connsiteY1"/>
              </a:cxn>
              <a:cxn ang="0">
                <a:pos x="connsiteX2" y="connsiteY2"/>
              </a:cxn>
            </a:cxnLst>
            <a:rect l="l" t="t" r="r" b="b"/>
            <a:pathLst>
              <a:path w="1742418" h="1092849">
                <a:moveTo>
                  <a:pt x="0" y="0"/>
                </a:moveTo>
                <a:cubicBezTo>
                  <a:pt x="415916" y="71380"/>
                  <a:pt x="831832" y="142760"/>
                  <a:pt x="1122235" y="324901"/>
                </a:cubicBezTo>
                <a:cubicBezTo>
                  <a:pt x="1412638" y="507042"/>
                  <a:pt x="1742418" y="1092849"/>
                  <a:pt x="1742418" y="1092849"/>
                </a:cubicBezTo>
              </a:path>
            </a:pathLst>
          </a:custGeom>
          <a:ln>
            <a:solidFill>
              <a:schemeClr val="tx1"/>
            </a:solidFill>
            <a:prstDash val="sysDash"/>
            <a:headEnd type="stealth"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6" name="Picture 35" descr="A close up of a logo&#10;&#10;Description automatically generated">
            <a:extLst>
              <a:ext uri="{FF2B5EF4-FFF2-40B4-BE49-F238E27FC236}">
                <a16:creationId xmlns:a16="http://schemas.microsoft.com/office/drawing/2014/main" id="{744694B0-FBF9-43E2-AA00-0388239F3EFE}"/>
              </a:ext>
            </a:extLst>
          </p:cNvPr>
          <p:cNvPicPr>
            <a:picLocks noChangeAspect="1"/>
          </p:cNvPicPr>
          <p:nvPr/>
        </p:nvPicPr>
        <p:blipFill>
          <a:blip r:embed="rId4"/>
          <a:stretch>
            <a:fillRect/>
          </a:stretch>
        </p:blipFill>
        <p:spPr>
          <a:xfrm>
            <a:off x="3661200" y="5725956"/>
            <a:ext cx="369332" cy="369332"/>
          </a:xfrm>
          <a:prstGeom prst="rect">
            <a:avLst/>
          </a:prstGeom>
        </p:spPr>
      </p:pic>
      <p:pic>
        <p:nvPicPr>
          <p:cNvPr id="37" name="Picture 36" descr="A close up of a logo&#10;&#10;Description automatically generated">
            <a:extLst>
              <a:ext uri="{FF2B5EF4-FFF2-40B4-BE49-F238E27FC236}">
                <a16:creationId xmlns:a16="http://schemas.microsoft.com/office/drawing/2014/main" id="{926E3222-9FE1-45C1-A666-499F75292CF5}"/>
              </a:ext>
            </a:extLst>
          </p:cNvPr>
          <p:cNvPicPr>
            <a:picLocks noChangeAspect="1"/>
          </p:cNvPicPr>
          <p:nvPr/>
        </p:nvPicPr>
        <p:blipFill>
          <a:blip r:embed="rId4"/>
          <a:stretch>
            <a:fillRect/>
          </a:stretch>
        </p:blipFill>
        <p:spPr>
          <a:xfrm>
            <a:off x="3736393" y="6062661"/>
            <a:ext cx="369332" cy="369332"/>
          </a:xfrm>
          <a:prstGeom prst="rect">
            <a:avLst/>
          </a:prstGeom>
        </p:spPr>
      </p:pic>
      <p:sp>
        <p:nvSpPr>
          <p:cNvPr id="38" name="TextBox 37">
            <a:extLst>
              <a:ext uri="{FF2B5EF4-FFF2-40B4-BE49-F238E27FC236}">
                <a16:creationId xmlns:a16="http://schemas.microsoft.com/office/drawing/2014/main" id="{ECA89133-D76C-4C92-BF53-E15DFB4E7CD3}"/>
              </a:ext>
            </a:extLst>
          </p:cNvPr>
          <p:cNvSpPr txBox="1"/>
          <p:nvPr/>
        </p:nvSpPr>
        <p:spPr>
          <a:xfrm>
            <a:off x="2908365" y="6476917"/>
            <a:ext cx="1505670" cy="369332"/>
          </a:xfrm>
          <a:prstGeom prst="rect">
            <a:avLst/>
          </a:prstGeom>
          <a:noFill/>
        </p:spPr>
        <p:txBody>
          <a:bodyPr wrap="none" rtlCol="0">
            <a:spAutoFit/>
          </a:bodyPr>
          <a:lstStyle/>
          <a:p>
            <a:pPr algn="ctr"/>
            <a:r>
              <a:rPr lang="en-US" dirty="0"/>
              <a:t>Foraging Time</a:t>
            </a:r>
          </a:p>
        </p:txBody>
      </p:sp>
      <p:sp>
        <p:nvSpPr>
          <p:cNvPr id="54" name="TextBox 53">
            <a:extLst>
              <a:ext uri="{FF2B5EF4-FFF2-40B4-BE49-F238E27FC236}">
                <a16:creationId xmlns:a16="http://schemas.microsoft.com/office/drawing/2014/main" id="{6B68946E-482C-4B3F-8F94-A3D9D309F883}"/>
              </a:ext>
            </a:extLst>
          </p:cNvPr>
          <p:cNvSpPr txBox="1"/>
          <p:nvPr/>
        </p:nvSpPr>
        <p:spPr>
          <a:xfrm>
            <a:off x="3029424" y="3831935"/>
            <a:ext cx="2988959" cy="646331"/>
          </a:xfrm>
          <a:prstGeom prst="rect">
            <a:avLst/>
          </a:prstGeom>
          <a:noFill/>
        </p:spPr>
        <p:txBody>
          <a:bodyPr wrap="none" rtlCol="0">
            <a:spAutoFit/>
          </a:bodyPr>
          <a:lstStyle/>
          <a:p>
            <a:pPr algn="ctr"/>
            <a:r>
              <a:rPr lang="en-US" dirty="0"/>
              <a:t>Rate of Delivery  = Load /</a:t>
            </a:r>
          </a:p>
          <a:p>
            <a:pPr algn="ctr"/>
            <a:r>
              <a:rPr lang="en-US" dirty="0"/>
              <a:t> (Travel Time +Foraging Time)</a:t>
            </a:r>
          </a:p>
        </p:txBody>
      </p:sp>
      <p:grpSp>
        <p:nvGrpSpPr>
          <p:cNvPr id="56" name="Group 55">
            <a:extLst>
              <a:ext uri="{FF2B5EF4-FFF2-40B4-BE49-F238E27FC236}">
                <a16:creationId xmlns:a16="http://schemas.microsoft.com/office/drawing/2014/main" id="{8B5FF0AD-F3E2-487C-AD3A-86A5AF3348BA}"/>
              </a:ext>
            </a:extLst>
          </p:cNvPr>
          <p:cNvGrpSpPr/>
          <p:nvPr/>
        </p:nvGrpSpPr>
        <p:grpSpPr>
          <a:xfrm>
            <a:off x="5038277" y="3549331"/>
            <a:ext cx="3453806" cy="3095057"/>
            <a:chOff x="5377878" y="3775917"/>
            <a:chExt cx="3453806" cy="3095057"/>
          </a:xfrm>
        </p:grpSpPr>
        <p:cxnSp>
          <p:nvCxnSpPr>
            <p:cNvPr id="57" name="Straight Connector 56">
              <a:extLst>
                <a:ext uri="{FF2B5EF4-FFF2-40B4-BE49-F238E27FC236}">
                  <a16:creationId xmlns:a16="http://schemas.microsoft.com/office/drawing/2014/main" id="{6D1FB855-7C77-44C7-BEEC-4374861154F8}"/>
                </a:ext>
              </a:extLst>
            </p:cNvPr>
            <p:cNvCxnSpPr>
              <a:cxnSpLocks/>
            </p:cNvCxnSpPr>
            <p:nvPr/>
          </p:nvCxnSpPr>
          <p:spPr>
            <a:xfrm>
              <a:off x="6987900" y="4394289"/>
              <a:ext cx="0" cy="2070692"/>
            </a:xfrm>
            <a:prstGeom prst="line">
              <a:avLst/>
            </a:prstGeom>
            <a:ln>
              <a:solidFill>
                <a:schemeClr val="tx1"/>
              </a:solidFill>
              <a:headEnd type="triangle" w="lg" len="med"/>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A72CF67B-D9CF-45A3-BB59-7FCC8BC7CCFE}"/>
                </a:ext>
              </a:extLst>
            </p:cNvPr>
            <p:cNvSpPr txBox="1"/>
            <p:nvPr/>
          </p:nvSpPr>
          <p:spPr>
            <a:xfrm>
              <a:off x="7311899" y="6501642"/>
              <a:ext cx="1505669" cy="369332"/>
            </a:xfrm>
            <a:prstGeom prst="rect">
              <a:avLst/>
            </a:prstGeom>
            <a:noFill/>
          </p:spPr>
          <p:txBody>
            <a:bodyPr wrap="none" rtlCol="0">
              <a:spAutoFit/>
            </a:bodyPr>
            <a:lstStyle/>
            <a:p>
              <a:r>
                <a:rPr lang="en-US" dirty="0"/>
                <a:t>Foraging Time</a:t>
              </a:r>
            </a:p>
          </p:txBody>
        </p:sp>
        <p:sp>
          <p:nvSpPr>
            <p:cNvPr id="59" name="TextBox 58">
              <a:extLst>
                <a:ext uri="{FF2B5EF4-FFF2-40B4-BE49-F238E27FC236}">
                  <a16:creationId xmlns:a16="http://schemas.microsoft.com/office/drawing/2014/main" id="{5DF247C6-ECFA-4BDB-9ED6-357ECFCABA8F}"/>
                </a:ext>
              </a:extLst>
            </p:cNvPr>
            <p:cNvSpPr txBox="1"/>
            <p:nvPr/>
          </p:nvSpPr>
          <p:spPr>
            <a:xfrm>
              <a:off x="6461570" y="3775917"/>
              <a:ext cx="1052660" cy="646331"/>
            </a:xfrm>
            <a:prstGeom prst="rect">
              <a:avLst/>
            </a:prstGeom>
            <a:noFill/>
          </p:spPr>
          <p:txBody>
            <a:bodyPr wrap="none" rtlCol="0">
              <a:spAutoFit/>
            </a:bodyPr>
            <a:lstStyle/>
            <a:p>
              <a:pPr algn="ctr"/>
              <a:r>
                <a:rPr lang="en-US" dirty="0"/>
                <a:t># Worms</a:t>
              </a:r>
            </a:p>
            <a:p>
              <a:pPr algn="ctr"/>
              <a:r>
                <a:rPr lang="en-US" dirty="0"/>
                <a:t>Captured</a:t>
              </a:r>
            </a:p>
          </p:txBody>
        </p:sp>
        <p:cxnSp>
          <p:nvCxnSpPr>
            <p:cNvPr id="60" name="Straight Connector 59">
              <a:extLst>
                <a:ext uri="{FF2B5EF4-FFF2-40B4-BE49-F238E27FC236}">
                  <a16:creationId xmlns:a16="http://schemas.microsoft.com/office/drawing/2014/main" id="{707BC767-6CEC-46E4-B975-2C5DA319C199}"/>
                </a:ext>
              </a:extLst>
            </p:cNvPr>
            <p:cNvCxnSpPr>
              <a:cxnSpLocks/>
            </p:cNvCxnSpPr>
            <p:nvPr/>
          </p:nvCxnSpPr>
          <p:spPr>
            <a:xfrm flipH="1">
              <a:off x="5377878" y="6501642"/>
              <a:ext cx="3439690" cy="6777"/>
            </a:xfrm>
            <a:prstGeom prst="line">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3E906CDE-3548-488D-A090-79E65F2B2936}"/>
                </a:ext>
              </a:extLst>
            </p:cNvPr>
            <p:cNvSpPr/>
            <p:nvPr/>
          </p:nvSpPr>
          <p:spPr>
            <a:xfrm rot="367608">
              <a:off x="7184175" y="4526644"/>
              <a:ext cx="1647509" cy="1773185"/>
            </a:xfrm>
            <a:custGeom>
              <a:avLst/>
              <a:gdLst>
                <a:gd name="connsiteX0" fmla="*/ 0 w 1524000"/>
                <a:gd name="connsiteY0" fmla="*/ 1308100 h 1308100"/>
                <a:gd name="connsiteX1" fmla="*/ 419100 w 1524000"/>
                <a:gd name="connsiteY1" fmla="*/ 495300 h 1308100"/>
                <a:gd name="connsiteX2" fmla="*/ 1524000 w 1524000"/>
                <a:gd name="connsiteY2" fmla="*/ 0 h 1308100"/>
                <a:gd name="connsiteX3" fmla="*/ 1524000 w 15240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524000" h="1308100">
                  <a:moveTo>
                    <a:pt x="0" y="1308100"/>
                  </a:moveTo>
                  <a:cubicBezTo>
                    <a:pt x="82550" y="1010708"/>
                    <a:pt x="165100" y="713317"/>
                    <a:pt x="419100" y="495300"/>
                  </a:cubicBezTo>
                  <a:cubicBezTo>
                    <a:pt x="673100" y="277283"/>
                    <a:pt x="1524000" y="0"/>
                    <a:pt x="1524000" y="0"/>
                  </a:cubicBezTo>
                  <a:lnTo>
                    <a:pt x="1524000" y="0"/>
                  </a:ln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73DBFF63-FE5D-453D-9754-60500CC2620E}"/>
                </a:ext>
              </a:extLst>
            </p:cNvPr>
            <p:cNvSpPr txBox="1"/>
            <p:nvPr/>
          </p:nvSpPr>
          <p:spPr>
            <a:xfrm>
              <a:off x="5377878" y="6501642"/>
              <a:ext cx="1252779" cy="369332"/>
            </a:xfrm>
            <a:prstGeom prst="rect">
              <a:avLst/>
            </a:prstGeom>
            <a:noFill/>
          </p:spPr>
          <p:txBody>
            <a:bodyPr wrap="none" rtlCol="0">
              <a:spAutoFit/>
            </a:bodyPr>
            <a:lstStyle/>
            <a:p>
              <a:r>
                <a:rPr lang="en-US" dirty="0"/>
                <a:t>Travel Time</a:t>
              </a:r>
            </a:p>
          </p:txBody>
        </p:sp>
      </p:grpSp>
      <p:cxnSp>
        <p:nvCxnSpPr>
          <p:cNvPr id="63" name="Straight Connector 62">
            <a:extLst>
              <a:ext uri="{FF2B5EF4-FFF2-40B4-BE49-F238E27FC236}">
                <a16:creationId xmlns:a16="http://schemas.microsoft.com/office/drawing/2014/main" id="{DDE62428-36E8-4F81-BAC8-B991C268CC95}"/>
              </a:ext>
            </a:extLst>
          </p:cNvPr>
          <p:cNvCxnSpPr>
            <a:cxnSpLocks/>
          </p:cNvCxnSpPr>
          <p:nvPr/>
        </p:nvCxnSpPr>
        <p:spPr>
          <a:xfrm flipV="1">
            <a:off x="5079573" y="5919660"/>
            <a:ext cx="2158920" cy="337066"/>
          </a:xfrm>
          <a:prstGeom prst="line">
            <a:avLst/>
          </a:prstGeom>
          <a:ln>
            <a:solidFill>
              <a:schemeClr val="accent2"/>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2C5F96A8-E572-4EC4-ACA3-7EBAC3179013}"/>
              </a:ext>
            </a:extLst>
          </p:cNvPr>
          <p:cNvCxnSpPr>
            <a:cxnSpLocks/>
          </p:cNvCxnSpPr>
          <p:nvPr/>
        </p:nvCxnSpPr>
        <p:spPr>
          <a:xfrm flipV="1">
            <a:off x="5080836" y="4380585"/>
            <a:ext cx="3532809" cy="1866976"/>
          </a:xfrm>
          <a:prstGeom prst="line">
            <a:avLst/>
          </a:prstGeom>
          <a:ln>
            <a:solidFill>
              <a:schemeClr val="accent2"/>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79000000-84A9-444B-935D-BEAC3786A23A}"/>
              </a:ext>
            </a:extLst>
          </p:cNvPr>
          <p:cNvCxnSpPr>
            <a:cxnSpLocks/>
          </p:cNvCxnSpPr>
          <p:nvPr/>
        </p:nvCxnSpPr>
        <p:spPr>
          <a:xfrm flipV="1">
            <a:off x="5056100" y="4108356"/>
            <a:ext cx="3630700" cy="2166701"/>
          </a:xfrm>
          <a:prstGeom prst="line">
            <a:avLst/>
          </a:prstGeom>
          <a:ln>
            <a:solidFill>
              <a:schemeClr val="accent1"/>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23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a:t>
            </a:r>
            <a:r>
              <a:rPr lang="en-US"/>
              <a:t>Session TWO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43011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a:xfrm>
            <a:off x="722313" y="3810602"/>
            <a:ext cx="7772400" cy="1500187"/>
          </a:xfrm>
        </p:spPr>
        <p:txBody>
          <a:bodyPr/>
          <a:lstStyle/>
          <a:p>
            <a:r>
              <a:rPr lang="en-US" dirty="0"/>
              <a:t>User versus System</a:t>
            </a:r>
          </a:p>
        </p:txBody>
      </p:sp>
      <p:pic>
        <p:nvPicPr>
          <p:cNvPr id="4" name="Picture 3" descr="punchCard.jpg">
            <a:extLst>
              <a:ext uri="{FF2B5EF4-FFF2-40B4-BE49-F238E27FC236}">
                <a16:creationId xmlns:a16="http://schemas.microsoft.com/office/drawing/2014/main" id="{49B217DF-FFB9-CA41-9D41-FBE72DD0E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34" y="216159"/>
            <a:ext cx="8079959" cy="4189870"/>
          </a:xfrm>
          <a:prstGeom prst="rect">
            <a:avLst/>
          </a:prstGeom>
        </p:spPr>
      </p:pic>
    </p:spTree>
    <p:extLst>
      <p:ext uri="{BB962C8B-B14F-4D97-AF65-F5344CB8AC3E}">
        <p14:creationId xmlns:p14="http://schemas.microsoft.com/office/powerpoint/2010/main" val="40216906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spend searching?</a:t>
            </a:r>
          </a:p>
        </p:txBody>
      </p:sp>
      <p:sp>
        <p:nvSpPr>
          <p:cNvPr id="3" name="Content Placeholder 2"/>
          <p:cNvSpPr>
            <a:spLocks noGrp="1"/>
          </p:cNvSpPr>
          <p:nvPr>
            <p:ph idx="1"/>
          </p:nvPr>
        </p:nvSpPr>
        <p:spPr/>
        <p:txBody>
          <a:bodyPr>
            <a:normAutofit/>
          </a:bodyPr>
          <a:lstStyle/>
          <a:p>
            <a:r>
              <a:rPr lang="en-US" dirty="0"/>
              <a:t>Cooper wondered:</a:t>
            </a:r>
          </a:p>
          <a:p>
            <a:pPr lvl="1"/>
            <a:r>
              <a:rPr lang="en-US" dirty="0"/>
              <a:t>how much time a </a:t>
            </a:r>
            <a:r>
              <a:rPr lang="en-US" b="1" dirty="0"/>
              <a:t>user </a:t>
            </a:r>
            <a:r>
              <a:rPr lang="en-US" dirty="0"/>
              <a:t>should spend searching, and </a:t>
            </a:r>
          </a:p>
          <a:p>
            <a:pPr lvl="1"/>
            <a:r>
              <a:rPr lang="en-US" dirty="0"/>
              <a:t>how much time the </a:t>
            </a:r>
            <a:r>
              <a:rPr lang="en-US" b="1" dirty="0"/>
              <a:t>system</a:t>
            </a:r>
            <a:r>
              <a:rPr lang="en-US" dirty="0"/>
              <a:t> should spend searching?</a:t>
            </a:r>
          </a:p>
          <a:p>
            <a:r>
              <a:rPr lang="en-US" dirty="0"/>
              <a:t>(library) systems at the time were mechanized, also employed librarians, etc. </a:t>
            </a:r>
          </a:p>
          <a:p>
            <a:r>
              <a:rPr lang="en-US" dirty="0"/>
              <a:t>What is the most </a:t>
            </a:r>
            <a:r>
              <a:rPr lang="en-US" b="1" dirty="0"/>
              <a:t>economic</a:t>
            </a:r>
            <a:r>
              <a:rPr lang="en-US" dirty="0"/>
              <a:t> </a:t>
            </a:r>
            <a:r>
              <a:rPr lang="en-US" b="1" dirty="0"/>
              <a:t>division</a:t>
            </a:r>
            <a:r>
              <a:rPr lang="en-US" dirty="0"/>
              <a:t> of </a:t>
            </a:r>
            <a:r>
              <a:rPr lang="en-US" b="1" dirty="0"/>
              <a:t>effort</a:t>
            </a:r>
            <a:r>
              <a:rPr lang="en-US" dirty="0"/>
              <a:t> b/w </a:t>
            </a:r>
            <a:r>
              <a:rPr lang="en-US" b="1" dirty="0"/>
              <a:t>user </a:t>
            </a:r>
            <a:r>
              <a:rPr lang="en-US" dirty="0"/>
              <a:t>and </a:t>
            </a:r>
            <a:r>
              <a:rPr lang="en-US" b="1" dirty="0"/>
              <a:t>system</a:t>
            </a:r>
            <a:r>
              <a:rPr lang="en-US" dirty="0"/>
              <a:t>?</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BE2C09-DF95-334A-90EF-66184EECCD43}" type="slidenum">
              <a:rPr lang="en-US" smtClean="0"/>
              <a:pPr/>
              <a:t>82</a:t>
            </a:fld>
            <a:endParaRPr lang="en-US" dirty="0"/>
          </a:p>
        </p:txBody>
      </p:sp>
    </p:spTree>
    <p:extLst>
      <p:ext uri="{BB962C8B-B14F-4D97-AF65-F5344CB8AC3E}">
        <p14:creationId xmlns:p14="http://schemas.microsoft.com/office/powerpoint/2010/main" val="14770259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User-System Interaction</a:t>
            </a:r>
          </a:p>
        </p:txBody>
      </p:sp>
      <p:sp>
        <p:nvSpPr>
          <p:cNvPr id="3" name="Content Placeholder 2"/>
          <p:cNvSpPr>
            <a:spLocks noGrp="1"/>
          </p:cNvSpPr>
          <p:nvPr>
            <p:ph idx="1"/>
          </p:nvPr>
        </p:nvSpPr>
        <p:spPr/>
        <p:txBody>
          <a:bodyPr>
            <a:normAutofit/>
          </a:bodyPr>
          <a:lstStyle/>
          <a:p>
            <a:r>
              <a:rPr lang="en-US" dirty="0"/>
              <a:t>A </a:t>
            </a:r>
            <a:r>
              <a:rPr lang="en-US" b="1" dirty="0"/>
              <a:t>user</a:t>
            </a:r>
            <a:r>
              <a:rPr lang="en-US" dirty="0"/>
              <a:t> can choose from a range of </a:t>
            </a:r>
            <a:r>
              <a:rPr lang="en-US" b="1" dirty="0"/>
              <a:t>information seeking strategies</a:t>
            </a:r>
          </a:p>
          <a:p>
            <a:r>
              <a:rPr lang="en-US" dirty="0"/>
              <a:t>The </a:t>
            </a:r>
            <a:r>
              <a:rPr lang="en-US" b="1" dirty="0"/>
              <a:t>user’s time </a:t>
            </a:r>
            <a:r>
              <a:rPr lang="en-US" dirty="0"/>
              <a:t>is an </a:t>
            </a:r>
            <a:r>
              <a:rPr lang="en-US" b="1" dirty="0"/>
              <a:t>economic quantity </a:t>
            </a:r>
          </a:p>
          <a:p>
            <a:pPr lvl="1"/>
            <a:r>
              <a:rPr lang="en-US" dirty="0"/>
              <a:t>i.e. cost</a:t>
            </a:r>
          </a:p>
          <a:p>
            <a:r>
              <a:rPr lang="en-US" dirty="0"/>
              <a:t>The </a:t>
            </a:r>
            <a:r>
              <a:rPr lang="en-US" b="1" dirty="0"/>
              <a:t>user</a:t>
            </a:r>
            <a:r>
              <a:rPr lang="en-US" dirty="0"/>
              <a:t> pursues a </a:t>
            </a:r>
            <a:r>
              <a:rPr lang="en-US" b="1" dirty="0"/>
              <a:t>particular</a:t>
            </a:r>
            <a:r>
              <a:rPr lang="en-US" dirty="0"/>
              <a:t> </a:t>
            </a:r>
            <a:r>
              <a:rPr lang="en-US" b="1" dirty="0"/>
              <a:t>strategy</a:t>
            </a:r>
            <a:r>
              <a:rPr lang="en-US" dirty="0"/>
              <a:t> until the </a:t>
            </a:r>
            <a:r>
              <a:rPr lang="en-US" b="1" dirty="0"/>
              <a:t>cost</a:t>
            </a:r>
            <a:r>
              <a:rPr lang="en-US" dirty="0"/>
              <a:t> incurred </a:t>
            </a:r>
            <a:r>
              <a:rPr lang="en-US" b="1" dirty="0"/>
              <a:t>exceeds</a:t>
            </a:r>
            <a:r>
              <a:rPr lang="en-US" dirty="0"/>
              <a:t> the </a:t>
            </a:r>
            <a:r>
              <a:rPr lang="en-US" b="1" dirty="0"/>
              <a:t>utility</a:t>
            </a:r>
            <a:r>
              <a:rPr lang="en-US" dirty="0"/>
              <a:t> </a:t>
            </a:r>
            <a:r>
              <a:rPr lang="en-US" b="1" dirty="0"/>
              <a:t>received</a:t>
            </a:r>
            <a:r>
              <a:rPr lang="en-US" dirty="0"/>
              <a:t>,</a:t>
            </a:r>
          </a:p>
          <a:p>
            <a:pPr lvl="1"/>
            <a:r>
              <a:rPr lang="en-US" dirty="0"/>
              <a:t>At this point the user may choose another strategy</a:t>
            </a:r>
          </a:p>
          <a:p>
            <a:pPr lvl="1"/>
            <a:r>
              <a:rPr lang="en-US" dirty="0"/>
              <a:t>Or they stop</a:t>
            </a:r>
          </a:p>
        </p:txBody>
      </p:sp>
      <p:sp>
        <p:nvSpPr>
          <p:cNvPr id="4" name="TextBox 3"/>
          <p:cNvSpPr txBox="1"/>
          <p:nvPr/>
        </p:nvSpPr>
        <p:spPr>
          <a:xfrm>
            <a:off x="7305878" y="6048035"/>
            <a:ext cx="1838122"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Cooper (1972)</a:t>
            </a:r>
          </a:p>
        </p:txBody>
      </p:sp>
      <p:sp>
        <p:nvSpPr>
          <p:cNvPr id="6" name="Slide Number Placeholder 5"/>
          <p:cNvSpPr>
            <a:spLocks noGrp="1"/>
          </p:cNvSpPr>
          <p:nvPr>
            <p:ph type="sldNum" sz="quarter" idx="4"/>
          </p:nvPr>
        </p:nvSpPr>
        <p:spPr>
          <a:xfrm>
            <a:off x="7010400" y="6492875"/>
            <a:ext cx="2133600" cy="365125"/>
          </a:xfrm>
          <a:prstGeom prst="rect">
            <a:avLst/>
          </a:prstGeom>
        </p:spPr>
        <p:txBody>
          <a:bodyPr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BE2C09-DF95-334A-90EF-66184EECCD43}" type="slidenum">
              <a:rPr lang="en-US" smtClean="0"/>
              <a:pPr/>
              <a:t>83</a:t>
            </a:fld>
            <a:endParaRPr lang="en-US" dirty="0"/>
          </a:p>
        </p:txBody>
      </p:sp>
    </p:spTree>
    <p:extLst>
      <p:ext uri="{BB962C8B-B14F-4D97-AF65-F5344CB8AC3E}">
        <p14:creationId xmlns:p14="http://schemas.microsoft.com/office/powerpoint/2010/main" val="4126505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trade-off</a:t>
            </a:r>
          </a:p>
        </p:txBody>
      </p:sp>
      <p:sp>
        <p:nvSpPr>
          <p:cNvPr id="3" name="Content Placeholder 2"/>
          <p:cNvSpPr>
            <a:spLocks noGrp="1"/>
          </p:cNvSpPr>
          <p:nvPr>
            <p:ph idx="1"/>
          </p:nvPr>
        </p:nvSpPr>
        <p:spPr>
          <a:xfrm>
            <a:off x="457200" y="1305289"/>
            <a:ext cx="8229600" cy="4868500"/>
          </a:xfrm>
        </p:spPr>
        <p:txBody>
          <a:bodyPr/>
          <a:lstStyle/>
          <a:p>
            <a:r>
              <a:rPr lang="en-US" dirty="0"/>
              <a:t>A system needs to consider more than just matching, it also needs to consider:</a:t>
            </a:r>
          </a:p>
          <a:p>
            <a:pPr lvl="1"/>
            <a:r>
              <a:rPr lang="en-US" dirty="0"/>
              <a:t>The </a:t>
            </a:r>
            <a:r>
              <a:rPr lang="en-US" b="1" dirty="0"/>
              <a:t>cost</a:t>
            </a:r>
            <a:r>
              <a:rPr lang="en-US" dirty="0"/>
              <a:t> of the </a:t>
            </a:r>
            <a:r>
              <a:rPr lang="en-US" b="1" dirty="0"/>
              <a:t>search</a:t>
            </a:r>
            <a:r>
              <a:rPr lang="en-US" dirty="0"/>
              <a:t> to the </a:t>
            </a:r>
            <a:r>
              <a:rPr lang="en-US" b="1" dirty="0"/>
              <a:t>system</a:t>
            </a:r>
          </a:p>
          <a:p>
            <a:pPr lvl="1"/>
            <a:r>
              <a:rPr lang="en-US" dirty="0"/>
              <a:t>The </a:t>
            </a:r>
            <a:r>
              <a:rPr lang="en-US" b="1" dirty="0"/>
              <a:t>cost</a:t>
            </a:r>
            <a:r>
              <a:rPr lang="en-US" dirty="0"/>
              <a:t> of the </a:t>
            </a:r>
            <a:r>
              <a:rPr lang="en-US" b="1" dirty="0"/>
              <a:t>search</a:t>
            </a:r>
            <a:r>
              <a:rPr lang="en-US" dirty="0"/>
              <a:t> to the </a:t>
            </a:r>
            <a:r>
              <a:rPr lang="en-US" b="1" dirty="0"/>
              <a:t>user</a:t>
            </a:r>
          </a:p>
          <a:p>
            <a:pPr lvl="1"/>
            <a:r>
              <a:rPr lang="en-US" dirty="0"/>
              <a:t>The </a:t>
            </a:r>
            <a:r>
              <a:rPr lang="en-US" b="1" dirty="0"/>
              <a:t>benefit</a:t>
            </a:r>
            <a:r>
              <a:rPr lang="en-US" dirty="0"/>
              <a:t> to the </a:t>
            </a:r>
            <a:r>
              <a:rPr lang="en-US" b="1" dirty="0"/>
              <a:t>user</a:t>
            </a:r>
          </a:p>
          <a:p>
            <a:pPr lvl="1"/>
            <a:r>
              <a:rPr lang="en-US" dirty="0"/>
              <a:t>The </a:t>
            </a:r>
            <a:r>
              <a:rPr lang="en-US" b="1" dirty="0"/>
              <a:t>most economic division</a:t>
            </a:r>
            <a:r>
              <a:rPr lang="en-US" dirty="0"/>
              <a:t> of </a:t>
            </a:r>
            <a:r>
              <a:rPr lang="en-US" b="1" dirty="0"/>
              <a:t>effort</a:t>
            </a:r>
            <a:r>
              <a:rPr lang="en-US" dirty="0"/>
              <a:t> between the </a:t>
            </a:r>
            <a:r>
              <a:rPr lang="en-US" b="1" dirty="0"/>
              <a:t>user</a:t>
            </a:r>
            <a:r>
              <a:rPr lang="en-US" dirty="0"/>
              <a:t> and the </a:t>
            </a:r>
            <a:r>
              <a:rPr lang="en-US" b="1" dirty="0"/>
              <a:t>system</a:t>
            </a:r>
            <a:r>
              <a:rPr lang="en-US" dirty="0"/>
              <a:t> to accomplish the user’s search goals and objectives</a:t>
            </a:r>
          </a:p>
        </p:txBody>
      </p:sp>
      <p:sp>
        <p:nvSpPr>
          <p:cNvPr id="4" name="TextBox 3"/>
          <p:cNvSpPr txBox="1"/>
          <p:nvPr/>
        </p:nvSpPr>
        <p:spPr>
          <a:xfrm>
            <a:off x="7305878" y="6048035"/>
            <a:ext cx="1838122"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Cooper (1972)</a:t>
            </a:r>
          </a:p>
        </p:txBody>
      </p:sp>
      <p:sp>
        <p:nvSpPr>
          <p:cNvPr id="7" name="Slide Number Placeholder 6"/>
          <p:cNvSpPr>
            <a:spLocks noGrp="1"/>
          </p:cNvSpPr>
          <p:nvPr>
            <p:ph type="sldNum" sz="quarter" idx="4"/>
          </p:nvPr>
        </p:nvSpPr>
        <p:spPr>
          <a:xfrm>
            <a:off x="7010400" y="6492875"/>
            <a:ext cx="2133600" cy="365125"/>
          </a:xfrm>
          <a:prstGeom prst="rect">
            <a:avLst/>
          </a:prstGeom>
        </p:spPr>
        <p:txBody>
          <a:bodyPr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BE2C09-DF95-334A-90EF-66184EECCD43}" type="slidenum">
              <a:rPr lang="en-US" smtClean="0"/>
              <a:pPr/>
              <a:t>84</a:t>
            </a:fld>
            <a:endParaRPr lang="en-US" dirty="0"/>
          </a:p>
        </p:txBody>
      </p:sp>
    </p:spTree>
    <p:extLst>
      <p:ext uri="{BB962C8B-B14F-4D97-AF65-F5344CB8AC3E}">
        <p14:creationId xmlns:p14="http://schemas.microsoft.com/office/powerpoint/2010/main" val="6847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that influence cost</a:t>
            </a:r>
          </a:p>
        </p:txBody>
      </p:sp>
      <p:sp>
        <p:nvSpPr>
          <p:cNvPr id="3" name="Content Placeholder 2"/>
          <p:cNvSpPr>
            <a:spLocks noGrp="1"/>
          </p:cNvSpPr>
          <p:nvPr>
            <p:ph idx="1"/>
          </p:nvPr>
        </p:nvSpPr>
        <p:spPr>
          <a:xfrm>
            <a:off x="457200" y="1314450"/>
            <a:ext cx="8229600" cy="5033396"/>
          </a:xfrm>
        </p:spPr>
        <p:txBody>
          <a:bodyPr>
            <a:normAutofit fontScale="92500" lnSpcReduction="20000"/>
          </a:bodyPr>
          <a:lstStyle/>
          <a:p>
            <a:r>
              <a:rPr lang="en-US" b="1" dirty="0"/>
              <a:t>Time Spent</a:t>
            </a:r>
          </a:p>
          <a:p>
            <a:pPr lvl="1"/>
            <a:r>
              <a:rPr lang="en-US" dirty="0"/>
              <a:t>Time spent at the console</a:t>
            </a:r>
          </a:p>
          <a:p>
            <a:pPr lvl="1"/>
            <a:r>
              <a:rPr lang="en-US" dirty="0"/>
              <a:t>Time required to map request into query language</a:t>
            </a:r>
          </a:p>
          <a:p>
            <a:pPr lvl="1"/>
            <a:r>
              <a:rPr lang="en-US" dirty="0"/>
              <a:t>Time waiting for system response</a:t>
            </a:r>
          </a:p>
          <a:p>
            <a:r>
              <a:rPr lang="en-US" b="1" dirty="0"/>
              <a:t>System Design</a:t>
            </a:r>
          </a:p>
          <a:p>
            <a:pPr lvl="1"/>
            <a:r>
              <a:rPr lang="en-US" dirty="0"/>
              <a:t>The design of the console, its flexibility, responsiveness, features, </a:t>
            </a:r>
            <a:r>
              <a:rPr lang="en-US" dirty="0" err="1"/>
              <a:t>etc</a:t>
            </a:r>
            <a:endParaRPr lang="en-US" dirty="0"/>
          </a:p>
          <a:p>
            <a:r>
              <a:rPr lang="en-US" b="1" dirty="0"/>
              <a:t>Results Quality</a:t>
            </a:r>
          </a:p>
          <a:p>
            <a:pPr lvl="1"/>
            <a:r>
              <a:rPr lang="en-US" dirty="0"/>
              <a:t>The quality of the results, their presentation, </a:t>
            </a:r>
            <a:r>
              <a:rPr lang="en-US" dirty="0" err="1"/>
              <a:t>etc</a:t>
            </a:r>
            <a:endParaRPr lang="en-US" dirty="0"/>
          </a:p>
          <a:p>
            <a:r>
              <a:rPr lang="en-US" b="1" dirty="0"/>
              <a:t>Total Cost </a:t>
            </a:r>
            <a:r>
              <a:rPr lang="en-US" dirty="0"/>
              <a:t>is a combination of these factors</a:t>
            </a:r>
          </a:p>
          <a:p>
            <a:pPr lvl="1"/>
            <a:r>
              <a:rPr lang="en-US" dirty="0"/>
              <a:t>What system (or method of accessing the relevant information) is determined by a cost-benefit function.</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BE2C09-DF95-334A-90EF-66184EECCD43}" type="slidenum">
              <a:rPr lang="en-US" smtClean="0"/>
              <a:pPr/>
              <a:t>85</a:t>
            </a:fld>
            <a:endParaRPr lang="en-US" dirty="0"/>
          </a:p>
        </p:txBody>
      </p:sp>
    </p:spTree>
    <p:extLst>
      <p:ext uri="{BB962C8B-B14F-4D97-AF65-F5344CB8AC3E}">
        <p14:creationId xmlns:p14="http://schemas.microsoft.com/office/powerpoint/2010/main" val="7852997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User-System Time Trade-off Model</a:t>
            </a:r>
          </a:p>
        </p:txBody>
      </p:sp>
      <p:sp>
        <p:nvSpPr>
          <p:cNvPr id="3" name="Content Placeholder 2"/>
          <p:cNvSpPr>
            <a:spLocks noGrp="1"/>
          </p:cNvSpPr>
          <p:nvPr>
            <p:ph idx="1"/>
          </p:nvPr>
        </p:nvSpPr>
        <p:spPr/>
        <p:txBody>
          <a:bodyPr/>
          <a:lstStyle/>
          <a:p>
            <a:r>
              <a:rPr lang="en-US" dirty="0"/>
              <a:t>Total Cost: </a:t>
            </a:r>
          </a:p>
          <a:p>
            <a:pPr marL="457200" lvl="1" indent="0">
              <a:buNone/>
            </a:pPr>
            <a:r>
              <a:rPr lang="en-US" b="1" dirty="0"/>
              <a:t>	</a:t>
            </a:r>
            <a:r>
              <a:rPr lang="en-US" b="1" i="1" dirty="0" err="1"/>
              <a:t>tu</a:t>
            </a:r>
            <a:r>
              <a:rPr lang="en-US" dirty="0"/>
              <a:t> – time user spent in seconds</a:t>
            </a:r>
          </a:p>
          <a:p>
            <a:pPr marL="457200" lvl="1" indent="0">
              <a:buNone/>
            </a:pPr>
            <a:r>
              <a:rPr lang="en-US" b="1" dirty="0"/>
              <a:t>	</a:t>
            </a:r>
            <a:r>
              <a:rPr lang="en-US" b="1" i="1" dirty="0"/>
              <a:t>cu</a:t>
            </a:r>
            <a:r>
              <a:rPr lang="en-US" dirty="0"/>
              <a:t> – cost per second to the user</a:t>
            </a:r>
          </a:p>
          <a:p>
            <a:pPr marL="457200" lvl="1" indent="0">
              <a:buNone/>
            </a:pPr>
            <a:r>
              <a:rPr lang="en-US" b="1" dirty="0"/>
              <a:t>	</a:t>
            </a:r>
            <a:r>
              <a:rPr lang="en-US" b="1" i="1" dirty="0" err="1"/>
              <a:t>ts</a:t>
            </a:r>
            <a:r>
              <a:rPr lang="en-US" dirty="0"/>
              <a:t> – time system spent in seconds</a:t>
            </a:r>
          </a:p>
          <a:p>
            <a:pPr marL="457200" lvl="1" indent="0">
              <a:buNone/>
            </a:pPr>
            <a:r>
              <a:rPr lang="en-US" b="1" dirty="0"/>
              <a:t>	</a:t>
            </a:r>
            <a:r>
              <a:rPr lang="en-US" b="1" i="1" dirty="0" err="1"/>
              <a:t>cs</a:t>
            </a:r>
            <a:r>
              <a:rPr lang="en-US" dirty="0"/>
              <a:t> – cost per second to the system</a:t>
            </a:r>
          </a:p>
          <a:p>
            <a:r>
              <a:rPr lang="en-US" b="1" i="1" dirty="0"/>
              <a:t>P</a:t>
            </a:r>
            <a:r>
              <a:rPr lang="en-US" dirty="0"/>
              <a:t> – performance resulting from the user-system interaction.</a:t>
            </a:r>
          </a:p>
          <a:p>
            <a:pPr marL="457200" lvl="1" indent="0">
              <a:buNone/>
            </a:pPr>
            <a:r>
              <a:rPr lang="en-US" dirty="0"/>
              <a:t>	where</a:t>
            </a:r>
          </a:p>
        </p:txBody>
      </p:sp>
      <p:sp>
        <p:nvSpPr>
          <p:cNvPr id="4" name="TextBox 3"/>
          <p:cNvSpPr txBox="1"/>
          <p:nvPr/>
        </p:nvSpPr>
        <p:spPr>
          <a:xfrm>
            <a:off x="7305878" y="6048035"/>
            <a:ext cx="1838122"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Cooper (1972)</a:t>
            </a:r>
          </a:p>
        </p:txBody>
      </p:sp>
      <p:pic>
        <p:nvPicPr>
          <p:cNvPr id="5" name="Picture 4"/>
          <p:cNvPicPr>
            <a:picLocks noChangeAspect="1"/>
          </p:cNvPicPr>
          <p:nvPr/>
        </p:nvPicPr>
        <p:blipFill>
          <a:blip r:embed="rId3"/>
          <a:stretch>
            <a:fillRect/>
          </a:stretch>
        </p:blipFill>
        <p:spPr>
          <a:xfrm>
            <a:off x="3087008" y="1355294"/>
            <a:ext cx="3429000" cy="406400"/>
          </a:xfrm>
          <a:prstGeom prst="rect">
            <a:avLst/>
          </a:prstGeom>
        </p:spPr>
      </p:pic>
      <p:pic>
        <p:nvPicPr>
          <p:cNvPr id="6" name="Picture 5"/>
          <p:cNvPicPr>
            <a:picLocks noChangeAspect="1"/>
          </p:cNvPicPr>
          <p:nvPr/>
        </p:nvPicPr>
        <p:blipFill>
          <a:blip r:embed="rId4"/>
          <a:stretch>
            <a:fillRect/>
          </a:stretch>
        </p:blipFill>
        <p:spPr>
          <a:xfrm>
            <a:off x="2641475" y="5375528"/>
            <a:ext cx="2501900" cy="469900"/>
          </a:xfrm>
          <a:prstGeom prst="rect">
            <a:avLst/>
          </a:prstGeom>
        </p:spPr>
      </p:pic>
      <p:sp>
        <p:nvSpPr>
          <p:cNvPr id="8" name="Slide Number Placeholder 7"/>
          <p:cNvSpPr>
            <a:spLocks noGrp="1"/>
          </p:cNvSpPr>
          <p:nvPr>
            <p:ph type="sldNum" sz="quarter" idx="4"/>
          </p:nvPr>
        </p:nvSpPr>
        <p:spPr>
          <a:xfrm>
            <a:off x="7010400" y="6492875"/>
            <a:ext cx="2133600" cy="365125"/>
          </a:xfrm>
          <a:prstGeom prst="rect">
            <a:avLst/>
          </a:prstGeom>
        </p:spPr>
        <p:txBody>
          <a:bodyPr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BE2C09-DF95-334A-90EF-66184EECCD43}" type="slidenum">
              <a:rPr lang="en-US" smtClean="0"/>
              <a:pPr/>
              <a:t>86</a:t>
            </a:fld>
            <a:endParaRPr lang="en-US" dirty="0"/>
          </a:p>
        </p:txBody>
      </p:sp>
    </p:spTree>
    <p:extLst>
      <p:ext uri="{BB962C8B-B14F-4D97-AF65-F5344CB8AC3E}">
        <p14:creationId xmlns:p14="http://schemas.microsoft.com/office/powerpoint/2010/main" val="28395055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oper-isocurv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8875"/>
            <a:ext cx="7099300" cy="5334000"/>
          </a:xfrm>
          <a:prstGeom prst="rect">
            <a:avLst/>
          </a:prstGeom>
        </p:spPr>
      </p:pic>
      <p:sp>
        <p:nvSpPr>
          <p:cNvPr id="2" name="Title 1"/>
          <p:cNvSpPr>
            <a:spLocks noGrp="1"/>
          </p:cNvSpPr>
          <p:nvPr>
            <p:ph type="title"/>
          </p:nvPr>
        </p:nvSpPr>
        <p:spPr/>
        <p:txBody>
          <a:bodyPr/>
          <a:lstStyle/>
          <a:p>
            <a:r>
              <a:rPr lang="en-US" dirty="0"/>
              <a:t>User-System Time Trade-off Model</a:t>
            </a:r>
          </a:p>
        </p:txBody>
      </p:sp>
      <p:sp>
        <p:nvSpPr>
          <p:cNvPr id="3" name="Content Placeholder 2"/>
          <p:cNvSpPr>
            <a:spLocks noGrp="1"/>
          </p:cNvSpPr>
          <p:nvPr>
            <p:ph idx="1"/>
          </p:nvPr>
        </p:nvSpPr>
        <p:spPr>
          <a:xfrm>
            <a:off x="4098734" y="2097694"/>
            <a:ext cx="5045266" cy="3020248"/>
          </a:xfrm>
          <a:solidFill>
            <a:srgbClr val="FFFFFF"/>
          </a:solidFill>
        </p:spPr>
        <p:txBody>
          <a:bodyPr/>
          <a:lstStyle/>
          <a:p>
            <a:pPr marL="0" indent="0">
              <a:buNone/>
            </a:pPr>
            <a:r>
              <a:rPr lang="en-US" dirty="0"/>
              <a:t>Let’s assume </a:t>
            </a:r>
            <a:endParaRPr lang="en-US" b="1" dirty="0"/>
          </a:p>
          <a:p>
            <a:pPr lvl="1"/>
            <a:r>
              <a:rPr lang="en-US" dirty="0"/>
              <a:t>However, the actual function is likely to be more complex, and/or a completely different shape.</a:t>
            </a:r>
          </a:p>
          <a:p>
            <a:pPr marL="0" indent="0">
              <a:buNone/>
            </a:pPr>
            <a:endParaRPr lang="en-US" dirty="0"/>
          </a:p>
        </p:txBody>
      </p:sp>
      <p:sp>
        <p:nvSpPr>
          <p:cNvPr id="4" name="TextBox 3"/>
          <p:cNvSpPr txBox="1"/>
          <p:nvPr/>
        </p:nvSpPr>
        <p:spPr>
          <a:xfrm>
            <a:off x="7305878" y="6048035"/>
            <a:ext cx="1838122"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Cooper (1972)</a:t>
            </a:r>
          </a:p>
        </p:txBody>
      </p:sp>
      <p:pic>
        <p:nvPicPr>
          <p:cNvPr id="6" name="Picture 5"/>
          <p:cNvPicPr>
            <a:picLocks noChangeAspect="1"/>
          </p:cNvPicPr>
          <p:nvPr/>
        </p:nvPicPr>
        <p:blipFill>
          <a:blip r:embed="rId3"/>
          <a:stretch>
            <a:fillRect/>
          </a:stretch>
        </p:blipFill>
        <p:spPr>
          <a:xfrm>
            <a:off x="6546807" y="2291578"/>
            <a:ext cx="1803400" cy="393700"/>
          </a:xfrm>
          <a:prstGeom prst="rect">
            <a:avLst/>
          </a:prstGeom>
        </p:spPr>
      </p:pic>
      <p:sp>
        <p:nvSpPr>
          <p:cNvPr id="8" name="Slide Number Placeholder 7"/>
          <p:cNvSpPr>
            <a:spLocks noGrp="1"/>
          </p:cNvSpPr>
          <p:nvPr>
            <p:ph type="sldNum" sz="quarter" idx="4"/>
          </p:nvPr>
        </p:nvSpPr>
        <p:spPr>
          <a:xfrm>
            <a:off x="7010400" y="6492875"/>
            <a:ext cx="2133600" cy="365125"/>
          </a:xfrm>
          <a:prstGeom prst="rect">
            <a:avLst/>
          </a:prstGeom>
        </p:spPr>
        <p:txBody>
          <a:bodyPr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BE2C09-DF95-334A-90EF-66184EECCD43}" type="slidenum">
              <a:rPr lang="en-US" smtClean="0"/>
              <a:pPr/>
              <a:t>87</a:t>
            </a:fld>
            <a:endParaRPr lang="en-US" dirty="0"/>
          </a:p>
        </p:txBody>
      </p:sp>
    </p:spTree>
    <p:extLst>
      <p:ext uri="{BB962C8B-B14F-4D97-AF65-F5344CB8AC3E}">
        <p14:creationId xmlns:p14="http://schemas.microsoft.com/office/powerpoint/2010/main" val="20276281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Division of Time</a:t>
            </a:r>
          </a:p>
        </p:txBody>
      </p:sp>
      <p:sp>
        <p:nvSpPr>
          <p:cNvPr id="3" name="Content Placeholder 2"/>
          <p:cNvSpPr>
            <a:spLocks noGrp="1"/>
          </p:cNvSpPr>
          <p:nvPr>
            <p:ph idx="1"/>
          </p:nvPr>
        </p:nvSpPr>
        <p:spPr/>
        <p:txBody>
          <a:bodyPr>
            <a:normAutofit/>
          </a:bodyPr>
          <a:lstStyle/>
          <a:p>
            <a:r>
              <a:rPr lang="en-US" dirty="0"/>
              <a:t>Given the model:</a:t>
            </a:r>
          </a:p>
          <a:p>
            <a:pPr marL="457200" lvl="1" indent="0">
              <a:buNone/>
            </a:pPr>
            <a:endParaRPr lang="en-US" dirty="0"/>
          </a:p>
          <a:p>
            <a:r>
              <a:rPr lang="en-US" dirty="0"/>
              <a:t>it is possible to determine optimal level of </a:t>
            </a:r>
            <a:r>
              <a:rPr lang="en-US" b="1" dirty="0" err="1"/>
              <a:t>t</a:t>
            </a:r>
            <a:r>
              <a:rPr lang="en-US" b="1" baseline="-25000" dirty="0" err="1"/>
              <a:t>s</a:t>
            </a:r>
            <a:r>
              <a:rPr lang="en-US" dirty="0"/>
              <a:t> and </a:t>
            </a:r>
            <a:r>
              <a:rPr lang="en-US" b="1" dirty="0" err="1"/>
              <a:t>t</a:t>
            </a:r>
            <a:r>
              <a:rPr lang="en-US" b="1" baseline="-25000" dirty="0" err="1"/>
              <a:t>u</a:t>
            </a:r>
            <a:r>
              <a:rPr lang="en-US" dirty="0"/>
              <a:t> that </a:t>
            </a:r>
            <a:r>
              <a:rPr lang="en-US" b="1" dirty="0"/>
              <a:t>minimizes</a:t>
            </a:r>
            <a:r>
              <a:rPr lang="en-US" dirty="0"/>
              <a:t> the </a:t>
            </a:r>
            <a:r>
              <a:rPr lang="en-US" b="1" dirty="0"/>
              <a:t>total cost</a:t>
            </a:r>
            <a:r>
              <a:rPr lang="en-US" dirty="0"/>
              <a:t> for a given level of performance.</a:t>
            </a:r>
          </a:p>
          <a:p>
            <a:endParaRPr lang="en-US" dirty="0"/>
          </a:p>
          <a:p>
            <a:r>
              <a:rPr lang="en-US" dirty="0"/>
              <a:t>i.e. This is the objective function!</a:t>
            </a:r>
          </a:p>
          <a:p>
            <a:endParaRPr lang="en-US" dirty="0"/>
          </a:p>
        </p:txBody>
      </p:sp>
      <p:sp>
        <p:nvSpPr>
          <p:cNvPr id="4" name="TextBox 3"/>
          <p:cNvSpPr txBox="1"/>
          <p:nvPr/>
        </p:nvSpPr>
        <p:spPr>
          <a:xfrm>
            <a:off x="7305878" y="6048035"/>
            <a:ext cx="1838122"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Cooper (1972)</a:t>
            </a:r>
          </a:p>
        </p:txBody>
      </p:sp>
      <p:pic>
        <p:nvPicPr>
          <p:cNvPr id="6" name="Picture 5"/>
          <p:cNvPicPr>
            <a:picLocks noChangeAspect="1"/>
          </p:cNvPicPr>
          <p:nvPr/>
        </p:nvPicPr>
        <p:blipFill>
          <a:blip r:embed="rId2"/>
          <a:stretch>
            <a:fillRect/>
          </a:stretch>
        </p:blipFill>
        <p:spPr>
          <a:xfrm>
            <a:off x="2607069" y="1926920"/>
            <a:ext cx="1803400" cy="393700"/>
          </a:xfrm>
          <a:prstGeom prst="rect">
            <a:avLst/>
          </a:prstGeom>
        </p:spPr>
      </p:pic>
      <p:sp>
        <p:nvSpPr>
          <p:cNvPr id="8" name="Slide Number Placeholder 7"/>
          <p:cNvSpPr>
            <a:spLocks noGrp="1"/>
          </p:cNvSpPr>
          <p:nvPr>
            <p:ph type="sldNum" sz="quarter" idx="4"/>
          </p:nvPr>
        </p:nvSpPr>
        <p:spPr>
          <a:xfrm>
            <a:off x="7010400" y="6492875"/>
            <a:ext cx="2133600" cy="365125"/>
          </a:xfrm>
          <a:prstGeom prst="rect">
            <a:avLst/>
          </a:prstGeom>
        </p:spPr>
        <p:txBody>
          <a:bodyPr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BE2C09-DF95-334A-90EF-66184EECCD43}" type="slidenum">
              <a:rPr lang="en-US" smtClean="0"/>
              <a:pPr/>
              <a:t>88</a:t>
            </a:fld>
            <a:endParaRPr lang="en-US" dirty="0"/>
          </a:p>
        </p:txBody>
      </p:sp>
    </p:spTree>
    <p:extLst>
      <p:ext uri="{BB962C8B-B14F-4D97-AF65-F5344CB8AC3E}">
        <p14:creationId xmlns:p14="http://schemas.microsoft.com/office/powerpoint/2010/main" val="37472062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Division of Time</a:t>
            </a:r>
          </a:p>
        </p:txBody>
      </p:sp>
      <p:sp>
        <p:nvSpPr>
          <p:cNvPr id="3" name="Content Placeholder 2"/>
          <p:cNvSpPr>
            <a:spLocks noGrp="1"/>
          </p:cNvSpPr>
          <p:nvPr>
            <p:ph idx="1"/>
          </p:nvPr>
        </p:nvSpPr>
        <p:spPr/>
        <p:txBody>
          <a:bodyPr>
            <a:normAutofit/>
          </a:bodyPr>
          <a:lstStyle/>
          <a:p>
            <a:r>
              <a:rPr lang="en-US" dirty="0"/>
              <a:t>Given the model:</a:t>
            </a:r>
          </a:p>
          <a:p>
            <a:pPr marL="0" indent="0">
              <a:buNone/>
            </a:pPr>
            <a:r>
              <a:rPr lang="en-US" dirty="0"/>
              <a:t>it is possible to determine optimal level of </a:t>
            </a:r>
            <a:r>
              <a:rPr lang="en-US" b="1" dirty="0" err="1"/>
              <a:t>t</a:t>
            </a:r>
            <a:r>
              <a:rPr lang="en-US" b="1" baseline="-25000" dirty="0" err="1"/>
              <a:t>s</a:t>
            </a:r>
            <a:r>
              <a:rPr lang="en-US" dirty="0"/>
              <a:t> and </a:t>
            </a:r>
            <a:r>
              <a:rPr lang="en-US" b="1" dirty="0" err="1"/>
              <a:t>t</a:t>
            </a:r>
            <a:r>
              <a:rPr lang="en-US" b="1" baseline="-25000" dirty="0" err="1"/>
              <a:t>u</a:t>
            </a:r>
            <a:r>
              <a:rPr lang="en-US" dirty="0"/>
              <a:t> that </a:t>
            </a:r>
            <a:r>
              <a:rPr lang="en-US" b="1" dirty="0"/>
              <a:t>minimizes</a:t>
            </a:r>
            <a:r>
              <a:rPr lang="en-US" dirty="0"/>
              <a:t> the </a:t>
            </a:r>
            <a:r>
              <a:rPr lang="en-US" b="1" dirty="0"/>
              <a:t>total cost</a:t>
            </a:r>
            <a:r>
              <a:rPr lang="en-US" dirty="0"/>
              <a:t> for a given level of performance.</a:t>
            </a:r>
          </a:p>
          <a:p>
            <a:endParaRPr lang="en-US" dirty="0"/>
          </a:p>
        </p:txBody>
      </p:sp>
      <p:sp>
        <p:nvSpPr>
          <p:cNvPr id="4" name="TextBox 3"/>
          <p:cNvSpPr txBox="1"/>
          <p:nvPr/>
        </p:nvSpPr>
        <p:spPr>
          <a:xfrm>
            <a:off x="7305878" y="6048035"/>
            <a:ext cx="1838122"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Cooper (1972)</a:t>
            </a:r>
          </a:p>
        </p:txBody>
      </p:sp>
      <p:pic>
        <p:nvPicPr>
          <p:cNvPr id="5" name="Picture 4"/>
          <p:cNvPicPr>
            <a:picLocks noChangeAspect="1"/>
          </p:cNvPicPr>
          <p:nvPr/>
        </p:nvPicPr>
        <p:blipFill>
          <a:blip r:embed="rId2"/>
          <a:stretch>
            <a:fillRect/>
          </a:stretch>
        </p:blipFill>
        <p:spPr>
          <a:xfrm>
            <a:off x="3168023" y="3512827"/>
            <a:ext cx="3341265" cy="2935317"/>
          </a:xfrm>
          <a:prstGeom prst="rect">
            <a:avLst/>
          </a:prstGeom>
        </p:spPr>
      </p:pic>
      <p:pic>
        <p:nvPicPr>
          <p:cNvPr id="6" name="Picture 5"/>
          <p:cNvPicPr>
            <a:picLocks noChangeAspect="1"/>
          </p:cNvPicPr>
          <p:nvPr/>
        </p:nvPicPr>
        <p:blipFill>
          <a:blip r:embed="rId3"/>
          <a:stretch>
            <a:fillRect/>
          </a:stretch>
        </p:blipFill>
        <p:spPr>
          <a:xfrm>
            <a:off x="4104337" y="1311334"/>
            <a:ext cx="1803400" cy="393700"/>
          </a:xfrm>
          <a:prstGeom prst="rect">
            <a:avLst/>
          </a:prstGeom>
        </p:spPr>
      </p:pic>
      <p:sp>
        <p:nvSpPr>
          <p:cNvPr id="8" name="Slide Number Placeholder 7"/>
          <p:cNvSpPr>
            <a:spLocks noGrp="1"/>
          </p:cNvSpPr>
          <p:nvPr>
            <p:ph type="sldNum" sz="quarter" idx="4"/>
          </p:nvPr>
        </p:nvSpPr>
        <p:spPr>
          <a:xfrm>
            <a:off x="7010400" y="6492875"/>
            <a:ext cx="2133600" cy="365125"/>
          </a:xfrm>
          <a:prstGeom prst="rect">
            <a:avLst/>
          </a:prstGeom>
        </p:spPr>
        <p:txBody>
          <a:bodyPr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BE2C09-DF95-334A-90EF-66184EECCD43}" type="slidenum">
              <a:rPr lang="en-US" smtClean="0"/>
              <a:pPr/>
              <a:t>89</a:t>
            </a:fld>
            <a:endParaRPr lang="en-US" dirty="0"/>
          </a:p>
        </p:txBody>
      </p:sp>
    </p:spTree>
    <p:extLst>
      <p:ext uri="{BB962C8B-B14F-4D97-AF65-F5344CB8AC3E}">
        <p14:creationId xmlns:p14="http://schemas.microsoft.com/office/powerpoint/2010/main" val="90695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Economics of Prey Choice</a:t>
            </a:r>
          </a:p>
        </p:txBody>
      </p:sp>
      <p:sp>
        <p:nvSpPr>
          <p:cNvPr id="3" name="Content Placeholder 2"/>
          <p:cNvSpPr>
            <a:spLocks noGrp="1"/>
          </p:cNvSpPr>
          <p:nvPr>
            <p:ph idx="1"/>
          </p:nvPr>
        </p:nvSpPr>
        <p:spPr>
          <a:xfrm>
            <a:off x="457200" y="1257664"/>
            <a:ext cx="8509000" cy="2434939"/>
          </a:xfrm>
        </p:spPr>
        <p:txBody>
          <a:bodyPr>
            <a:normAutofit/>
          </a:bodyPr>
          <a:lstStyle/>
          <a:p>
            <a:r>
              <a:rPr lang="en-US" dirty="0"/>
              <a:t>A shore crab needs to decide what prey to eat</a:t>
            </a:r>
          </a:p>
          <a:p>
            <a:pPr lvl="1"/>
            <a:r>
              <a:rPr lang="en-US" dirty="0"/>
              <a:t>Large mussels take a long time to open, small crabs don’t have much meat.</a:t>
            </a:r>
          </a:p>
          <a:p>
            <a:pPr lvl="1"/>
            <a:r>
              <a:rPr lang="en-US" dirty="0"/>
              <a:t>So, should the crab go for only the most profitable?</a:t>
            </a:r>
          </a:p>
          <a:p>
            <a:pPr marL="457200" lvl="1" indent="0">
              <a:buNone/>
            </a:pPr>
            <a:endParaRPr lang="en-US" dirty="0"/>
          </a:p>
        </p:txBody>
      </p:sp>
      <p:grpSp>
        <p:nvGrpSpPr>
          <p:cNvPr id="55" name="Group 54">
            <a:extLst>
              <a:ext uri="{FF2B5EF4-FFF2-40B4-BE49-F238E27FC236}">
                <a16:creationId xmlns:a16="http://schemas.microsoft.com/office/drawing/2014/main" id="{937F92F4-E768-4B82-88E7-0AA7E308F18F}"/>
              </a:ext>
            </a:extLst>
          </p:cNvPr>
          <p:cNvGrpSpPr/>
          <p:nvPr/>
        </p:nvGrpSpPr>
        <p:grpSpPr>
          <a:xfrm>
            <a:off x="145068" y="4096872"/>
            <a:ext cx="3080732" cy="2427185"/>
            <a:chOff x="4677085" y="4443789"/>
            <a:chExt cx="3080732" cy="2427185"/>
          </a:xfrm>
        </p:grpSpPr>
        <p:cxnSp>
          <p:nvCxnSpPr>
            <p:cNvPr id="18" name="Straight Connector 17">
              <a:extLst>
                <a:ext uri="{FF2B5EF4-FFF2-40B4-BE49-F238E27FC236}">
                  <a16:creationId xmlns:a16="http://schemas.microsoft.com/office/drawing/2014/main" id="{19E302CF-8879-44B2-A597-23151AEF347A}"/>
                </a:ext>
              </a:extLst>
            </p:cNvPr>
            <p:cNvCxnSpPr>
              <a:cxnSpLocks/>
            </p:cNvCxnSpPr>
            <p:nvPr/>
          </p:nvCxnSpPr>
          <p:spPr>
            <a:xfrm>
              <a:off x="5395361" y="4443789"/>
              <a:ext cx="0" cy="2070692"/>
            </a:xfrm>
            <a:prstGeom prst="line">
              <a:avLst/>
            </a:prstGeom>
            <a:ln>
              <a:solidFill>
                <a:schemeClr val="tx1"/>
              </a:solidFill>
              <a:headEnd type="triangle" w="lg" len="med"/>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68C87204-DDDE-422B-9633-0CD384FD6732}"/>
                </a:ext>
              </a:extLst>
            </p:cNvPr>
            <p:cNvSpPr txBox="1"/>
            <p:nvPr/>
          </p:nvSpPr>
          <p:spPr>
            <a:xfrm rot="16200000">
              <a:off x="4256265" y="5241559"/>
              <a:ext cx="1487971" cy="646331"/>
            </a:xfrm>
            <a:prstGeom prst="rect">
              <a:avLst/>
            </a:prstGeom>
            <a:noFill/>
          </p:spPr>
          <p:txBody>
            <a:bodyPr wrap="none" rtlCol="0">
              <a:spAutoFit/>
            </a:bodyPr>
            <a:lstStyle/>
            <a:p>
              <a:pPr algn="ctr"/>
              <a:r>
                <a:rPr lang="en-US" dirty="0"/>
                <a:t>Profitability </a:t>
              </a:r>
            </a:p>
            <a:p>
              <a:pPr algn="ctr"/>
              <a:r>
                <a:rPr lang="en-US" dirty="0"/>
                <a:t>(energy/time)</a:t>
              </a:r>
            </a:p>
          </p:txBody>
        </p:sp>
        <p:cxnSp>
          <p:nvCxnSpPr>
            <p:cNvPr id="32" name="Straight Connector 31">
              <a:extLst>
                <a:ext uri="{FF2B5EF4-FFF2-40B4-BE49-F238E27FC236}">
                  <a16:creationId xmlns:a16="http://schemas.microsoft.com/office/drawing/2014/main" id="{D37B0606-DC5F-414D-9081-98348BAB4CBB}"/>
                </a:ext>
              </a:extLst>
            </p:cNvPr>
            <p:cNvCxnSpPr>
              <a:cxnSpLocks/>
            </p:cNvCxnSpPr>
            <p:nvPr/>
          </p:nvCxnSpPr>
          <p:spPr>
            <a:xfrm flipH="1">
              <a:off x="5377878" y="6501642"/>
              <a:ext cx="2379939" cy="6777"/>
            </a:xfrm>
            <a:prstGeom prst="line">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3D59A1F5-7BBD-41AB-B886-298862F5153C}"/>
                </a:ext>
              </a:extLst>
            </p:cNvPr>
            <p:cNvSpPr txBox="1"/>
            <p:nvPr/>
          </p:nvSpPr>
          <p:spPr>
            <a:xfrm>
              <a:off x="6004265" y="6501642"/>
              <a:ext cx="1509965" cy="369332"/>
            </a:xfrm>
            <a:prstGeom prst="rect">
              <a:avLst/>
            </a:prstGeom>
            <a:noFill/>
          </p:spPr>
          <p:txBody>
            <a:bodyPr wrap="none" rtlCol="0">
              <a:spAutoFit/>
            </a:bodyPr>
            <a:lstStyle/>
            <a:p>
              <a:r>
                <a:rPr lang="en-US" dirty="0"/>
                <a:t>Size of Mussel</a:t>
              </a:r>
            </a:p>
          </p:txBody>
        </p:sp>
      </p:grpSp>
      <p:sp>
        <p:nvSpPr>
          <p:cNvPr id="5" name="Freeform: Shape 4">
            <a:extLst>
              <a:ext uri="{FF2B5EF4-FFF2-40B4-BE49-F238E27FC236}">
                <a16:creationId xmlns:a16="http://schemas.microsoft.com/office/drawing/2014/main" id="{7DD91FB0-1B1F-4168-B983-BD5AE8650FB0}"/>
              </a:ext>
            </a:extLst>
          </p:cNvPr>
          <p:cNvSpPr/>
          <p:nvPr/>
        </p:nvSpPr>
        <p:spPr>
          <a:xfrm>
            <a:off x="1045335" y="4715208"/>
            <a:ext cx="2082800" cy="1005201"/>
          </a:xfrm>
          <a:custGeom>
            <a:avLst/>
            <a:gdLst>
              <a:gd name="connsiteX0" fmla="*/ 0 w 2082800"/>
              <a:gd name="connsiteY0" fmla="*/ 1005201 h 1005201"/>
              <a:gd name="connsiteX1" fmla="*/ 838200 w 2082800"/>
              <a:gd name="connsiteY1" fmla="*/ 65401 h 1005201"/>
              <a:gd name="connsiteX2" fmla="*/ 1498600 w 2082800"/>
              <a:gd name="connsiteY2" fmla="*/ 141601 h 1005201"/>
              <a:gd name="connsiteX3" fmla="*/ 2082800 w 2082800"/>
              <a:gd name="connsiteY3" fmla="*/ 636901 h 1005201"/>
            </a:gdLst>
            <a:ahLst/>
            <a:cxnLst>
              <a:cxn ang="0">
                <a:pos x="connsiteX0" y="connsiteY0"/>
              </a:cxn>
              <a:cxn ang="0">
                <a:pos x="connsiteX1" y="connsiteY1"/>
              </a:cxn>
              <a:cxn ang="0">
                <a:pos x="connsiteX2" y="connsiteY2"/>
              </a:cxn>
              <a:cxn ang="0">
                <a:pos x="connsiteX3" y="connsiteY3"/>
              </a:cxn>
            </a:cxnLst>
            <a:rect l="l" t="t" r="r" b="b"/>
            <a:pathLst>
              <a:path w="2082800" h="1005201">
                <a:moveTo>
                  <a:pt x="0" y="1005201"/>
                </a:moveTo>
                <a:cubicBezTo>
                  <a:pt x="294216" y="607267"/>
                  <a:pt x="588433" y="209334"/>
                  <a:pt x="838200" y="65401"/>
                </a:cubicBezTo>
                <a:cubicBezTo>
                  <a:pt x="1087967" y="-78532"/>
                  <a:pt x="1291167" y="46351"/>
                  <a:pt x="1498600" y="141601"/>
                </a:cubicBezTo>
                <a:cubicBezTo>
                  <a:pt x="1706033" y="236851"/>
                  <a:pt x="1894416" y="436876"/>
                  <a:pt x="2082800" y="636901"/>
                </a:cubicBezTo>
              </a:path>
            </a:pathLst>
          </a:cu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D1BA9880-1273-4AD6-89C4-D4202C5D4410}"/>
              </a:ext>
            </a:extLst>
          </p:cNvPr>
          <p:cNvPicPr>
            <a:picLocks noChangeAspect="1"/>
          </p:cNvPicPr>
          <p:nvPr/>
        </p:nvPicPr>
        <p:blipFill>
          <a:blip r:embed="rId2"/>
          <a:stretch>
            <a:fillRect/>
          </a:stretch>
        </p:blipFill>
        <p:spPr>
          <a:xfrm>
            <a:off x="7025025" y="3661479"/>
            <a:ext cx="1366054" cy="1366054"/>
          </a:xfrm>
          <a:prstGeom prst="rect">
            <a:avLst/>
          </a:prstGeom>
        </p:spPr>
      </p:pic>
      <p:pic>
        <p:nvPicPr>
          <p:cNvPr id="15" name="Picture 14" descr="A close up of a logo&#10;&#10;Description automatically generated">
            <a:extLst>
              <a:ext uri="{FF2B5EF4-FFF2-40B4-BE49-F238E27FC236}">
                <a16:creationId xmlns:a16="http://schemas.microsoft.com/office/drawing/2014/main" id="{E0C6E50B-1B47-4B9E-B77A-229DA0EF4370}"/>
              </a:ext>
            </a:extLst>
          </p:cNvPr>
          <p:cNvPicPr>
            <a:picLocks noChangeAspect="1"/>
          </p:cNvPicPr>
          <p:nvPr/>
        </p:nvPicPr>
        <p:blipFill>
          <a:blip r:embed="rId3"/>
          <a:stretch>
            <a:fillRect/>
          </a:stretch>
        </p:blipFill>
        <p:spPr>
          <a:xfrm>
            <a:off x="3445750" y="4910691"/>
            <a:ext cx="1878066" cy="1878066"/>
          </a:xfrm>
          <a:prstGeom prst="rect">
            <a:avLst/>
          </a:prstGeom>
        </p:spPr>
      </p:pic>
      <p:grpSp>
        <p:nvGrpSpPr>
          <p:cNvPr id="4" name="Group 3">
            <a:extLst>
              <a:ext uri="{FF2B5EF4-FFF2-40B4-BE49-F238E27FC236}">
                <a16:creationId xmlns:a16="http://schemas.microsoft.com/office/drawing/2014/main" id="{192D1D45-EC13-455A-9576-96195D43E2B7}"/>
              </a:ext>
            </a:extLst>
          </p:cNvPr>
          <p:cNvGrpSpPr/>
          <p:nvPr/>
        </p:nvGrpSpPr>
        <p:grpSpPr>
          <a:xfrm>
            <a:off x="5236093" y="4079109"/>
            <a:ext cx="2942229" cy="2427185"/>
            <a:chOff x="5236093" y="4079109"/>
            <a:chExt cx="2942229" cy="2427185"/>
          </a:xfrm>
        </p:grpSpPr>
        <p:grpSp>
          <p:nvGrpSpPr>
            <p:cNvPr id="39" name="Group 38">
              <a:extLst>
                <a:ext uri="{FF2B5EF4-FFF2-40B4-BE49-F238E27FC236}">
                  <a16:creationId xmlns:a16="http://schemas.microsoft.com/office/drawing/2014/main" id="{5EA694DA-A05B-4BF4-8C01-5A16BF05536D}"/>
                </a:ext>
              </a:extLst>
            </p:cNvPr>
            <p:cNvGrpSpPr/>
            <p:nvPr/>
          </p:nvGrpSpPr>
          <p:grpSpPr>
            <a:xfrm>
              <a:off x="5236093" y="4079109"/>
              <a:ext cx="2942229" cy="2427185"/>
              <a:chOff x="4815588" y="4443789"/>
              <a:chExt cx="2942229" cy="2427185"/>
            </a:xfrm>
          </p:grpSpPr>
          <p:cxnSp>
            <p:nvCxnSpPr>
              <p:cNvPr id="42" name="Straight Connector 41">
                <a:extLst>
                  <a:ext uri="{FF2B5EF4-FFF2-40B4-BE49-F238E27FC236}">
                    <a16:creationId xmlns:a16="http://schemas.microsoft.com/office/drawing/2014/main" id="{2B807477-B020-49C6-A1F6-8A2EE66FDFBD}"/>
                  </a:ext>
                </a:extLst>
              </p:cNvPr>
              <p:cNvCxnSpPr>
                <a:cxnSpLocks/>
              </p:cNvCxnSpPr>
              <p:nvPr/>
            </p:nvCxnSpPr>
            <p:spPr>
              <a:xfrm>
                <a:off x="5395361" y="4443789"/>
                <a:ext cx="0" cy="2070692"/>
              </a:xfrm>
              <a:prstGeom prst="line">
                <a:avLst/>
              </a:prstGeom>
              <a:ln>
                <a:solidFill>
                  <a:schemeClr val="tx1"/>
                </a:solidFill>
                <a:headEnd type="triangle" w="lg" len="med"/>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FD3E6629-38A8-4A80-951A-AA3AA258B75E}"/>
                  </a:ext>
                </a:extLst>
              </p:cNvPr>
              <p:cNvSpPr txBox="1"/>
              <p:nvPr/>
            </p:nvSpPr>
            <p:spPr>
              <a:xfrm rot="16200000">
                <a:off x="4166499" y="5380058"/>
                <a:ext cx="1667509" cy="369332"/>
              </a:xfrm>
              <a:prstGeom prst="rect">
                <a:avLst/>
              </a:prstGeom>
              <a:noFill/>
            </p:spPr>
            <p:txBody>
              <a:bodyPr wrap="none" rtlCol="0">
                <a:spAutoFit/>
              </a:bodyPr>
              <a:lstStyle/>
              <a:p>
                <a:pPr algn="ctr"/>
                <a:r>
                  <a:rPr lang="en-US" dirty="0"/>
                  <a:t>Per Cent of Diet</a:t>
                </a:r>
              </a:p>
            </p:txBody>
          </p:sp>
          <p:cxnSp>
            <p:nvCxnSpPr>
              <p:cNvPr id="44" name="Straight Connector 43">
                <a:extLst>
                  <a:ext uri="{FF2B5EF4-FFF2-40B4-BE49-F238E27FC236}">
                    <a16:creationId xmlns:a16="http://schemas.microsoft.com/office/drawing/2014/main" id="{ADBC6C78-EC5A-4364-9E94-19D08B5F824D}"/>
                  </a:ext>
                </a:extLst>
              </p:cNvPr>
              <p:cNvCxnSpPr>
                <a:cxnSpLocks/>
              </p:cNvCxnSpPr>
              <p:nvPr/>
            </p:nvCxnSpPr>
            <p:spPr>
              <a:xfrm flipH="1">
                <a:off x="5377878" y="6501642"/>
                <a:ext cx="2379939" cy="6777"/>
              </a:xfrm>
              <a:prstGeom prst="line">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A6BA6FA5-3078-4C18-B981-CB2E9C85A030}"/>
                  </a:ext>
                </a:extLst>
              </p:cNvPr>
              <p:cNvSpPr txBox="1"/>
              <p:nvPr/>
            </p:nvSpPr>
            <p:spPr>
              <a:xfrm>
                <a:off x="6004265" y="6501642"/>
                <a:ext cx="1509965" cy="369332"/>
              </a:xfrm>
              <a:prstGeom prst="rect">
                <a:avLst/>
              </a:prstGeom>
              <a:noFill/>
            </p:spPr>
            <p:txBody>
              <a:bodyPr wrap="none" rtlCol="0">
                <a:spAutoFit/>
              </a:bodyPr>
              <a:lstStyle/>
              <a:p>
                <a:r>
                  <a:rPr lang="en-US" dirty="0"/>
                  <a:t>Size of Mussel</a:t>
                </a:r>
              </a:p>
            </p:txBody>
          </p:sp>
        </p:grpSp>
        <p:sp>
          <p:nvSpPr>
            <p:cNvPr id="17" name="Rectangle 16">
              <a:extLst>
                <a:ext uri="{FF2B5EF4-FFF2-40B4-BE49-F238E27FC236}">
                  <a16:creationId xmlns:a16="http://schemas.microsoft.com/office/drawing/2014/main" id="{03616F18-2412-4047-8476-915FBC90A601}"/>
                </a:ext>
              </a:extLst>
            </p:cNvPr>
            <p:cNvSpPr/>
            <p:nvPr/>
          </p:nvSpPr>
          <p:spPr>
            <a:xfrm>
              <a:off x="6256100" y="5607113"/>
              <a:ext cx="328770" cy="5124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100B0CB-9471-4A5F-BDDB-122F7EB81A2F}"/>
                </a:ext>
              </a:extLst>
            </p:cNvPr>
            <p:cNvSpPr/>
            <p:nvPr/>
          </p:nvSpPr>
          <p:spPr>
            <a:xfrm>
              <a:off x="6574875" y="5176950"/>
              <a:ext cx="328770" cy="9421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C64BD0C-3B4E-4749-B243-97002C698520}"/>
                </a:ext>
              </a:extLst>
            </p:cNvPr>
            <p:cNvSpPr/>
            <p:nvPr/>
          </p:nvSpPr>
          <p:spPr>
            <a:xfrm>
              <a:off x="6897881" y="5017387"/>
              <a:ext cx="328770" cy="11026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7EED564-DE36-4674-8229-D063D202AAD0}"/>
                </a:ext>
              </a:extLst>
            </p:cNvPr>
            <p:cNvSpPr/>
            <p:nvPr/>
          </p:nvSpPr>
          <p:spPr>
            <a:xfrm>
              <a:off x="7224867" y="5600336"/>
              <a:ext cx="328770" cy="5187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57A66FF-DBDE-45F7-8CB2-8782C1FBE9A2}"/>
                </a:ext>
              </a:extLst>
            </p:cNvPr>
            <p:cNvSpPr/>
            <p:nvPr/>
          </p:nvSpPr>
          <p:spPr>
            <a:xfrm>
              <a:off x="7553637" y="5835818"/>
              <a:ext cx="328770" cy="2832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365C516-9F5B-4720-B392-7481A1845D33}"/>
                </a:ext>
              </a:extLst>
            </p:cNvPr>
            <p:cNvSpPr/>
            <p:nvPr/>
          </p:nvSpPr>
          <p:spPr>
            <a:xfrm>
              <a:off x="5937365" y="5835818"/>
              <a:ext cx="328770" cy="28327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A close up of a logo&#10;&#10;Description automatically generated">
            <a:extLst>
              <a:ext uri="{FF2B5EF4-FFF2-40B4-BE49-F238E27FC236}">
                <a16:creationId xmlns:a16="http://schemas.microsoft.com/office/drawing/2014/main" id="{65CA3626-75D1-4F03-B97F-D4FFD9A406E7}"/>
              </a:ext>
            </a:extLst>
          </p:cNvPr>
          <p:cNvPicPr>
            <a:picLocks noChangeAspect="1"/>
          </p:cNvPicPr>
          <p:nvPr/>
        </p:nvPicPr>
        <p:blipFill>
          <a:blip r:embed="rId4"/>
          <a:stretch>
            <a:fillRect/>
          </a:stretch>
        </p:blipFill>
        <p:spPr>
          <a:xfrm flipV="1">
            <a:off x="1608786" y="5259884"/>
            <a:ext cx="921049" cy="921049"/>
          </a:xfrm>
          <a:prstGeom prst="rect">
            <a:avLst/>
          </a:prstGeom>
        </p:spPr>
      </p:pic>
    </p:spTree>
    <p:extLst>
      <p:ext uri="{BB962C8B-B14F-4D97-AF65-F5344CB8AC3E}">
        <p14:creationId xmlns:p14="http://schemas.microsoft.com/office/powerpoint/2010/main" val="235521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Model</a:t>
            </a:r>
          </a:p>
        </p:txBody>
      </p:sp>
      <p:sp>
        <p:nvSpPr>
          <p:cNvPr id="3" name="Content Placeholder 2"/>
          <p:cNvSpPr>
            <a:spLocks noGrp="1"/>
          </p:cNvSpPr>
          <p:nvPr>
            <p:ph idx="1"/>
          </p:nvPr>
        </p:nvSpPr>
        <p:spPr/>
        <p:txBody>
          <a:bodyPr/>
          <a:lstStyle/>
          <a:p>
            <a:r>
              <a:rPr lang="en-US" dirty="0"/>
              <a:t>Given:</a:t>
            </a:r>
          </a:p>
          <a:p>
            <a:endParaRPr lang="en-US" dirty="0"/>
          </a:p>
          <a:p>
            <a:r>
              <a:rPr lang="en-US" dirty="0"/>
              <a:t>If </a:t>
            </a:r>
            <a:r>
              <a:rPr lang="en-US" b="1" i="1" dirty="0" err="1"/>
              <a:t>c</a:t>
            </a:r>
            <a:r>
              <a:rPr lang="en-US" b="1" i="1" baseline="-25000" dirty="0" err="1"/>
              <a:t>s</a:t>
            </a:r>
            <a:r>
              <a:rPr lang="en-US" dirty="0"/>
              <a:t> goes up, then </a:t>
            </a:r>
            <a:r>
              <a:rPr lang="en-US" b="1" i="1" dirty="0" err="1"/>
              <a:t>t</a:t>
            </a:r>
            <a:r>
              <a:rPr lang="en-US" b="1" i="1" baseline="-25000" dirty="0" err="1"/>
              <a:t>u</a:t>
            </a:r>
            <a:r>
              <a:rPr lang="en-US" dirty="0"/>
              <a:t> goes up, while </a:t>
            </a:r>
            <a:r>
              <a:rPr lang="en-US" b="1" i="1" dirty="0" err="1"/>
              <a:t>t</a:t>
            </a:r>
            <a:r>
              <a:rPr lang="en-US" b="1" i="1" baseline="-25000" dirty="0" err="1"/>
              <a:t>s</a:t>
            </a:r>
            <a:r>
              <a:rPr lang="en-US" dirty="0"/>
              <a:t> goes down.</a:t>
            </a:r>
          </a:p>
          <a:p>
            <a:pPr lvl="1"/>
            <a:r>
              <a:rPr lang="en-US" dirty="0"/>
              <a:t>The user needs to invest more in issuing a good query</a:t>
            </a:r>
          </a:p>
          <a:p>
            <a:r>
              <a:rPr lang="en-US" dirty="0"/>
              <a:t>If </a:t>
            </a:r>
            <a:r>
              <a:rPr lang="en-US" b="1" i="1" dirty="0"/>
              <a:t>P</a:t>
            </a:r>
            <a:r>
              <a:rPr lang="en-US" dirty="0"/>
              <a:t> goes up, then </a:t>
            </a:r>
            <a:r>
              <a:rPr lang="en-US" b="1" i="1" dirty="0" err="1"/>
              <a:t>t</a:t>
            </a:r>
            <a:r>
              <a:rPr lang="en-US" b="1" i="1" baseline="-25000" dirty="0" err="1"/>
              <a:t>u</a:t>
            </a:r>
            <a:r>
              <a:rPr lang="en-US" b="1" i="1" baseline="-25000" dirty="0"/>
              <a:t> </a:t>
            </a:r>
            <a:r>
              <a:rPr lang="en-US" dirty="0"/>
              <a:t>and </a:t>
            </a:r>
            <a:r>
              <a:rPr lang="en-US" b="1" i="1" dirty="0" err="1"/>
              <a:t>t</a:t>
            </a:r>
            <a:r>
              <a:rPr lang="en-US" b="1" i="1" baseline="-25000" dirty="0" err="1"/>
              <a:t>s</a:t>
            </a:r>
            <a:r>
              <a:rPr lang="en-US" dirty="0"/>
              <a:t> goes up.</a:t>
            </a:r>
          </a:p>
          <a:p>
            <a:pPr lvl="1"/>
            <a:r>
              <a:rPr lang="en-US" dirty="0"/>
              <a:t> i.e. to get more relevant documents you need to search more.</a:t>
            </a:r>
          </a:p>
          <a:p>
            <a:endParaRPr lang="en-US" dirty="0"/>
          </a:p>
        </p:txBody>
      </p:sp>
      <p:sp>
        <p:nvSpPr>
          <p:cNvPr id="4" name="TextBox 3"/>
          <p:cNvSpPr txBox="1"/>
          <p:nvPr/>
        </p:nvSpPr>
        <p:spPr>
          <a:xfrm>
            <a:off x="7305878" y="6048035"/>
            <a:ext cx="1838122" cy="400110"/>
          </a:xfrm>
          <a:prstGeom prst="rect">
            <a:avLst/>
          </a:prstGeom>
          <a:solidFill>
            <a:schemeClr val="accent4">
              <a:lumMod val="50000"/>
            </a:schemeClr>
          </a:solidFill>
          <a:ln>
            <a:noFill/>
          </a:ln>
        </p:spPr>
        <p:txBody>
          <a:bodyPr wrap="square" rtlCol="0">
            <a:spAutoFit/>
          </a:bodyPr>
          <a:lstStyle/>
          <a:p>
            <a:pPr algn="r">
              <a:buNone/>
            </a:pPr>
            <a:r>
              <a:rPr lang="en-US" sz="2000" b="1" dirty="0">
                <a:solidFill>
                  <a:srgbClr val="FFFFFF"/>
                </a:solidFill>
              </a:rPr>
              <a:t>Cooper (1972)</a:t>
            </a:r>
          </a:p>
        </p:txBody>
      </p:sp>
      <p:sp>
        <p:nvSpPr>
          <p:cNvPr id="6" name="Slide Number Placeholder 5"/>
          <p:cNvSpPr>
            <a:spLocks noGrp="1"/>
          </p:cNvSpPr>
          <p:nvPr>
            <p:ph type="sldNum" sz="quarter" idx="4"/>
          </p:nvPr>
        </p:nvSpPr>
        <p:spPr>
          <a:xfrm>
            <a:off x="7010400" y="6492875"/>
            <a:ext cx="2133600" cy="365125"/>
          </a:xfrm>
          <a:prstGeom prst="rect">
            <a:avLst/>
          </a:prstGeom>
        </p:spPr>
        <p:txBody>
          <a:bodyPr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BE2C09-DF95-334A-90EF-66184EECCD43}" type="slidenum">
              <a:rPr lang="en-US" smtClean="0"/>
              <a:pPr/>
              <a:t>90</a:t>
            </a:fld>
            <a:endParaRPr lang="en-US" dirty="0"/>
          </a:p>
        </p:txBody>
      </p:sp>
      <p:pic>
        <p:nvPicPr>
          <p:cNvPr id="7" name="Picture 6"/>
          <p:cNvPicPr>
            <a:picLocks noChangeAspect="1"/>
          </p:cNvPicPr>
          <p:nvPr/>
        </p:nvPicPr>
        <p:blipFill rotWithShape="1">
          <a:blip r:embed="rId2"/>
          <a:srcRect b="49467"/>
          <a:stretch/>
        </p:blipFill>
        <p:spPr>
          <a:xfrm>
            <a:off x="2457523" y="1257664"/>
            <a:ext cx="2457710" cy="1091070"/>
          </a:xfrm>
          <a:prstGeom prst="rect">
            <a:avLst/>
          </a:prstGeom>
        </p:spPr>
      </p:pic>
    </p:spTree>
    <p:extLst>
      <p:ext uri="{BB962C8B-B14F-4D97-AF65-F5344CB8AC3E}">
        <p14:creationId xmlns:p14="http://schemas.microsoft.com/office/powerpoint/2010/main" val="3733671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7126</TotalTime>
  <Words>6247</Words>
  <Application>Microsoft Office PowerPoint</Application>
  <PresentationFormat>On-screen Show (4:3)</PresentationFormat>
  <Paragraphs>956</Paragraphs>
  <Slides>90</Slides>
  <Notes>32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Arial</vt:lpstr>
      <vt:lpstr>Calibri</vt:lpstr>
      <vt:lpstr>Cambria Math</vt:lpstr>
      <vt:lpstr>Times New Roman</vt:lpstr>
      <vt:lpstr>Office Theme</vt:lpstr>
      <vt:lpstr>Building Economic  Models and Measures of Search ACM SIGIR BEMMS 2019  Session 2 – Economics of Search</vt:lpstr>
      <vt:lpstr>Economics in Information Retrieval</vt:lpstr>
      <vt:lpstr>Outline</vt:lpstr>
      <vt:lpstr>Behavioral Ecology</vt:lpstr>
      <vt:lpstr>Economic Decisions in Ecology</vt:lpstr>
      <vt:lpstr>Key Constraints</vt:lpstr>
      <vt:lpstr>Decisions, Currencies &amp; Constraints</vt:lpstr>
      <vt:lpstr>Economics of Carrying a Load</vt:lpstr>
      <vt:lpstr>Economics of Prey Choice</vt:lpstr>
      <vt:lpstr>A Model of Choice b/w Prey</vt:lpstr>
      <vt:lpstr>A Model of Choice b/w Prey</vt:lpstr>
      <vt:lpstr>A Model of Choice b/w Prey</vt:lpstr>
      <vt:lpstr>How might we apply this model to relevant and highly relevant items?</vt:lpstr>
      <vt:lpstr>What might happen if there is  very juicy items?</vt:lpstr>
      <vt:lpstr>INFORMATION FORAGING THEORY</vt:lpstr>
      <vt:lpstr>Bates’ Berry Picking Models</vt:lpstr>
      <vt:lpstr>Information Foraging Theory</vt:lpstr>
      <vt:lpstr>Information Foraging Theory</vt:lpstr>
      <vt:lpstr>Information Scent Model</vt:lpstr>
      <vt:lpstr>Information Diet Model</vt:lpstr>
      <vt:lpstr>Information Patch Model</vt:lpstr>
      <vt:lpstr>Example</vt:lpstr>
      <vt:lpstr>Bates’ Berry Picking Models</vt:lpstr>
      <vt:lpstr>Applied to Search</vt:lpstr>
      <vt:lpstr>Patch Example: Web Search</vt:lpstr>
      <vt:lpstr>Patch Example</vt:lpstr>
      <vt:lpstr>Patch Example</vt:lpstr>
      <vt:lpstr>Ratio of Gain/Time over Time</vt:lpstr>
      <vt:lpstr>The Patch Model Exercises</vt:lpstr>
      <vt:lpstr>Different Between Patch Times</vt:lpstr>
      <vt:lpstr>Different Gain Curves</vt:lpstr>
      <vt:lpstr>But, what if patches vary  from patch to patch?</vt:lpstr>
      <vt:lpstr>Charnov’s Maximal Marginal Theorem</vt:lpstr>
      <vt:lpstr>Patch Distribution</vt:lpstr>
      <vt:lpstr>Charnov’s Marginal Value Theorem</vt:lpstr>
      <vt:lpstr>Applying Charnov’s Theorem</vt:lpstr>
      <vt:lpstr>Different Between Patch Times</vt:lpstr>
      <vt:lpstr>Different Between Patch Times</vt:lpstr>
      <vt:lpstr>Insights from IFT’s Patch Model</vt:lpstr>
      <vt:lpstr>Issues</vt:lpstr>
      <vt:lpstr>MICROECONOMICS</vt:lpstr>
      <vt:lpstr>Scarcity and Choice</vt:lpstr>
      <vt:lpstr>Scarcity and Choice</vt:lpstr>
      <vt:lpstr>?</vt:lpstr>
      <vt:lpstr>Opportunity Cost</vt:lpstr>
      <vt:lpstr>Poverty of Attention</vt:lpstr>
      <vt:lpstr>Production Theory</vt:lpstr>
      <vt:lpstr>Production Theory</vt:lpstr>
      <vt:lpstr>Production Functions</vt:lpstr>
      <vt:lpstr>Production Functions</vt:lpstr>
      <vt:lpstr>Cost Minimization</vt:lpstr>
      <vt:lpstr>PowerPoint Presentation</vt:lpstr>
      <vt:lpstr>Interactive and Iterative Search</vt:lpstr>
      <vt:lpstr>Search as “Production”</vt:lpstr>
      <vt:lpstr>Search Production Function</vt:lpstr>
      <vt:lpstr> Gain Function for the Search Process</vt:lpstr>
      <vt:lpstr>Gain Function – One Query</vt:lpstr>
      <vt:lpstr>Gain Function – Over Queries</vt:lpstr>
      <vt:lpstr>Gain Function</vt:lpstr>
      <vt:lpstr>Simple Cost Function</vt:lpstr>
      <vt:lpstr>Gain vs Cost</vt:lpstr>
      <vt:lpstr>PowerPoint Presentation</vt:lpstr>
      <vt:lpstr>Changing the Relative Query Cost</vt:lpstr>
      <vt:lpstr>A Hypothetical Experiment</vt:lpstr>
      <vt:lpstr>Refining the COST model</vt:lpstr>
      <vt:lpstr>Modeling Other Costs </vt:lpstr>
      <vt:lpstr>Modeling Other Costs </vt:lpstr>
      <vt:lpstr>Assumptions</vt:lpstr>
      <vt:lpstr>Reducing the Cost Function</vt:lpstr>
      <vt:lpstr>Optimization Problem</vt:lpstr>
      <vt:lpstr>Optimal Interaction</vt:lpstr>
      <vt:lpstr>How does querying behavior change?</vt:lpstr>
      <vt:lpstr>Some Cost Hypotheses</vt:lpstr>
      <vt:lpstr>Performance Hypotheses</vt:lpstr>
      <vt:lpstr>Assessment Probability Hypothesis</vt:lpstr>
      <vt:lpstr>Limitations</vt:lpstr>
      <vt:lpstr>PowerPoint Presentation</vt:lpstr>
      <vt:lpstr>Summary</vt:lpstr>
      <vt:lpstr>PowerPoint Presentation</vt:lpstr>
      <vt:lpstr>End of Session TWO</vt:lpstr>
      <vt:lpstr>Example</vt:lpstr>
      <vt:lpstr>Time to spend searching?</vt:lpstr>
      <vt:lpstr>User-System Interaction</vt:lpstr>
      <vt:lpstr>The trade-off</vt:lpstr>
      <vt:lpstr>Variables that influence cost</vt:lpstr>
      <vt:lpstr>User-System Time Trade-off Model</vt:lpstr>
      <vt:lpstr>User-System Time Trade-off Model</vt:lpstr>
      <vt:lpstr>Optimal Division of Time</vt:lpstr>
      <vt:lpstr>Optimal Division of Time</vt:lpstr>
      <vt:lpstr>Insights from Model</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Models of  Interactive Information Retrieval</dc:title>
  <dc:creator>Leif Azzopardi</dc:creator>
  <cp:lastModifiedBy>Leif Azzopardi</cp:lastModifiedBy>
  <cp:revision>109</cp:revision>
  <dcterms:created xsi:type="dcterms:W3CDTF">2013-08-23T12:39:59Z</dcterms:created>
  <dcterms:modified xsi:type="dcterms:W3CDTF">2019-07-19T14:25:19Z</dcterms:modified>
</cp:coreProperties>
</file>