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5" r:id="rId2"/>
    <p:sldId id="436" r:id="rId3"/>
    <p:sldId id="284" r:id="rId4"/>
    <p:sldId id="277" r:id="rId5"/>
    <p:sldId id="280" r:id="rId6"/>
    <p:sldId id="281" r:id="rId7"/>
    <p:sldId id="278" r:id="rId8"/>
    <p:sldId id="279" r:id="rId9"/>
    <p:sldId id="260" r:id="rId10"/>
    <p:sldId id="264" r:id="rId11"/>
    <p:sldId id="273" r:id="rId12"/>
    <p:sldId id="272" r:id="rId13"/>
    <p:sldId id="274" r:id="rId14"/>
    <p:sldId id="276" r:id="rId15"/>
    <p:sldId id="275" r:id="rId16"/>
    <p:sldId id="295" r:id="rId17"/>
    <p:sldId id="437" r:id="rId18"/>
    <p:sldId id="438" r:id="rId19"/>
    <p:sldId id="333" r:id="rId20"/>
    <p:sldId id="35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2059F2-CB58-4353-B201-608448C7AA36}">
          <p14:sldIdLst>
            <p14:sldId id="435"/>
            <p14:sldId id="436"/>
            <p14:sldId id="284"/>
            <p14:sldId id="277"/>
            <p14:sldId id="280"/>
            <p14:sldId id="281"/>
            <p14:sldId id="278"/>
            <p14:sldId id="279"/>
            <p14:sldId id="260"/>
            <p14:sldId id="264"/>
            <p14:sldId id="273"/>
            <p14:sldId id="272"/>
            <p14:sldId id="274"/>
            <p14:sldId id="276"/>
            <p14:sldId id="275"/>
            <p14:sldId id="295"/>
            <p14:sldId id="437"/>
            <p14:sldId id="438"/>
            <p14:sldId id="333"/>
            <p14:sldId id="357"/>
          </p14:sldIdLst>
        </p14:section>
        <p14:section name="IFT Computational Example" id="{B5B21501-B929-43EC-AE71-0D68D42B1E8C}">
          <p14:sldIdLst/>
        </p14:section>
        <p14:section name="IFT Analytical Example" id="{42F34A8F-CA03-4EBC-B3C0-0E05FFCFD2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98" autoAdjust="0"/>
    <p:restoredTop sz="95520" autoAdjust="0"/>
  </p:normalViewPr>
  <p:slideViewPr>
    <p:cSldViewPr snapToGrid="0" snapToObjects="1">
      <p:cViewPr varScale="1">
        <p:scale>
          <a:sx n="76" d="100"/>
          <a:sy n="76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8750-C81F-F04A-AA76-37D93C004B3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3443-1111-8F41-B7A2-ACD21D89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3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274B-DE0B-C043-9FCE-316C68FD4893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5D1A-00D8-C24B-8D44-4048C183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868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6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53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555"/>
            <a:ext cx="7772400" cy="3319896"/>
          </a:xfrm>
        </p:spPr>
        <p:txBody>
          <a:bodyPr>
            <a:normAutofit/>
          </a:bodyPr>
          <a:lstStyle/>
          <a:p>
            <a:r>
              <a:rPr lang="en-US" dirty="0"/>
              <a:t>Building Economic </a:t>
            </a:r>
            <a:br>
              <a:rPr lang="en-US" dirty="0"/>
            </a:br>
            <a:r>
              <a:rPr lang="en-US" dirty="0"/>
              <a:t>Models and Measures of Search</a:t>
            </a:r>
            <a:br>
              <a:rPr lang="en-US" dirty="0"/>
            </a:br>
            <a:r>
              <a:rPr lang="en-US" dirty="0"/>
              <a:t>ACM SIGIR BEMMS 2019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Session 4 – Practical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6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Leif Azzopardi, Alistair Moffat, Paul Thomas and Guido </a:t>
            </a:r>
            <a:r>
              <a:rPr lang="en-US" dirty="0" err="1"/>
              <a:t>Zuccon</a:t>
            </a:r>
            <a:endParaRPr lang="en-US" dirty="0"/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7" y="5434188"/>
            <a:ext cx="1812941" cy="46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F2D9C-4981-A44B-8817-D4AAA698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13517" r="10128" b="23369"/>
          <a:stretch/>
        </p:blipFill>
        <p:spPr>
          <a:xfrm>
            <a:off x="7054795" y="5435598"/>
            <a:ext cx="1600228" cy="4599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BCCD80-2685-4E49-A46E-B671DA294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56" b="33948"/>
          <a:stretch/>
        </p:blipFill>
        <p:spPr>
          <a:xfrm>
            <a:off x="2501925" y="5434188"/>
            <a:ext cx="2009764" cy="45720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FE6884E-90C7-4DB3-8CE1-60BF4F98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96" y="5448299"/>
            <a:ext cx="2096682" cy="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arge-good-bad-ugly-blu-rayhan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0" t="12255" r="3755" b="11895"/>
          <a:stretch/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163" y="3931402"/>
            <a:ext cx="5904587" cy="2215636"/>
          </a:xfrm>
          <a:solidFill>
            <a:schemeClr val="tx1">
              <a:alpha val="67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Theory is not like a pair of glasses; it is rather like a pair of guns; it does not enable one to see better, but to fight better  - </a:t>
            </a:r>
            <a:r>
              <a:rPr lang="en-US" dirty="0" err="1">
                <a:solidFill>
                  <a:schemeClr val="bg1"/>
                </a:solidFill>
              </a:rPr>
              <a:t>Merquior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5907737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Tutorial on Models of Information Seeking, Searching &amp; Retrieval by @leifos &amp; @guidozuc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4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Page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45"/>
            <a:ext cx="8229600" cy="52352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many result snippets should we show the user per page?</a:t>
            </a:r>
          </a:p>
          <a:p>
            <a:pPr lvl="1"/>
            <a:r>
              <a:rPr lang="en-US" dirty="0"/>
              <a:t>Assume the user wants to examine </a:t>
            </a:r>
            <a:r>
              <a:rPr lang="en-US" b="1" i="1" dirty="0"/>
              <a:t>m</a:t>
            </a:r>
            <a:r>
              <a:rPr lang="en-US" dirty="0"/>
              <a:t> snippets, where </a:t>
            </a:r>
            <a:r>
              <a:rPr lang="en-US" b="1" i="1" dirty="0"/>
              <a:t>m</a:t>
            </a:r>
            <a:r>
              <a:rPr lang="en-US" dirty="0"/>
              <a:t> is likely to be a number greater than 10</a:t>
            </a:r>
          </a:p>
          <a:p>
            <a:pPr lvl="1"/>
            <a:r>
              <a:rPr lang="en-US" dirty="0"/>
              <a:t>i.e. we want to set the number of results per page such that the user’s costs are minimized.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b="1" dirty="0"/>
              <a:t>Draw</a:t>
            </a:r>
            <a:r>
              <a:rPr lang="en-US" dirty="0"/>
              <a:t> up a screen to represent the problem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variables</a:t>
            </a:r>
            <a:r>
              <a:rPr lang="en-US" dirty="0"/>
              <a:t> of </a:t>
            </a:r>
            <a:r>
              <a:rPr lang="en-US" b="1" dirty="0"/>
              <a:t>interest</a:t>
            </a:r>
            <a:r>
              <a:rPr lang="en-US" dirty="0"/>
              <a:t>/</a:t>
            </a:r>
            <a:r>
              <a:rPr lang="en-US" b="1" dirty="0"/>
              <a:t>importance</a:t>
            </a:r>
            <a:r>
              <a:rPr lang="en-US" dirty="0"/>
              <a:t>?</a:t>
            </a:r>
          </a:p>
          <a:p>
            <a:r>
              <a:rPr lang="en-US" dirty="0"/>
              <a:t>More Hints: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constraints</a:t>
            </a:r>
            <a:r>
              <a:rPr lang="en-US" dirty="0"/>
              <a:t>? What are the main </a:t>
            </a:r>
            <a:r>
              <a:rPr lang="en-US" b="1" dirty="0"/>
              <a:t>interactions </a:t>
            </a:r>
            <a:r>
              <a:rPr lang="en-US" dirty="0"/>
              <a:t>and</a:t>
            </a:r>
            <a:r>
              <a:rPr lang="en-US" b="1" dirty="0"/>
              <a:t> interaction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only showed 1 results per page? Compare that to 2 results per page? Which one is better?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 a mobile phone, what is better: to search for the app or to browse through the apps?</a:t>
            </a:r>
          </a:p>
          <a:p>
            <a:r>
              <a:rPr lang="en-US" b="1" dirty="0"/>
              <a:t>Goal</a:t>
            </a:r>
            <a:r>
              <a:rPr lang="en-US" dirty="0"/>
              <a:t>: Find app x on a phone in the minimum amount of time.</a:t>
            </a:r>
          </a:p>
          <a:p>
            <a:r>
              <a:rPr lang="en-US" dirty="0"/>
              <a:t>What is the optimal number of apps to show per screen?</a:t>
            </a:r>
          </a:p>
          <a:p>
            <a:pPr lvl="1"/>
            <a:r>
              <a:rPr lang="en-US" dirty="0"/>
              <a:t>Consider what interactions are associated with searching and browsing.</a:t>
            </a:r>
          </a:p>
          <a:p>
            <a:pPr lvl="1"/>
            <a:r>
              <a:rPr lang="en-US" dirty="0"/>
              <a:t>Consider how the time to locate an app on a screen changes with the number and size of app icons.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3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App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swap to a tablet, where the screen size is larger.</a:t>
            </a:r>
          </a:p>
          <a:p>
            <a:pPr lvl="1"/>
            <a:r>
              <a:rPr lang="en-US" dirty="0"/>
              <a:t>What is the optimal number of apps to show per screen, now?</a:t>
            </a:r>
          </a:p>
          <a:p>
            <a:r>
              <a:rPr lang="en-US" dirty="0"/>
              <a:t>Let’s say that that we wanted to evaluate a hierarchy based menu approach for app search? </a:t>
            </a:r>
          </a:p>
          <a:p>
            <a:pPr lvl="1"/>
            <a:r>
              <a:rPr lang="en-US" dirty="0"/>
              <a:t>Would this be more efficient?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student and a supervisor are working on a particular research topic and they need to find around 30-40 references. </a:t>
            </a:r>
          </a:p>
          <a:p>
            <a:pPr lvl="1"/>
            <a:r>
              <a:rPr lang="en-US" dirty="0"/>
              <a:t>How should they divide their effort? </a:t>
            </a:r>
          </a:p>
          <a:p>
            <a:r>
              <a:rPr lang="en-US" dirty="0"/>
              <a:t>Assume that the student’s time is cheap, and the supervisor’s time is expensive.</a:t>
            </a:r>
          </a:p>
          <a:p>
            <a:r>
              <a:rPr lang="en-US" dirty="0"/>
              <a:t>However, the supervisor’s search prowess is better than the student’s.</a:t>
            </a:r>
          </a:p>
          <a:p>
            <a:r>
              <a:rPr lang="en-US" dirty="0"/>
              <a:t>Who should spend more time searching</a:t>
            </a:r>
          </a:p>
          <a:p>
            <a:pPr lvl="1"/>
            <a:r>
              <a:rPr lang="en-US" dirty="0"/>
              <a:t>And under what conditions?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7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search for some information while walking around the mean streets of Melbourne.</a:t>
            </a:r>
          </a:p>
          <a:p>
            <a:pPr lvl="1"/>
            <a:r>
              <a:rPr lang="en-US" dirty="0"/>
              <a:t>Should you type your query?</a:t>
            </a:r>
          </a:p>
          <a:p>
            <a:pPr lvl="1"/>
            <a:r>
              <a:rPr lang="en-US" dirty="0"/>
              <a:t>Or use voice and tell your mobile what you want?</a:t>
            </a:r>
          </a:p>
          <a:p>
            <a:pPr lvl="1"/>
            <a:r>
              <a:rPr lang="en-US" dirty="0"/>
              <a:t>Consider how long it takes to type/talk, and how easily one can type/talk, and whether the input is correct or not.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1776-8320-4680-B87B-BDA680C6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Snippets &amp;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9C42-2AC5-4A23-9AE5-84CF4C88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user views a search engine result page a multitude of elements are shown</a:t>
            </a:r>
          </a:p>
          <a:p>
            <a:pPr lvl="1"/>
            <a:r>
              <a:rPr lang="en-GB" dirty="0"/>
              <a:t>Entity cards, maps, images, etc.</a:t>
            </a:r>
          </a:p>
          <a:p>
            <a:pPr lvl="1"/>
            <a:r>
              <a:rPr lang="en-GB" dirty="0"/>
              <a:t>Each of these elements may contain relevant information</a:t>
            </a:r>
          </a:p>
          <a:p>
            <a:pPr lvl="1"/>
            <a:r>
              <a:rPr lang="en-GB" dirty="0"/>
              <a:t>And they also require different amounts of time to process</a:t>
            </a:r>
          </a:p>
          <a:p>
            <a:r>
              <a:rPr lang="en-GB" dirty="0"/>
              <a:t>How could we design a CWL metric that includes  result snippets/cards/etc?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6D20-4DEA-4268-A090-C2B74A4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5EE2-106B-4220-A788-F5FFB573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metrics are designed to evaluate the performance on one query, not a session.</a:t>
            </a:r>
          </a:p>
          <a:p>
            <a:pPr lvl="1"/>
            <a:r>
              <a:rPr lang="en-GB" dirty="0"/>
              <a:t>However, users will often issue a number of queries, and lot at a variety of elements</a:t>
            </a:r>
            <a:r>
              <a:rPr lang="en-US" dirty="0"/>
              <a:t> during the course of their session</a:t>
            </a:r>
          </a:p>
          <a:p>
            <a:r>
              <a:rPr lang="en-US" dirty="0"/>
              <a:t>How could we extend CWL to cater for session search?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0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572"/>
            <a:ext cx="8229600" cy="602946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In theory, theory and practice are the same. In practice, they are not.</a:t>
            </a: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Albert Einstein</a:t>
            </a:r>
          </a:p>
        </p:txBody>
      </p:sp>
      <p:pic>
        <p:nvPicPr>
          <p:cNvPr id="4" name="Picture 3" descr="einstein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r="21313"/>
          <a:stretch/>
        </p:blipFill>
        <p:spPr>
          <a:xfrm>
            <a:off x="3717986" y="2882322"/>
            <a:ext cx="5426014" cy="39756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2462B4-984A-3A4A-B396-4B04342EF7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1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CB33-FDA9-4844-9E19-F9A5D40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395-C45D-4DF6-ABC5-756253E1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quick guide to the modelling process</a:t>
            </a:r>
          </a:p>
          <a:p>
            <a:r>
              <a:rPr lang="en-GB" dirty="0"/>
              <a:t>Using and extending CWL to build a metric</a:t>
            </a:r>
          </a:p>
          <a:p>
            <a:r>
              <a:rPr lang="en-GB" dirty="0"/>
              <a:t>Sample Scenarios</a:t>
            </a:r>
          </a:p>
          <a:p>
            <a:pPr lvl="1"/>
            <a:r>
              <a:rPr lang="en-GB" dirty="0"/>
              <a:t>Or we can use your own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Session FOUR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90"/>
            <a:ext cx="8229600" cy="49251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economic models, there is an (economic) agent, who makes choices to advances their objectives.</a:t>
            </a:r>
          </a:p>
          <a:p>
            <a:r>
              <a:rPr lang="en-US" dirty="0"/>
              <a:t>They make choices under constraints.</a:t>
            </a:r>
          </a:p>
          <a:p>
            <a:r>
              <a:rPr lang="en-US" dirty="0"/>
              <a:t>So, who are these </a:t>
            </a:r>
            <a:r>
              <a:rPr lang="en-US" b="1" dirty="0"/>
              <a:t>people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what are they tying to achieve (maximize/minimize)?</a:t>
            </a:r>
          </a:p>
          <a:p>
            <a:r>
              <a:rPr lang="en-US" dirty="0"/>
              <a:t>What </a:t>
            </a:r>
            <a:r>
              <a:rPr lang="en-US" b="1" dirty="0"/>
              <a:t>constraints</a:t>
            </a:r>
            <a:r>
              <a:rPr lang="en-US" dirty="0"/>
              <a:t> are they under?</a:t>
            </a:r>
          </a:p>
          <a:p>
            <a:pPr lvl="1"/>
            <a:r>
              <a:rPr lang="en-US" dirty="0"/>
              <a:t>Time, money, knowledge, skills?</a:t>
            </a:r>
          </a:p>
          <a:p>
            <a:r>
              <a:rPr lang="en-US" dirty="0"/>
              <a:t>What </a:t>
            </a:r>
            <a:r>
              <a:rPr lang="en-US" b="1" dirty="0"/>
              <a:t>interactions</a:t>
            </a:r>
            <a:r>
              <a:rPr lang="en-US" dirty="0"/>
              <a:t> are available? </a:t>
            </a:r>
          </a:p>
          <a:p>
            <a:pPr lvl="1"/>
            <a:r>
              <a:rPr lang="en-US" dirty="0"/>
              <a:t>And how do they interact with the system?</a:t>
            </a:r>
          </a:p>
          <a:p>
            <a:r>
              <a:rPr lang="en-US" dirty="0"/>
              <a:t>What </a:t>
            </a:r>
            <a:r>
              <a:rPr lang="en-US" b="1" dirty="0"/>
              <a:t>assumptions</a:t>
            </a:r>
            <a:r>
              <a:rPr lang="en-US" dirty="0"/>
              <a:t> are being made?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422" y="6097923"/>
            <a:ext cx="3428579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Adapted from Varian (1994)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6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Get a precise definition of the problem, and all relevant data about it</a:t>
            </a:r>
          </a:p>
          <a:p>
            <a:pPr lvl="1"/>
            <a:r>
              <a:rPr lang="en-US" dirty="0"/>
              <a:t>Identify the factors and variable that may affect the system</a:t>
            </a:r>
          </a:p>
          <a:p>
            <a:pPr lvl="2"/>
            <a:r>
              <a:rPr lang="en-US" dirty="0"/>
              <a:t>Uncontrollable factors – these are environmental and not under direct control</a:t>
            </a:r>
          </a:p>
          <a:p>
            <a:pPr lvl="2"/>
            <a:r>
              <a:rPr lang="en-US" dirty="0"/>
              <a:t>Controllable factors – these can be controlled by the system and/or user</a:t>
            </a:r>
          </a:p>
          <a:p>
            <a:pPr lvl="1"/>
            <a:r>
              <a:rPr lang="en-US" dirty="0"/>
              <a:t>What factors are stochastic i.e. probabilistic?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0330" y="6153272"/>
            <a:ext cx="179367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Murty</a:t>
            </a:r>
            <a:r>
              <a:rPr lang="en-US" sz="2000" b="1" dirty="0">
                <a:solidFill>
                  <a:srgbClr val="FFFFFF"/>
                </a:solidFill>
              </a:rPr>
              <a:t> (2003)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5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830"/>
            <a:ext cx="8229600" cy="49251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there is some agent, who makes </a:t>
            </a:r>
            <a:r>
              <a:rPr lang="en-US" b="1" dirty="0"/>
              <a:t>choices</a:t>
            </a:r>
            <a:r>
              <a:rPr lang="en-US" dirty="0"/>
              <a:t> to advance their objectives.</a:t>
            </a:r>
          </a:p>
          <a:p>
            <a:pPr lvl="1"/>
            <a:r>
              <a:rPr lang="en-US" dirty="0"/>
              <a:t>They make choices under constraints.</a:t>
            </a:r>
          </a:p>
          <a:p>
            <a:r>
              <a:rPr lang="en-US" dirty="0"/>
              <a:t>So, who are these </a:t>
            </a:r>
            <a:r>
              <a:rPr lang="en-US" b="1" dirty="0"/>
              <a:t>agents/people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what are they trying to achieve (maximize/minimize)?</a:t>
            </a:r>
          </a:p>
          <a:p>
            <a:r>
              <a:rPr lang="en-US" dirty="0"/>
              <a:t>What </a:t>
            </a:r>
            <a:r>
              <a:rPr lang="en-US" b="1" dirty="0"/>
              <a:t>constraints</a:t>
            </a:r>
            <a:r>
              <a:rPr lang="en-US" dirty="0"/>
              <a:t> are they under?</a:t>
            </a:r>
          </a:p>
          <a:p>
            <a:pPr lvl="1"/>
            <a:r>
              <a:rPr lang="en-US" dirty="0"/>
              <a:t>Time, money, knowledge, skills?</a:t>
            </a:r>
          </a:p>
          <a:p>
            <a:r>
              <a:rPr lang="en-US" dirty="0"/>
              <a:t>What </a:t>
            </a:r>
            <a:r>
              <a:rPr lang="en-US" b="1" dirty="0"/>
              <a:t>interactions</a:t>
            </a:r>
            <a:r>
              <a:rPr lang="en-US" dirty="0"/>
              <a:t> are available? </a:t>
            </a:r>
          </a:p>
          <a:p>
            <a:pPr lvl="1"/>
            <a:r>
              <a:rPr lang="en-US" dirty="0"/>
              <a:t>And how can they interact with the system?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422" y="6139218"/>
            <a:ext cx="3428579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Adapted from Varian (1994)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3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/>
              <a:t>benefit</a:t>
            </a:r>
            <a:r>
              <a:rPr lang="en-US" dirty="0"/>
              <a:t> do they receive from the </a:t>
            </a:r>
            <a:r>
              <a:rPr lang="en-US" b="1" dirty="0"/>
              <a:t>choices</a:t>
            </a:r>
            <a:r>
              <a:rPr lang="en-US" dirty="0"/>
              <a:t>/</a:t>
            </a:r>
            <a:r>
              <a:rPr lang="en-US" b="1" dirty="0"/>
              <a:t>interactions</a:t>
            </a:r>
            <a:r>
              <a:rPr lang="en-US" dirty="0"/>
              <a:t> they make?</a:t>
            </a:r>
          </a:p>
          <a:p>
            <a:r>
              <a:rPr lang="en-US" dirty="0"/>
              <a:t>What </a:t>
            </a:r>
            <a:r>
              <a:rPr lang="en-US" b="1" dirty="0"/>
              <a:t>costs</a:t>
            </a:r>
            <a:r>
              <a:rPr lang="en-US" dirty="0"/>
              <a:t> do they incur from the </a:t>
            </a:r>
            <a:r>
              <a:rPr lang="en-US" b="1" dirty="0"/>
              <a:t>choices</a:t>
            </a:r>
            <a:r>
              <a:rPr lang="en-US" dirty="0"/>
              <a:t>/</a:t>
            </a:r>
            <a:r>
              <a:rPr lang="en-US" b="1" dirty="0"/>
              <a:t>interaction</a:t>
            </a:r>
            <a:r>
              <a:rPr lang="en-US" dirty="0"/>
              <a:t> they make?</a:t>
            </a:r>
          </a:p>
          <a:p>
            <a:r>
              <a:rPr lang="en-US" b="1" dirty="0"/>
              <a:t>Draw/sketch </a:t>
            </a:r>
            <a:r>
              <a:rPr lang="en-US" dirty="0"/>
              <a:t>out what the </a:t>
            </a:r>
            <a:r>
              <a:rPr lang="en-US" b="1" dirty="0"/>
              <a:t>process</a:t>
            </a:r>
            <a:r>
              <a:rPr lang="en-US" dirty="0"/>
              <a:t> is that the </a:t>
            </a:r>
            <a:r>
              <a:rPr lang="en-US" b="1" dirty="0"/>
              <a:t>person/agent </a:t>
            </a:r>
            <a:r>
              <a:rPr lang="en-US" dirty="0"/>
              <a:t>undertakes.</a:t>
            </a:r>
          </a:p>
          <a:p>
            <a:r>
              <a:rPr lang="en-US" dirty="0"/>
              <a:t>Consider how the variables/actions relate together.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422" y="6097923"/>
            <a:ext cx="3428579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Adapted from Varian (1994)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2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Construct a mathematical model of the problem</a:t>
            </a:r>
          </a:p>
          <a:p>
            <a:pPr lvl="1"/>
            <a:r>
              <a:rPr lang="en-US" dirty="0"/>
              <a:t>i.e. define the objective function that needs to be minimized or maximized</a:t>
            </a:r>
          </a:p>
          <a:p>
            <a:pPr lvl="1"/>
            <a:r>
              <a:rPr lang="en-US" dirty="0"/>
              <a:t>Usually real world problems are very complicated – so make a simplified version by </a:t>
            </a:r>
          </a:p>
          <a:p>
            <a:pPr lvl="2"/>
            <a:r>
              <a:rPr lang="en-US" dirty="0"/>
              <a:t>Making assumptions</a:t>
            </a:r>
          </a:p>
          <a:p>
            <a:pPr lvl="2"/>
            <a:r>
              <a:rPr lang="en-US" dirty="0"/>
              <a:t>Using heuristics</a:t>
            </a:r>
          </a:p>
          <a:p>
            <a:pPr lvl="2"/>
            <a:r>
              <a:rPr lang="en-US" dirty="0"/>
              <a:t>And taking approximations.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0330" y="6243992"/>
            <a:ext cx="179367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Murty</a:t>
            </a:r>
            <a:r>
              <a:rPr lang="en-US" sz="2000" b="1" dirty="0">
                <a:solidFill>
                  <a:srgbClr val="FFFFFF"/>
                </a:solidFill>
              </a:rPr>
              <a:t> (2003)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4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Solve the model</a:t>
            </a:r>
          </a:p>
          <a:p>
            <a:pPr lvl="1"/>
            <a:r>
              <a:rPr lang="en-US" dirty="0"/>
              <a:t>This could be done:</a:t>
            </a:r>
          </a:p>
          <a:p>
            <a:pPr lvl="2"/>
            <a:r>
              <a:rPr lang="en-US" dirty="0"/>
              <a:t> analytically i.e. mathematically</a:t>
            </a:r>
          </a:p>
          <a:p>
            <a:pPr lvl="2"/>
            <a:r>
              <a:rPr lang="en-US" dirty="0"/>
              <a:t>graphically i.e. plotting out the functions</a:t>
            </a:r>
          </a:p>
          <a:p>
            <a:pPr lvl="2"/>
            <a:r>
              <a:rPr lang="en-US" dirty="0"/>
              <a:t>via simulation especially if there are stochastic variables</a:t>
            </a:r>
          </a:p>
          <a:p>
            <a:r>
              <a:rPr lang="en-US" b="1" dirty="0"/>
              <a:t>4. Implement the model</a:t>
            </a:r>
          </a:p>
          <a:p>
            <a:pPr lvl="1"/>
            <a:r>
              <a:rPr lang="en-US" dirty="0"/>
              <a:t>Put it into practice</a:t>
            </a:r>
          </a:p>
          <a:p>
            <a:pPr lvl="1"/>
            <a:r>
              <a:rPr lang="en-US" dirty="0"/>
              <a:t>Draw hypotheses from the model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0330" y="6243992"/>
            <a:ext cx="179367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Murty</a:t>
            </a:r>
            <a:r>
              <a:rPr lang="en-US" sz="2000" b="1" dirty="0">
                <a:solidFill>
                  <a:srgbClr val="FFFFFF"/>
                </a:solidFill>
              </a:rPr>
              <a:t> (2003)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benefit do they receive from the choices/interactions they make?</a:t>
            </a:r>
          </a:p>
          <a:p>
            <a:r>
              <a:rPr lang="en-US" dirty="0"/>
              <a:t>What costs do they incur from the choices the choices/interaction they make?</a:t>
            </a:r>
          </a:p>
          <a:p>
            <a:r>
              <a:rPr lang="en-US" dirty="0"/>
              <a:t>Now, work through a simple (the simplest) example possible, so you can see what is going on.</a:t>
            </a:r>
          </a:p>
          <a:p>
            <a:pPr lvl="1"/>
            <a:r>
              <a:rPr lang="en-US" dirty="0"/>
              <a:t>i.e. One user, one query…</a:t>
            </a:r>
          </a:p>
          <a:p>
            <a:pPr lvl="1"/>
            <a:r>
              <a:rPr lang="en-US" dirty="0"/>
              <a:t>How does it generalize to one user, n queries.</a:t>
            </a:r>
          </a:p>
          <a:p>
            <a:r>
              <a:rPr lang="en-US" dirty="0"/>
              <a:t>Always remember to make it as simple as possible (KISS)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422" y="6097923"/>
            <a:ext cx="3428579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Adapted from Varian (1994)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7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1118</Words>
  <Application>Microsoft Office PowerPoint</Application>
  <PresentationFormat>On-screen Show (4:3)</PresentationFormat>
  <Paragraphs>138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Building Economic  Models and Measures of Search ACM SIGIR BEMMS 2019  Session 4 – Practical Session</vt:lpstr>
      <vt:lpstr>Outline</vt:lpstr>
      <vt:lpstr>Building a Model</vt:lpstr>
      <vt:lpstr>Building a Model </vt:lpstr>
      <vt:lpstr>Building a Model</vt:lpstr>
      <vt:lpstr>Building a Model </vt:lpstr>
      <vt:lpstr>Building a Model</vt:lpstr>
      <vt:lpstr>Building a Model </vt:lpstr>
      <vt:lpstr>Summary</vt:lpstr>
      <vt:lpstr>PowerPoint Presentation</vt:lpstr>
      <vt:lpstr>Scenarios</vt:lpstr>
      <vt:lpstr>Result Page Exercise</vt:lpstr>
      <vt:lpstr>App Search</vt:lpstr>
      <vt:lpstr>Extensions to App Search</vt:lpstr>
      <vt:lpstr>Collaborative Search</vt:lpstr>
      <vt:lpstr>Mobile Search</vt:lpstr>
      <vt:lpstr>Result Snippets &amp; Cards</vt:lpstr>
      <vt:lpstr>Session Search</vt:lpstr>
      <vt:lpstr>PowerPoint Presentation</vt:lpstr>
      <vt:lpstr>End of Session FOUR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Models of  Interactive Information Retrieval</dc:title>
  <dc:creator>Leif Azzopardi</dc:creator>
  <cp:lastModifiedBy>Leif Azzopardi</cp:lastModifiedBy>
  <cp:revision>82</cp:revision>
  <dcterms:created xsi:type="dcterms:W3CDTF">2013-08-23T12:39:59Z</dcterms:created>
  <dcterms:modified xsi:type="dcterms:W3CDTF">2019-07-03T11:15:50Z</dcterms:modified>
</cp:coreProperties>
</file>