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0" r:id="rId3"/>
    <p:sldId id="349" r:id="rId4"/>
    <p:sldId id="318" r:id="rId5"/>
    <p:sldId id="348" r:id="rId6"/>
    <p:sldId id="319" r:id="rId7"/>
    <p:sldId id="366" r:id="rId8"/>
    <p:sldId id="311" r:id="rId9"/>
    <p:sldId id="309" r:id="rId10"/>
    <p:sldId id="257" r:id="rId11"/>
    <p:sldId id="443" r:id="rId12"/>
    <p:sldId id="435" r:id="rId13"/>
    <p:sldId id="437" r:id="rId14"/>
    <p:sldId id="438" r:id="rId15"/>
    <p:sldId id="439" r:id="rId16"/>
    <p:sldId id="440" r:id="rId17"/>
    <p:sldId id="441" r:id="rId18"/>
    <p:sldId id="278" r:id="rId19"/>
    <p:sldId id="340" r:id="rId20"/>
    <p:sldId id="442" r:id="rId21"/>
    <p:sldId id="342" r:id="rId22"/>
    <p:sldId id="444" r:id="rId23"/>
    <p:sldId id="445" r:id="rId24"/>
    <p:sldId id="383" r:id="rId25"/>
    <p:sldId id="372" r:id="rId26"/>
    <p:sldId id="273" r:id="rId27"/>
    <p:sldId id="384" r:id="rId28"/>
    <p:sldId id="299" r:id="rId29"/>
    <p:sldId id="434" r:id="rId30"/>
    <p:sldId id="446" r:id="rId31"/>
    <p:sldId id="417" r:id="rId32"/>
    <p:sldId id="418" r:id="rId33"/>
    <p:sldId id="425" r:id="rId34"/>
    <p:sldId id="426" r:id="rId35"/>
    <p:sldId id="427" r:id="rId36"/>
    <p:sldId id="428" r:id="rId37"/>
    <p:sldId id="307" r:id="rId38"/>
    <p:sldId id="429" r:id="rId39"/>
    <p:sldId id="430" r:id="rId40"/>
    <p:sldId id="431" r:id="rId41"/>
    <p:sldId id="308" r:id="rId42"/>
    <p:sldId id="302" r:id="rId43"/>
    <p:sldId id="303" r:id="rId44"/>
    <p:sldId id="369" r:id="rId45"/>
    <p:sldId id="341" r:id="rId46"/>
    <p:sldId id="432" r:id="rId47"/>
    <p:sldId id="312" r:id="rId48"/>
    <p:sldId id="420" r:id="rId49"/>
    <p:sldId id="421" r:id="rId50"/>
    <p:sldId id="412" r:id="rId51"/>
    <p:sldId id="410" r:id="rId52"/>
    <p:sldId id="411" r:id="rId53"/>
    <p:sldId id="42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9104715F-31DD-1E48-B10E-991D561876F9}">
          <p14:sldIdLst>
            <p14:sldId id="256"/>
            <p14:sldId id="310"/>
            <p14:sldId id="349"/>
            <p14:sldId id="318"/>
            <p14:sldId id="348"/>
            <p14:sldId id="319"/>
            <p14:sldId id="366"/>
            <p14:sldId id="311"/>
            <p14:sldId id="309"/>
            <p14:sldId id="257"/>
            <p14:sldId id="443"/>
            <p14:sldId id="435"/>
            <p14:sldId id="437"/>
            <p14:sldId id="438"/>
            <p14:sldId id="439"/>
            <p14:sldId id="440"/>
            <p14:sldId id="441"/>
          </p14:sldIdLst>
        </p14:section>
        <p14:section name="overview" id="{D5B20DB8-31CE-0F4C-A6B3-ACD76F01DC77}">
          <p14:sldIdLst>
            <p14:sldId id="278"/>
            <p14:sldId id="340"/>
            <p14:sldId id="442"/>
            <p14:sldId id="342"/>
            <p14:sldId id="444"/>
            <p14:sldId id="445"/>
          </p14:sldIdLst>
        </p14:section>
        <p14:section name="End of Section" id="{61784652-0D29-4A41-A471-692FE17511FC}">
          <p14:sldIdLst>
            <p14:sldId id="383"/>
            <p14:sldId id="372"/>
          </p14:sldIdLst>
        </p14:section>
        <p14:section name="Outtakes and Examples" id="{62130059-549E-403F-A35A-EB90B4DDB44C}">
          <p14:sldIdLst>
            <p14:sldId id="273"/>
            <p14:sldId id="384"/>
            <p14:sldId id="299"/>
            <p14:sldId id="434"/>
            <p14:sldId id="446"/>
            <p14:sldId id="417"/>
            <p14:sldId id="418"/>
            <p14:sldId id="425"/>
            <p14:sldId id="426"/>
            <p14:sldId id="427"/>
            <p14:sldId id="428"/>
            <p14:sldId id="307"/>
            <p14:sldId id="429"/>
            <p14:sldId id="430"/>
            <p14:sldId id="431"/>
            <p14:sldId id="308"/>
            <p14:sldId id="302"/>
            <p14:sldId id="303"/>
            <p14:sldId id="369"/>
            <p14:sldId id="341"/>
          </p14:sldIdLst>
        </p14:section>
        <p14:section name="Page Finding Example" id="{EAAB2B24-77DF-49E8-BA68-EB7D80CB3362}">
          <p14:sldIdLst>
            <p14:sldId id="432"/>
            <p14:sldId id="312"/>
            <p14:sldId id="420"/>
            <p14:sldId id="421"/>
            <p14:sldId id="412"/>
            <p14:sldId id="410"/>
            <p14:sldId id="41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85"/>
    <p:restoredTop sz="78822" autoAdjust="0"/>
  </p:normalViewPr>
  <p:slideViewPr>
    <p:cSldViewPr snapToGrid="0" snapToObjects="1">
      <p:cViewPr varScale="1">
        <p:scale>
          <a:sx n="84" d="100"/>
          <a:sy n="84" d="100"/>
        </p:scale>
        <p:origin x="11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8750-C81F-F04A-AA76-37D93C004B38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3443-1111-8F41-B7A2-ACD21D89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3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274B-DE0B-C043-9FCE-316C68FD4893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5D1A-00D8-C24B-8D44-4048C183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a good model</a:t>
            </a:r>
          </a:p>
          <a:p>
            <a:pPr lvl="1"/>
            <a:r>
              <a:rPr lang="en-US" dirty="0"/>
              <a:t>Simple enough to understand</a:t>
            </a:r>
          </a:p>
          <a:p>
            <a:pPr lvl="1"/>
            <a:r>
              <a:rPr lang="en-US" dirty="0"/>
              <a:t>Complex enough to capture the key factors</a:t>
            </a:r>
          </a:p>
          <a:p>
            <a:pPr lvl="1"/>
            <a:r>
              <a:rPr lang="en-US" dirty="0"/>
              <a:t>If the model helps us to observe, understand make accurate predictions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berry picker model</a:t>
            </a:r>
            <a:r>
              <a:rPr lang="en-US" baseline="0" dirty="0"/>
              <a:t> of information seeking, the searcher goes from patch to patch, choosing the best documents.</a:t>
            </a:r>
          </a:p>
          <a:p>
            <a:endParaRPr lang="en-US" baseline="0" dirty="0"/>
          </a:p>
          <a:p>
            <a:r>
              <a:rPr lang="en-US" baseline="0" dirty="0"/>
              <a:t>While this is a very apt metaphor, it </a:t>
            </a:r>
            <a:r>
              <a:rPr lang="en-US" baseline="0" dirty="0" err="1"/>
              <a:t>doesn</a:t>
            </a:r>
            <a:r>
              <a:rPr lang="fr-FR" baseline="0" dirty="0"/>
              <a:t>’</a:t>
            </a:r>
            <a:r>
              <a:rPr lang="en-US" baseline="0" dirty="0"/>
              <a:t>t provide any indication as to how  behavior would change when circumstances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6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basic hypothesis of Information Foraging Theory is that, when feasible, natural information systems evolve towards stable states that maximize gains of valuable information per unit cost.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adaptive strategies for information foraging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complex information environment,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Pirolli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Card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(1995) [12] proposed IFT, which aims \to explain and predict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people will best shape themselves for their information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 and how information environments can best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shaped for people." (P.3) [11]. The methodology of IFT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adapted from the framework of optimal foraging theory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biology [16].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Pirolli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Card [13] adapted two conventional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from optimal foraging theory [16], originally applied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food hunting environment, to the information seek-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environment. Further, they proposed three information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IFT: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diet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and information scent model.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FBA5D-825A-854A-A712-310EDF8B10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4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basic hypothesis of Information Foraging Theory is that, when feasible, natural information systems evolve towards stable states that maximize gains of valuable information per unit cost.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adaptive strategies for information foraging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complex information environment,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Pirolli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Card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(1995) [12] proposed IFT, which aims \to explain and predict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people will best shape themselves for their information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 and how information environments can best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shaped for people." (P.3) [11]. The methodology of IFT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adapted from the framework of optimal foraging theory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biology [16].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Pirolli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Card [13] adapted two conventional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from optimal foraging theory [16], originally applied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food hunting environment, to the information seek-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environment. Further, they proposed three information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IFT: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diet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and information scent model.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FBA5D-825A-854A-A712-310EDF8B10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3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a good model</a:t>
            </a:r>
          </a:p>
          <a:p>
            <a:pPr lvl="1"/>
            <a:r>
              <a:rPr lang="en-US" dirty="0"/>
              <a:t>Simple enough to understand</a:t>
            </a:r>
          </a:p>
          <a:p>
            <a:pPr lvl="1"/>
            <a:r>
              <a:rPr lang="en-US" dirty="0"/>
              <a:t>Complex enough to capture the key factors</a:t>
            </a:r>
          </a:p>
          <a:p>
            <a:pPr lvl="1"/>
            <a:r>
              <a:rPr lang="en-US" dirty="0"/>
              <a:t>If the model helps us to observe, understand make accurate predictions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payoff is minus cost: but we assume cost is constant, regardless of action/decision, so we ignore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2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ioe.engin.umich.edu</a:t>
            </a:r>
            <a:r>
              <a:rPr lang="en-US" dirty="0"/>
              <a:t>/people/</a:t>
            </a:r>
            <a:r>
              <a:rPr lang="en-US" dirty="0" err="1"/>
              <a:t>fac</a:t>
            </a:r>
            <a:r>
              <a:rPr lang="en-US" dirty="0"/>
              <a:t>/books/</a:t>
            </a:r>
            <a:r>
              <a:rPr lang="en-US" dirty="0" err="1"/>
              <a:t>murty</a:t>
            </a:r>
            <a:r>
              <a:rPr lang="en-US" dirty="0"/>
              <a:t>/</a:t>
            </a:r>
            <a:r>
              <a:rPr lang="en-US" dirty="0" err="1"/>
              <a:t>opti_model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14B8A-9E74-B04E-A11D-8E038C7FDA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ioe.engin.umich.edu</a:t>
            </a:r>
            <a:r>
              <a:rPr lang="en-US" dirty="0"/>
              <a:t>/people/</a:t>
            </a:r>
            <a:r>
              <a:rPr lang="en-US" dirty="0" err="1"/>
              <a:t>fac</a:t>
            </a:r>
            <a:r>
              <a:rPr lang="en-US" dirty="0"/>
              <a:t>/books/</a:t>
            </a:r>
            <a:r>
              <a:rPr lang="en-US" dirty="0" err="1"/>
              <a:t>murty</a:t>
            </a:r>
            <a:r>
              <a:rPr lang="en-US" dirty="0"/>
              <a:t>/</a:t>
            </a:r>
            <a:r>
              <a:rPr lang="en-US" dirty="0" err="1"/>
              <a:t>opti_model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14B8A-9E74-B04E-A11D-8E038C7FDA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0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fraction of information that is actually consumed will, with time, approach zero</a:t>
            </a:r>
          </a:p>
          <a:p>
            <a:pPr lvl="1"/>
            <a:r>
              <a:rPr lang="en-US" dirty="0"/>
              <a:t>The limiting factor is our ability to consume information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 Attention is scarce -&gt; the attention economy</a:t>
            </a:r>
          </a:p>
          <a:p>
            <a:endParaRPr lang="en-US" dirty="0"/>
          </a:p>
          <a:p>
            <a:r>
              <a:rPr lang="en-US" b="1" dirty="0"/>
              <a:t>Exponential growth </a:t>
            </a:r>
            <a:r>
              <a:rPr lang="en-US" dirty="0"/>
              <a:t>in the </a:t>
            </a:r>
            <a:r>
              <a:rPr lang="en-US" b="1" dirty="0"/>
              <a:t>amount of information</a:t>
            </a:r>
            <a:r>
              <a:rPr lang="en-US" dirty="0"/>
              <a:t> available</a:t>
            </a:r>
          </a:p>
          <a:p>
            <a:r>
              <a:rPr lang="en-US" dirty="0"/>
              <a:t>The </a:t>
            </a:r>
            <a:r>
              <a:rPr lang="en-US" b="1" dirty="0"/>
              <a:t>amount of information being accessed </a:t>
            </a:r>
            <a:r>
              <a:rPr lang="en-US" dirty="0"/>
              <a:t>(or consumed) grows at a </a:t>
            </a:r>
            <a:r>
              <a:rPr lang="en-US" b="1" dirty="0"/>
              <a:t>linear rate </a:t>
            </a:r>
            <a:r>
              <a:rPr lang="en-US" dirty="0"/>
              <a:t>(at best)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5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ncreasing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number of choices will increase the decision time logarithmically.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Belkin (2008) outlined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some of the challenges within IIR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Jarvelin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(2011) also  argued the need to understand Info. Sys. Through the development of formal models and testable theories to describe the interaction b/w users and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major research challenge because of all the complexities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involved with users, their interactions with information and the systems that they employ.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24E6-8E1F-1D4B-9859-EC342DD3EB4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Challenge: Understanding how people behave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A502-A5FF-2A40-81F6-69CD24292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other hand, the designer of digital services also are faced with a number of decisions. For example: how much effort should I put in improving the quality of a recommendation technology (or how good should it be) for it to be used?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wants to model the user </a:t>
            </a:r>
            <a:r>
              <a:rPr lang="en-US" dirty="0" err="1"/>
              <a:t>behavour</a:t>
            </a:r>
            <a:r>
              <a:rPr lang="en-US" dirty="0"/>
              <a:t>?</a:t>
            </a:r>
          </a:p>
          <a:p>
            <a:r>
              <a:rPr lang="en-US" dirty="0"/>
              <a:t>Who wants to measure the system performance?</a:t>
            </a:r>
          </a:p>
          <a:p>
            <a:r>
              <a:rPr lang="en-US" dirty="0"/>
              <a:t>Who wants to decide what the system should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tutorial aims to give you the </a:t>
            </a:r>
            <a:r>
              <a:rPr lang="en-US" dirty="0" err="1"/>
              <a:t>toolboxs</a:t>
            </a:r>
            <a:r>
              <a:rPr lang="en-US" dirty="0"/>
              <a:t> for guiding you among these decisions. And this toolbox is centered around economic models. But why Economics?</a:t>
            </a:r>
          </a:p>
          <a:p>
            <a:r>
              <a:rPr lang="en-US" dirty="0"/>
              <a:t>Economics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how economics has influenced developments in IR;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and contrast the different ranking principles;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different models of user behavior;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 economic model of search;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the C/W/L framework and the different measurements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incorporates;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a metric given the C/W/L framework; and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Infer, hypothesize and predict user behaviors and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P@10 = 0.4 relevant docs / doc inspect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User will type in a sequence of short queries, and only look at few documents per query.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research</a:t>
            </a:r>
            <a:r>
              <a:rPr lang="en-US" baseline="0" dirty="0"/>
              <a:t> has shown that longer queries and going deeper into the result list will </a:t>
            </a:r>
            <a:r>
              <a:rPr lang="en-US" baseline="0" dirty="0" err="1"/>
              <a:t>yeild</a:t>
            </a:r>
            <a:r>
              <a:rPr lang="en-US" baseline="0" dirty="0"/>
              <a:t> better performance.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So, why do users behave like this? Are they MISS Behaving or are the being strategic.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One of the main challenges in our field is understanding users, so that we can provide support, improve search, and search systems.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868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8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4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6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53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ielab.io/tutoria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5701"/>
            <a:ext cx="7772400" cy="2444750"/>
          </a:xfrm>
        </p:spPr>
        <p:txBody>
          <a:bodyPr>
            <a:normAutofit/>
          </a:bodyPr>
          <a:lstStyle/>
          <a:p>
            <a:r>
              <a:rPr lang="en-US" dirty="0"/>
              <a:t>Building Economic </a:t>
            </a:r>
            <a:br>
              <a:rPr lang="en-US" dirty="0"/>
            </a:br>
            <a:r>
              <a:rPr lang="en-US" dirty="0"/>
              <a:t>Models and Measures of Search</a:t>
            </a:r>
            <a:br>
              <a:rPr lang="en-US" dirty="0"/>
            </a:br>
            <a:r>
              <a:rPr lang="en-US" dirty="0"/>
              <a:t>ACM SIGIR BEMMS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63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Leif Azzopardi, Alistair Moffat, Paul Thomas and Guido </a:t>
            </a:r>
            <a:r>
              <a:rPr lang="en-US" dirty="0" err="1"/>
              <a:t>Zuccon</a:t>
            </a:r>
            <a:endParaRPr lang="en-US" dirty="0"/>
          </a:p>
        </p:txBody>
      </p:sp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7" y="5434188"/>
            <a:ext cx="1812941" cy="46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F2D9C-4981-A44B-8817-D4AAA698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6" t="13517" r="10128" b="23369"/>
          <a:stretch/>
        </p:blipFill>
        <p:spPr>
          <a:xfrm>
            <a:off x="7054795" y="5435598"/>
            <a:ext cx="1600228" cy="4599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8BCCD80-2685-4E49-A46E-B671DA294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456" b="33948"/>
          <a:stretch/>
        </p:blipFill>
        <p:spPr>
          <a:xfrm>
            <a:off x="2501925" y="5434188"/>
            <a:ext cx="2009764" cy="457202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FE6884E-90C7-4DB3-8CE1-60BF4F981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696" y="5448299"/>
            <a:ext cx="2096682" cy="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108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9.00-9.20: </a:t>
            </a:r>
            <a:r>
              <a:rPr lang="en-US" b="1" dirty="0"/>
              <a:t>S0: Introduction</a:t>
            </a:r>
          </a:p>
          <a:p>
            <a:pPr marL="0" indent="0">
              <a:buNone/>
            </a:pPr>
            <a:r>
              <a:rPr lang="en-US" i="1" dirty="0"/>
              <a:t>9.30-10.30: </a:t>
            </a:r>
            <a:r>
              <a:rPr lang="en-US" b="1" dirty="0"/>
              <a:t>S1: Economics &amp; Ranking  (System) </a:t>
            </a:r>
            <a:r>
              <a:rPr lang="en-US" sz="2200" i="1" dirty="0"/>
              <a:t>	Coffee Break</a:t>
            </a:r>
          </a:p>
          <a:p>
            <a:pPr marL="0" indent="0">
              <a:buNone/>
            </a:pPr>
            <a:r>
              <a:rPr lang="en-US" i="1" dirty="0"/>
              <a:t>11.00-12.30:</a:t>
            </a:r>
            <a:r>
              <a:rPr lang="en-US" dirty="0"/>
              <a:t> </a:t>
            </a:r>
            <a:r>
              <a:rPr lang="en-US" b="1" dirty="0"/>
              <a:t>S2: Economics &amp; Behavior (User)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sz="2200" i="1" dirty="0"/>
              <a:t>Lunch</a:t>
            </a:r>
          </a:p>
          <a:p>
            <a:pPr marL="0" indent="0">
              <a:buNone/>
            </a:pPr>
            <a:r>
              <a:rPr lang="en-US" i="1" dirty="0"/>
              <a:t>14.00-15.30</a:t>
            </a:r>
            <a:r>
              <a:rPr lang="en-US" b="1" dirty="0"/>
              <a:t>: S3: Economics &amp; Evaluation (Metrics)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sz="2200" i="1" dirty="0"/>
              <a:t>Coffee Break</a:t>
            </a:r>
          </a:p>
          <a:p>
            <a:pPr marL="0" indent="0">
              <a:buNone/>
            </a:pPr>
            <a:r>
              <a:rPr lang="en-US" i="1" dirty="0"/>
              <a:t>16.00-17.20: </a:t>
            </a:r>
            <a:r>
              <a:rPr lang="en-US" b="1" dirty="0"/>
              <a:t>S4 Building a Model + Metric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1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2CF1-58DD-429A-BC7B-AA04481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Behavior </a:t>
            </a:r>
            <a:br>
              <a:rPr lang="en-US" dirty="0"/>
            </a:br>
            <a:r>
              <a:rPr lang="en-US" dirty="0"/>
              <a:t>and System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ECB6-A995-4833-81E6-3DE107217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Performance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71600"/>
            <a:ext cx="0" cy="492252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9D7C3-213C-40C6-81C2-F7435C820579}"/>
              </a:ext>
            </a:extLst>
          </p:cNvPr>
          <p:cNvSpPr txBox="1"/>
          <p:nvPr/>
        </p:nvSpPr>
        <p:spPr>
          <a:xfrm>
            <a:off x="6569078" y="3276912"/>
            <a:ext cx="214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Decide what items to show in response to user input.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3DEBB-71D6-42DC-9A54-CB2F95E9AEC1}"/>
              </a:ext>
            </a:extLst>
          </p:cNvPr>
          <p:cNvSpPr txBox="1"/>
          <p:nvPr/>
        </p:nvSpPr>
        <p:spPr>
          <a:xfrm>
            <a:off x="4083196" y="1959787"/>
            <a:ext cx="214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Measure quality of output shown.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950E5E-092D-4100-A020-79B69C635364}"/>
              </a:ext>
            </a:extLst>
          </p:cNvPr>
          <p:cNvSpPr txBox="1"/>
          <p:nvPr/>
        </p:nvSpPr>
        <p:spPr>
          <a:xfrm>
            <a:off x="1738045" y="5235852"/>
            <a:ext cx="214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Understand how users will response to changes.</a:t>
            </a:r>
          </a:p>
        </p:txBody>
      </p:sp>
    </p:spTree>
    <p:extLst>
      <p:ext uri="{BB962C8B-B14F-4D97-AF65-F5344CB8AC3E}">
        <p14:creationId xmlns:p14="http://schemas.microsoft.com/office/powerpoint/2010/main" val="92557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Performance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56360"/>
            <a:ext cx="0" cy="49377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D5B04-359B-4C24-9C12-A4F1ED696B1C}"/>
              </a:ext>
            </a:extLst>
          </p:cNvPr>
          <p:cNvGrpSpPr/>
          <p:nvPr/>
        </p:nvGrpSpPr>
        <p:grpSpPr>
          <a:xfrm>
            <a:off x="4145889" y="1552952"/>
            <a:ext cx="2240280" cy="1394909"/>
            <a:chOff x="4145889" y="1552952"/>
            <a:chExt cx="2240280" cy="1394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021186-6E53-4610-AF05-6524484D5480}"/>
                </a:ext>
              </a:extLst>
            </p:cNvPr>
            <p:cNvSpPr txBox="1"/>
            <p:nvPr/>
          </p:nvSpPr>
          <p:spPr>
            <a:xfrm>
              <a:off x="4145889" y="1552952"/>
              <a:ext cx="224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System Performance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01A70A4-76CB-4A5B-B208-DAEB49CF8D9C}"/>
                </a:ext>
              </a:extLst>
            </p:cNvPr>
            <p:cNvSpPr/>
            <p:nvPr/>
          </p:nvSpPr>
          <p:spPr>
            <a:xfrm rot="5400000">
              <a:off x="5044425" y="2574231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299E0-DA9C-4F13-9BB5-1A9CB3A11280}"/>
              </a:ext>
            </a:extLst>
          </p:cNvPr>
          <p:cNvGrpSpPr/>
          <p:nvPr/>
        </p:nvGrpSpPr>
        <p:grpSpPr>
          <a:xfrm>
            <a:off x="1738045" y="1588651"/>
            <a:ext cx="2466514" cy="1330866"/>
            <a:chOff x="1738045" y="1588651"/>
            <a:chExt cx="2466514" cy="133086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0DE3376-ED30-45C8-97CB-8866455738C8}"/>
                </a:ext>
              </a:extLst>
            </p:cNvPr>
            <p:cNvSpPr/>
            <p:nvPr/>
          </p:nvSpPr>
          <p:spPr>
            <a:xfrm rot="16200000">
              <a:off x="2351943" y="2585103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E44510-69FC-48BD-9198-BA3AB0D28875}"/>
                </a:ext>
              </a:extLst>
            </p:cNvPr>
            <p:cNvSpPr txBox="1"/>
            <p:nvPr/>
          </p:nvSpPr>
          <p:spPr>
            <a:xfrm>
              <a:off x="1738045" y="1588651"/>
              <a:ext cx="1798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Models of 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User Behavior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DA67894-D89D-44C1-AEDB-4D11CF97310E}"/>
                </a:ext>
              </a:extLst>
            </p:cNvPr>
            <p:cNvSpPr/>
            <p:nvPr/>
          </p:nvSpPr>
          <p:spPr>
            <a:xfrm>
              <a:off x="3743520" y="1652122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3D8E1-37CD-4CA3-910B-07025AAEB905}"/>
              </a:ext>
            </a:extLst>
          </p:cNvPr>
          <p:cNvGrpSpPr/>
          <p:nvPr/>
        </p:nvGrpSpPr>
        <p:grpSpPr>
          <a:xfrm>
            <a:off x="1710170" y="4852857"/>
            <a:ext cx="1744583" cy="1307959"/>
            <a:chOff x="1710170" y="4852857"/>
            <a:chExt cx="1744583" cy="1307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6A759-ED79-4BF8-AD7A-DFE7E5E1E680}"/>
                </a:ext>
              </a:extLst>
            </p:cNvPr>
            <p:cNvSpPr txBox="1"/>
            <p:nvPr/>
          </p:nvSpPr>
          <p:spPr>
            <a:xfrm>
              <a:off x="1710170" y="5514485"/>
              <a:ext cx="1744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User Behavior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E66512A5-F681-430B-9755-7E36E5749C7B}"/>
                </a:ext>
              </a:extLst>
            </p:cNvPr>
            <p:cNvSpPr/>
            <p:nvPr/>
          </p:nvSpPr>
          <p:spPr>
            <a:xfrm rot="5400000">
              <a:off x="2353285" y="5002446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CC12D4-1299-4F81-B5EF-0740E05F16C4}"/>
              </a:ext>
            </a:extLst>
          </p:cNvPr>
          <p:cNvSpPr txBox="1"/>
          <p:nvPr/>
        </p:nvSpPr>
        <p:spPr>
          <a:xfrm>
            <a:off x="4283302" y="5496009"/>
            <a:ext cx="21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System Performance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4CE19C-57B4-41BE-903D-9C9DFF410764}"/>
              </a:ext>
            </a:extLst>
          </p:cNvPr>
          <p:cNvSpPr/>
          <p:nvPr/>
        </p:nvSpPr>
        <p:spPr>
          <a:xfrm rot="10800000">
            <a:off x="3737478" y="580076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475E21-3F97-4559-BC6C-DAC131C4E2C4}"/>
              </a:ext>
            </a:extLst>
          </p:cNvPr>
          <p:cNvSpPr/>
          <p:nvPr/>
        </p:nvSpPr>
        <p:spPr>
          <a:xfrm rot="5400000">
            <a:off x="5102902" y="502881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Performance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56360"/>
            <a:ext cx="0" cy="49377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6912058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D5B04-359B-4C24-9C12-A4F1ED696B1C}"/>
              </a:ext>
            </a:extLst>
          </p:cNvPr>
          <p:cNvGrpSpPr/>
          <p:nvPr/>
        </p:nvGrpSpPr>
        <p:grpSpPr>
          <a:xfrm>
            <a:off x="4145889" y="1552952"/>
            <a:ext cx="2240280" cy="1394909"/>
            <a:chOff x="4145889" y="1552952"/>
            <a:chExt cx="2240280" cy="1394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021186-6E53-4610-AF05-6524484D5480}"/>
                </a:ext>
              </a:extLst>
            </p:cNvPr>
            <p:cNvSpPr txBox="1"/>
            <p:nvPr/>
          </p:nvSpPr>
          <p:spPr>
            <a:xfrm>
              <a:off x="4145889" y="1552952"/>
              <a:ext cx="224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System Performance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01A70A4-76CB-4A5B-B208-DAEB49CF8D9C}"/>
                </a:ext>
              </a:extLst>
            </p:cNvPr>
            <p:cNvSpPr/>
            <p:nvPr/>
          </p:nvSpPr>
          <p:spPr>
            <a:xfrm rot="5400000">
              <a:off x="5044425" y="2574231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299E0-DA9C-4F13-9BB5-1A9CB3A11280}"/>
              </a:ext>
            </a:extLst>
          </p:cNvPr>
          <p:cNvGrpSpPr/>
          <p:nvPr/>
        </p:nvGrpSpPr>
        <p:grpSpPr>
          <a:xfrm>
            <a:off x="1738045" y="1588651"/>
            <a:ext cx="2466514" cy="1330866"/>
            <a:chOff x="1738045" y="1588651"/>
            <a:chExt cx="2466514" cy="133086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0DE3376-ED30-45C8-97CB-8866455738C8}"/>
                </a:ext>
              </a:extLst>
            </p:cNvPr>
            <p:cNvSpPr/>
            <p:nvPr/>
          </p:nvSpPr>
          <p:spPr>
            <a:xfrm rot="16200000">
              <a:off x="2351943" y="2585103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E44510-69FC-48BD-9198-BA3AB0D28875}"/>
                </a:ext>
              </a:extLst>
            </p:cNvPr>
            <p:cNvSpPr txBox="1"/>
            <p:nvPr/>
          </p:nvSpPr>
          <p:spPr>
            <a:xfrm>
              <a:off x="1738045" y="1588651"/>
              <a:ext cx="1798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Models of 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User Behavior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DA67894-D89D-44C1-AEDB-4D11CF97310E}"/>
                </a:ext>
              </a:extLst>
            </p:cNvPr>
            <p:cNvSpPr/>
            <p:nvPr/>
          </p:nvSpPr>
          <p:spPr>
            <a:xfrm>
              <a:off x="3743520" y="1652122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3D8E1-37CD-4CA3-910B-07025AAEB905}"/>
              </a:ext>
            </a:extLst>
          </p:cNvPr>
          <p:cNvGrpSpPr/>
          <p:nvPr/>
        </p:nvGrpSpPr>
        <p:grpSpPr>
          <a:xfrm>
            <a:off x="1710170" y="4852857"/>
            <a:ext cx="1744583" cy="1307959"/>
            <a:chOff x="1710170" y="4852857"/>
            <a:chExt cx="1744583" cy="1307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6A759-ED79-4BF8-AD7A-DFE7E5E1E680}"/>
                </a:ext>
              </a:extLst>
            </p:cNvPr>
            <p:cNvSpPr txBox="1"/>
            <p:nvPr/>
          </p:nvSpPr>
          <p:spPr>
            <a:xfrm>
              <a:off x="1710170" y="5514485"/>
              <a:ext cx="1744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User Behavior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E66512A5-F681-430B-9755-7E36E5749C7B}"/>
                </a:ext>
              </a:extLst>
            </p:cNvPr>
            <p:cNvSpPr/>
            <p:nvPr/>
          </p:nvSpPr>
          <p:spPr>
            <a:xfrm rot="5400000">
              <a:off x="2353285" y="5002446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CC12D4-1299-4F81-B5EF-0740E05F16C4}"/>
              </a:ext>
            </a:extLst>
          </p:cNvPr>
          <p:cNvSpPr txBox="1"/>
          <p:nvPr/>
        </p:nvSpPr>
        <p:spPr>
          <a:xfrm>
            <a:off x="4283302" y="5496009"/>
            <a:ext cx="21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System Performance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4CE19C-57B4-41BE-903D-9C9DFF410764}"/>
              </a:ext>
            </a:extLst>
          </p:cNvPr>
          <p:cNvSpPr/>
          <p:nvPr/>
        </p:nvSpPr>
        <p:spPr>
          <a:xfrm rot="10800000">
            <a:off x="3737478" y="580076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475E21-3F97-4559-BC6C-DAC131C4E2C4}"/>
              </a:ext>
            </a:extLst>
          </p:cNvPr>
          <p:cNvSpPr/>
          <p:nvPr/>
        </p:nvSpPr>
        <p:spPr>
          <a:xfrm rot="5400000">
            <a:off x="5102902" y="502881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90DFD483-E601-42AD-91F3-1DAC1F89E3D6}"/>
              </a:ext>
            </a:extLst>
          </p:cNvPr>
          <p:cNvSpPr/>
          <p:nvPr/>
        </p:nvSpPr>
        <p:spPr>
          <a:xfrm flipV="1">
            <a:off x="6528133" y="1805056"/>
            <a:ext cx="1175639" cy="1143883"/>
          </a:xfrm>
          <a:prstGeom prst="bentUpArrow">
            <a:avLst>
              <a:gd name="adj1" fmla="val 11389"/>
              <a:gd name="adj2" fmla="val 11389"/>
              <a:gd name="adj3" fmla="val 1527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3A3AE85-C634-4019-8151-6C1EEABE0F7F}"/>
              </a:ext>
            </a:extLst>
          </p:cNvPr>
          <p:cNvSpPr/>
          <p:nvPr/>
        </p:nvSpPr>
        <p:spPr>
          <a:xfrm rot="10800000">
            <a:off x="6155649" y="3437095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20E3F-2DE7-4FFC-865F-E434B0A4E641}"/>
              </a:ext>
            </a:extLst>
          </p:cNvPr>
          <p:cNvSpPr txBox="1"/>
          <p:nvPr/>
        </p:nvSpPr>
        <p:spPr>
          <a:xfrm>
            <a:off x="6509770" y="3145635"/>
            <a:ext cx="202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Estimation of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Relevance /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294493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98558"/>
            <a:ext cx="77724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3" y="2374343"/>
            <a:ext cx="9144000" cy="1143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How do we measure system quality?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1DAFA-0DC7-4F2A-99E8-CC9E86906D8A}"/>
              </a:ext>
            </a:extLst>
          </p:cNvPr>
          <p:cNvSpPr txBox="1"/>
          <p:nvPr/>
        </p:nvSpPr>
        <p:spPr>
          <a:xfrm>
            <a:off x="3870500" y="3669792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 one word)</a:t>
            </a:r>
          </a:p>
        </p:txBody>
      </p:sp>
    </p:spTree>
    <p:extLst>
      <p:ext uri="{BB962C8B-B14F-4D97-AF65-F5344CB8AC3E}">
        <p14:creationId xmlns:p14="http://schemas.microsoft.com/office/powerpoint/2010/main" val="257704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-12329"/>
            <a:ext cx="9168660" cy="1143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Users behaving…</a:t>
            </a:r>
          </a:p>
        </p:txBody>
      </p:sp>
      <p:pic>
        <p:nvPicPr>
          <p:cNvPr id="4" name="Picture 3" descr="user-comp-1.png"/>
          <p:cNvPicPr>
            <a:picLocks noChangeAspect="1"/>
          </p:cNvPicPr>
          <p:nvPr/>
        </p:nvPicPr>
        <p:blipFill>
          <a:blip r:embed="rId3"/>
          <a:srcRect l="1991" t="2568" r="43799" b="23111"/>
          <a:stretch>
            <a:fillRect/>
          </a:stretch>
        </p:blipFill>
        <p:spPr>
          <a:xfrm>
            <a:off x="230229" y="2208732"/>
            <a:ext cx="2668464" cy="2836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329"/>
            <a:ext cx="9144000" cy="1143000"/>
          </a:xfrm>
        </p:spPr>
        <p:txBody>
          <a:bodyPr/>
          <a:lstStyle/>
          <a:p>
            <a:r>
              <a:rPr lang="en-US" dirty="0"/>
              <a:t>System ranking…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6DFB98-9941-4483-89A3-088488418C04}"/>
              </a:ext>
            </a:extLst>
          </p:cNvPr>
          <p:cNvGrpSpPr/>
          <p:nvPr/>
        </p:nvGrpSpPr>
        <p:grpSpPr>
          <a:xfrm>
            <a:off x="230229" y="1341946"/>
            <a:ext cx="8446783" cy="1885463"/>
            <a:chOff x="230229" y="1341946"/>
            <a:chExt cx="8446783" cy="1885463"/>
          </a:xfrm>
        </p:grpSpPr>
        <p:sp>
          <p:nvSpPr>
            <p:cNvPr id="3" name="Rectangle 2"/>
            <p:cNvSpPr/>
            <p:nvPr/>
          </p:nvSpPr>
          <p:spPr>
            <a:xfrm>
              <a:off x="230229" y="1341946"/>
              <a:ext cx="84339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Given a query, the system returns a ranked list of documents…</a:t>
              </a:r>
            </a:p>
            <a:p>
              <a:endParaRPr lang="en-US" sz="24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E4EC8C-F93B-4E9A-8D5C-64C0FAAD318A}"/>
                </a:ext>
              </a:extLst>
            </p:cNvPr>
            <p:cNvGrpSpPr/>
            <p:nvPr/>
          </p:nvGrpSpPr>
          <p:grpSpPr>
            <a:xfrm>
              <a:off x="2821971" y="2592929"/>
              <a:ext cx="5855041" cy="634480"/>
              <a:chOff x="2821971" y="2592929"/>
              <a:chExt cx="5855041" cy="634480"/>
            </a:xfrm>
          </p:grpSpPr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D35251C-5EA0-4FC2-AD44-A8F943C00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1971" y="260711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E31C984-5E09-4FFA-B48E-F58E4E47D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519" y="2615959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1C358ED-8A7B-42F1-ACD7-A26454570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4417" y="2604722"/>
                <a:ext cx="591496" cy="591496"/>
              </a:xfrm>
              <a:prstGeom prst="rect">
                <a:avLst/>
              </a:prstGeom>
            </p:spPr>
          </p:pic>
          <p:pic>
            <p:nvPicPr>
              <p:cNvPr id="17" name="Picture 1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8FEDBD4-A215-4B39-9AC2-87ECD95DD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1425" y="261596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18" name="Picture 1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24C685E-79B1-4D2F-8AD8-A1B7E8A9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0449" y="2604722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19" name="Picture 1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15186D5-7A36-4D16-AC4D-80BAAD254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01925" y="2592929"/>
                <a:ext cx="611795" cy="611795"/>
              </a:xfrm>
              <a:prstGeom prst="rect">
                <a:avLst/>
              </a:prstGeom>
            </p:spPr>
          </p:pic>
          <p:pic>
            <p:nvPicPr>
              <p:cNvPr id="29" name="Picture 2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474DE00-B866-429D-8A66-4F9CFED63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3721" y="2607111"/>
                <a:ext cx="591496" cy="591496"/>
              </a:xfrm>
              <a:prstGeom prst="rect">
                <a:avLst/>
              </a:prstGeom>
            </p:spPr>
          </p:pic>
          <p:pic>
            <p:nvPicPr>
              <p:cNvPr id="30" name="Picture 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ED9877C-DAE7-4E34-B360-02434F68B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9947" y="2604724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4A91C1A-8ECE-4BCE-9831-4975822EE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6198" y="2613227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32" name="Picture 3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3E0B36D-19C5-4B1E-A988-05400322D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5217" y="2615614"/>
                <a:ext cx="611795" cy="611795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2E504E-E902-4957-8548-A756F715E88D}"/>
              </a:ext>
            </a:extLst>
          </p:cNvPr>
          <p:cNvGrpSpPr/>
          <p:nvPr/>
        </p:nvGrpSpPr>
        <p:grpSpPr>
          <a:xfrm>
            <a:off x="2885583" y="3274270"/>
            <a:ext cx="6172212" cy="3351641"/>
            <a:chOff x="2885583" y="3274270"/>
            <a:chExt cx="6172212" cy="3351641"/>
          </a:xfrm>
        </p:grpSpPr>
        <p:sp>
          <p:nvSpPr>
            <p:cNvPr id="11" name="Rectangle 10"/>
            <p:cNvSpPr/>
            <p:nvPr/>
          </p:nvSpPr>
          <p:spPr>
            <a:xfrm>
              <a:off x="2885583" y="3948255"/>
              <a:ext cx="6172212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and the user inspects the top 10 documents…</a:t>
              </a:r>
            </a:p>
            <a:p>
              <a:endParaRPr lang="en-US" sz="2400" b="1" dirty="0"/>
            </a:p>
            <a:p>
              <a:r>
                <a:rPr lang="en-US" sz="2400" b="1" dirty="0"/>
                <a:t>then Precision at 10 = 4/10.</a:t>
              </a:r>
            </a:p>
            <a:p>
              <a:endParaRPr lang="en-US" sz="2400" b="1" dirty="0"/>
            </a:p>
            <a:p>
              <a:r>
                <a:rPr lang="en-US" sz="2400" b="1" dirty="0"/>
                <a:t>More precisely, </a:t>
              </a:r>
            </a:p>
            <a:p>
              <a:r>
                <a:rPr lang="en-US" sz="2400" b="1" dirty="0"/>
                <a:t>p@10 = 0.4 relevant docs / doc inspected</a:t>
              </a:r>
            </a:p>
            <a:p>
              <a:endParaRPr lang="en-US" sz="2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F4179F-7F32-4427-992E-9EE67FCE6C76}"/>
                </a:ext>
              </a:extLst>
            </p:cNvPr>
            <p:cNvGrpSpPr/>
            <p:nvPr/>
          </p:nvGrpSpPr>
          <p:grpSpPr>
            <a:xfrm>
              <a:off x="2965459" y="3274270"/>
              <a:ext cx="5597707" cy="478770"/>
              <a:chOff x="2965459" y="3274270"/>
              <a:chExt cx="5597707" cy="478770"/>
            </a:xfrm>
          </p:grpSpPr>
          <p:pic>
            <p:nvPicPr>
              <p:cNvPr id="22" name="Picture 2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8FADA88-B774-4B18-ADBF-CD419A10F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5459" y="3324126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9101A89-10EB-4071-B1AB-BFCCE2DD5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3577705" y="3388789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22138A9-F208-48F8-9E05-AB27B9AAE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7489" y="329379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5" name="Picture 2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0724EBF-0F9E-4E1A-AF61-76F05C9C7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4697273" y="3356988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6" name="Picture 2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CDD2934-A409-4F70-BEBB-24B808F3B4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3315" y="3282343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7" name="Picture 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96CA4AC-2DA7-43E6-AC99-F60E79E14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5257057" y="3346197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3" name="Picture 3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254CBAD-01DE-4529-A8CE-CF9ADE985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6454383" y="3348915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6926459-6713-4D38-BBBF-5EA4CC8B6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30425" y="327427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5" name="Picture 3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9BF91AA-8D7F-4E19-B620-55C8DD2EC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7014167" y="3338124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8F39DB4-9E09-4206-B333-7D5BBA01B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8198915" y="3388788"/>
                <a:ext cx="364251" cy="364251"/>
              </a:xfrm>
              <a:prstGeom prst="rect">
                <a:avLst/>
              </a:prstGeom>
            </p:spPr>
          </p:pic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392262-E97C-468F-A0EF-6C798B49652C}"/>
              </a:ext>
            </a:extLst>
          </p:cNvPr>
          <p:cNvSpPr txBox="1"/>
          <p:nvPr/>
        </p:nvSpPr>
        <p:spPr>
          <a:xfrm>
            <a:off x="2325680" y="4379756"/>
            <a:ext cx="34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 User Behavior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F2A170-24E9-4363-A444-4DBD4AE35BA7}"/>
              </a:ext>
            </a:extLst>
          </p:cNvPr>
          <p:cNvSpPr txBox="1"/>
          <p:nvPr/>
        </p:nvSpPr>
        <p:spPr>
          <a:xfrm>
            <a:off x="2641570" y="5082546"/>
            <a:ext cx="38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Prediction of System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F86002-A85B-4BB6-A7C9-21BE399F8CB6}"/>
              </a:ext>
            </a:extLst>
          </p:cNvPr>
          <p:cNvSpPr txBox="1"/>
          <p:nvPr/>
        </p:nvSpPr>
        <p:spPr>
          <a:xfrm>
            <a:off x="230229" y="5102416"/>
            <a:ext cx="17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Vary the model of user behavior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52EA50-1256-4E08-BF43-B6EC9F781602}"/>
              </a:ext>
            </a:extLst>
          </p:cNvPr>
          <p:cNvSpPr txBox="1"/>
          <p:nvPr/>
        </p:nvSpPr>
        <p:spPr>
          <a:xfrm>
            <a:off x="0" y="5686967"/>
            <a:ext cx="232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obtain different predictions of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33323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98558"/>
            <a:ext cx="77724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3" y="2374343"/>
            <a:ext cx="9144000" cy="1143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How do users behave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searching for information?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14516-9828-4752-AE5E-31C8CC8599B9}"/>
              </a:ext>
            </a:extLst>
          </p:cNvPr>
          <p:cNvSpPr txBox="1"/>
          <p:nvPr/>
        </p:nvSpPr>
        <p:spPr>
          <a:xfrm>
            <a:off x="3870500" y="3669792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 one word)</a:t>
            </a:r>
          </a:p>
        </p:txBody>
      </p:sp>
    </p:spTree>
    <p:extLst>
      <p:ext uri="{BB962C8B-B14F-4D97-AF65-F5344CB8AC3E}">
        <p14:creationId xmlns:p14="http://schemas.microsoft.com/office/powerpoint/2010/main" val="3138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545" r="8758" b="1866"/>
          <a:stretch/>
        </p:blipFill>
        <p:spPr>
          <a:xfrm>
            <a:off x="660129" y="5552729"/>
            <a:ext cx="769937" cy="98513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72244" y="1235831"/>
            <a:ext cx="58953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Leif Azzopardi, @</a:t>
            </a:r>
            <a:r>
              <a:rPr lang="en-US" sz="2000" b="1" dirty="0" err="1">
                <a:solidFill>
                  <a:srgbClr val="0070C0"/>
                </a:solidFill>
              </a:rPr>
              <a:t>leifos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Associate Professor, University of Strathclyde</a:t>
            </a:r>
            <a:br>
              <a:rPr lang="en-US" b="1" dirty="0"/>
            </a:br>
            <a:r>
              <a:rPr lang="en-US" sz="1600" dirty="0"/>
              <a:t>Studying how information systems shape and influence people and society with models of user behavior, interaction and 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D5857-4142-234E-82D0-49C82E145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5" r="10594" b="11062"/>
          <a:stretch/>
        </p:blipFill>
        <p:spPr>
          <a:xfrm>
            <a:off x="712830" y="1241984"/>
            <a:ext cx="788325" cy="1082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23BF08-7420-46AD-87C4-D19C17216C44}"/>
              </a:ext>
            </a:extLst>
          </p:cNvPr>
          <p:cNvSpPr/>
          <p:nvPr/>
        </p:nvSpPr>
        <p:spPr>
          <a:xfrm>
            <a:off x="1572244" y="2662938"/>
            <a:ext cx="589534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Alistair Moffat</a:t>
            </a:r>
          </a:p>
          <a:p>
            <a:r>
              <a:rPr lang="en-US" sz="1600" dirty="0">
                <a:solidFill>
                  <a:srgbClr val="92D050"/>
                </a:solidFill>
              </a:rPr>
              <a:t>Professor, University of Melbourne</a:t>
            </a:r>
            <a:br>
              <a:rPr lang="en-US" sz="1600" b="1" dirty="0"/>
            </a:br>
            <a:r>
              <a:rPr lang="en-US" sz="1600" dirty="0"/>
              <a:t>Searching for better information retrieval metrics, text and index compression methods, and information retrieval heuristics.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703D2-8A77-418F-8B55-9C308D880829}"/>
              </a:ext>
            </a:extLst>
          </p:cNvPr>
          <p:cNvSpPr/>
          <p:nvPr/>
        </p:nvSpPr>
        <p:spPr>
          <a:xfrm>
            <a:off x="1501156" y="5429743"/>
            <a:ext cx="59664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Guido </a:t>
            </a:r>
            <a:r>
              <a:rPr lang="en-US" sz="2000" b="1" dirty="0" err="1">
                <a:solidFill>
                  <a:srgbClr val="0070C0"/>
                </a:solidFill>
              </a:rPr>
              <a:t>Zuccon</a:t>
            </a:r>
            <a:r>
              <a:rPr lang="en-US" sz="2000" b="1" dirty="0">
                <a:solidFill>
                  <a:srgbClr val="0070C0"/>
                </a:solidFill>
              </a:rPr>
              <a:t>, @</a:t>
            </a:r>
            <a:r>
              <a:rPr lang="en-US" sz="2000" b="1" dirty="0" err="1">
                <a:solidFill>
                  <a:srgbClr val="0070C0"/>
                </a:solidFill>
              </a:rPr>
              <a:t>guidozuc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Senior Lecturer, University of Queensland</a:t>
            </a:r>
          </a:p>
          <a:p>
            <a:r>
              <a:rPr lang="en-US" sz="1600" dirty="0"/>
              <a:t>Researching and developing  formal models of search, ranking, and research diversification, especially in the domain of e-health.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B7B06-1704-4951-BD77-D0BE714B6A07}"/>
              </a:ext>
            </a:extLst>
          </p:cNvPr>
          <p:cNvSpPr/>
          <p:nvPr/>
        </p:nvSpPr>
        <p:spPr>
          <a:xfrm>
            <a:off x="1572244" y="4050846"/>
            <a:ext cx="58953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Paul Thomas, @</a:t>
            </a:r>
            <a:r>
              <a:rPr lang="en-US" sz="2000" b="1" dirty="0" err="1">
                <a:solidFill>
                  <a:srgbClr val="0070C0"/>
                </a:solidFill>
              </a:rPr>
              <a:t>pt_ir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Senior Applied Scientist,  Microsoft Bing</a:t>
            </a:r>
          </a:p>
          <a:p>
            <a:r>
              <a:rPr lang="en-US" sz="1600" dirty="0"/>
              <a:t>Studying how people use search systems, and using that to evaluate current systems and build new ones.</a:t>
            </a:r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A3E3259-8609-4F91-9124-4D807CC549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55" r="6892"/>
          <a:stretch/>
        </p:blipFill>
        <p:spPr>
          <a:xfrm>
            <a:off x="713377" y="4232221"/>
            <a:ext cx="787778" cy="933908"/>
          </a:xfrm>
          <a:prstGeom prst="rect">
            <a:avLst/>
          </a:prstGeom>
        </p:spPr>
      </p:pic>
      <p:pic>
        <p:nvPicPr>
          <p:cNvPr id="15" name="Picture 14" descr="A person wearing a red flower&#10;&#10;Description automatically generated">
            <a:extLst>
              <a:ext uri="{FF2B5EF4-FFF2-40B4-BE49-F238E27FC236}">
                <a16:creationId xmlns:a16="http://schemas.microsoft.com/office/drawing/2014/main" id="{865408F2-A618-49B1-86A7-BD9F8BC816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55" t="-1370" r="11572" b="8624"/>
          <a:stretch/>
        </p:blipFill>
        <p:spPr>
          <a:xfrm>
            <a:off x="712830" y="2757542"/>
            <a:ext cx="788325" cy="104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1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-12329"/>
            <a:ext cx="9168660" cy="1143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Users behaving…</a:t>
            </a:r>
          </a:p>
        </p:txBody>
      </p:sp>
      <p:pic>
        <p:nvPicPr>
          <p:cNvPr id="4" name="Picture 3" descr="user-comp-1.png"/>
          <p:cNvPicPr>
            <a:picLocks noChangeAspect="1"/>
          </p:cNvPicPr>
          <p:nvPr/>
        </p:nvPicPr>
        <p:blipFill>
          <a:blip r:embed="rId3"/>
          <a:srcRect l="1991" t="2568" r="43799" b="23111"/>
          <a:stretch>
            <a:fillRect/>
          </a:stretch>
        </p:blipFill>
        <p:spPr>
          <a:xfrm>
            <a:off x="230229" y="2208732"/>
            <a:ext cx="2668464" cy="28363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82920" y="5394838"/>
            <a:ext cx="4135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329"/>
            <a:ext cx="9144000" cy="1143000"/>
          </a:xfrm>
        </p:spPr>
        <p:txBody>
          <a:bodyPr/>
          <a:lstStyle/>
          <a:p>
            <a:r>
              <a:rPr lang="en-US" dirty="0"/>
              <a:t>Users behaving…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330FF-24B1-4385-B9AE-3DCF896E0D65}"/>
              </a:ext>
            </a:extLst>
          </p:cNvPr>
          <p:cNvSpPr/>
          <p:nvPr/>
        </p:nvSpPr>
        <p:spPr>
          <a:xfrm>
            <a:off x="2821971" y="3955096"/>
            <a:ext cx="6011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But longer queries yield better performance…</a:t>
            </a:r>
          </a:p>
          <a:p>
            <a:endParaRPr lang="en-US" sz="2400" b="1" dirty="0"/>
          </a:p>
          <a:p>
            <a:r>
              <a:rPr lang="en-US" sz="2400" b="1" dirty="0"/>
              <a:t>…. and going deeper provides more relevance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DF2E4-1E8F-4979-971C-39CB0660C198}"/>
              </a:ext>
            </a:extLst>
          </p:cNvPr>
          <p:cNvSpPr txBox="1"/>
          <p:nvPr/>
        </p:nvSpPr>
        <p:spPr>
          <a:xfrm>
            <a:off x="5918011" y="5146722"/>
            <a:ext cx="28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Predictions of User Behavior</a:t>
            </a:r>
          </a:p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4189-41B3-44B1-8DEB-49121F81B108}"/>
              </a:ext>
            </a:extLst>
          </p:cNvPr>
          <p:cNvSpPr txBox="1"/>
          <p:nvPr/>
        </p:nvSpPr>
        <p:spPr>
          <a:xfrm>
            <a:off x="6592902" y="1449586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92C083-641A-4CD8-AC0C-6A81D5073730}"/>
              </a:ext>
            </a:extLst>
          </p:cNvPr>
          <p:cNvGrpSpPr/>
          <p:nvPr/>
        </p:nvGrpSpPr>
        <p:grpSpPr>
          <a:xfrm>
            <a:off x="230229" y="1341946"/>
            <a:ext cx="8433993" cy="1865510"/>
            <a:chOff x="230229" y="1341946"/>
            <a:chExt cx="8433993" cy="18655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188F6D-8945-4454-A29B-36A89984E959}"/>
                </a:ext>
              </a:extLst>
            </p:cNvPr>
            <p:cNvSpPr/>
            <p:nvPr/>
          </p:nvSpPr>
          <p:spPr>
            <a:xfrm>
              <a:off x="230229" y="1341946"/>
              <a:ext cx="84339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Typically users pose short queries (2-3 terms)…</a:t>
              </a:r>
            </a:p>
            <a:p>
              <a:r>
                <a:rPr lang="en-US" sz="2400" b="1" dirty="0"/>
                <a:t>… and only tend to examine the first few results</a:t>
              </a:r>
              <a:endParaRPr lang="en-US" sz="2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96C1953-2755-4B11-A204-B90461A7D6A2}"/>
                </a:ext>
              </a:extLst>
            </p:cNvPr>
            <p:cNvGrpSpPr/>
            <p:nvPr/>
          </p:nvGrpSpPr>
          <p:grpSpPr>
            <a:xfrm>
              <a:off x="2821971" y="2607111"/>
              <a:ext cx="2335724" cy="600345"/>
              <a:chOff x="2821971" y="2607111"/>
              <a:chExt cx="2335724" cy="600345"/>
            </a:xfrm>
          </p:grpSpPr>
          <p:pic>
            <p:nvPicPr>
              <p:cNvPr id="19" name="Picture 1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2DC4EE-D27C-411A-A643-96EF575ED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1971" y="260711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20" name="Picture 1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02A12AE-9195-4CA1-BC2F-6C277D06E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519" y="2615959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22" name="Picture 2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2E07A12-5899-446D-BFFD-BBE3FBFD3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1425" y="261596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27" name="Picture 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5235987-0C37-4AA4-936D-BA296268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6198" y="2613227"/>
                <a:ext cx="591497" cy="591497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2EBC67-C40F-4F5F-AAAB-6A7DBC03B7EF}"/>
              </a:ext>
            </a:extLst>
          </p:cNvPr>
          <p:cNvGrpSpPr/>
          <p:nvPr/>
        </p:nvGrpSpPr>
        <p:grpSpPr>
          <a:xfrm>
            <a:off x="2969245" y="3286929"/>
            <a:ext cx="2096065" cy="459250"/>
            <a:chOff x="2965459" y="3293790"/>
            <a:chExt cx="2096065" cy="459250"/>
          </a:xfrm>
        </p:grpSpPr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5BB426DC-9E17-46F4-A068-7DE4037B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65459" y="3324126"/>
              <a:ext cx="364251" cy="364251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376DB1AA-BED4-4724-94F3-4B16E2E6A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V="1">
              <a:off x="3577705" y="3388789"/>
              <a:ext cx="364251" cy="364251"/>
            </a:xfrm>
            <a:prstGeom prst="rect">
              <a:avLst/>
            </a:prstGeom>
          </p:spPr>
        </p:pic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784002A2-427D-47E5-9A54-DE580F18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37489" y="3293790"/>
              <a:ext cx="364251" cy="364251"/>
            </a:xfrm>
            <a:prstGeom prst="rect">
              <a:avLst/>
            </a:prstGeom>
          </p:spPr>
        </p:pic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FF374E71-61DD-4718-B566-6D9DA4A9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V="1">
              <a:off x="4697273" y="3356988"/>
              <a:ext cx="364251" cy="3642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AE3FD-5541-48F6-9C51-0217FF92B2A4}"/>
              </a:ext>
            </a:extLst>
          </p:cNvPr>
          <p:cNvGrpSpPr/>
          <p:nvPr/>
        </p:nvGrpSpPr>
        <p:grpSpPr>
          <a:xfrm>
            <a:off x="2969245" y="3267410"/>
            <a:ext cx="5597707" cy="478769"/>
            <a:chOff x="2994743" y="4120662"/>
            <a:chExt cx="5597707" cy="47876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D134ED-1B71-4377-A163-F4FD878A39A8}"/>
                </a:ext>
              </a:extLst>
            </p:cNvPr>
            <p:cNvGrpSpPr/>
            <p:nvPr/>
          </p:nvGrpSpPr>
          <p:grpSpPr>
            <a:xfrm>
              <a:off x="2994743" y="4120662"/>
              <a:ext cx="5597707" cy="478769"/>
              <a:chOff x="2965459" y="3274270"/>
              <a:chExt cx="5597707" cy="478769"/>
            </a:xfrm>
          </p:grpSpPr>
          <p:pic>
            <p:nvPicPr>
              <p:cNvPr id="43" name="Picture 4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958DB7D-62EE-450E-B1EE-FAD0B1306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5459" y="3324126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6C14AFF-3913-4746-BD56-147F37186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7489" y="329379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46" name="Picture 4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9041CD0-9F0B-4F2A-B676-E0BB7994E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4697273" y="3356988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47" name="Picture 4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28C0B71-618A-4C03-A2AD-703EA0EF9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3315" y="3282343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09EF05A-5D7A-4D68-AB6E-C85806420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6454383" y="3348915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3957C85-8340-4EC6-B9C8-D82AB37C2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0425" y="327427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BAD956-9D75-4308-B99E-FDE155DF3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7014167" y="3338124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EEF951A-9824-4278-B8D2-65186F857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8198915" y="3388788"/>
                <a:ext cx="364251" cy="364251"/>
              </a:xfrm>
              <a:prstGeom prst="rect">
                <a:avLst/>
              </a:prstGeom>
            </p:spPr>
          </p:pic>
        </p:grpSp>
        <p:pic>
          <p:nvPicPr>
            <p:cNvPr id="53" name="Picture 52" descr="A close up of a logo&#10;&#10;Description automatically generated">
              <a:extLst>
                <a:ext uri="{FF2B5EF4-FFF2-40B4-BE49-F238E27FC236}">
                  <a16:creationId xmlns:a16="http://schemas.microsoft.com/office/drawing/2014/main" id="{4D71898D-D531-4C9C-BF97-FB9783FE2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1809" y="4171068"/>
              <a:ext cx="364251" cy="364251"/>
            </a:xfrm>
            <a:prstGeom prst="rect">
              <a:avLst/>
            </a:prstGeom>
          </p:spPr>
        </p:pic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EAB50821-DDFA-422E-A5BA-FFB03E7F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34572" y="4121883"/>
              <a:ext cx="364251" cy="3642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6B338F-1B57-4D26-BE91-4C71F8CFA915}"/>
              </a:ext>
            </a:extLst>
          </p:cNvPr>
          <p:cNvGrpSpPr/>
          <p:nvPr/>
        </p:nvGrpSpPr>
        <p:grpSpPr>
          <a:xfrm>
            <a:off x="5121627" y="2616519"/>
            <a:ext cx="3542595" cy="634480"/>
            <a:chOff x="5134417" y="2592929"/>
            <a:chExt cx="3542595" cy="634480"/>
          </a:xfrm>
        </p:grpSpPr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597D5740-A683-45DA-9A9E-CC4107F44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34417" y="2604722"/>
              <a:ext cx="591496" cy="591496"/>
            </a:xfrm>
            <a:prstGeom prst="rect">
              <a:avLst/>
            </a:prstGeom>
          </p:spPr>
        </p:pic>
        <p:pic>
          <p:nvPicPr>
            <p:cNvPr id="56" name="Picture 55" descr="A close up of a logo&#10;&#10;Description automatically generated">
              <a:extLst>
                <a:ext uri="{FF2B5EF4-FFF2-40B4-BE49-F238E27FC236}">
                  <a16:creationId xmlns:a16="http://schemas.microsoft.com/office/drawing/2014/main" id="{58426A94-A083-4B0B-921D-86849252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0449" y="2604722"/>
              <a:ext cx="591497" cy="591497"/>
            </a:xfrm>
            <a:prstGeom prst="rect">
              <a:avLst/>
            </a:prstGeom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35B2B546-87FF-428F-88A0-F3B27468E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01925" y="2592929"/>
              <a:ext cx="611795" cy="611795"/>
            </a:xfrm>
            <a:prstGeom prst="rect">
              <a:avLst/>
            </a:prstGeom>
          </p:spPr>
        </p:pic>
        <p:pic>
          <p:nvPicPr>
            <p:cNvPr id="58" name="Picture 57" descr="A close up of a logo&#10;&#10;Description automatically generated">
              <a:extLst>
                <a:ext uri="{FF2B5EF4-FFF2-40B4-BE49-F238E27FC236}">
                  <a16:creationId xmlns:a16="http://schemas.microsoft.com/office/drawing/2014/main" id="{7A6AE085-7165-4F39-951F-0D22611F0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73721" y="2607111"/>
              <a:ext cx="591496" cy="591496"/>
            </a:xfrm>
            <a:prstGeom prst="rect">
              <a:avLst/>
            </a:prstGeom>
          </p:spPr>
        </p:pic>
        <p:pic>
          <p:nvPicPr>
            <p:cNvPr id="59" name="Picture 58" descr="A close up of a logo&#10;&#10;Description automatically generated">
              <a:extLst>
                <a:ext uri="{FF2B5EF4-FFF2-40B4-BE49-F238E27FC236}">
                  <a16:creationId xmlns:a16="http://schemas.microsoft.com/office/drawing/2014/main" id="{FBA28F13-43D0-4544-BEAA-9AD4E9441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9947" y="2604724"/>
              <a:ext cx="591495" cy="591495"/>
            </a:xfrm>
            <a:prstGeom prst="rect">
              <a:avLst/>
            </a:prstGeom>
          </p:spPr>
        </p:pic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4EE243A8-D886-41D8-B3E3-B8EA23A87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65217" y="2615614"/>
              <a:ext cx="611795" cy="61179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F161FDF-FE84-43B2-9E99-C844F67E18CA}"/>
              </a:ext>
            </a:extLst>
          </p:cNvPr>
          <p:cNvSpPr txBox="1"/>
          <p:nvPr/>
        </p:nvSpPr>
        <p:spPr>
          <a:xfrm>
            <a:off x="4701059" y="5496009"/>
            <a:ext cx="413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Based on Models of System Performance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4E416F-698D-414F-8FFA-56CE3E16CCD6}"/>
              </a:ext>
            </a:extLst>
          </p:cNvPr>
          <p:cNvSpPr txBox="1"/>
          <p:nvPr/>
        </p:nvSpPr>
        <p:spPr>
          <a:xfrm>
            <a:off x="153507" y="5477639"/>
            <a:ext cx="26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Improve the models of system performance, and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CA09F7-5D2D-4B74-9F93-42A187CE7537}"/>
              </a:ext>
            </a:extLst>
          </p:cNvPr>
          <p:cNvSpPr txBox="1"/>
          <p:nvPr/>
        </p:nvSpPr>
        <p:spPr>
          <a:xfrm>
            <a:off x="46465" y="6050229"/>
            <a:ext cx="285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obtain more accurate predictions of user behavior</a:t>
            </a:r>
          </a:p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0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61" grpId="0"/>
      <p:bldP spid="62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3" y="2374343"/>
            <a:ext cx="9144000" cy="1143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4800" dirty="0"/>
              <a:t>What came first </a:t>
            </a:r>
            <a:br>
              <a:rPr lang="en-US" sz="4800" dirty="0"/>
            </a:br>
            <a:r>
              <a:rPr lang="en-US" sz="4800" dirty="0"/>
              <a:t>user behavior or system performance?</a:t>
            </a:r>
          </a:p>
        </p:txBody>
      </p:sp>
    </p:spTree>
    <p:extLst>
      <p:ext uri="{BB962C8B-B14F-4D97-AF65-F5344CB8AC3E}">
        <p14:creationId xmlns:p14="http://schemas.microsoft.com/office/powerpoint/2010/main" val="177979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in Information Retrieval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56360"/>
            <a:ext cx="0" cy="49377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6912058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D5B04-359B-4C24-9C12-A4F1ED696B1C}"/>
              </a:ext>
            </a:extLst>
          </p:cNvPr>
          <p:cNvGrpSpPr/>
          <p:nvPr/>
        </p:nvGrpSpPr>
        <p:grpSpPr>
          <a:xfrm>
            <a:off x="4145889" y="1552952"/>
            <a:ext cx="2240280" cy="1394909"/>
            <a:chOff x="4145889" y="1552952"/>
            <a:chExt cx="2240280" cy="1394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021186-6E53-4610-AF05-6524484D5480}"/>
                </a:ext>
              </a:extLst>
            </p:cNvPr>
            <p:cNvSpPr txBox="1"/>
            <p:nvPr/>
          </p:nvSpPr>
          <p:spPr>
            <a:xfrm>
              <a:off x="4145889" y="1552952"/>
              <a:ext cx="224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System Performance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01A70A4-76CB-4A5B-B208-DAEB49CF8D9C}"/>
                </a:ext>
              </a:extLst>
            </p:cNvPr>
            <p:cNvSpPr/>
            <p:nvPr/>
          </p:nvSpPr>
          <p:spPr>
            <a:xfrm rot="5400000">
              <a:off x="5044425" y="2574231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299E0-DA9C-4F13-9BB5-1A9CB3A11280}"/>
              </a:ext>
            </a:extLst>
          </p:cNvPr>
          <p:cNvGrpSpPr/>
          <p:nvPr/>
        </p:nvGrpSpPr>
        <p:grpSpPr>
          <a:xfrm>
            <a:off x="1738045" y="1588651"/>
            <a:ext cx="2466514" cy="1330866"/>
            <a:chOff x="1738045" y="1588651"/>
            <a:chExt cx="2466514" cy="133086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0DE3376-ED30-45C8-97CB-8866455738C8}"/>
                </a:ext>
              </a:extLst>
            </p:cNvPr>
            <p:cNvSpPr/>
            <p:nvPr/>
          </p:nvSpPr>
          <p:spPr>
            <a:xfrm rot="16200000">
              <a:off x="2351943" y="2585103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E44510-69FC-48BD-9198-BA3AB0D28875}"/>
                </a:ext>
              </a:extLst>
            </p:cNvPr>
            <p:cNvSpPr txBox="1"/>
            <p:nvPr/>
          </p:nvSpPr>
          <p:spPr>
            <a:xfrm>
              <a:off x="1738045" y="1588651"/>
              <a:ext cx="1798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Models of 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User Behavior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DA67894-D89D-44C1-AEDB-4D11CF97310E}"/>
                </a:ext>
              </a:extLst>
            </p:cNvPr>
            <p:cNvSpPr/>
            <p:nvPr/>
          </p:nvSpPr>
          <p:spPr>
            <a:xfrm>
              <a:off x="3743520" y="1652122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3D8E1-37CD-4CA3-910B-07025AAEB905}"/>
              </a:ext>
            </a:extLst>
          </p:cNvPr>
          <p:cNvGrpSpPr/>
          <p:nvPr/>
        </p:nvGrpSpPr>
        <p:grpSpPr>
          <a:xfrm>
            <a:off x="1710170" y="4852857"/>
            <a:ext cx="1744583" cy="1307959"/>
            <a:chOff x="1710170" y="4852857"/>
            <a:chExt cx="1744583" cy="1307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6A759-ED79-4BF8-AD7A-DFE7E5E1E680}"/>
                </a:ext>
              </a:extLst>
            </p:cNvPr>
            <p:cNvSpPr txBox="1"/>
            <p:nvPr/>
          </p:nvSpPr>
          <p:spPr>
            <a:xfrm>
              <a:off x="1710170" y="5514485"/>
              <a:ext cx="1744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User Behavior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E66512A5-F681-430B-9755-7E36E5749C7B}"/>
                </a:ext>
              </a:extLst>
            </p:cNvPr>
            <p:cNvSpPr/>
            <p:nvPr/>
          </p:nvSpPr>
          <p:spPr>
            <a:xfrm rot="5400000">
              <a:off x="2353285" y="5002446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CC12D4-1299-4F81-B5EF-0740E05F16C4}"/>
              </a:ext>
            </a:extLst>
          </p:cNvPr>
          <p:cNvSpPr txBox="1"/>
          <p:nvPr/>
        </p:nvSpPr>
        <p:spPr>
          <a:xfrm>
            <a:off x="4283302" y="5496009"/>
            <a:ext cx="21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System Performance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4CE19C-57B4-41BE-903D-9C9DFF410764}"/>
              </a:ext>
            </a:extLst>
          </p:cNvPr>
          <p:cNvSpPr/>
          <p:nvPr/>
        </p:nvSpPr>
        <p:spPr>
          <a:xfrm rot="10800000">
            <a:off x="3737478" y="580076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475E21-3F97-4559-BC6C-DAC131C4E2C4}"/>
              </a:ext>
            </a:extLst>
          </p:cNvPr>
          <p:cNvSpPr/>
          <p:nvPr/>
        </p:nvSpPr>
        <p:spPr>
          <a:xfrm rot="5400000">
            <a:off x="5102902" y="502881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90DFD483-E601-42AD-91F3-1DAC1F89E3D6}"/>
              </a:ext>
            </a:extLst>
          </p:cNvPr>
          <p:cNvSpPr/>
          <p:nvPr/>
        </p:nvSpPr>
        <p:spPr>
          <a:xfrm flipV="1">
            <a:off x="6528133" y="1805056"/>
            <a:ext cx="1175639" cy="1143883"/>
          </a:xfrm>
          <a:prstGeom prst="bentUpArrow">
            <a:avLst>
              <a:gd name="adj1" fmla="val 11389"/>
              <a:gd name="adj2" fmla="val 11389"/>
              <a:gd name="adj3" fmla="val 1527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3A3AE85-C634-4019-8151-6C1EEABE0F7F}"/>
              </a:ext>
            </a:extLst>
          </p:cNvPr>
          <p:cNvSpPr/>
          <p:nvPr/>
        </p:nvSpPr>
        <p:spPr>
          <a:xfrm rot="10800000">
            <a:off x="6155649" y="3437095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20E3F-2DE7-4FFC-865F-E434B0A4E641}"/>
              </a:ext>
            </a:extLst>
          </p:cNvPr>
          <p:cNvSpPr txBox="1"/>
          <p:nvPr/>
        </p:nvSpPr>
        <p:spPr>
          <a:xfrm>
            <a:off x="6509770" y="3145635"/>
            <a:ext cx="202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Estimation of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Relevance /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Ranking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B720E-EC62-498B-8810-64B706585FCD}"/>
              </a:ext>
            </a:extLst>
          </p:cNvPr>
          <p:cNvSpPr txBox="1"/>
          <p:nvPr/>
        </p:nvSpPr>
        <p:spPr>
          <a:xfrm>
            <a:off x="6318207" y="1109487"/>
            <a:ext cx="26934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Economic Measurements</a:t>
            </a:r>
          </a:p>
          <a:p>
            <a:pPr algn="ctr"/>
            <a:r>
              <a:rPr lang="en-US" sz="2400" dirty="0"/>
              <a:t>e.g. Expected Utility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7F6B3D-B03E-473E-8652-574C7C848252}"/>
              </a:ext>
            </a:extLst>
          </p:cNvPr>
          <p:cNvSpPr txBox="1"/>
          <p:nvPr/>
        </p:nvSpPr>
        <p:spPr>
          <a:xfrm>
            <a:off x="6155649" y="4170561"/>
            <a:ext cx="285601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Economic Ranking Models &amp; Principles</a:t>
            </a:r>
          </a:p>
          <a:p>
            <a:pPr algn="ctr"/>
            <a:r>
              <a:rPr lang="en-US" sz="2400" dirty="0"/>
              <a:t>e.g. Decision Theory, Portfolio Theory, Game Theory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BAFC3F-6E57-44A0-BDF6-A7A1AD96A299}"/>
              </a:ext>
            </a:extLst>
          </p:cNvPr>
          <p:cNvSpPr txBox="1"/>
          <p:nvPr/>
        </p:nvSpPr>
        <p:spPr>
          <a:xfrm>
            <a:off x="41600" y="3920907"/>
            <a:ext cx="209592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Economics of Search</a:t>
            </a:r>
          </a:p>
          <a:p>
            <a:pPr algn="ctr"/>
            <a:r>
              <a:rPr lang="en-US" sz="2400" dirty="0"/>
              <a:t>e.g. Production Theory,</a:t>
            </a:r>
          </a:p>
          <a:p>
            <a:pPr algn="ctr"/>
            <a:r>
              <a:rPr lang="en-US" sz="2400" dirty="0"/>
              <a:t>Information Foraging Theory</a:t>
            </a:r>
          </a:p>
        </p:txBody>
      </p:sp>
    </p:spTree>
    <p:extLst>
      <p:ext uri="{BB962C8B-B14F-4D97-AF65-F5344CB8AC3E}">
        <p14:creationId xmlns:p14="http://schemas.microsoft.com/office/powerpoint/2010/main" val="1983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4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452B-40F4-094A-9F0F-794A87B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2B67-41A6-B740-BEC9-F6ADC612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36520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Economic Model</a:t>
            </a:r>
            <a:r>
              <a:rPr lang="en-US" dirty="0"/>
              <a:t>: a simplified version of reality that allows us to observe, </a:t>
            </a:r>
            <a:r>
              <a:rPr lang="en-US" b="1" dirty="0"/>
              <a:t>understand</a:t>
            </a:r>
            <a:r>
              <a:rPr lang="en-US" dirty="0"/>
              <a:t> and make </a:t>
            </a:r>
            <a:r>
              <a:rPr lang="en-US" b="1" dirty="0"/>
              <a:t>predictions</a:t>
            </a:r>
            <a:r>
              <a:rPr lang="en-US" dirty="0"/>
              <a:t> about </a:t>
            </a:r>
            <a:r>
              <a:rPr lang="en-US" b="1" dirty="0"/>
              <a:t>behavior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Economic Model </a:t>
            </a:r>
            <a:r>
              <a:rPr lang="en-US" dirty="0"/>
              <a:t>takes a complex real-world situation and boils it down to the essentials</a:t>
            </a:r>
          </a:p>
          <a:p>
            <a:pPr lvl="1"/>
            <a:r>
              <a:rPr lang="en-US" dirty="0"/>
              <a:t>it could be a narrative model, e.g. law of demand</a:t>
            </a:r>
          </a:p>
          <a:p>
            <a:pPr lvl="1"/>
            <a:r>
              <a:rPr lang="en-US" dirty="0"/>
              <a:t>here we will mostly focus on mathematical models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Cost-Benefit Analysis</a:t>
            </a:r>
            <a:r>
              <a:rPr lang="en-US" dirty="0"/>
              <a:t>, </a:t>
            </a:r>
            <a:r>
              <a:rPr lang="en-US" b="1" dirty="0"/>
              <a:t>Decision Theory</a:t>
            </a:r>
            <a:r>
              <a:rPr lang="en-US" dirty="0"/>
              <a:t>, </a:t>
            </a:r>
            <a:r>
              <a:rPr lang="en-US" b="1" dirty="0"/>
              <a:t>Optimization Models</a:t>
            </a:r>
          </a:p>
        </p:txBody>
      </p:sp>
    </p:spTree>
    <p:extLst>
      <p:ext uri="{BB962C8B-B14F-4D97-AF65-F5344CB8AC3E}">
        <p14:creationId xmlns:p14="http://schemas.microsoft.com/office/powerpoint/2010/main" val="158254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443F-1FE6-EB4B-AE72-B9C44A4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slides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AAA4-589C-D447-B413-50662E80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25" y="1668937"/>
            <a:ext cx="5800725" cy="464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800" dirty="0">
                <a:hlinkClick r:id="rId2"/>
              </a:rPr>
              <a:t>https://ielab.io/tutorials</a:t>
            </a:r>
            <a:endParaRPr lang="en-AU" sz="3800" dirty="0"/>
          </a:p>
          <a:p>
            <a:pPr marL="0" indent="0">
              <a:buNone/>
            </a:pPr>
            <a:endParaRPr lang="en-AU" sz="3800" dirty="0"/>
          </a:p>
          <a:p>
            <a:pPr marL="0" indent="0">
              <a:buNone/>
            </a:pPr>
            <a:r>
              <a:rPr lang="en-AU" sz="3800" dirty="0"/>
              <a:t>See:</a:t>
            </a:r>
          </a:p>
          <a:p>
            <a:pPr marL="0" indent="0">
              <a:buNone/>
            </a:pPr>
            <a:r>
              <a:rPr lang="en-AU" sz="3800" dirty="0"/>
              <a:t>Building Economic Models and Measures of Search</a:t>
            </a:r>
          </a:p>
          <a:p>
            <a:pPr marL="0" indent="0">
              <a:buNone/>
            </a:pPr>
            <a:endParaRPr lang="en-AU" sz="3800" dirty="0"/>
          </a:p>
          <a:p>
            <a:endParaRPr lang="en-US" sz="3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D940-22E4-D547-A213-CD9FBECB89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Session zero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5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Bates’ Berry Picking Models</a:t>
            </a:r>
          </a:p>
        </p:txBody>
      </p:sp>
      <p:sp>
        <p:nvSpPr>
          <p:cNvPr id="6" name="Freeform 5"/>
          <p:cNvSpPr/>
          <p:nvPr/>
        </p:nvSpPr>
        <p:spPr>
          <a:xfrm rot="21190133">
            <a:off x="1424836" y="2099721"/>
            <a:ext cx="962735" cy="483518"/>
          </a:xfrm>
          <a:custGeom>
            <a:avLst/>
            <a:gdLst>
              <a:gd name="connsiteX0" fmla="*/ 1405467 w 1405467"/>
              <a:gd name="connsiteY0" fmla="*/ 0 h 956734"/>
              <a:gd name="connsiteX1" fmla="*/ 381000 w 1405467"/>
              <a:gd name="connsiteY1" fmla="*/ 177800 h 956734"/>
              <a:gd name="connsiteX2" fmla="*/ 0 w 1405467"/>
              <a:gd name="connsiteY2" fmla="*/ 956734 h 95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67" h="956734">
                <a:moveTo>
                  <a:pt x="1405467" y="0"/>
                </a:moveTo>
                <a:cubicBezTo>
                  <a:pt x="1010355" y="9172"/>
                  <a:pt x="615244" y="18344"/>
                  <a:pt x="381000" y="177800"/>
                </a:cubicBezTo>
                <a:cubicBezTo>
                  <a:pt x="146756" y="337256"/>
                  <a:pt x="0" y="956734"/>
                  <a:pt x="0" y="956734"/>
                </a:cubicBezTo>
              </a:path>
            </a:pathLst>
          </a:custGeom>
          <a:ln w="63500">
            <a:solidFill>
              <a:srgbClr val="1A3349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5400000">
            <a:off x="1331647" y="3865764"/>
            <a:ext cx="572427" cy="718866"/>
          </a:xfrm>
          <a:custGeom>
            <a:avLst/>
            <a:gdLst>
              <a:gd name="connsiteX0" fmla="*/ 0 w 973667"/>
              <a:gd name="connsiteY0" fmla="*/ 1270000 h 1270000"/>
              <a:gd name="connsiteX1" fmla="*/ 787400 w 973667"/>
              <a:gd name="connsiteY1" fmla="*/ 956734 h 1270000"/>
              <a:gd name="connsiteX2" fmla="*/ 973667 w 973667"/>
              <a:gd name="connsiteY2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667" h="1270000">
                <a:moveTo>
                  <a:pt x="0" y="1270000"/>
                </a:moveTo>
                <a:cubicBezTo>
                  <a:pt x="312561" y="1219200"/>
                  <a:pt x="625122" y="1168401"/>
                  <a:pt x="787400" y="956734"/>
                </a:cubicBezTo>
                <a:cubicBezTo>
                  <a:pt x="949678" y="745067"/>
                  <a:pt x="973667" y="0"/>
                  <a:pt x="973667" y="0"/>
                </a:cubicBezTo>
              </a:path>
            </a:pathLst>
          </a:custGeom>
          <a:ln w="63500">
            <a:solidFill>
              <a:srgbClr val="1A3349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70240" y="2865270"/>
            <a:ext cx="1868336" cy="828898"/>
            <a:chOff x="467544" y="3426177"/>
            <a:chExt cx="2647890" cy="1188156"/>
          </a:xfrm>
        </p:grpSpPr>
        <p:sp>
          <p:nvSpPr>
            <p:cNvPr id="4" name="Oval 3"/>
            <p:cNvSpPr/>
            <p:nvPr/>
          </p:nvSpPr>
          <p:spPr>
            <a:xfrm>
              <a:off x="467544" y="3426177"/>
              <a:ext cx="2647890" cy="1188156"/>
            </a:xfrm>
            <a:prstGeom prst="ellipse">
              <a:avLst/>
            </a:prstGeom>
            <a:solidFill>
              <a:srgbClr val="1470C0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4064" y="3690807"/>
              <a:ext cx="379270" cy="37927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0846" y="4119486"/>
              <a:ext cx="383218" cy="38321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5598" y="3694592"/>
              <a:ext cx="383218" cy="38321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24545" y="3694592"/>
              <a:ext cx="383218" cy="38321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816" y="4092818"/>
              <a:ext cx="379270" cy="37927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2272894" y="4058110"/>
            <a:ext cx="1889884" cy="827699"/>
            <a:chOff x="3711222" y="5043311"/>
            <a:chExt cx="2647890" cy="1188156"/>
          </a:xfrm>
        </p:grpSpPr>
        <p:sp>
          <p:nvSpPr>
            <p:cNvPr id="10" name="Oval 9"/>
            <p:cNvSpPr/>
            <p:nvPr/>
          </p:nvSpPr>
          <p:spPr>
            <a:xfrm>
              <a:off x="3711222" y="5043311"/>
              <a:ext cx="2647890" cy="1188156"/>
            </a:xfrm>
            <a:prstGeom prst="ellipse">
              <a:avLst/>
            </a:prstGeom>
            <a:solidFill>
              <a:srgbClr val="1470C0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85574" y="5244698"/>
              <a:ext cx="383218" cy="38321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468792" y="5700239"/>
              <a:ext cx="383218" cy="38321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0227" y="5214086"/>
              <a:ext cx="379270" cy="37927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092" y="5704187"/>
              <a:ext cx="379270" cy="37927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6687" y="5214086"/>
              <a:ext cx="379270" cy="37927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22278" y="5257313"/>
            <a:ext cx="1835359" cy="945478"/>
            <a:chOff x="6028566" y="2888429"/>
            <a:chExt cx="2647890" cy="1188156"/>
          </a:xfrm>
        </p:grpSpPr>
        <p:sp>
          <p:nvSpPr>
            <p:cNvPr id="5" name="Oval 4"/>
            <p:cNvSpPr/>
            <p:nvPr/>
          </p:nvSpPr>
          <p:spPr>
            <a:xfrm>
              <a:off x="6028566" y="2888429"/>
              <a:ext cx="2647890" cy="1188156"/>
            </a:xfrm>
            <a:prstGeom prst="ellipse">
              <a:avLst/>
            </a:prstGeom>
            <a:solidFill>
              <a:srgbClr val="1470C0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37287" y="3071419"/>
              <a:ext cx="383218" cy="38321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1298" y="3426177"/>
              <a:ext cx="379270" cy="37927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5330" y="3454637"/>
              <a:ext cx="379270" cy="37927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600" y="3071419"/>
              <a:ext cx="379270" cy="37927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870" y="3426177"/>
              <a:ext cx="379270" cy="379270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090" y="1319050"/>
            <a:ext cx="1007532" cy="1209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94600" y="6202791"/>
            <a:ext cx="154940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Bates (1989)</a:t>
            </a:r>
          </a:p>
        </p:txBody>
      </p:sp>
      <p:sp>
        <p:nvSpPr>
          <p:cNvPr id="33" name="Freeform 32"/>
          <p:cNvSpPr/>
          <p:nvPr/>
        </p:nvSpPr>
        <p:spPr>
          <a:xfrm rot="15687024">
            <a:off x="2556301" y="5663318"/>
            <a:ext cx="635584" cy="789746"/>
          </a:xfrm>
          <a:custGeom>
            <a:avLst/>
            <a:gdLst>
              <a:gd name="connsiteX0" fmla="*/ 0 w 973667"/>
              <a:gd name="connsiteY0" fmla="*/ 1270000 h 1270000"/>
              <a:gd name="connsiteX1" fmla="*/ 787400 w 973667"/>
              <a:gd name="connsiteY1" fmla="*/ 956734 h 1270000"/>
              <a:gd name="connsiteX2" fmla="*/ 973667 w 973667"/>
              <a:gd name="connsiteY2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667" h="1270000">
                <a:moveTo>
                  <a:pt x="0" y="1270000"/>
                </a:moveTo>
                <a:cubicBezTo>
                  <a:pt x="312561" y="1219200"/>
                  <a:pt x="625122" y="1168401"/>
                  <a:pt x="787400" y="956734"/>
                </a:cubicBezTo>
                <a:cubicBezTo>
                  <a:pt x="949678" y="745067"/>
                  <a:pt x="973667" y="0"/>
                  <a:pt x="973667" y="0"/>
                </a:cubicBezTo>
              </a:path>
            </a:pathLst>
          </a:custGeom>
          <a:ln w="63500">
            <a:solidFill>
              <a:srgbClr val="1A3349"/>
            </a:solidFill>
            <a:tailEnd type="triangle" w="lg" len="lg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27757" y="1339484"/>
            <a:ext cx="4507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People </a:t>
            </a:r>
            <a:r>
              <a:rPr lang="en-US" sz="3200" dirty="0"/>
              <a:t>move from </a:t>
            </a:r>
            <a:r>
              <a:rPr lang="en-US" sz="3200" b="1" dirty="0"/>
              <a:t>patch</a:t>
            </a:r>
            <a:r>
              <a:rPr lang="en-US" sz="3200" dirty="0"/>
              <a:t> to </a:t>
            </a:r>
            <a:r>
              <a:rPr lang="en-US" sz="3200" b="1" dirty="0"/>
              <a:t>patch</a:t>
            </a:r>
            <a:r>
              <a:rPr lang="en-US" sz="3200" dirty="0"/>
              <a:t> picking berries.</a:t>
            </a:r>
          </a:p>
          <a:p>
            <a:endParaRPr lang="en-US" sz="3200" dirty="0"/>
          </a:p>
          <a:p>
            <a:r>
              <a:rPr lang="en-US" sz="3200" b="1" dirty="0"/>
              <a:t>People</a:t>
            </a:r>
            <a:r>
              <a:rPr lang="en-US" sz="3200" dirty="0"/>
              <a:t> move to the next patch when there are better patches elsewhere.</a:t>
            </a:r>
          </a:p>
          <a:p>
            <a:endParaRPr lang="en-US" sz="3200" dirty="0"/>
          </a:p>
          <a:p>
            <a:r>
              <a:rPr lang="en-US" sz="3200" b="1" dirty="0"/>
              <a:t>People</a:t>
            </a:r>
            <a:r>
              <a:rPr lang="en-US" sz="3200" dirty="0"/>
              <a:t> weight up the </a:t>
            </a:r>
            <a:r>
              <a:rPr lang="en-US" sz="3200" b="1" dirty="0"/>
              <a:t>costs</a:t>
            </a:r>
            <a:r>
              <a:rPr lang="en-US" sz="3200" dirty="0"/>
              <a:t> and </a:t>
            </a:r>
            <a:r>
              <a:rPr lang="en-US" sz="3200" b="1" dirty="0"/>
              <a:t>benefits</a:t>
            </a:r>
            <a:r>
              <a:rPr lang="en-US" sz="3200" dirty="0"/>
              <a:t>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Foraging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391" y="1299894"/>
            <a:ext cx="4824807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People</a:t>
            </a:r>
            <a:r>
              <a:rPr lang="en-US" dirty="0"/>
              <a:t> will </a:t>
            </a:r>
            <a:r>
              <a:rPr lang="en-US" b="1" dirty="0"/>
              <a:t>modify</a:t>
            </a:r>
            <a:r>
              <a:rPr lang="en-US" dirty="0"/>
              <a:t> their </a:t>
            </a:r>
            <a:r>
              <a:rPr lang="en-US" b="1" dirty="0"/>
              <a:t>strategies</a:t>
            </a:r>
            <a:r>
              <a:rPr lang="en-US" dirty="0"/>
              <a:t> or interface, in order to </a:t>
            </a:r>
            <a:r>
              <a:rPr lang="en-US" b="1" dirty="0"/>
              <a:t>maximize</a:t>
            </a:r>
            <a:r>
              <a:rPr lang="en-US" dirty="0"/>
              <a:t> their </a:t>
            </a:r>
            <a:r>
              <a:rPr lang="en-US" b="1" dirty="0"/>
              <a:t>rate</a:t>
            </a:r>
            <a:r>
              <a:rPr lang="en-US" dirty="0"/>
              <a:t> of gaining </a:t>
            </a:r>
            <a:r>
              <a:rPr lang="en-US" b="1" dirty="0"/>
              <a:t>valuable information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People</a:t>
            </a:r>
            <a:r>
              <a:rPr lang="en-US" dirty="0"/>
              <a:t> will </a:t>
            </a:r>
            <a:r>
              <a:rPr lang="en-US" b="1" dirty="0"/>
              <a:t>learn </a:t>
            </a:r>
            <a:r>
              <a:rPr lang="en-US" dirty="0"/>
              <a:t>over time through their interactions with the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3574" y="6202791"/>
            <a:ext cx="2415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Russell et al (1993)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8795" y="6202791"/>
            <a:ext cx="2415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Pirolli</a:t>
            </a:r>
            <a:r>
              <a:rPr lang="en-US" sz="2000" b="1" dirty="0">
                <a:solidFill>
                  <a:srgbClr val="FFFFFF"/>
                </a:solidFill>
              </a:rPr>
              <a:t> &amp; Card (1999)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5975" y="6199058"/>
            <a:ext cx="2028463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Resnikoff</a:t>
            </a:r>
            <a:r>
              <a:rPr lang="en-US" sz="2000" b="1" dirty="0">
                <a:solidFill>
                  <a:srgbClr val="FFFFFF"/>
                </a:solidFill>
              </a:rPr>
              <a:t> (1989)</a:t>
            </a:r>
          </a:p>
        </p:txBody>
      </p:sp>
      <p:pic>
        <p:nvPicPr>
          <p:cNvPr id="9" name="Picture 8" descr="re-evolution.tiff">
            <a:extLst>
              <a:ext uri="{FF2B5EF4-FFF2-40B4-BE49-F238E27FC236}">
                <a16:creationId xmlns:a16="http://schemas.microsoft.com/office/drawing/2014/main" id="{601B4907-0014-4386-8D62-8C5F3E02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462609"/>
            <a:ext cx="3906346" cy="34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9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Foraging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63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There is an expectation that </a:t>
            </a:r>
            <a:r>
              <a:rPr lang="en-US" b="1" dirty="0"/>
              <a:t>information systems &amp; interfaces</a:t>
            </a:r>
            <a:r>
              <a:rPr lang="en-US" dirty="0"/>
              <a:t> will </a:t>
            </a:r>
            <a:r>
              <a:rPr lang="en-US" b="1" dirty="0"/>
              <a:t>evolve</a:t>
            </a:r>
            <a:r>
              <a:rPr lang="en-US" dirty="0"/>
              <a:t> so as to </a:t>
            </a:r>
            <a:r>
              <a:rPr lang="en-US" b="1" dirty="0"/>
              <a:t>maximize</a:t>
            </a:r>
            <a:r>
              <a:rPr lang="en-US" dirty="0"/>
              <a:t> the </a:t>
            </a:r>
            <a:r>
              <a:rPr lang="en-US" b="1" dirty="0"/>
              <a:t>gain</a:t>
            </a:r>
            <a:r>
              <a:rPr lang="en-US" dirty="0"/>
              <a:t> of </a:t>
            </a:r>
            <a:r>
              <a:rPr lang="en-US" b="1" dirty="0"/>
              <a:t>valuable information per unit cost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Evaluation:</a:t>
            </a:r>
            <a:r>
              <a:rPr lang="en-US" dirty="0"/>
              <a:t> One </a:t>
            </a:r>
            <a:r>
              <a:rPr lang="en-US" b="1" dirty="0"/>
              <a:t>strategy</a:t>
            </a:r>
            <a:r>
              <a:rPr lang="en-US" dirty="0"/>
              <a:t>, </a:t>
            </a:r>
            <a:r>
              <a:rPr lang="en-US" b="1" dirty="0"/>
              <a:t>system</a:t>
            </a:r>
            <a:r>
              <a:rPr lang="en-US" dirty="0"/>
              <a:t> or </a:t>
            </a:r>
            <a:r>
              <a:rPr lang="en-US" b="1" dirty="0"/>
              <a:t>interface</a:t>
            </a:r>
            <a:r>
              <a:rPr lang="en-US" dirty="0"/>
              <a:t> is superior to another if it yields </a:t>
            </a:r>
            <a:r>
              <a:rPr lang="en-US" b="1" dirty="0"/>
              <a:t>more valuable information per unit cost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C994-3BA5-45D6-9AAA-07E9B87FF611}"/>
              </a:ext>
            </a:extLst>
          </p:cNvPr>
          <p:cNvSpPr txBox="1"/>
          <p:nvPr/>
        </p:nvSpPr>
        <p:spPr>
          <a:xfrm>
            <a:off x="4213574" y="6202791"/>
            <a:ext cx="2415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Russell et al (1993)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43498-0244-4E5E-B659-19EFE6C0326C}"/>
              </a:ext>
            </a:extLst>
          </p:cNvPr>
          <p:cNvSpPr txBox="1"/>
          <p:nvPr/>
        </p:nvSpPr>
        <p:spPr>
          <a:xfrm>
            <a:off x="6728795" y="6202791"/>
            <a:ext cx="2415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Pirolli</a:t>
            </a:r>
            <a:r>
              <a:rPr lang="en-US" sz="2000" b="1" dirty="0">
                <a:solidFill>
                  <a:srgbClr val="FFFFFF"/>
                </a:solidFill>
              </a:rPr>
              <a:t> &amp; Card (1999)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248A1-59CA-416F-9870-4541C2BA3FB8}"/>
              </a:ext>
            </a:extLst>
          </p:cNvPr>
          <p:cNvSpPr txBox="1"/>
          <p:nvPr/>
        </p:nvSpPr>
        <p:spPr>
          <a:xfrm>
            <a:off x="2085975" y="6199058"/>
            <a:ext cx="2028463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Resnikoff</a:t>
            </a:r>
            <a:r>
              <a:rPr lang="en-US" sz="2000" b="1" dirty="0">
                <a:solidFill>
                  <a:srgbClr val="FFFFFF"/>
                </a:solidFill>
              </a:rPr>
              <a:t> (1989)</a:t>
            </a:r>
          </a:p>
        </p:txBody>
      </p:sp>
    </p:spTree>
    <p:extLst>
      <p:ext uri="{BB962C8B-B14F-4D97-AF65-F5344CB8AC3E}">
        <p14:creationId xmlns:p14="http://schemas.microsoft.com/office/powerpoint/2010/main" val="91548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452B-40F4-094A-9F0F-794A87B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2B67-41A6-B740-BEC9-F6ADC612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36520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Economic Model</a:t>
            </a:r>
            <a:r>
              <a:rPr lang="en-US" dirty="0"/>
              <a:t>: a simplified version of reality that allows us to observe, </a:t>
            </a:r>
            <a:r>
              <a:rPr lang="en-US" b="1" dirty="0"/>
              <a:t>understand</a:t>
            </a:r>
            <a:r>
              <a:rPr lang="en-US" dirty="0"/>
              <a:t> and make </a:t>
            </a:r>
            <a:r>
              <a:rPr lang="en-US" b="1" dirty="0"/>
              <a:t>predictions</a:t>
            </a:r>
            <a:r>
              <a:rPr lang="en-US" dirty="0"/>
              <a:t> about </a:t>
            </a:r>
            <a:r>
              <a:rPr lang="en-US" b="1" dirty="0"/>
              <a:t>behavior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Economic Model </a:t>
            </a:r>
            <a:r>
              <a:rPr lang="en-US" dirty="0"/>
              <a:t>takes a complex real-world situation and boils it down to the essentials</a:t>
            </a:r>
          </a:p>
          <a:p>
            <a:pPr lvl="1"/>
            <a:r>
              <a:rPr lang="en-US" dirty="0"/>
              <a:t>it could be a narrative model, e.g. law of demand</a:t>
            </a:r>
          </a:p>
          <a:p>
            <a:pPr lvl="1"/>
            <a:r>
              <a:rPr lang="en-US" dirty="0"/>
              <a:t>here we will mostly focus on mathematical models</a:t>
            </a:r>
          </a:p>
          <a:p>
            <a:pPr lvl="2"/>
            <a:r>
              <a:rPr lang="en-US" dirty="0"/>
              <a:t>E.g. Cost-Benefit Analysis, Decision Theory, Optimization Models</a:t>
            </a:r>
          </a:p>
        </p:txBody>
      </p:sp>
    </p:spTree>
    <p:extLst>
      <p:ext uri="{BB962C8B-B14F-4D97-AF65-F5344CB8AC3E}">
        <p14:creationId xmlns:p14="http://schemas.microsoft.com/office/powerpoint/2010/main" val="405814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-slide-pic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105037"/>
            <a:ext cx="8564307" cy="4970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132" y="4892855"/>
            <a:ext cx="942209" cy="1130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698" y="906970"/>
            <a:ext cx="942209" cy="1130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21796" y="5045255"/>
            <a:ext cx="942209" cy="1130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21796" y="906970"/>
            <a:ext cx="942209" cy="1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1"/>
    </mc:Choice>
    <mc:Fallback xmlns="">
      <p:transition xmlns:p14="http://schemas.microsoft.com/office/powerpoint/2010/main" spd="slow" advTm="867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DB53-709E-3E4E-9AA7-B10215D2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Benefit Analysis &amp; Decision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9D22-E7CC-C247-B363-63CA2A03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Estimate </a:t>
            </a:r>
            <a:r>
              <a:rPr lang="en-US" b="1" dirty="0"/>
              <a:t>benefit</a:t>
            </a:r>
            <a:r>
              <a:rPr lang="en-US" dirty="0"/>
              <a:t> and </a:t>
            </a:r>
            <a:r>
              <a:rPr lang="en-US" b="1" dirty="0"/>
              <a:t>cost</a:t>
            </a:r>
            <a:r>
              <a:rPr lang="en-US" dirty="0"/>
              <a:t> for each available decision/choice</a:t>
            </a:r>
          </a:p>
          <a:p>
            <a:r>
              <a:rPr lang="en-US" dirty="0"/>
              <a:t>Compare choices by </a:t>
            </a:r>
            <a:r>
              <a:rPr lang="en-US" b="1" dirty="0"/>
              <a:t>totaling up </a:t>
            </a:r>
            <a:r>
              <a:rPr lang="en-US" dirty="0"/>
              <a:t>their benefits and costs</a:t>
            </a:r>
          </a:p>
          <a:p>
            <a:r>
              <a:rPr lang="en-US" dirty="0"/>
              <a:t>Decision theory extends CBA by considering the </a:t>
            </a:r>
            <a:r>
              <a:rPr lang="en-US" b="1" dirty="0"/>
              <a:t>uncertainty</a:t>
            </a:r>
            <a:r>
              <a:rPr lang="en-US" dirty="0"/>
              <a:t> (probability) of a choice to yield the benefit</a:t>
            </a:r>
          </a:p>
          <a:p>
            <a:r>
              <a:rPr lang="en-US" dirty="0"/>
              <a:t>Decision theory considers the </a:t>
            </a:r>
            <a:r>
              <a:rPr lang="en-US" b="1" dirty="0"/>
              <a:t>Expected Utility </a:t>
            </a:r>
            <a:r>
              <a:rPr lang="en-US" dirty="0"/>
              <a:t>of a choice: the benefit is weigh up by its likelihood</a:t>
            </a:r>
          </a:p>
        </p:txBody>
      </p:sp>
    </p:spTree>
    <p:extLst>
      <p:ext uri="{BB962C8B-B14F-4D97-AF65-F5344CB8AC3E}">
        <p14:creationId xmlns:p14="http://schemas.microsoft.com/office/powerpoint/2010/main" val="133281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US" dirty="0"/>
              <a:t>Cost Benefit Analysis (CBA)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Aims to </a:t>
            </a:r>
            <a:r>
              <a:rPr lang="en-US" b="1" dirty="0"/>
              <a:t>estimate</a:t>
            </a:r>
            <a:r>
              <a:rPr lang="en-US" dirty="0"/>
              <a:t> </a:t>
            </a:r>
            <a:r>
              <a:rPr lang="en-US" b="1" dirty="0"/>
              <a:t>and total up</a:t>
            </a:r>
            <a:r>
              <a:rPr lang="en-US" dirty="0"/>
              <a:t> the </a:t>
            </a:r>
            <a:r>
              <a:rPr lang="en-US" b="1" dirty="0"/>
              <a:t>value</a:t>
            </a:r>
            <a:r>
              <a:rPr lang="en-US" dirty="0"/>
              <a:t> of the </a:t>
            </a:r>
            <a:r>
              <a:rPr lang="en-US" b="1" dirty="0"/>
              <a:t>benefits</a:t>
            </a:r>
            <a:r>
              <a:rPr lang="en-US" dirty="0"/>
              <a:t> and the </a:t>
            </a:r>
            <a:r>
              <a:rPr lang="en-US" b="1" dirty="0"/>
              <a:t>costs</a:t>
            </a:r>
            <a:r>
              <a:rPr lang="en-US" dirty="0"/>
              <a:t> associated with a particular </a:t>
            </a:r>
            <a:r>
              <a:rPr lang="en-US" b="1" dirty="0"/>
              <a:t>decision/choice</a:t>
            </a:r>
            <a:r>
              <a:rPr lang="en-US" dirty="0"/>
              <a:t>.</a:t>
            </a:r>
          </a:p>
          <a:p>
            <a:r>
              <a:rPr lang="en-US" dirty="0"/>
              <a:t>Provides the </a:t>
            </a:r>
            <a:r>
              <a:rPr lang="en-US" b="1" dirty="0"/>
              <a:t>basis</a:t>
            </a:r>
            <a:r>
              <a:rPr lang="en-US" dirty="0"/>
              <a:t> for the </a:t>
            </a:r>
            <a:r>
              <a:rPr lang="en-US" b="1" dirty="0"/>
              <a:t>comparison</a:t>
            </a:r>
            <a:r>
              <a:rPr lang="en-US" dirty="0"/>
              <a:t> of </a:t>
            </a:r>
            <a:r>
              <a:rPr lang="en-US" b="1" dirty="0"/>
              <a:t>decision/choices</a:t>
            </a:r>
            <a:r>
              <a:rPr lang="en-US" dirty="0"/>
              <a:t>.</a:t>
            </a:r>
          </a:p>
          <a:p>
            <a:r>
              <a:rPr lang="en-US" b="1" dirty="0"/>
              <a:t>Assumption</a:t>
            </a:r>
            <a:r>
              <a:rPr lang="en-US" dirty="0"/>
              <a:t>: benefits and costs must be formulated in the same unit of measurement</a:t>
            </a:r>
          </a:p>
          <a:p>
            <a:pPr lvl="1"/>
            <a:r>
              <a:rPr lang="en-US" dirty="0"/>
              <a:t>However, we can perform a cost-effectiveness analysis if costs and benefits are in different measurements.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CBA in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the alternative decisions/choices</a:t>
            </a:r>
          </a:p>
          <a:p>
            <a:r>
              <a:rPr lang="en-US" dirty="0"/>
              <a:t>List the stakeholders</a:t>
            </a:r>
          </a:p>
          <a:p>
            <a:pPr lvl="1"/>
            <a:r>
              <a:rPr lang="en-US" dirty="0"/>
              <a:t>For simplicity we will consider only one stakeholder e.g. the user</a:t>
            </a:r>
          </a:p>
          <a:p>
            <a:pPr lvl="1"/>
            <a:r>
              <a:rPr lang="en-US" dirty="0"/>
              <a:t>But we could consider other users/collaborators, advertisers, vendors, etc. too.</a:t>
            </a:r>
          </a:p>
          <a:p>
            <a:r>
              <a:rPr lang="en-US" dirty="0"/>
              <a:t>Select a measurement and measure all the cost/benefit elements</a:t>
            </a:r>
          </a:p>
          <a:p>
            <a:r>
              <a:rPr lang="en-US" dirty="0"/>
              <a:t>Apply discount rate (if appropriate)</a:t>
            </a:r>
          </a:p>
          <a:p>
            <a:r>
              <a:rPr lang="en-US" dirty="0"/>
              <a:t>Calculate the net present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62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5C46-7832-7E4B-AE92-BE62ED43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 or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E23-FD36-C340-80D1-AED825B1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Alternatives: </a:t>
            </a:r>
          </a:p>
          <a:p>
            <a:pPr lvl="1"/>
            <a:r>
              <a:rPr lang="en-US" dirty="0"/>
              <a:t>(a) ask Siri, </a:t>
            </a:r>
          </a:p>
          <a:p>
            <a:pPr lvl="1"/>
            <a:r>
              <a:rPr lang="en-US" dirty="0"/>
              <a:t>(b) type in the question yourself</a:t>
            </a:r>
          </a:p>
          <a:p>
            <a:r>
              <a:rPr lang="en-US" dirty="0"/>
              <a:t>Unit of Measurement</a:t>
            </a:r>
          </a:p>
          <a:p>
            <a:pPr lvl="1"/>
            <a:r>
              <a:rPr lang="en-US" dirty="0"/>
              <a:t>Time Spent</a:t>
            </a:r>
          </a:p>
          <a:p>
            <a:pPr lvl="1"/>
            <a:r>
              <a:rPr lang="en-US" dirty="0"/>
              <a:t>Quality of Response (given the input)</a:t>
            </a:r>
          </a:p>
          <a:p>
            <a:r>
              <a:rPr lang="en-US" dirty="0"/>
              <a:t>Discount Rate:</a:t>
            </a:r>
          </a:p>
          <a:p>
            <a:pPr lvl="1"/>
            <a:r>
              <a:rPr lang="en-US" dirty="0"/>
              <a:t>Users prefer to receive a good response sooner (so each additional interaction means the benefit is discounted, by say 1/#interactions)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3CCB7-DEA7-DD43-B3C5-D58F5B76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8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06727" y="1053885"/>
            <a:ext cx="8937273" cy="5072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sequence of interactions: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 that the user receives some payoff for each document (payoff = benefit - cost)</a:t>
            </a:r>
          </a:p>
          <a:p>
            <a:pPr lvl="1"/>
            <a:r>
              <a:rPr lang="en-US" dirty="0"/>
              <a:t>Let’s say: Payoff(type) = -20, Payoff(Ans) =100</a:t>
            </a:r>
          </a:p>
          <a:p>
            <a:endParaRPr lang="en-US" dirty="0"/>
          </a:p>
          <a:p>
            <a:r>
              <a:rPr lang="en-US" dirty="0"/>
              <a:t>Discount the value</a:t>
            </a:r>
          </a:p>
          <a:p>
            <a:endParaRPr lang="en-US" dirty="0"/>
          </a:p>
          <a:p>
            <a:r>
              <a:rPr lang="en-US" dirty="0"/>
              <a:t>Compute NPV </a:t>
            </a:r>
          </a:p>
          <a:p>
            <a:pPr lvl="1"/>
            <a:r>
              <a:rPr lang="en-US" dirty="0"/>
              <a:t>(-20*1 +100*0.5) </a:t>
            </a:r>
            <a:r>
              <a:rPr lang="en-US" i="1" dirty="0"/>
              <a:t>= 30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US" dirty="0"/>
              <a:t>Type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2525" y="1720587"/>
          <a:ext cx="149629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12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52525" y="3636518"/>
          <a:ext cx="14962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752525" y="4517500"/>
          <a:ext cx="14962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06727" y="1053885"/>
            <a:ext cx="8937273" cy="5656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sequence of interactions when speaking: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 that the user receives some payoff for each document (payoff = benefit - cost)</a:t>
            </a:r>
          </a:p>
          <a:p>
            <a:pPr lvl="1"/>
            <a:r>
              <a:rPr lang="en-US" dirty="0"/>
              <a:t>Let’s say: Payoff(Ask) = -10, Payoff(Error)=-5, Payout(Ans)=100</a:t>
            </a:r>
          </a:p>
          <a:p>
            <a:endParaRPr lang="en-US" dirty="0"/>
          </a:p>
          <a:p>
            <a:r>
              <a:rPr lang="en-US" dirty="0"/>
              <a:t>Discount the value</a:t>
            </a:r>
          </a:p>
          <a:p>
            <a:endParaRPr lang="en-US" dirty="0"/>
          </a:p>
          <a:p>
            <a:r>
              <a:rPr lang="en-US" dirty="0"/>
              <a:t>Compute NPV </a:t>
            </a:r>
          </a:p>
          <a:p>
            <a:pPr marL="457200" lvl="1" indent="0">
              <a:buNone/>
            </a:pPr>
            <a:r>
              <a:rPr lang="en-US" dirty="0"/>
              <a:t>(-10*1 -5*0.5 -10*.33 + 100*.25) </a:t>
            </a:r>
            <a:r>
              <a:rPr lang="en-US" i="1" dirty="0"/>
              <a:t>= 9.17</a:t>
            </a:r>
          </a:p>
          <a:p>
            <a:r>
              <a:rPr lang="en-US" i="1" dirty="0"/>
              <a:t>But if there is no error then the the NPV(speak) = 40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US" dirty="0"/>
              <a:t>Speak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2525" y="1720587"/>
          <a:ext cx="29925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012">
                <a:tc>
                  <a:txBody>
                    <a:bodyPr/>
                    <a:lstStyle/>
                    <a:p>
                      <a:r>
                        <a:rPr lang="en-US" b="1" dirty="0"/>
                        <a:t>Ask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52525" y="3944317"/>
          <a:ext cx="30843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752525" y="4914787"/>
          <a:ext cx="29925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0.33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0.25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90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1E4F-3206-FA46-9BF5-EAADAA3A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38B3-A9A0-AD4D-B5A5-8B338796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NPV of different methods to determine which alternative is preferable</a:t>
            </a:r>
          </a:p>
          <a:p>
            <a:r>
              <a:rPr lang="en-US" dirty="0"/>
              <a:t>In CBA, there is no notion of uncertainty </a:t>
            </a:r>
          </a:p>
          <a:p>
            <a:pPr lvl="1"/>
            <a:r>
              <a:rPr lang="en-US" dirty="0"/>
              <a:t>What if there is some probability of an error?</a:t>
            </a:r>
          </a:p>
          <a:p>
            <a:pPr lvl="1"/>
            <a:r>
              <a:rPr lang="en-US" dirty="0"/>
              <a:t>How good does the system need to be, before you would always speak to the agent?</a:t>
            </a:r>
          </a:p>
          <a:p>
            <a:r>
              <a:rPr lang="en-US" dirty="0"/>
              <a:t>We need to consider the uncertainty associated with payoffs.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67556-6950-804A-BB04-E6A9A728F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32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2352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Extending the idea of CBA</a:t>
            </a:r>
          </a:p>
          <a:p>
            <a:r>
              <a:rPr lang="en-US" b="1" dirty="0"/>
              <a:t>Decision Theory </a:t>
            </a:r>
            <a:r>
              <a:rPr lang="en-US" dirty="0"/>
              <a:t>considers decision problems</a:t>
            </a:r>
          </a:p>
          <a:p>
            <a:pPr lvl="1"/>
            <a:r>
              <a:rPr lang="en-US" dirty="0"/>
              <a:t>where the goal is to select the best available/known alternative.</a:t>
            </a:r>
          </a:p>
          <a:p>
            <a:pPr lvl="1"/>
            <a:r>
              <a:rPr lang="en-US" dirty="0"/>
              <a:t>Often under uncertainty</a:t>
            </a:r>
          </a:p>
          <a:p>
            <a:r>
              <a:rPr lang="en-US" b="1" dirty="0"/>
              <a:t>Example:</a:t>
            </a:r>
            <a:r>
              <a:rPr lang="en-US" dirty="0"/>
              <a:t> You have been given the choice between using </a:t>
            </a:r>
            <a:r>
              <a:rPr lang="en-US" i="1" dirty="0"/>
              <a:t>Google</a:t>
            </a:r>
            <a:r>
              <a:rPr lang="en-US" dirty="0"/>
              <a:t> or </a:t>
            </a:r>
            <a:r>
              <a:rPr lang="en-US" i="1" dirty="0"/>
              <a:t>Yahoo!</a:t>
            </a:r>
          </a:p>
          <a:p>
            <a:pPr lvl="1"/>
            <a:r>
              <a:rPr lang="en-US" dirty="0"/>
              <a:t>Which one would you use to search the web?</a:t>
            </a:r>
          </a:p>
          <a:p>
            <a:pPr lvl="1"/>
            <a:r>
              <a:rPr lang="en-US" dirty="0"/>
              <a:t>Which one would you use to read the news?</a:t>
            </a:r>
          </a:p>
          <a:p>
            <a:pPr lvl="1"/>
            <a:r>
              <a:rPr lang="en-US" dirty="0"/>
              <a:t>Which one would you use for a joke?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9" y="0"/>
            <a:ext cx="9144000" cy="933908"/>
          </a:xfrm>
        </p:spPr>
        <p:txBody>
          <a:bodyPr/>
          <a:lstStyle/>
          <a:p>
            <a:r>
              <a:rPr lang="en-US" dirty="0"/>
              <a:t>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73" y="1257664"/>
            <a:ext cx="8766092" cy="4868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four basic elements:</a:t>
            </a:r>
          </a:p>
          <a:p>
            <a:pPr lvl="1"/>
            <a:r>
              <a:rPr lang="en-US" b="1" dirty="0"/>
              <a:t>Acts</a:t>
            </a:r>
            <a:r>
              <a:rPr lang="en-US" dirty="0"/>
              <a:t>: the choices/decisions considered by the user</a:t>
            </a:r>
          </a:p>
          <a:p>
            <a:pPr lvl="1"/>
            <a:r>
              <a:rPr lang="en-US" b="1" dirty="0"/>
              <a:t>Events: </a:t>
            </a:r>
            <a:r>
              <a:rPr lang="en-US" dirty="0"/>
              <a:t>occurrences taking place outside the control of the user</a:t>
            </a:r>
          </a:p>
          <a:p>
            <a:pPr lvl="1"/>
            <a:r>
              <a:rPr lang="en-US" b="1" dirty="0"/>
              <a:t>Outcomes: </a:t>
            </a:r>
            <a:r>
              <a:rPr lang="en-US" dirty="0"/>
              <a:t>the result of the occurrence of acts and events</a:t>
            </a:r>
          </a:p>
          <a:p>
            <a:pPr lvl="2"/>
            <a:r>
              <a:rPr lang="en-US" dirty="0"/>
              <a:t>Usually have some probability of occurring </a:t>
            </a:r>
          </a:p>
          <a:p>
            <a:pPr lvl="2"/>
            <a:r>
              <a:rPr lang="en-US" dirty="0"/>
              <a:t>i.e. Uncertainty in the outcome</a:t>
            </a:r>
          </a:p>
          <a:p>
            <a:pPr lvl="1"/>
            <a:r>
              <a:rPr lang="en-US" b="1" dirty="0"/>
              <a:t>Payoff</a:t>
            </a:r>
            <a:r>
              <a:rPr lang="en-US" dirty="0"/>
              <a:t>: the value the user places on the occurrences</a:t>
            </a:r>
          </a:p>
          <a:p>
            <a:pPr lvl="2"/>
            <a:r>
              <a:rPr lang="en-US" dirty="0"/>
              <a:t>Payoff = Benefit - Cost</a:t>
            </a:r>
          </a:p>
          <a:p>
            <a:r>
              <a:rPr lang="en-US" dirty="0"/>
              <a:t>It is often useful to represent the decision problem as a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02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Clusters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14" y="4958645"/>
            <a:ext cx="7582411" cy="171679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Actions</a:t>
            </a:r>
            <a:r>
              <a:rPr lang="en-US" dirty="0"/>
              <a:t>: User can select cluster A or B</a:t>
            </a:r>
          </a:p>
          <a:p>
            <a:r>
              <a:rPr lang="en-US" b="1" dirty="0"/>
              <a:t>Events</a:t>
            </a:r>
            <a:r>
              <a:rPr lang="en-US" dirty="0"/>
              <a:t>: System responds with documents</a:t>
            </a:r>
          </a:p>
          <a:p>
            <a:r>
              <a:rPr lang="en-US" b="1" dirty="0"/>
              <a:t>Outcomes</a:t>
            </a:r>
            <a:r>
              <a:rPr lang="en-US" dirty="0"/>
              <a:t>: With some probability different amounts of relevant items are returned</a:t>
            </a:r>
          </a:p>
          <a:p>
            <a:r>
              <a:rPr lang="en-US" b="1" dirty="0"/>
              <a:t>Payoffs</a:t>
            </a:r>
            <a:r>
              <a:rPr lang="en-US" dirty="0"/>
              <a:t>: The benefit minus the cost for each outcome.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 descr="chiir-decision-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38" y="1091412"/>
            <a:ext cx="5587172" cy="3769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777" y="2380951"/>
            <a:ext cx="942209" cy="1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User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448675" cy="5241925"/>
          </a:xfrm>
        </p:spPr>
        <p:txBody>
          <a:bodyPr>
            <a:normAutofit/>
          </a:bodyPr>
          <a:lstStyle/>
          <a:p>
            <a:r>
              <a:rPr lang="en-US" dirty="0"/>
              <a:t>When should a </a:t>
            </a:r>
            <a:r>
              <a:rPr lang="en-US" b="1" dirty="0"/>
              <a:t>user stop searching</a:t>
            </a:r>
            <a:r>
              <a:rPr lang="en-US" dirty="0"/>
              <a:t>?</a:t>
            </a:r>
          </a:p>
          <a:p>
            <a:r>
              <a:rPr lang="en-US" dirty="0"/>
              <a:t>What </a:t>
            </a:r>
            <a:r>
              <a:rPr lang="en-US" b="1" dirty="0"/>
              <a:t>search strategy </a:t>
            </a:r>
            <a:r>
              <a:rPr lang="en-US" dirty="0"/>
              <a:t>should a user undertake? </a:t>
            </a:r>
          </a:p>
          <a:p>
            <a:pPr lvl="1"/>
            <a:r>
              <a:rPr lang="en-US" dirty="0"/>
              <a:t>Examine lots of documents per query, and issue few queries</a:t>
            </a:r>
          </a:p>
          <a:p>
            <a:pPr lvl="1"/>
            <a:r>
              <a:rPr lang="en-US" dirty="0"/>
              <a:t>Or examine few documents per query, and issue many queries</a:t>
            </a:r>
          </a:p>
          <a:p>
            <a:r>
              <a:rPr lang="en-US" dirty="0"/>
              <a:t>Is it </a:t>
            </a:r>
            <a:r>
              <a:rPr lang="en-US" b="1" dirty="0"/>
              <a:t>better to query </a:t>
            </a:r>
            <a:r>
              <a:rPr lang="en-US" dirty="0"/>
              <a:t>or </a:t>
            </a:r>
            <a:r>
              <a:rPr lang="en-US" b="1" dirty="0"/>
              <a:t>use relevance feedback</a:t>
            </a:r>
            <a:r>
              <a:rPr lang="en-US" dirty="0"/>
              <a:t>?</a:t>
            </a:r>
          </a:p>
          <a:p>
            <a:r>
              <a:rPr lang="en-US" dirty="0"/>
              <a:t>How many </a:t>
            </a:r>
            <a:r>
              <a:rPr lang="en-US" b="1" dirty="0"/>
              <a:t>terms</a:t>
            </a:r>
            <a:r>
              <a:rPr lang="en-US" dirty="0"/>
              <a:t> should a user put into a query?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6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Expected Utility of an Event is: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b="1" i="1" dirty="0"/>
              <a:t>p</a:t>
            </a:r>
            <a:r>
              <a:rPr lang="en-US" dirty="0"/>
              <a:t> is the probability and </a:t>
            </a:r>
            <a:r>
              <a:rPr lang="en-US" b="1" i="1" dirty="0"/>
              <a:t>g</a:t>
            </a:r>
            <a:r>
              <a:rPr lang="en-US" dirty="0"/>
              <a:t> is the gain (i.e</a:t>
            </a:r>
            <a:r>
              <a:rPr lang="en-US"/>
              <a:t>. utilty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Decisions: </a:t>
            </a:r>
          </a:p>
          <a:p>
            <a:pPr lvl="1"/>
            <a:r>
              <a:rPr lang="en-US" dirty="0"/>
              <a:t>Select Cluster A: Expected Payoff is: 0.5 * 2 + 0.5 * 1 =1.5</a:t>
            </a:r>
          </a:p>
          <a:p>
            <a:pPr lvl="1"/>
            <a:r>
              <a:rPr lang="en-US" dirty="0"/>
              <a:t>Select Cluster B: Expected Payoff is: 0.25 * 3 + 0.0 = 0.75</a:t>
            </a:r>
          </a:p>
          <a:p>
            <a:r>
              <a:rPr lang="en-US" dirty="0"/>
              <a:t>Since the expected utility of </a:t>
            </a:r>
            <a:r>
              <a:rPr lang="en-US" b="1" dirty="0"/>
              <a:t>A</a:t>
            </a:r>
            <a:r>
              <a:rPr lang="en-US" dirty="0"/>
              <a:t> is greater the </a:t>
            </a:r>
            <a:r>
              <a:rPr lang="en-US" b="1" dirty="0"/>
              <a:t>B</a:t>
            </a:r>
            <a:r>
              <a:rPr lang="en-US" dirty="0"/>
              <a:t>, then the user should select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 descr="latex_a7c83dfd8cd33a017d7927a5de2ceac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04" y="1942367"/>
            <a:ext cx="6488288" cy="6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8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Benefits in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61" y="1107617"/>
            <a:ext cx="8741619" cy="4767386"/>
          </a:xfrm>
        </p:spPr>
        <p:txBody>
          <a:bodyPr>
            <a:noAutofit/>
          </a:bodyPr>
          <a:lstStyle/>
          <a:p>
            <a:r>
              <a:rPr lang="en-US" sz="2800" dirty="0"/>
              <a:t>Lots of definitions/user of the terms:</a:t>
            </a:r>
            <a:r>
              <a:rPr lang="en-US" sz="2800" b="1" dirty="0"/>
              <a:t> costs</a:t>
            </a:r>
            <a:r>
              <a:rPr lang="en-US" sz="2800" dirty="0"/>
              <a:t> and </a:t>
            </a:r>
            <a:r>
              <a:rPr lang="en-US" sz="2800" b="1" dirty="0"/>
              <a:t>benefits</a:t>
            </a:r>
            <a:r>
              <a:rPr lang="en-US" sz="2800" dirty="0"/>
              <a:t> </a:t>
            </a:r>
          </a:p>
          <a:p>
            <a:r>
              <a:rPr lang="en-US" sz="2800" b="1" dirty="0"/>
              <a:t>Benefit</a:t>
            </a:r>
            <a:r>
              <a:rPr lang="en-US" sz="2800" dirty="0"/>
              <a:t>: happiness, enjoyment, satisfaction, gain, utility, expected utility, usefulness</a:t>
            </a:r>
            <a:endParaRPr lang="en-US" sz="2600" dirty="0"/>
          </a:p>
          <a:p>
            <a:r>
              <a:rPr lang="en-US" sz="2800" b="1" dirty="0"/>
              <a:t>Cost</a:t>
            </a:r>
            <a:r>
              <a:rPr lang="en-US" sz="2800" dirty="0"/>
              <a:t>: mental/cognitive, physical, financial, temporal</a:t>
            </a:r>
          </a:p>
          <a:p>
            <a:pPr lvl="1"/>
            <a:r>
              <a:rPr lang="en-US" sz="2400" dirty="0"/>
              <a:t>But often time is used as a proxy for cost</a:t>
            </a:r>
          </a:p>
          <a:p>
            <a:r>
              <a:rPr lang="en-US" sz="2800" dirty="0"/>
              <a:t>Generally the costs and benefits are considered to be </a:t>
            </a:r>
            <a:r>
              <a:rPr lang="en-US" sz="2800" b="1" dirty="0"/>
              <a:t>common but abstracted unit</a:t>
            </a:r>
          </a:p>
          <a:p>
            <a:pPr lvl="1"/>
            <a:r>
              <a:rPr lang="en-US" sz="2400" dirty="0"/>
              <a:t>But not always.</a:t>
            </a:r>
          </a:p>
          <a:p>
            <a:r>
              <a:rPr lang="en-US" sz="3000" b="1" dirty="0"/>
              <a:t>Estimating costs and benefits is a major challenge.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5003"/>
            <a:ext cx="9144000" cy="148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9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 powerful tool for analyzing the designs of organisms, artifacts and systems.</a:t>
            </a:r>
          </a:p>
          <a:p>
            <a:r>
              <a:rPr lang="en-US" dirty="0"/>
              <a:t>Key to an optimization model is:</a:t>
            </a:r>
          </a:p>
          <a:p>
            <a:pPr lvl="1"/>
            <a:r>
              <a:rPr lang="en-US" b="1" dirty="0"/>
              <a:t>an objective function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Profit/utility/benefit function</a:t>
            </a:r>
          </a:p>
          <a:p>
            <a:pPr lvl="1"/>
            <a:r>
              <a:rPr lang="en-US" b="1" dirty="0"/>
              <a:t>Cost function </a:t>
            </a:r>
            <a:r>
              <a:rPr lang="en-US" dirty="0"/>
              <a:t>and</a:t>
            </a:r>
          </a:p>
          <a:p>
            <a:pPr lvl="1"/>
            <a:r>
              <a:rPr lang="en-US" dirty="0"/>
              <a:t>any </a:t>
            </a:r>
            <a:r>
              <a:rPr lang="en-US" b="1" dirty="0"/>
              <a:t>constraints/requirements </a:t>
            </a:r>
            <a:r>
              <a:rPr lang="en-US" dirty="0"/>
              <a:t>that need to be satisfied.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795" y="5769649"/>
            <a:ext cx="2996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Hillier &amp; Lieberman (2001)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330" y="6334712"/>
            <a:ext cx="179367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Murty</a:t>
            </a:r>
            <a:r>
              <a:rPr lang="en-US" sz="2000" b="1" dirty="0">
                <a:solidFill>
                  <a:srgbClr val="FFFFFF"/>
                </a:solidFill>
              </a:rPr>
              <a:t> (2003)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28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Imagine that you are studying for a test, and you have  summaries, lectures, and papers. </a:t>
            </a:r>
          </a:p>
          <a:p>
            <a:pPr lvl="1"/>
            <a:r>
              <a:rPr lang="en-US" dirty="0"/>
              <a:t>How much time should you spend reading through each resource type? </a:t>
            </a:r>
          </a:p>
          <a:p>
            <a:pPr lvl="1"/>
            <a:r>
              <a:rPr lang="en-US" dirty="0"/>
              <a:t>It is the day before the exam, so you have about 10 hours to revise.</a:t>
            </a:r>
          </a:p>
          <a:p>
            <a:pPr lvl="1"/>
            <a:r>
              <a:rPr lang="en-US" dirty="0"/>
              <a:t>Your objective is to maximize how much you know about the course.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71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1917-C0CA-D14B-8464-5877132D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Attention Scarce?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585ED-624D-C241-8D9F-4CA1EB3A91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E2872D-4F6A-3444-BCF6-C70407E11D4F}"/>
              </a:ext>
            </a:extLst>
          </p:cNvPr>
          <p:cNvCxnSpPr/>
          <p:nvPr/>
        </p:nvCxnSpPr>
        <p:spPr>
          <a:xfrm>
            <a:off x="887506" y="6010835"/>
            <a:ext cx="732864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0596F5-0432-1B43-95C8-7DAF87A9FD17}"/>
              </a:ext>
            </a:extLst>
          </p:cNvPr>
          <p:cNvCxnSpPr>
            <a:cxnSpLocks/>
          </p:cNvCxnSpPr>
          <p:nvPr/>
        </p:nvCxnSpPr>
        <p:spPr>
          <a:xfrm flipV="1">
            <a:off x="887506" y="1237129"/>
            <a:ext cx="0" cy="47737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4DDCF-F825-2543-A020-5A9A26391DF4}"/>
              </a:ext>
            </a:extLst>
          </p:cNvPr>
          <p:cNvCxnSpPr>
            <a:cxnSpLocks/>
          </p:cNvCxnSpPr>
          <p:nvPr/>
        </p:nvCxnSpPr>
        <p:spPr>
          <a:xfrm flipV="1">
            <a:off x="1169894" y="4658377"/>
            <a:ext cx="6669741" cy="10623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3D7C7131-5EF8-B34D-B5FC-DAA9A6083CEB}"/>
              </a:ext>
            </a:extLst>
          </p:cNvPr>
          <p:cNvSpPr/>
          <p:nvPr/>
        </p:nvSpPr>
        <p:spPr>
          <a:xfrm>
            <a:off x="1143000" y="1090238"/>
            <a:ext cx="6696635" cy="4679577"/>
          </a:xfrm>
          <a:custGeom>
            <a:avLst/>
            <a:gdLst>
              <a:gd name="connsiteX0" fmla="*/ 0 w 6696635"/>
              <a:gd name="connsiteY0" fmla="*/ 4679577 h 4679577"/>
              <a:gd name="connsiteX1" fmla="*/ 1815353 w 6696635"/>
              <a:gd name="connsiteY1" fmla="*/ 4450977 h 4679577"/>
              <a:gd name="connsiteX2" fmla="*/ 3240741 w 6696635"/>
              <a:gd name="connsiteY2" fmla="*/ 3805518 h 4679577"/>
              <a:gd name="connsiteX3" fmla="*/ 4491318 w 6696635"/>
              <a:gd name="connsiteY3" fmla="*/ 2850777 h 4679577"/>
              <a:gd name="connsiteX4" fmla="*/ 6172200 w 6696635"/>
              <a:gd name="connsiteY4" fmla="*/ 820271 h 4679577"/>
              <a:gd name="connsiteX5" fmla="*/ 6696635 w 6696635"/>
              <a:gd name="connsiteY5" fmla="*/ 0 h 4679577"/>
              <a:gd name="connsiteX6" fmla="*/ 6696635 w 6696635"/>
              <a:gd name="connsiteY6" fmla="*/ 0 h 4679577"/>
              <a:gd name="connsiteX7" fmla="*/ 6696635 w 6696635"/>
              <a:gd name="connsiteY7" fmla="*/ 0 h 467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96635" h="4679577">
                <a:moveTo>
                  <a:pt x="0" y="4679577"/>
                </a:moveTo>
                <a:cubicBezTo>
                  <a:pt x="637615" y="4638115"/>
                  <a:pt x="1275230" y="4596653"/>
                  <a:pt x="1815353" y="4450977"/>
                </a:cubicBezTo>
                <a:cubicBezTo>
                  <a:pt x="2355477" y="4305300"/>
                  <a:pt x="2794747" y="4072218"/>
                  <a:pt x="3240741" y="3805518"/>
                </a:cubicBezTo>
                <a:cubicBezTo>
                  <a:pt x="3686735" y="3538818"/>
                  <a:pt x="4002742" y="3348318"/>
                  <a:pt x="4491318" y="2850777"/>
                </a:cubicBezTo>
                <a:cubicBezTo>
                  <a:pt x="4979895" y="2353236"/>
                  <a:pt x="5804647" y="1295400"/>
                  <a:pt x="6172200" y="820271"/>
                </a:cubicBezTo>
                <a:cubicBezTo>
                  <a:pt x="6539753" y="345142"/>
                  <a:pt x="6696635" y="0"/>
                  <a:pt x="6696635" y="0"/>
                </a:cubicBezTo>
                <a:lnTo>
                  <a:pt x="6696635" y="0"/>
                </a:lnTo>
                <a:lnTo>
                  <a:pt x="6696635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40EEC-A981-1348-856B-8CC6AE36D780}"/>
              </a:ext>
            </a:extLst>
          </p:cNvPr>
          <p:cNvSpPr txBox="1"/>
          <p:nvPr/>
        </p:nvSpPr>
        <p:spPr>
          <a:xfrm>
            <a:off x="4195482" y="6104965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A4693-2169-3345-B1E2-4D46A98DB421}"/>
              </a:ext>
            </a:extLst>
          </p:cNvPr>
          <p:cNvSpPr txBox="1"/>
          <p:nvPr/>
        </p:nvSpPr>
        <p:spPr>
          <a:xfrm rot="16200000">
            <a:off x="-988621" y="3872651"/>
            <a:ext cx="32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Supply &amp; Consumed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C87A0C-CF89-9D41-9A28-59A429E94F95}"/>
              </a:ext>
            </a:extLst>
          </p:cNvPr>
          <p:cNvSpPr/>
          <p:nvPr/>
        </p:nvSpPr>
        <p:spPr>
          <a:xfrm>
            <a:off x="1393499" y="2308967"/>
            <a:ext cx="4197404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The fraction of information that is actually consumed will, with time, approach zero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AF0A94-3BA6-F54B-B517-ABDD969C84C1}"/>
              </a:ext>
            </a:extLst>
          </p:cNvPr>
          <p:cNvSpPr/>
          <p:nvPr/>
        </p:nvSpPr>
        <p:spPr>
          <a:xfrm>
            <a:off x="7408496" y="1036565"/>
            <a:ext cx="1615313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Exponential growth in information available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D0E28-7B31-8244-957D-B314F743A004}"/>
              </a:ext>
            </a:extLst>
          </p:cNvPr>
          <p:cNvSpPr/>
          <p:nvPr/>
        </p:nvSpPr>
        <p:spPr>
          <a:xfrm>
            <a:off x="7144004" y="3947538"/>
            <a:ext cx="1902248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Information consumed grows at linear rate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3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588" y="1592507"/>
            <a:ext cx="8904941" cy="4431983"/>
          </a:xfrm>
          <a:prstGeom prst="rect">
            <a:avLst/>
          </a:prstGeom>
          <a:solidFill>
            <a:schemeClr val="bg1">
              <a:alpha val="67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270000" indent="-342900">
              <a:spcAft>
                <a:spcPts val="600"/>
              </a:spcAft>
            </a:pPr>
            <a:r>
              <a:rPr lang="en-US" sz="2800" b="1" dirty="0"/>
              <a:t>Interactive Information Retrieval needs formal models to: 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b="1" dirty="0"/>
              <a:t>describe</a:t>
            </a:r>
            <a:r>
              <a:rPr lang="en-US" sz="2800" dirty="0"/>
              <a:t>, </a:t>
            </a:r>
            <a:r>
              <a:rPr lang="en-US" sz="2800" b="1" dirty="0"/>
              <a:t>predict</a:t>
            </a:r>
            <a:r>
              <a:rPr lang="en-US" sz="2800" dirty="0"/>
              <a:t> and </a:t>
            </a:r>
            <a:r>
              <a:rPr lang="en-US" sz="2800" b="1" dirty="0"/>
              <a:t>explain</a:t>
            </a:r>
            <a:r>
              <a:rPr lang="en-US" sz="2800" dirty="0"/>
              <a:t> user behaviors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provide a basis on which to </a:t>
            </a:r>
            <a:r>
              <a:rPr lang="en-US" sz="2800" b="1" dirty="0"/>
              <a:t>reason</a:t>
            </a:r>
            <a:r>
              <a:rPr lang="en-US" sz="2800" dirty="0"/>
              <a:t> about interaction,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understand the </a:t>
            </a:r>
            <a:r>
              <a:rPr lang="en-US" sz="2800" b="1" dirty="0"/>
              <a:t>relationships</a:t>
            </a:r>
            <a:r>
              <a:rPr lang="en-US" sz="2800" dirty="0"/>
              <a:t> between interaction, performance and cost,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help guide the </a:t>
            </a:r>
            <a:r>
              <a:rPr lang="en-US" sz="2800" b="1" dirty="0"/>
              <a:t>design</a:t>
            </a:r>
            <a:r>
              <a:rPr lang="en-US" sz="2800" dirty="0"/>
              <a:t>, </a:t>
            </a:r>
            <a:r>
              <a:rPr lang="en-US" sz="2800" b="1" dirty="0"/>
              <a:t>development</a:t>
            </a:r>
            <a:r>
              <a:rPr lang="en-US" sz="2800" dirty="0"/>
              <a:t> and </a:t>
            </a:r>
            <a:r>
              <a:rPr lang="en-US" sz="2800" b="1" dirty="0"/>
              <a:t>research</a:t>
            </a:r>
            <a:r>
              <a:rPr lang="en-US" sz="2800" dirty="0"/>
              <a:t> of information systems, interfaces and agents and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derive </a:t>
            </a:r>
            <a:r>
              <a:rPr lang="en-US" sz="2800" b="1" dirty="0"/>
              <a:t>laws</a:t>
            </a:r>
            <a:r>
              <a:rPr lang="en-US" sz="2800" dirty="0"/>
              <a:t> and </a:t>
            </a:r>
            <a:r>
              <a:rPr lang="en-US" sz="2800" b="1" dirty="0"/>
              <a:t>principles</a:t>
            </a:r>
            <a:r>
              <a:rPr lang="en-US" sz="2800" dirty="0"/>
              <a:t> of interaction</a:t>
            </a:r>
          </a:p>
          <a:p>
            <a:pPr marL="1184400" lvl="2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e.g. PRP, </a:t>
            </a:r>
            <a:r>
              <a:rPr lang="en-US" sz="2800" dirty="0" err="1"/>
              <a:t>iPRP</a:t>
            </a:r>
            <a:r>
              <a:rPr lang="en-US" sz="2800" dirty="0"/>
              <a:t>, LEIF’s Law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 Research Challenge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AD61-0CA6-428B-975D-88933FD3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 in IR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CB967B-DC11-44EC-8B41-48FE55007696}"/>
              </a:ext>
            </a:extLst>
          </p:cNvPr>
          <p:cNvSpPr txBox="1">
            <a:spLocks/>
          </p:cNvSpPr>
          <p:nvPr/>
        </p:nvSpPr>
        <p:spPr>
          <a:xfrm>
            <a:off x="-14942" y="3236998"/>
            <a:ext cx="9144000" cy="1143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Solution: Economics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664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602"/>
            <a:ext cx="7772400" cy="1500187"/>
          </a:xfrm>
        </p:spPr>
        <p:txBody>
          <a:bodyPr/>
          <a:lstStyle/>
          <a:p>
            <a:r>
              <a:rPr lang="en-US" dirty="0"/>
              <a:t>Page Finding</a:t>
            </a:r>
          </a:p>
        </p:txBody>
      </p:sp>
    </p:spTree>
    <p:extLst>
      <p:ext uri="{BB962C8B-B14F-4D97-AF65-F5344CB8AC3E}">
        <p14:creationId xmlns:p14="http://schemas.microsoft.com/office/powerpoint/2010/main" val="1528965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4"/>
            <a:ext cx="8324335" cy="4868500"/>
          </a:xfrm>
        </p:spPr>
        <p:txBody>
          <a:bodyPr>
            <a:normAutofit fontScale="92500"/>
          </a:bodyPr>
          <a:lstStyle/>
          <a:p>
            <a:r>
              <a:rPr lang="en-US" dirty="0"/>
              <a:t>Your friend has recently completed a marathon, and you have found the page of times for runners.</a:t>
            </a:r>
          </a:p>
          <a:p>
            <a:pPr lvl="1"/>
            <a:r>
              <a:rPr lang="en-US" dirty="0"/>
              <a:t>They are ordered by time.</a:t>
            </a:r>
          </a:p>
          <a:p>
            <a:pPr lvl="1"/>
            <a:r>
              <a:rPr lang="en-US" dirty="0"/>
              <a:t>You would like to know how fast your friend completed the marathon.</a:t>
            </a:r>
          </a:p>
          <a:p>
            <a:pPr lvl="1"/>
            <a:r>
              <a:rPr lang="en-US" dirty="0"/>
              <a:t>However, there are thousands of runners in the list.</a:t>
            </a:r>
          </a:p>
          <a:p>
            <a:r>
              <a:rPr lang="en-US" dirty="0"/>
              <a:t>Actions: </a:t>
            </a:r>
          </a:p>
          <a:p>
            <a:pPr lvl="1"/>
            <a:r>
              <a:rPr lang="en-US" dirty="0"/>
              <a:t>(a) Scroll through list until you find friends name, or</a:t>
            </a:r>
          </a:p>
          <a:p>
            <a:pPr lvl="1"/>
            <a:r>
              <a:rPr lang="en-US" dirty="0"/>
              <a:t>(b) using the Find Command, type friends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68473" y="4796898"/>
            <a:ext cx="942209" cy="1130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422" y="6097923"/>
            <a:ext cx="3428579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Example adapted from Russell </a:t>
            </a:r>
          </a:p>
        </p:txBody>
      </p:sp>
    </p:spTree>
    <p:extLst>
      <p:ext uri="{BB962C8B-B14F-4D97-AF65-F5344CB8AC3E}">
        <p14:creationId xmlns:p14="http://schemas.microsoft.com/office/powerpoint/2010/main" val="6438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4"/>
            <a:ext cx="8324335" cy="4868500"/>
          </a:xfrm>
        </p:spPr>
        <p:txBody>
          <a:bodyPr>
            <a:normAutofit/>
          </a:bodyPr>
          <a:lstStyle/>
          <a:p>
            <a:r>
              <a:rPr lang="en-US" b="1" dirty="0"/>
              <a:t>Action (a) – Scrolling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(1) Finds correct name (</a:t>
            </a:r>
            <a:r>
              <a:rPr lang="en-US" i="1" dirty="0"/>
              <a:t>p=1.0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Payoffs in terms of costs only</a:t>
            </a:r>
          </a:p>
          <a:p>
            <a:pPr lvl="2"/>
            <a:r>
              <a:rPr lang="en-US" dirty="0"/>
              <a:t>(1) on average examine about </a:t>
            </a:r>
            <a:r>
              <a:rPr lang="en-US" b="1" i="1" dirty="0"/>
              <a:t>n/2 </a:t>
            </a:r>
            <a:r>
              <a:rPr lang="en-US" dirty="0"/>
              <a:t>runners</a:t>
            </a:r>
          </a:p>
          <a:p>
            <a:pPr lvl="1"/>
            <a:r>
              <a:rPr lang="en-US" dirty="0"/>
              <a:t>Notes and Assumptions</a:t>
            </a:r>
          </a:p>
          <a:p>
            <a:pPr lvl="2"/>
            <a:r>
              <a:rPr lang="en-US" dirty="0"/>
              <a:t>To examine </a:t>
            </a:r>
            <a:r>
              <a:rPr lang="en-US" b="1" dirty="0"/>
              <a:t>1</a:t>
            </a:r>
            <a:r>
              <a:rPr lang="en-US" dirty="0"/>
              <a:t> runner takes </a:t>
            </a:r>
            <a:r>
              <a:rPr lang="en-US" b="1" dirty="0"/>
              <a:t>2</a:t>
            </a:r>
            <a:r>
              <a:rPr lang="en-US" dirty="0"/>
              <a:t> seconds</a:t>
            </a:r>
          </a:p>
          <a:p>
            <a:pPr lvl="1"/>
            <a:r>
              <a:rPr lang="en-US" dirty="0"/>
              <a:t>Total Cost = </a:t>
            </a:r>
            <a:r>
              <a:rPr lang="en-US" b="1" i="1" dirty="0"/>
              <a:t>n</a:t>
            </a:r>
            <a:r>
              <a:rPr lang="en-US" dirty="0"/>
              <a:t> seconds.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43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3"/>
            <a:ext cx="8324335" cy="5235211"/>
          </a:xfrm>
        </p:spPr>
        <p:txBody>
          <a:bodyPr>
            <a:normAutofit/>
          </a:bodyPr>
          <a:lstStyle/>
          <a:p>
            <a:r>
              <a:rPr lang="en-US" b="1" dirty="0"/>
              <a:t>Action (b) – Find Command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(1) Finds correct name (</a:t>
            </a:r>
            <a:r>
              <a:rPr lang="en-US" i="1" dirty="0"/>
              <a:t>p=1.0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Payoffs in terms of costs only</a:t>
            </a:r>
          </a:p>
          <a:p>
            <a:pPr lvl="2"/>
            <a:r>
              <a:rPr lang="en-US" dirty="0"/>
              <a:t>(1) on average examine about </a:t>
            </a:r>
            <a:r>
              <a:rPr lang="en-US" b="1" i="1" dirty="0"/>
              <a:t>m / 2 </a:t>
            </a:r>
            <a:r>
              <a:rPr lang="en-US" dirty="0"/>
              <a:t>runners</a:t>
            </a:r>
          </a:p>
          <a:p>
            <a:pPr lvl="1"/>
            <a:r>
              <a:rPr lang="en-US" dirty="0"/>
              <a:t>Notes and Assumptions</a:t>
            </a:r>
          </a:p>
          <a:p>
            <a:pPr lvl="2"/>
            <a:r>
              <a:rPr lang="en-US" dirty="0"/>
              <a:t>To reduce down to </a:t>
            </a:r>
            <a:r>
              <a:rPr lang="en-US" b="1" dirty="0"/>
              <a:t>m</a:t>
            </a:r>
            <a:r>
              <a:rPr lang="en-US" dirty="0"/>
              <a:t> runners the user enters </a:t>
            </a:r>
            <a:r>
              <a:rPr lang="en-US" b="1" dirty="0"/>
              <a:t>k</a:t>
            </a:r>
            <a:r>
              <a:rPr lang="en-US" dirty="0"/>
              <a:t> letters</a:t>
            </a:r>
          </a:p>
          <a:p>
            <a:pPr lvl="3"/>
            <a:r>
              <a:rPr lang="en-US" dirty="0"/>
              <a:t>Where m = n/(k+1)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examine 1 runner takes 2 seconds. </a:t>
            </a:r>
          </a:p>
          <a:p>
            <a:pPr lvl="2"/>
            <a:r>
              <a:rPr lang="en-US" dirty="0"/>
              <a:t>To enter 1 letter takes 2 seconds.</a:t>
            </a:r>
          </a:p>
          <a:p>
            <a:pPr lvl="2"/>
            <a:r>
              <a:rPr lang="en-US" dirty="0"/>
              <a:t>To switch to Finding takes 5 seconds.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Systems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448675" cy="5241925"/>
          </a:xfrm>
        </p:spPr>
        <p:txBody>
          <a:bodyPr>
            <a:normAutofit/>
          </a:bodyPr>
          <a:lstStyle/>
          <a:p>
            <a:r>
              <a:rPr lang="en-US" dirty="0"/>
              <a:t>What is the optimal ranking of documents?</a:t>
            </a:r>
          </a:p>
          <a:p>
            <a:r>
              <a:rPr lang="en-US" dirty="0"/>
              <a:t>When should the system offer query expansions?</a:t>
            </a:r>
          </a:p>
          <a:p>
            <a:r>
              <a:rPr lang="en-US" dirty="0"/>
              <a:t>What elements should be included on the result page?</a:t>
            </a:r>
          </a:p>
          <a:p>
            <a:r>
              <a:rPr lang="en-US" dirty="0"/>
              <a:t>Should the system adapt to the user’s behavior?</a:t>
            </a:r>
          </a:p>
          <a:p>
            <a:r>
              <a:rPr lang="en-US" dirty="0"/>
              <a:t>How good is the system performing?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28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vs Find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3"/>
            <a:ext cx="8324335" cy="5235211"/>
          </a:xfrm>
        </p:spPr>
        <p:txBody>
          <a:bodyPr>
            <a:normAutofit/>
          </a:bodyPr>
          <a:lstStyle/>
          <a:p>
            <a:r>
              <a:rPr lang="en-US" b="1" dirty="0"/>
              <a:t>Expected Cost for Finding </a:t>
            </a:r>
            <a:r>
              <a:rPr lang="en-US" dirty="0"/>
              <a:t>= m + 2k + 5</a:t>
            </a:r>
          </a:p>
          <a:p>
            <a:pPr lvl="1"/>
            <a:r>
              <a:rPr lang="en-US" dirty="0"/>
              <a:t>Where m = n/(k+1)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b="1" dirty="0"/>
              <a:t>Expected Cost for Scroll </a:t>
            </a:r>
            <a:r>
              <a:rPr lang="en-US" dirty="0"/>
              <a:t>= n</a:t>
            </a:r>
          </a:p>
          <a:p>
            <a:r>
              <a:rPr lang="en-US" dirty="0"/>
              <a:t>Which action should the user take?</a:t>
            </a:r>
          </a:p>
          <a:p>
            <a:pPr lvl="1"/>
            <a:r>
              <a:rPr lang="en-US" dirty="0"/>
              <a:t>Compare the costs </a:t>
            </a:r>
          </a:p>
          <a:p>
            <a:pPr lvl="1"/>
            <a:r>
              <a:rPr lang="en-US" dirty="0"/>
              <a:t>Scroll, if Total Cost of Scrolling is less than Total Cost of Finding e.g.,</a:t>
            </a:r>
          </a:p>
          <a:p>
            <a:pPr lvl="1"/>
            <a:r>
              <a:rPr lang="en-US" dirty="0"/>
              <a:t>Scroll, if n &lt; m + 2k + 5</a:t>
            </a:r>
          </a:p>
          <a:p>
            <a:r>
              <a:rPr lang="en-US" dirty="0"/>
              <a:t>Homework – do the math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49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with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4"/>
            <a:ext cx="8324335" cy="4868500"/>
          </a:xfrm>
        </p:spPr>
        <p:txBody>
          <a:bodyPr>
            <a:normAutofit/>
          </a:bodyPr>
          <a:lstStyle/>
          <a:p>
            <a:r>
              <a:rPr lang="en-US" dirty="0"/>
              <a:t>Action (a) – Scrolling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(1) Finds correct name (p=0.9)</a:t>
            </a:r>
          </a:p>
          <a:p>
            <a:pPr lvl="2"/>
            <a:r>
              <a:rPr lang="en-US" dirty="0"/>
              <a:t>(2) Finds incorrect name (p=0.05) </a:t>
            </a:r>
          </a:p>
          <a:p>
            <a:pPr lvl="2"/>
            <a:r>
              <a:rPr lang="en-US" dirty="0"/>
              <a:t>(3) Misses name (p=0.05)</a:t>
            </a:r>
          </a:p>
          <a:p>
            <a:pPr lvl="1"/>
            <a:r>
              <a:rPr lang="en-US" dirty="0"/>
              <a:t>Payoffs in terms of costs only</a:t>
            </a:r>
          </a:p>
          <a:p>
            <a:pPr lvl="2"/>
            <a:r>
              <a:rPr lang="en-US" dirty="0"/>
              <a:t>(1) on average examine about </a:t>
            </a:r>
            <a:r>
              <a:rPr lang="en-US" b="1" i="1" dirty="0"/>
              <a:t>n/2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(2) on average examine about </a:t>
            </a:r>
            <a:r>
              <a:rPr lang="en-US" b="1" i="1" dirty="0"/>
              <a:t>n/2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(3) examines all </a:t>
            </a:r>
            <a:r>
              <a:rPr lang="en-US" b="1" i="1" dirty="0"/>
              <a:t>n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To examine 1 runner takes 2 seconds.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8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with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3"/>
            <a:ext cx="8324335" cy="52352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Action (b) – Find Command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(1) Finds correct name (p=0.98)</a:t>
            </a:r>
          </a:p>
          <a:p>
            <a:pPr lvl="2"/>
            <a:r>
              <a:rPr lang="en-US" dirty="0"/>
              <a:t>(2) Finds incorrect name (p=0.01) </a:t>
            </a:r>
          </a:p>
          <a:p>
            <a:pPr lvl="2"/>
            <a:r>
              <a:rPr lang="en-US" dirty="0"/>
              <a:t>(3) Misses name (p=0.01)</a:t>
            </a:r>
          </a:p>
          <a:p>
            <a:pPr lvl="1"/>
            <a:r>
              <a:rPr lang="en-US" dirty="0"/>
              <a:t>Payoffs in terms of costs only</a:t>
            </a:r>
          </a:p>
          <a:p>
            <a:pPr lvl="2"/>
            <a:r>
              <a:rPr lang="en-US" dirty="0"/>
              <a:t>(1) on average examine about </a:t>
            </a:r>
            <a:r>
              <a:rPr lang="en-US" b="1" i="1" dirty="0"/>
              <a:t>m / 2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(2) on average examine about </a:t>
            </a:r>
            <a:r>
              <a:rPr lang="en-US" b="1" i="1" dirty="0"/>
              <a:t>m / 2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(3) examines all </a:t>
            </a:r>
            <a:r>
              <a:rPr lang="en-US" b="1" i="1" dirty="0"/>
              <a:t>m</a:t>
            </a:r>
            <a:r>
              <a:rPr lang="en-US" dirty="0"/>
              <a:t> runners</a:t>
            </a:r>
          </a:p>
          <a:p>
            <a:pPr lvl="2"/>
            <a:r>
              <a:rPr lang="en-US" dirty="0"/>
              <a:t>To reduce down to </a:t>
            </a:r>
            <a:r>
              <a:rPr lang="en-US" b="1" dirty="0"/>
              <a:t>m</a:t>
            </a:r>
            <a:r>
              <a:rPr lang="en-US" dirty="0"/>
              <a:t> runners the user enters </a:t>
            </a:r>
            <a:r>
              <a:rPr lang="en-US" b="1" dirty="0"/>
              <a:t>k</a:t>
            </a:r>
            <a:r>
              <a:rPr lang="en-US" dirty="0"/>
              <a:t> letters</a:t>
            </a:r>
          </a:p>
          <a:p>
            <a:pPr lvl="3"/>
            <a:r>
              <a:rPr lang="en-US" dirty="0"/>
              <a:t>Where m = n/(k+1)</a:t>
            </a:r>
            <a:r>
              <a:rPr lang="en-US" baseline="30000" dirty="0"/>
              <a:t>2</a:t>
            </a:r>
            <a:r>
              <a:rPr lang="en-US" dirty="0"/>
              <a:t> (assumption)</a:t>
            </a:r>
          </a:p>
          <a:p>
            <a:pPr lvl="2"/>
            <a:r>
              <a:rPr lang="en-US" dirty="0"/>
              <a:t>To examine 1 runner takes 2 seconds. </a:t>
            </a:r>
          </a:p>
          <a:p>
            <a:pPr lvl="2"/>
            <a:r>
              <a:rPr lang="en-US" dirty="0"/>
              <a:t>To enter 1 letter takes 2 seconds.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6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vs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2684"/>
            <a:ext cx="8229600" cy="18601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i="1" dirty="0"/>
              <a:t>n</a:t>
            </a:r>
            <a:r>
              <a:rPr lang="en-US" dirty="0"/>
              <a:t> is large, then finding is cheaper than scrolling.</a:t>
            </a:r>
          </a:p>
          <a:p>
            <a:pPr marL="0" indent="0">
              <a:buNone/>
            </a:pPr>
            <a:r>
              <a:rPr lang="en-US" dirty="0"/>
              <a:t>And the user is more likely to get to the correct name &amp; time via the find command.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Cost-Benefit Models of Interaction by @</a:t>
            </a:r>
            <a:r>
              <a:rPr lang="en-US" dirty="0" err="1"/>
              <a:t>leifos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1959DF-10ED-484B-839E-4A0F3DDC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3107324"/>
            <a:ext cx="8020594" cy="1071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BA2F57-230C-B54F-B59E-CD0F5A39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1259087"/>
            <a:ext cx="7814492" cy="488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794A74-68A7-FD4C-ACCB-16597E15C490}"/>
              </a:ext>
            </a:extLst>
          </p:cNvPr>
          <p:cNvSpPr txBox="1"/>
          <p:nvPr/>
        </p:nvSpPr>
        <p:spPr>
          <a:xfrm>
            <a:off x="1567543" y="1780524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DC878-CDD8-6C4B-8B61-FF71557FC439}"/>
              </a:ext>
            </a:extLst>
          </p:cNvPr>
          <p:cNvSpPr txBox="1"/>
          <p:nvPr/>
        </p:nvSpPr>
        <p:spPr>
          <a:xfrm>
            <a:off x="3503023" y="1777224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incorrect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D5F41-7919-554B-A42D-60AFF17284A4}"/>
              </a:ext>
            </a:extLst>
          </p:cNvPr>
          <p:cNvSpPr txBox="1"/>
          <p:nvPr/>
        </p:nvSpPr>
        <p:spPr>
          <a:xfrm>
            <a:off x="5438503" y="1786480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7D476-C00D-0042-86FD-B0CE7400CDB7}"/>
              </a:ext>
            </a:extLst>
          </p:cNvPr>
          <p:cNvSpPr txBox="1"/>
          <p:nvPr/>
        </p:nvSpPr>
        <p:spPr>
          <a:xfrm>
            <a:off x="1994263" y="2653840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4969D-AFF5-D746-AE3F-0637E74F1906}"/>
              </a:ext>
            </a:extLst>
          </p:cNvPr>
          <p:cNvSpPr txBox="1"/>
          <p:nvPr/>
        </p:nvSpPr>
        <p:spPr>
          <a:xfrm>
            <a:off x="3670662" y="2653840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incorrect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4AC7D-E493-BA46-B44E-DEF07A223EF1}"/>
              </a:ext>
            </a:extLst>
          </p:cNvPr>
          <p:cNvSpPr txBox="1"/>
          <p:nvPr/>
        </p:nvSpPr>
        <p:spPr>
          <a:xfrm>
            <a:off x="5625737" y="2677529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missed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BBBFB-BE4F-504F-AF39-C1D928D8CF2A}"/>
              </a:ext>
            </a:extLst>
          </p:cNvPr>
          <p:cNvSpPr txBox="1"/>
          <p:nvPr/>
        </p:nvSpPr>
        <p:spPr>
          <a:xfrm>
            <a:off x="6888480" y="2683131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letters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2F21F-D799-884B-A2F0-2FC8EC300927}"/>
              </a:ext>
            </a:extLst>
          </p:cNvPr>
          <p:cNvSpPr txBox="1"/>
          <p:nvPr/>
        </p:nvSpPr>
        <p:spPr>
          <a:xfrm>
            <a:off x="7759337" y="2677529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CTRL+F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92C9B6-87CC-7948-BBC2-A50B3C81EA2D}"/>
              </a:ext>
            </a:extLst>
          </p:cNvPr>
          <p:cNvCxnSpPr/>
          <p:nvPr/>
        </p:nvCxnSpPr>
        <p:spPr>
          <a:xfrm>
            <a:off x="1280160" y="1825669"/>
            <a:ext cx="13846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71B1-ECC3-4D44-AE00-EDA9B6580A1E}"/>
              </a:ext>
            </a:extLst>
          </p:cNvPr>
          <p:cNvCxnSpPr>
            <a:cxnSpLocks/>
          </p:cNvCxnSpPr>
          <p:nvPr/>
        </p:nvCxnSpPr>
        <p:spPr>
          <a:xfrm>
            <a:off x="3169920" y="1818184"/>
            <a:ext cx="1717766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445BA3-4CF7-904C-8127-661D31873F08}"/>
              </a:ext>
            </a:extLst>
          </p:cNvPr>
          <p:cNvCxnSpPr/>
          <p:nvPr/>
        </p:nvCxnSpPr>
        <p:spPr>
          <a:xfrm>
            <a:off x="5181600" y="1812606"/>
            <a:ext cx="1384663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43E3A6-5ECD-7E48-816B-1729A5D469AF}"/>
              </a:ext>
            </a:extLst>
          </p:cNvPr>
          <p:cNvCxnSpPr/>
          <p:nvPr/>
        </p:nvCxnSpPr>
        <p:spPr>
          <a:xfrm>
            <a:off x="1654629" y="3015687"/>
            <a:ext cx="13846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320414-5588-7241-AE4D-A210C4686B12}"/>
              </a:ext>
            </a:extLst>
          </p:cNvPr>
          <p:cNvCxnSpPr/>
          <p:nvPr/>
        </p:nvCxnSpPr>
        <p:spPr>
          <a:xfrm>
            <a:off x="3503023" y="3034327"/>
            <a:ext cx="138466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C4DB50-E0FD-F844-803D-C064A7974025}"/>
              </a:ext>
            </a:extLst>
          </p:cNvPr>
          <p:cNvCxnSpPr/>
          <p:nvPr/>
        </p:nvCxnSpPr>
        <p:spPr>
          <a:xfrm>
            <a:off x="5299165" y="3055072"/>
            <a:ext cx="1384663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29625-3896-0A42-8101-65944840EEC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988628" y="3052463"/>
            <a:ext cx="592184" cy="261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5D4ED2-A123-864F-B334-6526536FA004}"/>
              </a:ext>
            </a:extLst>
          </p:cNvPr>
          <p:cNvCxnSpPr>
            <a:cxnSpLocks/>
          </p:cNvCxnSpPr>
          <p:nvPr/>
        </p:nvCxnSpPr>
        <p:spPr>
          <a:xfrm>
            <a:off x="7859486" y="3086775"/>
            <a:ext cx="307703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2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Designer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448675" cy="5241925"/>
          </a:xfrm>
        </p:spPr>
        <p:txBody>
          <a:bodyPr>
            <a:normAutofit/>
          </a:bodyPr>
          <a:lstStyle/>
          <a:p>
            <a:r>
              <a:rPr lang="en-US" dirty="0"/>
              <a:t>How good do </a:t>
            </a:r>
            <a:r>
              <a:rPr lang="en-US" b="1" dirty="0"/>
              <a:t>recommendations</a:t>
            </a:r>
            <a:r>
              <a:rPr lang="en-US" dirty="0"/>
              <a:t> need to be?</a:t>
            </a:r>
          </a:p>
          <a:p>
            <a:r>
              <a:rPr lang="en-US" dirty="0"/>
              <a:t>How many </a:t>
            </a:r>
            <a:r>
              <a:rPr lang="en-US" b="1" dirty="0"/>
              <a:t>results</a:t>
            </a:r>
            <a:r>
              <a:rPr lang="en-US" dirty="0"/>
              <a:t> should be shown </a:t>
            </a:r>
            <a:r>
              <a:rPr lang="en-US" b="1" dirty="0"/>
              <a:t>per page</a:t>
            </a:r>
            <a:r>
              <a:rPr lang="en-US" dirty="0"/>
              <a:t>?</a:t>
            </a:r>
          </a:p>
          <a:p>
            <a:r>
              <a:rPr lang="en-US" dirty="0"/>
              <a:t>Should we present </a:t>
            </a:r>
            <a:r>
              <a:rPr lang="en-US" b="1" dirty="0"/>
              <a:t>entity cards </a:t>
            </a:r>
            <a:r>
              <a:rPr lang="en-US" dirty="0"/>
              <a:t>or not?</a:t>
            </a:r>
          </a:p>
          <a:p>
            <a:r>
              <a:rPr lang="en-US" dirty="0"/>
              <a:t>What </a:t>
            </a:r>
            <a:r>
              <a:rPr lang="en-US" b="1" dirty="0"/>
              <a:t>query suggestions</a:t>
            </a:r>
            <a:r>
              <a:rPr lang="en-US" dirty="0"/>
              <a:t> should we present?</a:t>
            </a:r>
          </a:p>
          <a:p>
            <a:r>
              <a:rPr lang="en-US" dirty="0"/>
              <a:t>How much space should we dedicate to </a:t>
            </a:r>
            <a:r>
              <a:rPr lang="en-US" b="1" dirty="0"/>
              <a:t>advertisements</a:t>
            </a:r>
            <a:r>
              <a:rPr lang="en-US" dirty="0"/>
              <a:t> on a web page?</a:t>
            </a:r>
          </a:p>
          <a:p>
            <a:r>
              <a:rPr lang="en-US" dirty="0"/>
              <a:t>How can we </a:t>
            </a:r>
            <a:r>
              <a:rPr lang="en-US" b="1" dirty="0"/>
              <a:t>summarize</a:t>
            </a:r>
            <a:r>
              <a:rPr lang="en-US" dirty="0"/>
              <a:t> the feed better?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3" y="2374343"/>
            <a:ext cx="9144000" cy="1143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But, what about </a:t>
            </a:r>
            <a:r>
              <a:rPr lang="en-US" sz="4800" dirty="0"/>
              <a:t>y</a:t>
            </a:r>
            <a:r>
              <a:rPr lang="en-US" sz="4800" b="1" dirty="0">
                <a:solidFill>
                  <a:schemeClr val="bg1"/>
                </a:solidFill>
              </a:rPr>
              <a:t>ou? </a:t>
            </a:r>
          </a:p>
        </p:txBody>
      </p:sp>
    </p:spTree>
    <p:extLst>
      <p:ext uri="{BB962C8B-B14F-4D97-AF65-F5344CB8AC3E}">
        <p14:creationId xmlns:p14="http://schemas.microsoft.com/office/powerpoint/2010/main" val="295383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Tutorial’s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664"/>
            <a:ext cx="8424041" cy="486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b="1" dirty="0"/>
              <a:t>understand</a:t>
            </a:r>
            <a:r>
              <a:rPr lang="en-US" dirty="0"/>
              <a:t>, </a:t>
            </a:r>
            <a:r>
              <a:rPr lang="en-US" b="1" dirty="0"/>
              <a:t>build</a:t>
            </a:r>
            <a:r>
              <a:rPr lang="en-US" dirty="0"/>
              <a:t> and </a:t>
            </a:r>
            <a:r>
              <a:rPr lang="en-US" b="1" dirty="0"/>
              <a:t>apply</a:t>
            </a:r>
            <a:r>
              <a:rPr lang="en-US" dirty="0"/>
              <a:t> </a:t>
            </a:r>
            <a:r>
              <a:rPr lang="en-US" b="1" dirty="0"/>
              <a:t>economic models </a:t>
            </a:r>
            <a:r>
              <a:rPr lang="en-US" dirty="0"/>
              <a:t>and </a:t>
            </a:r>
            <a:r>
              <a:rPr lang="en-US" b="1" dirty="0"/>
              <a:t>metrics </a:t>
            </a:r>
            <a:r>
              <a:rPr lang="en-US" dirty="0"/>
              <a:t>of </a:t>
            </a:r>
            <a:r>
              <a:rPr lang="en-US" b="1" dirty="0"/>
              <a:t>search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Economics</a:t>
            </a:r>
            <a:r>
              <a:rPr lang="en-US" dirty="0"/>
              <a:t> provides us with the tools to:</a:t>
            </a:r>
          </a:p>
          <a:p>
            <a:pPr lvl="1"/>
            <a:r>
              <a:rPr lang="en-US" sz="2600" b="1" dirty="0"/>
              <a:t>Understand</a:t>
            </a:r>
            <a:r>
              <a:rPr lang="en-US" sz="2600" dirty="0"/>
              <a:t> of how people interact with systems</a:t>
            </a:r>
          </a:p>
          <a:p>
            <a:pPr lvl="1"/>
            <a:r>
              <a:rPr lang="en-US" sz="2600" b="1" dirty="0"/>
              <a:t>Predict</a:t>
            </a:r>
            <a:r>
              <a:rPr lang="en-US" sz="2600" dirty="0"/>
              <a:t> how people will adapt and respond to system changes </a:t>
            </a:r>
          </a:p>
          <a:p>
            <a:pPr lvl="1"/>
            <a:r>
              <a:rPr lang="en-US" sz="2600" b="1" dirty="0"/>
              <a:t>Evaluate</a:t>
            </a:r>
            <a:r>
              <a:rPr lang="en-US" sz="2600" dirty="0"/>
              <a:t> the value/utility of features and interactions</a:t>
            </a:r>
          </a:p>
          <a:p>
            <a:pPr lvl="1"/>
            <a:r>
              <a:rPr lang="en-US" sz="2600" b="1" dirty="0"/>
              <a:t>Inform</a:t>
            </a:r>
            <a:r>
              <a:rPr lang="en-US" sz="2600" dirty="0"/>
              <a:t> the design and development of interfaces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3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Tutorial’s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Give you the knowledge and skills to:</a:t>
            </a:r>
          </a:p>
          <a:p>
            <a:r>
              <a:rPr lang="en-US" dirty="0"/>
              <a:t>Describe how economics has influenced developments in IR;</a:t>
            </a:r>
          </a:p>
          <a:p>
            <a:r>
              <a:rPr lang="en-US" b="1" dirty="0"/>
              <a:t>Compare</a:t>
            </a:r>
            <a:r>
              <a:rPr lang="en-US" dirty="0"/>
              <a:t> and </a:t>
            </a:r>
            <a:r>
              <a:rPr lang="en-US" b="1" dirty="0"/>
              <a:t>contrast</a:t>
            </a:r>
            <a:r>
              <a:rPr lang="en-US" dirty="0"/>
              <a:t> the </a:t>
            </a:r>
            <a:r>
              <a:rPr lang="en-US" b="1" dirty="0"/>
              <a:t>different ranking principles</a:t>
            </a:r>
            <a:r>
              <a:rPr lang="en-US" dirty="0"/>
              <a:t>;</a:t>
            </a:r>
          </a:p>
          <a:p>
            <a:r>
              <a:rPr lang="en-US" b="1" dirty="0"/>
              <a:t>Describe</a:t>
            </a:r>
            <a:r>
              <a:rPr lang="en-US" dirty="0"/>
              <a:t> different economic </a:t>
            </a:r>
            <a:r>
              <a:rPr lang="en-US" b="1" dirty="0"/>
              <a:t>models</a:t>
            </a:r>
            <a:r>
              <a:rPr lang="en-US" dirty="0"/>
              <a:t> of </a:t>
            </a:r>
            <a:r>
              <a:rPr lang="en-US" b="1" dirty="0"/>
              <a:t>user behavior</a:t>
            </a:r>
            <a:r>
              <a:rPr lang="en-US" dirty="0"/>
              <a:t>;</a:t>
            </a:r>
          </a:p>
          <a:p>
            <a:r>
              <a:rPr lang="en-US" b="1" dirty="0"/>
              <a:t>Create</a:t>
            </a:r>
            <a:r>
              <a:rPr lang="en-US" dirty="0"/>
              <a:t> an</a:t>
            </a:r>
            <a:r>
              <a:rPr lang="en-US" b="1" dirty="0"/>
              <a:t> economic model </a:t>
            </a:r>
            <a:r>
              <a:rPr lang="en-US" dirty="0"/>
              <a:t>of </a:t>
            </a:r>
            <a:r>
              <a:rPr lang="en-US" b="1" dirty="0"/>
              <a:t>search</a:t>
            </a:r>
            <a:r>
              <a:rPr lang="en-US" dirty="0"/>
              <a:t>;</a:t>
            </a:r>
          </a:p>
          <a:p>
            <a:r>
              <a:rPr lang="en-US" b="1" dirty="0"/>
              <a:t>Explain</a:t>
            </a:r>
            <a:r>
              <a:rPr lang="en-US" dirty="0"/>
              <a:t> the </a:t>
            </a:r>
            <a:r>
              <a:rPr lang="en-US" b="1" dirty="0"/>
              <a:t>C/W/L framework </a:t>
            </a:r>
            <a:r>
              <a:rPr lang="en-US" dirty="0"/>
              <a:t>and the different measurements it incorporates;</a:t>
            </a:r>
          </a:p>
          <a:p>
            <a:r>
              <a:rPr lang="en-US" b="1" dirty="0"/>
              <a:t>Design</a:t>
            </a:r>
            <a:r>
              <a:rPr lang="en-US" dirty="0"/>
              <a:t> a </a:t>
            </a:r>
            <a:r>
              <a:rPr lang="en-US" b="1" dirty="0"/>
              <a:t>metric</a:t>
            </a:r>
            <a:r>
              <a:rPr lang="en-US" dirty="0"/>
              <a:t> given the </a:t>
            </a:r>
            <a:r>
              <a:rPr lang="en-US" b="1" dirty="0"/>
              <a:t>C/W/L framework</a:t>
            </a:r>
            <a:r>
              <a:rPr lang="en-US" dirty="0"/>
              <a:t>; and</a:t>
            </a:r>
          </a:p>
          <a:p>
            <a:r>
              <a:rPr lang="en-US" b="1" dirty="0"/>
              <a:t>Infer</a:t>
            </a:r>
            <a:r>
              <a:rPr lang="en-US" dirty="0"/>
              <a:t>, </a:t>
            </a:r>
            <a:r>
              <a:rPr lang="en-US" b="1" dirty="0"/>
              <a:t>hypothesize</a:t>
            </a:r>
            <a:r>
              <a:rPr lang="en-US" dirty="0"/>
              <a:t> and </a:t>
            </a:r>
            <a:r>
              <a:rPr lang="en-US" b="1" dirty="0"/>
              <a:t>predict</a:t>
            </a:r>
            <a:r>
              <a:rPr lang="en-US" dirty="0"/>
              <a:t> </a:t>
            </a:r>
            <a:r>
              <a:rPr lang="en-US" b="1" dirty="0"/>
              <a:t>user behaviors </a:t>
            </a:r>
            <a:r>
              <a:rPr lang="en-US" dirty="0"/>
              <a:t>and </a:t>
            </a:r>
            <a:r>
              <a:rPr lang="en-US" b="1" dirty="0"/>
              <a:t>performance.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6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3758</Words>
  <Application>Microsoft Macintosh PowerPoint</Application>
  <PresentationFormat>On-screen Show (4:3)</PresentationFormat>
  <Paragraphs>564</Paragraphs>
  <Slides>53</Slides>
  <Notes>20</Notes>
  <HiddenSlides>29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Office Theme</vt:lpstr>
      <vt:lpstr>Building Economic  Models and Measures of Search ACM SIGIR BEMMS 2019</vt:lpstr>
      <vt:lpstr>Who are we?</vt:lpstr>
      <vt:lpstr>PowerPoint Presentation</vt:lpstr>
      <vt:lpstr>User Decisions</vt:lpstr>
      <vt:lpstr>Systems Decisions</vt:lpstr>
      <vt:lpstr>Designer Decisions</vt:lpstr>
      <vt:lpstr>But, what about you? </vt:lpstr>
      <vt:lpstr>Tutorial’s Motivations</vt:lpstr>
      <vt:lpstr>Tutorial’s Goals</vt:lpstr>
      <vt:lpstr>Schedule</vt:lpstr>
      <vt:lpstr>User Behavior  and System Performance</vt:lpstr>
      <vt:lpstr>Behavior and Performance</vt:lpstr>
      <vt:lpstr>Behavior and Performance</vt:lpstr>
      <vt:lpstr>Behavior and Performance</vt:lpstr>
      <vt:lpstr>Evaluation Example</vt:lpstr>
      <vt:lpstr>How do we measure system quality?</vt:lpstr>
      <vt:lpstr>System ranking…</vt:lpstr>
      <vt:lpstr>Behavior Example</vt:lpstr>
      <vt:lpstr>How do users behave searching for information?</vt:lpstr>
      <vt:lpstr>Users behaving… </vt:lpstr>
      <vt:lpstr>What came first  user behavior or system performance?</vt:lpstr>
      <vt:lpstr>Economics in Information Retrieval</vt:lpstr>
      <vt:lpstr>Economic Models</vt:lpstr>
      <vt:lpstr>Course slides at:</vt:lpstr>
      <vt:lpstr>End of Session zero</vt:lpstr>
      <vt:lpstr>Bates’ Berry Picking Models</vt:lpstr>
      <vt:lpstr>Information Foraging Theory</vt:lpstr>
      <vt:lpstr>Information Foraging Theory</vt:lpstr>
      <vt:lpstr>Economic Models</vt:lpstr>
      <vt:lpstr>Cost Benefit Analysis &amp; Decision Theory</vt:lpstr>
      <vt:lpstr>Cost Benefit Analysis (CBA)</vt:lpstr>
      <vt:lpstr>Applying CBA in IR</vt:lpstr>
      <vt:lpstr>Speak or Type</vt:lpstr>
      <vt:lpstr>Type</vt:lpstr>
      <vt:lpstr>Speak</vt:lpstr>
      <vt:lpstr>Cost Benefit Analysis</vt:lpstr>
      <vt:lpstr>Decision Theory</vt:lpstr>
      <vt:lpstr>Decision Theory</vt:lpstr>
      <vt:lpstr>Browsing Clusters Example</vt:lpstr>
      <vt:lpstr>Expected Utility</vt:lpstr>
      <vt:lpstr>Costs and Benefits in IR</vt:lpstr>
      <vt:lpstr>Optimization Models</vt:lpstr>
      <vt:lpstr>Optimization Problem</vt:lpstr>
      <vt:lpstr>Why is Attention Scarce?</vt:lpstr>
      <vt:lpstr>Key Challenge in IR</vt:lpstr>
      <vt:lpstr>Example</vt:lpstr>
      <vt:lpstr>Page Finding</vt:lpstr>
      <vt:lpstr>Scrolling</vt:lpstr>
      <vt:lpstr>Finding </vt:lpstr>
      <vt:lpstr>Scroll vs Find </vt:lpstr>
      <vt:lpstr>Scrolling with Uncertainty</vt:lpstr>
      <vt:lpstr>Finding with Uncertainty</vt:lpstr>
      <vt:lpstr>Scroll vs Find</vt:lpstr>
    </vt:vector>
  </TitlesOfParts>
  <Company>University of Glasgow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Models of  Interactive Information Retrieval</dc:title>
  <dc:creator>Leif Azzopardi</dc:creator>
  <cp:lastModifiedBy>Guido Zuccon</cp:lastModifiedBy>
  <cp:revision>191</cp:revision>
  <dcterms:created xsi:type="dcterms:W3CDTF">2013-08-23T12:39:59Z</dcterms:created>
  <dcterms:modified xsi:type="dcterms:W3CDTF">2019-07-21T06:35:06Z</dcterms:modified>
</cp:coreProperties>
</file>