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70" r:id="rId3"/>
    <p:sldId id="257" r:id="rId4"/>
    <p:sldId id="269" r:id="rId5"/>
    <p:sldId id="272" r:id="rId6"/>
    <p:sldId id="263" r:id="rId7"/>
    <p:sldId id="271" r:id="rId8"/>
    <p:sldId id="260" r:id="rId9"/>
    <p:sldId id="261" r:id="rId10"/>
    <p:sldId id="273" r:id="rId11"/>
    <p:sldId id="276" r:id="rId12"/>
    <p:sldId id="274" r:id="rId13"/>
    <p:sldId id="275" r:id="rId14"/>
    <p:sldId id="278" r:id="rId15"/>
    <p:sldId id="277" r:id="rId16"/>
    <p:sldId id="279" r:id="rId17"/>
    <p:sldId id="280"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14"/>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pt-BR" dirty="0"/>
            <a:t>Estatística Descritiva</a:t>
          </a:r>
          <a:endParaRPr lang="en-US" dirty="0"/>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err="1"/>
            <a:t>Organização</a:t>
          </a:r>
          <a:r>
            <a:rPr lang="en-US" dirty="0"/>
            <a:t> dos dados</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err="1"/>
            <a:t>Descrição</a:t>
          </a:r>
          <a:r>
            <a:rPr lang="en-US" dirty="0"/>
            <a:t> dos dados</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D6510970-8F9C-4B45-A0F3-6ACB9AA76D40}">
      <dgm:prSet phldrT="[Text]"/>
      <dgm:spPr/>
      <dgm:t>
        <a:bodyPr/>
        <a:lstStyle/>
        <a:p>
          <a:r>
            <a:rPr lang="en-US" dirty="0" err="1"/>
            <a:t>Análises</a:t>
          </a:r>
          <a:r>
            <a:rPr lang="en-US" dirty="0"/>
            <a:t>/</a:t>
          </a:r>
          <a:r>
            <a:rPr lang="en-US" dirty="0" err="1"/>
            <a:t>Modelos</a:t>
          </a:r>
          <a:endParaRPr lang="en-US" dirty="0"/>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err="1"/>
            <a:t>Interpretações</a:t>
          </a:r>
          <a:endParaRPr lang="en-US" dirty="0"/>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5C26CE91-7252-4FB5-9AB2-F920A062B374}">
      <dgm:prSet phldrT="[Text]"/>
      <dgm:spPr/>
      <dgm:t>
        <a:bodyPr/>
        <a:lstStyle/>
        <a:p>
          <a:r>
            <a:rPr lang="pt-BR" dirty="0"/>
            <a:t>Probabilidade</a:t>
          </a:r>
          <a:endParaRPr lang="en-US" dirty="0"/>
        </a:p>
      </dgm:t>
    </dgm:pt>
    <dgm:pt modelId="{8F232514-0895-4982-92E9-F80720C2FE53}" type="parTrans" cxnId="{D68E637F-D015-400B-9F68-A5F6265D2834}">
      <dgm:prSet/>
      <dgm:spPr/>
      <dgm:t>
        <a:bodyPr/>
        <a:lstStyle/>
        <a:p>
          <a:endParaRPr lang="en-US"/>
        </a:p>
      </dgm:t>
    </dgm:pt>
    <dgm:pt modelId="{E05EB5CC-29C1-4747-A41F-27DE8BBE3540}" type="sibTrans" cxnId="{D68E637F-D015-400B-9F68-A5F6265D2834}">
      <dgm:prSet/>
      <dgm:spPr/>
      <dgm:t>
        <a:bodyPr/>
        <a:lstStyle/>
        <a:p>
          <a:endParaRPr lang="en-US"/>
        </a:p>
      </dgm:t>
    </dgm:pt>
    <dgm:pt modelId="{59E4AFD5-0BEF-47EC-B035-42CBC4610798}">
      <dgm:prSet phldrT="[Text]"/>
      <dgm:spPr/>
      <dgm:t>
        <a:bodyPr/>
        <a:lstStyle/>
        <a:p>
          <a:r>
            <a:rPr lang="en-US"/>
            <a:t>Estatística Inferencial</a:t>
          </a:r>
          <a:endParaRPr lang="en-US" dirty="0"/>
        </a:p>
      </dgm:t>
    </dgm:pt>
    <dgm:pt modelId="{AAE9026F-F696-4172-B5DD-FF9E59EB4F13}" type="parTrans" cxnId="{44629F04-A613-4EE4-B144-642DA935483B}">
      <dgm:prSet/>
      <dgm:spPr/>
      <dgm:t>
        <a:bodyPr/>
        <a:lstStyle/>
        <a:p>
          <a:endParaRPr lang="en-US"/>
        </a:p>
      </dgm:t>
    </dgm:pt>
    <dgm:pt modelId="{04F5589E-C385-4812-8DBF-B266164DE890}" type="sibTrans" cxnId="{44629F04-A613-4EE4-B144-642DA935483B}">
      <dgm:prSet/>
      <dgm:spPr/>
      <dgm:t>
        <a:bodyPr/>
        <a:lstStyle/>
        <a:p>
          <a:endParaRPr lang="en-US"/>
        </a:p>
      </dgm:t>
    </dgm:pt>
    <dgm:pt modelId="{450DEA25-B964-4961-AE55-D258D69F87F4}">
      <dgm:prSet phldrT="[Text]"/>
      <dgm:spPr/>
      <dgm:t>
        <a:bodyPr/>
        <a:lstStyle/>
        <a:p>
          <a:r>
            <a:rPr lang="pt-BR" dirty="0"/>
            <a:t>Matemática</a:t>
          </a:r>
          <a:endParaRPr lang="en-US" dirty="0"/>
        </a:p>
      </dgm:t>
    </dgm:pt>
    <dgm:pt modelId="{272B29A3-8926-4DAF-915B-BA6AAE7C6A22}" type="parTrans" cxnId="{4C221C6C-909C-4B79-824B-74E1550C29F3}">
      <dgm:prSet/>
      <dgm:spPr/>
      <dgm:t>
        <a:bodyPr/>
        <a:lstStyle/>
        <a:p>
          <a:endParaRPr lang="en-US"/>
        </a:p>
      </dgm:t>
    </dgm:pt>
    <dgm:pt modelId="{4216A643-3305-4916-A79F-6A20BA07416D}" type="sibTrans" cxnId="{4C221C6C-909C-4B79-824B-74E1550C29F3}">
      <dgm:prSet/>
      <dgm:spPr/>
      <dgm:t>
        <a:bodyPr/>
        <a:lstStyle/>
        <a:p>
          <a:endParaRPr lang="en-US"/>
        </a:p>
      </dgm:t>
    </dgm:pt>
    <dgm:pt modelId="{4CB66837-68CB-404A-99EB-7A372BA29BB7}">
      <dgm:prSet phldrT="[Text]"/>
      <dgm:spPr/>
      <dgm:t>
        <a:bodyPr/>
        <a:lstStyle/>
        <a:p>
          <a:r>
            <a:rPr lang="pt-BR" dirty="0"/>
            <a:t>Incerteza (fenômenos aleatórios)</a:t>
          </a:r>
          <a:endParaRPr lang="en-US" dirty="0"/>
        </a:p>
      </dgm:t>
    </dgm:pt>
    <dgm:pt modelId="{EE511828-32EF-4A98-B8EE-A93693DCA0AC}" type="parTrans" cxnId="{CE0ADEF2-B9EC-4593-8EDE-398C92BAAE68}">
      <dgm:prSet/>
      <dgm:spPr/>
      <dgm:t>
        <a:bodyPr/>
        <a:lstStyle/>
        <a:p>
          <a:endParaRPr lang="en-US"/>
        </a:p>
      </dgm:t>
    </dgm:pt>
    <dgm:pt modelId="{448FBBA3-B8CE-448C-AB58-70ED62BEF915}" type="sibTrans" cxnId="{CE0ADEF2-B9EC-4593-8EDE-398C92BAAE6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E4D731D6-A370-4150-9F33-EF492CCDBAB6}" type="pres">
      <dgm:prSet presAssocID="{5C26CE91-7252-4FB5-9AB2-F920A062B374}" presName="parentText" presStyleLbl="node1" presStyleIdx="1" presStyleCnt="3">
        <dgm:presLayoutVars>
          <dgm:chMax val="0"/>
          <dgm:bulletEnabled val="1"/>
        </dgm:presLayoutVars>
      </dgm:prSet>
      <dgm:spPr/>
    </dgm:pt>
    <dgm:pt modelId="{816398F5-02D6-4A75-B1A3-AB4005CE5293}" type="pres">
      <dgm:prSet presAssocID="{5C26CE91-7252-4FB5-9AB2-F920A062B374}" presName="childText" presStyleLbl="revTx" presStyleIdx="1" presStyleCnt="3">
        <dgm:presLayoutVars>
          <dgm:bulletEnabled val="1"/>
        </dgm:presLayoutVars>
      </dgm:prSet>
      <dgm:spPr/>
    </dgm:pt>
    <dgm:pt modelId="{B4E1385E-E15A-4B27-B331-97F3F276908E}" type="pres">
      <dgm:prSet presAssocID="{59E4AFD5-0BEF-47EC-B035-42CBC4610798}" presName="parentText" presStyleLbl="node1" presStyleIdx="2" presStyleCnt="3">
        <dgm:presLayoutVars>
          <dgm:chMax val="0"/>
          <dgm:bulletEnabled val="1"/>
        </dgm:presLayoutVars>
      </dgm:prSet>
      <dgm:spPr/>
    </dgm:pt>
    <dgm:pt modelId="{32C702E1-D206-4C2E-9BCD-BADB75D227CA}" type="pres">
      <dgm:prSet presAssocID="{59E4AFD5-0BEF-47EC-B035-42CBC4610798}"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44629F04-A613-4EE4-B144-642DA935483B}" srcId="{90119837-5B71-4D44-BB01-DB0B084933C8}" destId="{59E4AFD5-0BEF-47EC-B035-42CBC4610798}" srcOrd="2" destOrd="0" parTransId="{AAE9026F-F696-4172-B5DD-FF9E59EB4F13}" sibTransId="{04F5589E-C385-4812-8DBF-B266164DE890}"/>
    <dgm:cxn modelId="{FAC3D40F-8E66-452D-9CA4-C2871F2D10EF}" srcId="{477D14C5-CED9-4CFC-B338-DFB0C8090B9F}" destId="{33EAD35F-38F2-4CB7-9A6D-B04FFD8A51FD}" srcOrd="1" destOrd="0" parTransId="{81FE7DB1-4BFC-4407-80A9-E5514E94C61D}" sibTransId="{4B66B839-1910-459B-92B2-14846EBA7A70}"/>
    <dgm:cxn modelId="{7E1FBA10-10C5-4A49-A8C7-5FE23B05422C}" type="presOf" srcId="{709ED9DC-E391-4C6C-B788-93F1C2EFB6FD}" destId="{32C702E1-D206-4C2E-9BCD-BADB75D227CA}" srcOrd="0" destOrd="1" presId="urn:microsoft.com/office/officeart/2005/8/layout/vList2"/>
    <dgm:cxn modelId="{C6E7222A-5F84-456A-9806-D51868FAF8A9}" srcId="{59E4AFD5-0BEF-47EC-B035-42CBC4610798}" destId="{D6510970-8F9C-4B45-A0F3-6ACB9AA76D40}" srcOrd="0" destOrd="0" parTransId="{7A9FC291-2B6A-4475-8B09-917F9F09E3AB}" sibTransId="{4B87F32C-3630-48F2-9114-4262C0BEEA9E}"/>
    <dgm:cxn modelId="{1192542F-48AB-484B-9C44-26A3FE92C29F}" type="presOf" srcId="{5C26CE91-7252-4FB5-9AB2-F920A062B374}" destId="{E4D731D6-A370-4150-9F33-EF492CCDBAB6}" srcOrd="0" destOrd="0" presId="urn:microsoft.com/office/officeart/2005/8/layout/vList2"/>
    <dgm:cxn modelId="{AB09493F-37CB-481D-BE1C-7A521AC3963B}" type="presOf" srcId="{477D14C5-CED9-4CFC-B338-DFB0C8090B9F}" destId="{A9DD881E-A532-414B-870C-8ADE2076F78C}" srcOrd="0" destOrd="0" presId="urn:microsoft.com/office/officeart/2005/8/layout/vList2"/>
    <dgm:cxn modelId="{9B406443-0B4E-465A-8A7B-DA6D5FBAE973}" type="presOf" srcId="{59E4AFD5-0BEF-47EC-B035-42CBC4610798}" destId="{B4E1385E-E15A-4B27-B331-97F3F276908E}" srcOrd="0" destOrd="0" presId="urn:microsoft.com/office/officeart/2005/8/layout/vList2"/>
    <dgm:cxn modelId="{4C221C6C-909C-4B79-824B-74E1550C29F3}" srcId="{5C26CE91-7252-4FB5-9AB2-F920A062B374}" destId="{450DEA25-B964-4961-AE55-D258D69F87F4}" srcOrd="0" destOrd="0" parTransId="{272B29A3-8926-4DAF-915B-BA6AAE7C6A22}" sibTransId="{4216A643-3305-4916-A79F-6A20BA07416D}"/>
    <dgm:cxn modelId="{FFD8B471-C98F-4DB5-8DE3-2AB7E896ADD5}" srcId="{477D14C5-CED9-4CFC-B338-DFB0C8090B9F}" destId="{C111C18A-FD96-4E63-821A-54D70D8DC65F}" srcOrd="0" destOrd="0" parTransId="{83BE74EF-FAB4-45A2-BBED-7CD5259AB210}" sibTransId="{B4F34DE2-2DAE-4F88-8C78-BD8892EBF4FF}"/>
    <dgm:cxn modelId="{37E35F77-D0FF-4629-AE64-B61A2AB9E441}" type="presOf" srcId="{450DEA25-B964-4961-AE55-D258D69F87F4}" destId="{816398F5-02D6-4A75-B1A3-AB4005CE5293}" srcOrd="0" destOrd="0" presId="urn:microsoft.com/office/officeart/2005/8/layout/vList2"/>
    <dgm:cxn modelId="{D68E637F-D015-400B-9F68-A5F6265D2834}" srcId="{90119837-5B71-4D44-BB01-DB0B084933C8}" destId="{5C26CE91-7252-4FB5-9AB2-F920A062B374}" srcOrd="1" destOrd="0" parTransId="{8F232514-0895-4982-92E9-F80720C2FE53}" sibTransId="{E05EB5CC-29C1-4747-A41F-27DE8BBE3540}"/>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1" presId="urn:microsoft.com/office/officeart/2005/8/layout/vList2"/>
    <dgm:cxn modelId="{E2EE33AC-3CDB-41AB-99D0-EE89822B0377}" type="presOf" srcId="{90119837-5B71-4D44-BB01-DB0B084933C8}" destId="{ED5DCCC5-BCA8-4491-AA37-BAF153ECA184}" srcOrd="0" destOrd="0" presId="urn:microsoft.com/office/officeart/2005/8/layout/vList2"/>
    <dgm:cxn modelId="{78E3C3B3-FD19-41A6-A9CC-BB3375A6FF81}" srcId="{59E4AFD5-0BEF-47EC-B035-42CBC4610798}" destId="{709ED9DC-E391-4C6C-B788-93F1C2EFB6FD}" srcOrd="1" destOrd="0" parTransId="{B5FA6CF0-E0A0-46A0-93C9-B722B31A8A9C}" sibTransId="{F3C03C29-D7FF-4D61-8D75-8B75B2F589EC}"/>
    <dgm:cxn modelId="{04C805D5-522E-4BA9-8110-612EFC26501B}" type="presOf" srcId="{D6510970-8F9C-4B45-A0F3-6ACB9AA76D40}" destId="{32C702E1-D206-4C2E-9BCD-BADB75D227CA}" srcOrd="0" destOrd="0" presId="urn:microsoft.com/office/officeart/2005/8/layout/vList2"/>
    <dgm:cxn modelId="{D2BCB8E5-0544-4E53-8D9E-BB61233AB935}" type="presOf" srcId="{4CB66837-68CB-404A-99EB-7A372BA29BB7}" destId="{816398F5-02D6-4A75-B1A3-AB4005CE5293}" srcOrd="0" destOrd="1" presId="urn:microsoft.com/office/officeart/2005/8/layout/vList2"/>
    <dgm:cxn modelId="{CE0ADEF2-B9EC-4593-8EDE-398C92BAAE68}" srcId="{5C26CE91-7252-4FB5-9AB2-F920A062B374}" destId="{4CB66837-68CB-404A-99EB-7A372BA29BB7}" srcOrd="1" destOrd="0" parTransId="{EE511828-32EF-4A98-B8EE-A93693DCA0AC}" sibTransId="{448FBBA3-B8CE-448C-AB58-70ED62BEF915}"/>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5D539FF4-4394-4497-9C5E-1D496DCFF732}" type="presParOf" srcId="{ED5DCCC5-BCA8-4491-AA37-BAF153ECA184}" destId="{E4D731D6-A370-4150-9F33-EF492CCDBAB6}" srcOrd="2" destOrd="0" presId="urn:microsoft.com/office/officeart/2005/8/layout/vList2"/>
    <dgm:cxn modelId="{D4160363-47B8-4F12-BF19-332FBF924AAB}" type="presParOf" srcId="{ED5DCCC5-BCA8-4491-AA37-BAF153ECA184}" destId="{816398F5-02D6-4A75-B1A3-AB4005CE5293}" srcOrd="3" destOrd="0" presId="urn:microsoft.com/office/officeart/2005/8/layout/vList2"/>
    <dgm:cxn modelId="{FF27E2B6-E8AA-48C0-8577-B8DF5A636717}" type="presParOf" srcId="{ED5DCCC5-BCA8-4491-AA37-BAF153ECA184}" destId="{B4E1385E-E15A-4B27-B331-97F3F276908E}" srcOrd="4" destOrd="0" presId="urn:microsoft.com/office/officeart/2005/8/layout/vList2"/>
    <dgm:cxn modelId="{583B3E72-FD48-4FD0-8033-777740282E2B}" type="presParOf" srcId="{ED5DCCC5-BCA8-4491-AA37-BAF153ECA184}" destId="{32C702E1-D206-4C2E-9BCD-BADB75D227C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pt-BR" dirty="0"/>
            <a:t>Parâmetro</a:t>
          </a:r>
          <a:endParaRPr lang="en-US" dirty="0"/>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err="1"/>
            <a:t>Quantidades</a:t>
          </a:r>
          <a:r>
            <a:rPr lang="en-US" dirty="0"/>
            <a:t> </a:t>
          </a:r>
          <a:r>
            <a:rPr lang="en-US" dirty="0" err="1"/>
            <a:t>populacionais</a:t>
          </a:r>
          <a:endParaRPr lang="en-US" dirty="0"/>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l-GR" dirty="0">
              <a:latin typeface="Arial" panose="020B0604020202020204" pitchFamily="34" charset="0"/>
              <a:cs typeface="Arial" panose="020B0604020202020204" pitchFamily="34" charset="0"/>
            </a:rPr>
            <a:t>θ</a:t>
          </a:r>
          <a:r>
            <a:rPr lang="pt-BR"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µ</a:t>
          </a:r>
          <a:r>
            <a:rPr lang="pt-BR"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endParaRPr lang="en-US" dirty="0"/>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D6510970-8F9C-4B45-A0F3-6ACB9AA76D40}">
      <dgm:prSet phldrT="[Text]"/>
      <dgm:spPr/>
      <dgm:t>
        <a:bodyPr/>
        <a:lstStyle/>
        <a:p>
          <a:r>
            <a:rPr lang="en-US" dirty="0" err="1"/>
            <a:t>Valores</a:t>
          </a:r>
          <a:r>
            <a:rPr lang="en-US" dirty="0"/>
            <a:t> </a:t>
          </a:r>
          <a:r>
            <a:rPr lang="en-US" dirty="0" err="1"/>
            <a:t>numéricos</a:t>
          </a:r>
          <a:r>
            <a:rPr lang="en-US" dirty="0"/>
            <a:t> </a:t>
          </a:r>
          <a:r>
            <a:rPr lang="en-US" dirty="0" err="1"/>
            <a:t>assumidos</a:t>
          </a:r>
          <a:r>
            <a:rPr lang="en-US" dirty="0"/>
            <a:t> </a:t>
          </a:r>
          <a:r>
            <a:rPr lang="en-US" dirty="0" err="1"/>
            <a:t>pelos</a:t>
          </a:r>
          <a:r>
            <a:rPr lang="en-US" dirty="0"/>
            <a:t> </a:t>
          </a:r>
          <a:r>
            <a:rPr lang="en-US" dirty="0" err="1"/>
            <a:t>estimadores</a:t>
          </a:r>
          <a:endParaRPr lang="en-US" dirty="0"/>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5C26CE91-7252-4FB5-9AB2-F920A062B374}">
      <dgm:prSet phldrT="[Text]"/>
      <dgm:spPr/>
      <dgm:t>
        <a:bodyPr/>
        <a:lstStyle/>
        <a:p>
          <a:r>
            <a:rPr lang="pt-BR" dirty="0"/>
            <a:t>Estimador</a:t>
          </a:r>
          <a:endParaRPr lang="en-US" dirty="0"/>
        </a:p>
      </dgm:t>
    </dgm:pt>
    <dgm:pt modelId="{8F232514-0895-4982-92E9-F80720C2FE53}" type="parTrans" cxnId="{D68E637F-D015-400B-9F68-A5F6265D2834}">
      <dgm:prSet/>
      <dgm:spPr/>
      <dgm:t>
        <a:bodyPr/>
        <a:lstStyle/>
        <a:p>
          <a:endParaRPr lang="en-US"/>
        </a:p>
      </dgm:t>
    </dgm:pt>
    <dgm:pt modelId="{E05EB5CC-29C1-4747-A41F-27DE8BBE3540}" type="sibTrans" cxnId="{D68E637F-D015-400B-9F68-A5F6265D2834}">
      <dgm:prSet/>
      <dgm:spPr/>
      <dgm:t>
        <a:bodyPr/>
        <a:lstStyle/>
        <a:p>
          <a:endParaRPr lang="en-US"/>
        </a:p>
      </dgm:t>
    </dgm:pt>
    <dgm:pt modelId="{59E4AFD5-0BEF-47EC-B035-42CBC4610798}">
      <dgm:prSet phldrT="[Text]"/>
      <dgm:spPr/>
      <dgm:t>
        <a:bodyPr/>
        <a:lstStyle/>
        <a:p>
          <a:r>
            <a:rPr lang="en-US" dirty="0" err="1"/>
            <a:t>Estimativa</a:t>
          </a:r>
          <a:endParaRPr lang="en-US" dirty="0"/>
        </a:p>
      </dgm:t>
    </dgm:pt>
    <dgm:pt modelId="{AAE9026F-F696-4172-B5DD-FF9E59EB4F13}" type="parTrans" cxnId="{44629F04-A613-4EE4-B144-642DA935483B}">
      <dgm:prSet/>
      <dgm:spPr/>
      <dgm:t>
        <a:bodyPr/>
        <a:lstStyle/>
        <a:p>
          <a:endParaRPr lang="en-US"/>
        </a:p>
      </dgm:t>
    </dgm:pt>
    <dgm:pt modelId="{04F5589E-C385-4812-8DBF-B266164DE890}" type="sibTrans" cxnId="{44629F04-A613-4EE4-B144-642DA935483B}">
      <dgm:prSet/>
      <dgm:spPr/>
      <dgm:t>
        <a:bodyPr/>
        <a:lstStyle/>
        <a:p>
          <a:endParaRPr lang="en-US"/>
        </a:p>
      </dgm:t>
    </dgm:pt>
    <dgm:pt modelId="{450DEA25-B964-4961-AE55-D258D69F87F4}">
      <dgm:prSet phldrT="[Text]"/>
      <dgm:spPr/>
      <dgm:t>
        <a:bodyPr/>
        <a:lstStyle/>
        <a:p>
          <a:r>
            <a:rPr lang="pt-BR" dirty="0"/>
            <a:t>Combinação dos elementos amostrais</a:t>
          </a:r>
          <a:endParaRPr lang="en-US" dirty="0"/>
        </a:p>
      </dgm:t>
    </dgm:pt>
    <dgm:pt modelId="{272B29A3-8926-4DAF-915B-BA6AAE7C6A22}" type="parTrans" cxnId="{4C221C6C-909C-4B79-824B-74E1550C29F3}">
      <dgm:prSet/>
      <dgm:spPr/>
      <dgm:t>
        <a:bodyPr/>
        <a:lstStyle/>
        <a:p>
          <a:endParaRPr lang="en-US"/>
        </a:p>
      </dgm:t>
    </dgm:pt>
    <dgm:pt modelId="{4216A643-3305-4916-A79F-6A20BA07416D}" type="sibTrans" cxnId="{4C221C6C-909C-4B79-824B-74E1550C29F3}">
      <dgm:prSet/>
      <dgm:spPr/>
      <dgm:t>
        <a:bodyPr/>
        <a:lstStyle/>
        <a:p>
          <a:endParaRPr lang="en-US"/>
        </a:p>
      </dgm:t>
    </dgm:pt>
    <mc:AlternateContent xmlns:mc="http://schemas.openxmlformats.org/markup-compatibility/2006">
      <mc:Choice xmlns:a14="http://schemas.microsoft.com/office/drawing/2010/main" Requires="a14">
        <dgm:pt modelId="{4CB66837-68CB-404A-99EB-7A372BA29BB7}">
          <dgm:prSet phldrT="[Text]"/>
          <dgm:spPr/>
          <dgm:t>
            <a:bodyPr/>
            <a:lstStyle/>
            <a:p>
              <a:r>
                <a:rPr lang="pt-BR" dirty="0"/>
                <a:t>Construído para estimar um parâmetro de interesse populacional (</a:t>
              </a: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𝜇</m:t>
                      </m:r>
                    </m:e>
                  </m:acc>
                  <m:r>
                    <a:rPr lang="pt-BR" b="0" i="1" smtClean="0">
                      <a:latin typeface="Cambria Math" panose="02040503050406030204" pitchFamily="18" charset="0"/>
                    </a:rPr>
                    <m:t>, </m:t>
                  </m:r>
                  <m:acc>
                    <m:accPr>
                      <m:chr m:val="̂"/>
                      <m:ctrlPr>
                        <a:rPr lang="pt-BR" b="0" i="1" smtClean="0">
                          <a:latin typeface="Cambria Math" panose="02040503050406030204" pitchFamily="18" charset="0"/>
                        </a:rPr>
                      </m:ctrlPr>
                    </m:accPr>
                    <m:e>
                      <m:r>
                        <a:rPr lang="pt-BR" b="0" i="1" smtClean="0">
                          <a:latin typeface="Cambria Math" panose="02040503050406030204" pitchFamily="18" charset="0"/>
                          <a:ea typeface="Cambria Math" panose="02040503050406030204" pitchFamily="18" charset="0"/>
                        </a:rPr>
                        <m:t>𝜎</m:t>
                      </m:r>
                    </m:e>
                  </m:acc>
                </m:oMath>
              </a14:m>
              <a:r>
                <a:rPr lang="en-US" dirty="0"/>
                <a:t>)</a:t>
              </a:r>
            </a:p>
          </dgm:t>
        </dgm:pt>
      </mc:Choice>
      <mc:Fallback>
        <dgm:pt modelId="{4CB66837-68CB-404A-99EB-7A372BA29BB7}">
          <dgm:prSet phldrT="[Text]"/>
          <dgm:spPr/>
          <dgm:t>
            <a:bodyPr/>
            <a:lstStyle/>
            <a:p>
              <a:r>
                <a:rPr lang="pt-BR" dirty="0"/>
                <a:t>Construído para estimar um parâmetro de interesse populacional (</a:t>
              </a:r>
              <a:r>
                <a:rPr lang="pt-BR" i="0">
                  <a:latin typeface="Cambria Math" panose="02040503050406030204" pitchFamily="18" charset="0"/>
                  <a:ea typeface="Cambria Math" panose="02040503050406030204" pitchFamily="18" charset="0"/>
                </a:rPr>
                <a:t>𝜃 ̂</a:t>
              </a:r>
              <a:r>
                <a:rPr lang="pt-BR" b="0" i="0">
                  <a:latin typeface="Cambria Math" panose="02040503050406030204" pitchFamily="18" charset="0"/>
                </a:rPr>
                <a:t>,</a:t>
              </a:r>
              <a:r>
                <a:rPr lang="pt-BR" b="0" i="0">
                  <a:latin typeface="Cambria Math" panose="02040503050406030204" pitchFamily="18" charset="0"/>
                  <a:ea typeface="Cambria Math" panose="02040503050406030204" pitchFamily="18" charset="0"/>
                </a:rPr>
                <a:t>𝜇 ̂</a:t>
              </a:r>
              <a:r>
                <a:rPr lang="pt-BR" b="0" i="0">
                  <a:latin typeface="Cambria Math" panose="02040503050406030204" pitchFamily="18" charset="0"/>
                </a:rPr>
                <a:t>, </a:t>
              </a:r>
              <a:r>
                <a:rPr lang="pt-BR" b="0" i="0">
                  <a:latin typeface="Cambria Math" panose="02040503050406030204" pitchFamily="18" charset="0"/>
                  <a:ea typeface="Cambria Math" panose="02040503050406030204" pitchFamily="18" charset="0"/>
                </a:rPr>
                <a:t>𝜎 ̂</a:t>
              </a:r>
              <a:r>
                <a:rPr lang="en-US" dirty="0"/>
                <a:t>)</a:t>
              </a:r>
            </a:p>
          </dgm:t>
        </dgm:pt>
      </mc:Fallback>
    </mc:AlternateContent>
    <dgm:pt modelId="{EE511828-32EF-4A98-B8EE-A93693DCA0AC}" type="parTrans" cxnId="{CE0ADEF2-B9EC-4593-8EDE-398C92BAAE68}">
      <dgm:prSet/>
      <dgm:spPr/>
      <dgm:t>
        <a:bodyPr/>
        <a:lstStyle/>
        <a:p>
          <a:endParaRPr lang="en-US"/>
        </a:p>
      </dgm:t>
    </dgm:pt>
    <dgm:pt modelId="{448FBBA3-B8CE-448C-AB58-70ED62BEF915}" type="sibTrans" cxnId="{CE0ADEF2-B9EC-4593-8EDE-398C92BAAE68}">
      <dgm:prSet/>
      <dgm:spPr/>
      <dgm:t>
        <a:bodyPr/>
        <a:lstStyle/>
        <a:p>
          <a:endParaRPr lang="en-US"/>
        </a:p>
      </dgm:t>
    </dgm:pt>
    <dgm:pt modelId="{278492CE-3B25-4F0F-BDB1-0381DCAF0E80}">
      <dgm:prSet phldrT="[Text]"/>
      <dgm:spPr/>
      <dgm:t>
        <a:bodyPr/>
        <a:lstStyle/>
        <a:p>
          <a:r>
            <a:rPr lang="pt-BR" dirty="0"/>
            <a:t>Desconhecidas</a:t>
          </a:r>
          <a:endParaRPr lang="en-US" dirty="0"/>
        </a:p>
      </dgm:t>
    </dgm:pt>
    <dgm:pt modelId="{6172D9CF-809B-467D-86ED-64CB6C1046BB}" type="parTrans" cxnId="{E40B7527-A0AE-448E-A432-0ACEE4F07DC1}">
      <dgm:prSet/>
      <dgm:spPr/>
      <dgm:t>
        <a:bodyPr/>
        <a:lstStyle/>
        <a:p>
          <a:endParaRPr lang="en-US"/>
        </a:p>
      </dgm:t>
    </dgm:pt>
    <dgm:pt modelId="{FEC98B8B-83AC-44E8-A9BA-AB06C4EBD511}" type="sibTrans" cxnId="{E40B7527-A0AE-448E-A432-0ACEE4F07DC1}">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E4D731D6-A370-4150-9F33-EF492CCDBAB6}" type="pres">
      <dgm:prSet presAssocID="{5C26CE91-7252-4FB5-9AB2-F920A062B374}" presName="parentText" presStyleLbl="node1" presStyleIdx="1" presStyleCnt="3">
        <dgm:presLayoutVars>
          <dgm:chMax val="0"/>
          <dgm:bulletEnabled val="1"/>
        </dgm:presLayoutVars>
      </dgm:prSet>
      <dgm:spPr/>
    </dgm:pt>
    <dgm:pt modelId="{816398F5-02D6-4A75-B1A3-AB4005CE5293}" type="pres">
      <dgm:prSet presAssocID="{5C26CE91-7252-4FB5-9AB2-F920A062B374}" presName="childText" presStyleLbl="revTx" presStyleIdx="1" presStyleCnt="3">
        <dgm:presLayoutVars>
          <dgm:bulletEnabled val="1"/>
        </dgm:presLayoutVars>
      </dgm:prSet>
      <dgm:spPr/>
    </dgm:pt>
    <dgm:pt modelId="{B4E1385E-E15A-4B27-B331-97F3F276908E}" type="pres">
      <dgm:prSet presAssocID="{59E4AFD5-0BEF-47EC-B035-42CBC4610798}" presName="parentText" presStyleLbl="node1" presStyleIdx="2" presStyleCnt="3">
        <dgm:presLayoutVars>
          <dgm:chMax val="0"/>
          <dgm:bulletEnabled val="1"/>
        </dgm:presLayoutVars>
      </dgm:prSet>
      <dgm:spPr/>
    </dgm:pt>
    <dgm:pt modelId="{32C702E1-D206-4C2E-9BCD-BADB75D227CA}" type="pres">
      <dgm:prSet presAssocID="{59E4AFD5-0BEF-47EC-B035-42CBC4610798}"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44629F04-A613-4EE4-B144-642DA935483B}" srcId="{90119837-5B71-4D44-BB01-DB0B084933C8}" destId="{59E4AFD5-0BEF-47EC-B035-42CBC4610798}" srcOrd="2" destOrd="0" parTransId="{AAE9026F-F696-4172-B5DD-FF9E59EB4F13}" sibTransId="{04F5589E-C385-4812-8DBF-B266164DE890}"/>
    <dgm:cxn modelId="{FAC3D40F-8E66-452D-9CA4-C2871F2D10EF}" srcId="{477D14C5-CED9-4CFC-B338-DFB0C8090B9F}" destId="{33EAD35F-38F2-4CB7-9A6D-B04FFD8A51FD}" srcOrd="2" destOrd="0" parTransId="{81FE7DB1-4BFC-4407-80A9-E5514E94C61D}" sibTransId="{4B66B839-1910-459B-92B2-14846EBA7A70}"/>
    <dgm:cxn modelId="{E40B7527-A0AE-448E-A432-0ACEE4F07DC1}" srcId="{477D14C5-CED9-4CFC-B338-DFB0C8090B9F}" destId="{278492CE-3B25-4F0F-BDB1-0381DCAF0E80}" srcOrd="1" destOrd="0" parTransId="{6172D9CF-809B-467D-86ED-64CB6C1046BB}" sibTransId="{FEC98B8B-83AC-44E8-A9BA-AB06C4EBD511}"/>
    <dgm:cxn modelId="{C6E7222A-5F84-456A-9806-D51868FAF8A9}" srcId="{59E4AFD5-0BEF-47EC-B035-42CBC4610798}" destId="{D6510970-8F9C-4B45-A0F3-6ACB9AA76D40}" srcOrd="0" destOrd="0" parTransId="{7A9FC291-2B6A-4475-8B09-917F9F09E3AB}" sibTransId="{4B87F32C-3630-48F2-9114-4262C0BEEA9E}"/>
    <dgm:cxn modelId="{1192542F-48AB-484B-9C44-26A3FE92C29F}" type="presOf" srcId="{5C26CE91-7252-4FB5-9AB2-F920A062B374}" destId="{E4D731D6-A370-4150-9F33-EF492CCDBAB6}" srcOrd="0" destOrd="0" presId="urn:microsoft.com/office/officeart/2005/8/layout/vList2"/>
    <dgm:cxn modelId="{AB09493F-37CB-481D-BE1C-7A521AC3963B}" type="presOf" srcId="{477D14C5-CED9-4CFC-B338-DFB0C8090B9F}" destId="{A9DD881E-A532-414B-870C-8ADE2076F78C}" srcOrd="0" destOrd="0" presId="urn:microsoft.com/office/officeart/2005/8/layout/vList2"/>
    <dgm:cxn modelId="{9B406443-0B4E-465A-8A7B-DA6D5FBAE973}" type="presOf" srcId="{59E4AFD5-0BEF-47EC-B035-42CBC4610798}" destId="{B4E1385E-E15A-4B27-B331-97F3F276908E}" srcOrd="0" destOrd="0" presId="urn:microsoft.com/office/officeart/2005/8/layout/vList2"/>
    <dgm:cxn modelId="{4C221C6C-909C-4B79-824B-74E1550C29F3}" srcId="{5C26CE91-7252-4FB5-9AB2-F920A062B374}" destId="{450DEA25-B964-4961-AE55-D258D69F87F4}" srcOrd="0" destOrd="0" parTransId="{272B29A3-8926-4DAF-915B-BA6AAE7C6A22}" sibTransId="{4216A643-3305-4916-A79F-6A20BA07416D}"/>
    <dgm:cxn modelId="{FFD8B471-C98F-4DB5-8DE3-2AB7E896ADD5}" srcId="{477D14C5-CED9-4CFC-B338-DFB0C8090B9F}" destId="{C111C18A-FD96-4E63-821A-54D70D8DC65F}" srcOrd="0" destOrd="0" parTransId="{83BE74EF-FAB4-45A2-BBED-7CD5259AB210}" sibTransId="{B4F34DE2-2DAE-4F88-8C78-BD8892EBF4FF}"/>
    <dgm:cxn modelId="{37E35F77-D0FF-4629-AE64-B61A2AB9E441}" type="presOf" srcId="{450DEA25-B964-4961-AE55-D258D69F87F4}" destId="{816398F5-02D6-4A75-B1A3-AB4005CE5293}" srcOrd="0" destOrd="0" presId="urn:microsoft.com/office/officeart/2005/8/layout/vList2"/>
    <dgm:cxn modelId="{D68E637F-D015-400B-9F68-A5F6265D2834}" srcId="{90119837-5B71-4D44-BB01-DB0B084933C8}" destId="{5C26CE91-7252-4FB5-9AB2-F920A062B374}" srcOrd="1" destOrd="0" parTransId="{8F232514-0895-4982-92E9-F80720C2FE53}" sibTransId="{E05EB5CC-29C1-4747-A41F-27DE8BBE3540}"/>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2" presId="urn:microsoft.com/office/officeart/2005/8/layout/vList2"/>
    <dgm:cxn modelId="{E2EE33AC-3CDB-41AB-99D0-EE89822B0377}" type="presOf" srcId="{90119837-5B71-4D44-BB01-DB0B084933C8}" destId="{ED5DCCC5-BCA8-4491-AA37-BAF153ECA184}" srcOrd="0" destOrd="0" presId="urn:microsoft.com/office/officeart/2005/8/layout/vList2"/>
    <dgm:cxn modelId="{BFA8B8C0-18E2-4B4A-AFB7-6A82B44C505E}" type="presOf" srcId="{278492CE-3B25-4F0F-BDB1-0381DCAF0E80}" destId="{CD5F6E02-AD43-4E7A-935B-DDF5D6C74800}" srcOrd="0" destOrd="1" presId="urn:microsoft.com/office/officeart/2005/8/layout/vList2"/>
    <dgm:cxn modelId="{04C805D5-522E-4BA9-8110-612EFC26501B}" type="presOf" srcId="{D6510970-8F9C-4B45-A0F3-6ACB9AA76D40}" destId="{32C702E1-D206-4C2E-9BCD-BADB75D227CA}" srcOrd="0" destOrd="0" presId="urn:microsoft.com/office/officeart/2005/8/layout/vList2"/>
    <dgm:cxn modelId="{D2BCB8E5-0544-4E53-8D9E-BB61233AB935}" type="presOf" srcId="{4CB66837-68CB-404A-99EB-7A372BA29BB7}" destId="{816398F5-02D6-4A75-B1A3-AB4005CE5293}" srcOrd="0" destOrd="1" presId="urn:microsoft.com/office/officeart/2005/8/layout/vList2"/>
    <dgm:cxn modelId="{CE0ADEF2-B9EC-4593-8EDE-398C92BAAE68}" srcId="{5C26CE91-7252-4FB5-9AB2-F920A062B374}" destId="{4CB66837-68CB-404A-99EB-7A372BA29BB7}" srcOrd="1" destOrd="0" parTransId="{EE511828-32EF-4A98-B8EE-A93693DCA0AC}" sibTransId="{448FBBA3-B8CE-448C-AB58-70ED62BEF915}"/>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5D539FF4-4394-4497-9C5E-1D496DCFF732}" type="presParOf" srcId="{ED5DCCC5-BCA8-4491-AA37-BAF153ECA184}" destId="{E4D731D6-A370-4150-9F33-EF492CCDBAB6}" srcOrd="2" destOrd="0" presId="urn:microsoft.com/office/officeart/2005/8/layout/vList2"/>
    <dgm:cxn modelId="{D4160363-47B8-4F12-BF19-332FBF924AAB}" type="presParOf" srcId="{ED5DCCC5-BCA8-4491-AA37-BAF153ECA184}" destId="{816398F5-02D6-4A75-B1A3-AB4005CE5293}" srcOrd="3" destOrd="0" presId="urn:microsoft.com/office/officeart/2005/8/layout/vList2"/>
    <dgm:cxn modelId="{FF27E2B6-E8AA-48C0-8577-B8DF5A636717}" type="presParOf" srcId="{ED5DCCC5-BCA8-4491-AA37-BAF153ECA184}" destId="{B4E1385E-E15A-4B27-B331-97F3F276908E}" srcOrd="4" destOrd="0" presId="urn:microsoft.com/office/officeart/2005/8/layout/vList2"/>
    <dgm:cxn modelId="{583B3E72-FD48-4FD0-8033-777740282E2B}" type="presParOf" srcId="{ED5DCCC5-BCA8-4491-AA37-BAF153ECA184}" destId="{32C702E1-D206-4C2E-9BCD-BADB75D227C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pt-BR" dirty="0"/>
            <a:t>Parâmetro</a:t>
          </a:r>
          <a:endParaRPr lang="en-US" dirty="0"/>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err="1"/>
            <a:t>Quantidades</a:t>
          </a:r>
          <a:r>
            <a:rPr lang="en-US" dirty="0"/>
            <a:t> </a:t>
          </a:r>
          <a:r>
            <a:rPr lang="en-US" dirty="0" err="1"/>
            <a:t>populacionais</a:t>
          </a:r>
          <a:endParaRPr lang="en-US" dirty="0"/>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l-GR" dirty="0">
              <a:latin typeface="Arial" panose="020B0604020202020204" pitchFamily="34" charset="0"/>
              <a:cs typeface="Arial" panose="020B0604020202020204" pitchFamily="34" charset="0"/>
            </a:rPr>
            <a:t>θ</a:t>
          </a:r>
          <a:r>
            <a:rPr lang="pt-BR"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µ</a:t>
          </a:r>
          <a:r>
            <a:rPr lang="pt-BR"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endParaRPr lang="en-US" dirty="0"/>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D6510970-8F9C-4B45-A0F3-6ACB9AA76D40}">
      <dgm:prSet phldrT="[Text]"/>
      <dgm:spPr/>
      <dgm:t>
        <a:bodyPr/>
        <a:lstStyle/>
        <a:p>
          <a:r>
            <a:rPr lang="en-US" dirty="0" err="1"/>
            <a:t>Valores</a:t>
          </a:r>
          <a:r>
            <a:rPr lang="en-US" dirty="0"/>
            <a:t> </a:t>
          </a:r>
          <a:r>
            <a:rPr lang="en-US" dirty="0" err="1"/>
            <a:t>numéricos</a:t>
          </a:r>
          <a:r>
            <a:rPr lang="en-US" dirty="0"/>
            <a:t> </a:t>
          </a:r>
          <a:r>
            <a:rPr lang="en-US" dirty="0" err="1"/>
            <a:t>assumidos</a:t>
          </a:r>
          <a:r>
            <a:rPr lang="en-US" dirty="0"/>
            <a:t> </a:t>
          </a:r>
          <a:r>
            <a:rPr lang="en-US" dirty="0" err="1"/>
            <a:t>pelos</a:t>
          </a:r>
          <a:r>
            <a:rPr lang="en-US" dirty="0"/>
            <a:t> </a:t>
          </a:r>
          <a:r>
            <a:rPr lang="en-US" dirty="0" err="1"/>
            <a:t>estimadores</a:t>
          </a:r>
          <a:endParaRPr lang="en-US" dirty="0"/>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5C26CE91-7252-4FB5-9AB2-F920A062B374}">
      <dgm:prSet phldrT="[Text]"/>
      <dgm:spPr/>
      <dgm:t>
        <a:bodyPr/>
        <a:lstStyle/>
        <a:p>
          <a:r>
            <a:rPr lang="pt-BR" dirty="0"/>
            <a:t>Estimador</a:t>
          </a:r>
          <a:endParaRPr lang="en-US" dirty="0"/>
        </a:p>
      </dgm:t>
    </dgm:pt>
    <dgm:pt modelId="{8F232514-0895-4982-92E9-F80720C2FE53}" type="parTrans" cxnId="{D68E637F-D015-400B-9F68-A5F6265D2834}">
      <dgm:prSet/>
      <dgm:spPr/>
      <dgm:t>
        <a:bodyPr/>
        <a:lstStyle/>
        <a:p>
          <a:endParaRPr lang="en-US"/>
        </a:p>
      </dgm:t>
    </dgm:pt>
    <dgm:pt modelId="{E05EB5CC-29C1-4747-A41F-27DE8BBE3540}" type="sibTrans" cxnId="{D68E637F-D015-400B-9F68-A5F6265D2834}">
      <dgm:prSet/>
      <dgm:spPr/>
      <dgm:t>
        <a:bodyPr/>
        <a:lstStyle/>
        <a:p>
          <a:endParaRPr lang="en-US"/>
        </a:p>
      </dgm:t>
    </dgm:pt>
    <dgm:pt modelId="{59E4AFD5-0BEF-47EC-B035-42CBC4610798}">
      <dgm:prSet phldrT="[Text]"/>
      <dgm:spPr/>
      <dgm:t>
        <a:bodyPr/>
        <a:lstStyle/>
        <a:p>
          <a:r>
            <a:rPr lang="en-US" dirty="0" err="1"/>
            <a:t>Estimativa</a:t>
          </a:r>
          <a:endParaRPr lang="en-US" dirty="0"/>
        </a:p>
      </dgm:t>
    </dgm:pt>
    <dgm:pt modelId="{AAE9026F-F696-4172-B5DD-FF9E59EB4F13}" type="parTrans" cxnId="{44629F04-A613-4EE4-B144-642DA935483B}">
      <dgm:prSet/>
      <dgm:spPr/>
      <dgm:t>
        <a:bodyPr/>
        <a:lstStyle/>
        <a:p>
          <a:endParaRPr lang="en-US"/>
        </a:p>
      </dgm:t>
    </dgm:pt>
    <dgm:pt modelId="{04F5589E-C385-4812-8DBF-B266164DE890}" type="sibTrans" cxnId="{44629F04-A613-4EE4-B144-642DA935483B}">
      <dgm:prSet/>
      <dgm:spPr/>
      <dgm:t>
        <a:bodyPr/>
        <a:lstStyle/>
        <a:p>
          <a:endParaRPr lang="en-US"/>
        </a:p>
      </dgm:t>
    </dgm:pt>
    <dgm:pt modelId="{450DEA25-B964-4961-AE55-D258D69F87F4}">
      <dgm:prSet phldrT="[Text]"/>
      <dgm:spPr>
        <a:blipFill>
          <a:blip xmlns:r="http://schemas.openxmlformats.org/officeDocument/2006/relationships" r:embed="rId1"/>
          <a:stretch>
            <a:fillRect l="-276" t="-8387" b="-11613"/>
          </a:stretch>
        </a:blipFill>
      </dgm:spPr>
      <dgm:t>
        <a:bodyPr/>
        <a:lstStyle/>
        <a:p>
          <a:r>
            <a:rPr lang="en-US">
              <a:noFill/>
            </a:rPr>
            <a:t> </a:t>
          </a:r>
        </a:p>
      </dgm:t>
    </dgm:pt>
    <dgm:pt modelId="{272B29A3-8926-4DAF-915B-BA6AAE7C6A22}" type="parTrans" cxnId="{4C221C6C-909C-4B79-824B-74E1550C29F3}">
      <dgm:prSet/>
      <dgm:spPr/>
      <dgm:t>
        <a:bodyPr/>
        <a:lstStyle/>
        <a:p>
          <a:endParaRPr lang="en-US"/>
        </a:p>
      </dgm:t>
    </dgm:pt>
    <dgm:pt modelId="{4216A643-3305-4916-A79F-6A20BA07416D}" type="sibTrans" cxnId="{4C221C6C-909C-4B79-824B-74E1550C29F3}">
      <dgm:prSet/>
      <dgm:spPr/>
      <dgm:t>
        <a:bodyPr/>
        <a:lstStyle/>
        <a:p>
          <a:endParaRPr lang="en-US"/>
        </a:p>
      </dgm:t>
    </dgm:pt>
    <dgm:pt modelId="{4CB66837-68CB-404A-99EB-7A372BA29BB7}">
      <dgm:prSet phldrT="[Text]"/>
      <dgm:spPr/>
      <dgm:t>
        <a:bodyPr/>
        <a:lstStyle/>
        <a:p>
          <a:r>
            <a:rPr lang="en-US">
              <a:noFill/>
            </a:rPr>
            <a:t> </a:t>
          </a:r>
        </a:p>
      </dgm:t>
    </dgm:pt>
    <dgm:pt modelId="{EE511828-32EF-4A98-B8EE-A93693DCA0AC}" type="parTrans" cxnId="{CE0ADEF2-B9EC-4593-8EDE-398C92BAAE68}">
      <dgm:prSet/>
      <dgm:spPr/>
      <dgm:t>
        <a:bodyPr/>
        <a:lstStyle/>
        <a:p>
          <a:endParaRPr lang="en-US"/>
        </a:p>
      </dgm:t>
    </dgm:pt>
    <dgm:pt modelId="{448FBBA3-B8CE-448C-AB58-70ED62BEF915}" type="sibTrans" cxnId="{CE0ADEF2-B9EC-4593-8EDE-398C92BAAE68}">
      <dgm:prSet/>
      <dgm:spPr/>
      <dgm:t>
        <a:bodyPr/>
        <a:lstStyle/>
        <a:p>
          <a:endParaRPr lang="en-US"/>
        </a:p>
      </dgm:t>
    </dgm:pt>
    <dgm:pt modelId="{278492CE-3B25-4F0F-BDB1-0381DCAF0E80}">
      <dgm:prSet phldrT="[Text]"/>
      <dgm:spPr/>
      <dgm:t>
        <a:bodyPr/>
        <a:lstStyle/>
        <a:p>
          <a:r>
            <a:rPr lang="pt-BR" dirty="0"/>
            <a:t>Desconhecidas</a:t>
          </a:r>
          <a:endParaRPr lang="en-US" dirty="0"/>
        </a:p>
      </dgm:t>
    </dgm:pt>
    <dgm:pt modelId="{6172D9CF-809B-467D-86ED-64CB6C1046BB}" type="parTrans" cxnId="{E40B7527-A0AE-448E-A432-0ACEE4F07DC1}">
      <dgm:prSet/>
      <dgm:spPr/>
      <dgm:t>
        <a:bodyPr/>
        <a:lstStyle/>
        <a:p>
          <a:endParaRPr lang="en-US"/>
        </a:p>
      </dgm:t>
    </dgm:pt>
    <dgm:pt modelId="{FEC98B8B-83AC-44E8-A9BA-AB06C4EBD511}" type="sibTrans" cxnId="{E40B7527-A0AE-448E-A432-0ACEE4F07DC1}">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E4D731D6-A370-4150-9F33-EF492CCDBAB6}" type="pres">
      <dgm:prSet presAssocID="{5C26CE91-7252-4FB5-9AB2-F920A062B374}" presName="parentText" presStyleLbl="node1" presStyleIdx="1" presStyleCnt="3">
        <dgm:presLayoutVars>
          <dgm:chMax val="0"/>
          <dgm:bulletEnabled val="1"/>
        </dgm:presLayoutVars>
      </dgm:prSet>
      <dgm:spPr/>
    </dgm:pt>
    <dgm:pt modelId="{816398F5-02D6-4A75-B1A3-AB4005CE5293}" type="pres">
      <dgm:prSet presAssocID="{5C26CE91-7252-4FB5-9AB2-F920A062B374}" presName="childText" presStyleLbl="revTx" presStyleIdx="1" presStyleCnt="3">
        <dgm:presLayoutVars>
          <dgm:bulletEnabled val="1"/>
        </dgm:presLayoutVars>
      </dgm:prSet>
      <dgm:spPr/>
    </dgm:pt>
    <dgm:pt modelId="{B4E1385E-E15A-4B27-B331-97F3F276908E}" type="pres">
      <dgm:prSet presAssocID="{59E4AFD5-0BEF-47EC-B035-42CBC4610798}" presName="parentText" presStyleLbl="node1" presStyleIdx="2" presStyleCnt="3">
        <dgm:presLayoutVars>
          <dgm:chMax val="0"/>
          <dgm:bulletEnabled val="1"/>
        </dgm:presLayoutVars>
      </dgm:prSet>
      <dgm:spPr/>
    </dgm:pt>
    <dgm:pt modelId="{32C702E1-D206-4C2E-9BCD-BADB75D227CA}" type="pres">
      <dgm:prSet presAssocID="{59E4AFD5-0BEF-47EC-B035-42CBC4610798}"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44629F04-A613-4EE4-B144-642DA935483B}" srcId="{90119837-5B71-4D44-BB01-DB0B084933C8}" destId="{59E4AFD5-0BEF-47EC-B035-42CBC4610798}" srcOrd="2" destOrd="0" parTransId="{AAE9026F-F696-4172-B5DD-FF9E59EB4F13}" sibTransId="{04F5589E-C385-4812-8DBF-B266164DE890}"/>
    <dgm:cxn modelId="{FAC3D40F-8E66-452D-9CA4-C2871F2D10EF}" srcId="{477D14C5-CED9-4CFC-B338-DFB0C8090B9F}" destId="{33EAD35F-38F2-4CB7-9A6D-B04FFD8A51FD}" srcOrd="2" destOrd="0" parTransId="{81FE7DB1-4BFC-4407-80A9-E5514E94C61D}" sibTransId="{4B66B839-1910-459B-92B2-14846EBA7A70}"/>
    <dgm:cxn modelId="{E40B7527-A0AE-448E-A432-0ACEE4F07DC1}" srcId="{477D14C5-CED9-4CFC-B338-DFB0C8090B9F}" destId="{278492CE-3B25-4F0F-BDB1-0381DCAF0E80}" srcOrd="1" destOrd="0" parTransId="{6172D9CF-809B-467D-86ED-64CB6C1046BB}" sibTransId="{FEC98B8B-83AC-44E8-A9BA-AB06C4EBD511}"/>
    <dgm:cxn modelId="{C6E7222A-5F84-456A-9806-D51868FAF8A9}" srcId="{59E4AFD5-0BEF-47EC-B035-42CBC4610798}" destId="{D6510970-8F9C-4B45-A0F3-6ACB9AA76D40}" srcOrd="0" destOrd="0" parTransId="{7A9FC291-2B6A-4475-8B09-917F9F09E3AB}" sibTransId="{4B87F32C-3630-48F2-9114-4262C0BEEA9E}"/>
    <dgm:cxn modelId="{1192542F-48AB-484B-9C44-26A3FE92C29F}" type="presOf" srcId="{5C26CE91-7252-4FB5-9AB2-F920A062B374}" destId="{E4D731D6-A370-4150-9F33-EF492CCDBAB6}" srcOrd="0" destOrd="0" presId="urn:microsoft.com/office/officeart/2005/8/layout/vList2"/>
    <dgm:cxn modelId="{AB09493F-37CB-481D-BE1C-7A521AC3963B}" type="presOf" srcId="{477D14C5-CED9-4CFC-B338-DFB0C8090B9F}" destId="{A9DD881E-A532-414B-870C-8ADE2076F78C}" srcOrd="0" destOrd="0" presId="urn:microsoft.com/office/officeart/2005/8/layout/vList2"/>
    <dgm:cxn modelId="{9B406443-0B4E-465A-8A7B-DA6D5FBAE973}" type="presOf" srcId="{59E4AFD5-0BEF-47EC-B035-42CBC4610798}" destId="{B4E1385E-E15A-4B27-B331-97F3F276908E}" srcOrd="0" destOrd="0" presId="urn:microsoft.com/office/officeart/2005/8/layout/vList2"/>
    <dgm:cxn modelId="{4C221C6C-909C-4B79-824B-74E1550C29F3}" srcId="{5C26CE91-7252-4FB5-9AB2-F920A062B374}" destId="{450DEA25-B964-4961-AE55-D258D69F87F4}" srcOrd="0" destOrd="0" parTransId="{272B29A3-8926-4DAF-915B-BA6AAE7C6A22}" sibTransId="{4216A643-3305-4916-A79F-6A20BA07416D}"/>
    <dgm:cxn modelId="{FFD8B471-C98F-4DB5-8DE3-2AB7E896ADD5}" srcId="{477D14C5-CED9-4CFC-B338-DFB0C8090B9F}" destId="{C111C18A-FD96-4E63-821A-54D70D8DC65F}" srcOrd="0" destOrd="0" parTransId="{83BE74EF-FAB4-45A2-BBED-7CD5259AB210}" sibTransId="{B4F34DE2-2DAE-4F88-8C78-BD8892EBF4FF}"/>
    <dgm:cxn modelId="{37E35F77-D0FF-4629-AE64-B61A2AB9E441}" type="presOf" srcId="{450DEA25-B964-4961-AE55-D258D69F87F4}" destId="{816398F5-02D6-4A75-B1A3-AB4005CE5293}" srcOrd="0" destOrd="0" presId="urn:microsoft.com/office/officeart/2005/8/layout/vList2"/>
    <dgm:cxn modelId="{D68E637F-D015-400B-9F68-A5F6265D2834}" srcId="{90119837-5B71-4D44-BB01-DB0B084933C8}" destId="{5C26CE91-7252-4FB5-9AB2-F920A062B374}" srcOrd="1" destOrd="0" parTransId="{8F232514-0895-4982-92E9-F80720C2FE53}" sibTransId="{E05EB5CC-29C1-4747-A41F-27DE8BBE3540}"/>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2" presId="urn:microsoft.com/office/officeart/2005/8/layout/vList2"/>
    <dgm:cxn modelId="{E2EE33AC-3CDB-41AB-99D0-EE89822B0377}" type="presOf" srcId="{90119837-5B71-4D44-BB01-DB0B084933C8}" destId="{ED5DCCC5-BCA8-4491-AA37-BAF153ECA184}" srcOrd="0" destOrd="0" presId="urn:microsoft.com/office/officeart/2005/8/layout/vList2"/>
    <dgm:cxn modelId="{BFA8B8C0-18E2-4B4A-AFB7-6A82B44C505E}" type="presOf" srcId="{278492CE-3B25-4F0F-BDB1-0381DCAF0E80}" destId="{CD5F6E02-AD43-4E7A-935B-DDF5D6C74800}" srcOrd="0" destOrd="1" presId="urn:microsoft.com/office/officeart/2005/8/layout/vList2"/>
    <dgm:cxn modelId="{04C805D5-522E-4BA9-8110-612EFC26501B}" type="presOf" srcId="{D6510970-8F9C-4B45-A0F3-6ACB9AA76D40}" destId="{32C702E1-D206-4C2E-9BCD-BADB75D227CA}" srcOrd="0" destOrd="0" presId="urn:microsoft.com/office/officeart/2005/8/layout/vList2"/>
    <dgm:cxn modelId="{D2BCB8E5-0544-4E53-8D9E-BB61233AB935}" type="presOf" srcId="{4CB66837-68CB-404A-99EB-7A372BA29BB7}" destId="{816398F5-02D6-4A75-B1A3-AB4005CE5293}" srcOrd="0" destOrd="1" presId="urn:microsoft.com/office/officeart/2005/8/layout/vList2"/>
    <dgm:cxn modelId="{CE0ADEF2-B9EC-4593-8EDE-398C92BAAE68}" srcId="{5C26CE91-7252-4FB5-9AB2-F920A062B374}" destId="{4CB66837-68CB-404A-99EB-7A372BA29BB7}" srcOrd="1" destOrd="0" parTransId="{EE511828-32EF-4A98-B8EE-A93693DCA0AC}" sibTransId="{448FBBA3-B8CE-448C-AB58-70ED62BEF915}"/>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5D539FF4-4394-4497-9C5E-1D496DCFF732}" type="presParOf" srcId="{ED5DCCC5-BCA8-4491-AA37-BAF153ECA184}" destId="{E4D731D6-A370-4150-9F33-EF492CCDBAB6}" srcOrd="2" destOrd="0" presId="urn:microsoft.com/office/officeart/2005/8/layout/vList2"/>
    <dgm:cxn modelId="{D4160363-47B8-4F12-BF19-332FBF924AAB}" type="presParOf" srcId="{ED5DCCC5-BCA8-4491-AA37-BAF153ECA184}" destId="{816398F5-02D6-4A75-B1A3-AB4005CE5293}" srcOrd="3" destOrd="0" presId="urn:microsoft.com/office/officeart/2005/8/layout/vList2"/>
    <dgm:cxn modelId="{FF27E2B6-E8AA-48C0-8577-B8DF5A636717}" type="presParOf" srcId="{ED5DCCC5-BCA8-4491-AA37-BAF153ECA184}" destId="{B4E1385E-E15A-4B27-B331-97F3F276908E}" srcOrd="4" destOrd="0" presId="urn:microsoft.com/office/officeart/2005/8/layout/vList2"/>
    <dgm:cxn modelId="{583B3E72-FD48-4FD0-8033-777740282E2B}" type="presParOf" srcId="{ED5DCCC5-BCA8-4491-AA37-BAF153ECA184}" destId="{32C702E1-D206-4C2E-9BCD-BADB75D227C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E1A5A1-1D34-4F41-8A61-D9A23AB4E2E5}" type="doc">
      <dgm:prSet loTypeId="urn:microsoft.com/office/officeart/2005/8/layout/gear1" loCatId="cycle" qsTypeId="urn:microsoft.com/office/officeart/2005/8/quickstyle/simple1" qsCatId="simple" csTypeId="urn:microsoft.com/office/officeart/2005/8/colors/accent1_2" csCatId="accent1" phldr="1"/>
      <dgm:spPr/>
    </dgm:pt>
    <dgm:pt modelId="{36DD6418-3143-46CE-8B6C-387878C4C242}">
      <dgm:prSet phldrT="[Text]"/>
      <dgm:spPr/>
      <dgm:t>
        <a:bodyPr/>
        <a:lstStyle/>
        <a:p>
          <a:r>
            <a:rPr lang="pt-BR" dirty="0"/>
            <a:t>Inferência Estatística</a:t>
          </a:r>
          <a:endParaRPr lang="en-US" dirty="0"/>
        </a:p>
      </dgm:t>
    </dgm:pt>
    <dgm:pt modelId="{482E21EC-B37B-4C75-9042-D10E144D98E4}" type="parTrans" cxnId="{5914A3FD-E6C3-4F1B-A9C5-A0DDCE0A4E30}">
      <dgm:prSet/>
      <dgm:spPr/>
      <dgm:t>
        <a:bodyPr/>
        <a:lstStyle/>
        <a:p>
          <a:endParaRPr lang="en-US"/>
        </a:p>
      </dgm:t>
    </dgm:pt>
    <dgm:pt modelId="{3EF9432F-36AE-4AEA-8A1E-D064C1E76550}" type="sibTrans" cxnId="{5914A3FD-E6C3-4F1B-A9C5-A0DDCE0A4E30}">
      <dgm:prSet/>
      <dgm:spPr/>
      <dgm:t>
        <a:bodyPr/>
        <a:lstStyle/>
        <a:p>
          <a:endParaRPr lang="en-US"/>
        </a:p>
      </dgm:t>
    </dgm:pt>
    <dgm:pt modelId="{D5061061-C966-4218-9589-0F1A832976A7}">
      <dgm:prSet phldrT="[Text]"/>
      <dgm:spPr/>
      <dgm:t>
        <a:bodyPr/>
        <a:lstStyle/>
        <a:p>
          <a:r>
            <a:rPr lang="pt-BR" dirty="0"/>
            <a:t>Probabilidade</a:t>
          </a:r>
          <a:endParaRPr lang="en-US" dirty="0"/>
        </a:p>
      </dgm:t>
    </dgm:pt>
    <dgm:pt modelId="{35AF591C-09F6-429C-85CE-E53107CE56FB}" type="parTrans" cxnId="{8F14DD18-024D-469C-A951-4BC3C445F956}">
      <dgm:prSet/>
      <dgm:spPr/>
      <dgm:t>
        <a:bodyPr/>
        <a:lstStyle/>
        <a:p>
          <a:endParaRPr lang="en-US"/>
        </a:p>
      </dgm:t>
    </dgm:pt>
    <dgm:pt modelId="{49321EF8-681E-4155-A3EB-F875F6DB0DD3}" type="sibTrans" cxnId="{8F14DD18-024D-469C-A951-4BC3C445F956}">
      <dgm:prSet/>
      <dgm:spPr/>
      <dgm:t>
        <a:bodyPr/>
        <a:lstStyle/>
        <a:p>
          <a:endParaRPr lang="en-US"/>
        </a:p>
      </dgm:t>
    </dgm:pt>
    <dgm:pt modelId="{BEA2F166-11C5-4669-A21A-376499CAEEDA}">
      <dgm:prSet phldrT="[Text]"/>
      <dgm:spPr/>
      <dgm:t>
        <a:bodyPr/>
        <a:lstStyle/>
        <a:p>
          <a:r>
            <a:rPr lang="pt-BR" dirty="0"/>
            <a:t>Análise Descritiva</a:t>
          </a:r>
          <a:endParaRPr lang="en-US" dirty="0"/>
        </a:p>
      </dgm:t>
    </dgm:pt>
    <dgm:pt modelId="{CDB8185D-689D-41F3-8120-2B81DC32BC2E}" type="parTrans" cxnId="{BCFCB868-EF3C-48E6-BFCA-661238172531}">
      <dgm:prSet/>
      <dgm:spPr/>
      <dgm:t>
        <a:bodyPr/>
        <a:lstStyle/>
        <a:p>
          <a:endParaRPr lang="en-US"/>
        </a:p>
      </dgm:t>
    </dgm:pt>
    <dgm:pt modelId="{0B0C4420-2D5A-4A37-81F3-7F40D126F107}" type="sibTrans" cxnId="{BCFCB868-EF3C-48E6-BFCA-661238172531}">
      <dgm:prSet/>
      <dgm:spPr/>
      <dgm:t>
        <a:bodyPr/>
        <a:lstStyle/>
        <a:p>
          <a:endParaRPr lang="en-US"/>
        </a:p>
      </dgm:t>
    </dgm:pt>
    <dgm:pt modelId="{E2AB3BCD-ED7D-48FD-8A52-3E8619E63F0C}" type="pres">
      <dgm:prSet presAssocID="{0EE1A5A1-1D34-4F41-8A61-D9A23AB4E2E5}" presName="composite" presStyleCnt="0">
        <dgm:presLayoutVars>
          <dgm:chMax val="3"/>
          <dgm:animLvl val="lvl"/>
          <dgm:resizeHandles val="exact"/>
        </dgm:presLayoutVars>
      </dgm:prSet>
      <dgm:spPr/>
    </dgm:pt>
    <dgm:pt modelId="{484C5824-8083-4B78-820C-E95DFB904907}" type="pres">
      <dgm:prSet presAssocID="{36DD6418-3143-46CE-8B6C-387878C4C242}" presName="gear1" presStyleLbl="node1" presStyleIdx="0" presStyleCnt="3">
        <dgm:presLayoutVars>
          <dgm:chMax val="1"/>
          <dgm:bulletEnabled val="1"/>
        </dgm:presLayoutVars>
      </dgm:prSet>
      <dgm:spPr/>
    </dgm:pt>
    <dgm:pt modelId="{7D9C30DC-5446-4C8D-BB0D-41B8FBE6F372}" type="pres">
      <dgm:prSet presAssocID="{36DD6418-3143-46CE-8B6C-387878C4C242}" presName="gear1srcNode" presStyleLbl="node1" presStyleIdx="0" presStyleCnt="3"/>
      <dgm:spPr/>
    </dgm:pt>
    <dgm:pt modelId="{E34A2DCF-3A05-4CB7-A212-3B301E7A31C3}" type="pres">
      <dgm:prSet presAssocID="{36DD6418-3143-46CE-8B6C-387878C4C242}" presName="gear1dstNode" presStyleLbl="node1" presStyleIdx="0" presStyleCnt="3"/>
      <dgm:spPr/>
    </dgm:pt>
    <dgm:pt modelId="{2307E14B-CAC4-4E98-B6E8-60323C5FFE87}" type="pres">
      <dgm:prSet presAssocID="{D5061061-C966-4218-9589-0F1A832976A7}" presName="gear2" presStyleLbl="node1" presStyleIdx="1" presStyleCnt="3">
        <dgm:presLayoutVars>
          <dgm:chMax val="1"/>
          <dgm:bulletEnabled val="1"/>
        </dgm:presLayoutVars>
      </dgm:prSet>
      <dgm:spPr/>
    </dgm:pt>
    <dgm:pt modelId="{8CF1CAB6-D11D-412C-8EDC-46FA880746ED}" type="pres">
      <dgm:prSet presAssocID="{D5061061-C966-4218-9589-0F1A832976A7}" presName="gear2srcNode" presStyleLbl="node1" presStyleIdx="1" presStyleCnt="3"/>
      <dgm:spPr/>
    </dgm:pt>
    <dgm:pt modelId="{235873C3-A5C6-4222-8D90-A558C726C25D}" type="pres">
      <dgm:prSet presAssocID="{D5061061-C966-4218-9589-0F1A832976A7}" presName="gear2dstNode" presStyleLbl="node1" presStyleIdx="1" presStyleCnt="3"/>
      <dgm:spPr/>
    </dgm:pt>
    <dgm:pt modelId="{71D5F702-96B0-42AE-9B60-F8E17B36A445}" type="pres">
      <dgm:prSet presAssocID="{BEA2F166-11C5-4669-A21A-376499CAEEDA}" presName="gear3" presStyleLbl="node1" presStyleIdx="2" presStyleCnt="3"/>
      <dgm:spPr/>
    </dgm:pt>
    <dgm:pt modelId="{F5C1371A-8F0D-45DD-B41C-BEAAF297CBFF}" type="pres">
      <dgm:prSet presAssocID="{BEA2F166-11C5-4669-A21A-376499CAEEDA}" presName="gear3tx" presStyleLbl="node1" presStyleIdx="2" presStyleCnt="3">
        <dgm:presLayoutVars>
          <dgm:chMax val="1"/>
          <dgm:bulletEnabled val="1"/>
        </dgm:presLayoutVars>
      </dgm:prSet>
      <dgm:spPr/>
    </dgm:pt>
    <dgm:pt modelId="{F1119EF2-CB2A-4DB7-9DBA-2C547981C4E7}" type="pres">
      <dgm:prSet presAssocID="{BEA2F166-11C5-4669-A21A-376499CAEEDA}" presName="gear3srcNode" presStyleLbl="node1" presStyleIdx="2" presStyleCnt="3"/>
      <dgm:spPr/>
    </dgm:pt>
    <dgm:pt modelId="{11F92F09-A969-4558-94EE-FDAB330A38C3}" type="pres">
      <dgm:prSet presAssocID="{BEA2F166-11C5-4669-A21A-376499CAEEDA}" presName="gear3dstNode" presStyleLbl="node1" presStyleIdx="2" presStyleCnt="3"/>
      <dgm:spPr/>
    </dgm:pt>
    <dgm:pt modelId="{204A4165-D661-4C05-BCAD-8A88D9E28A6A}" type="pres">
      <dgm:prSet presAssocID="{3EF9432F-36AE-4AEA-8A1E-D064C1E76550}" presName="connector1" presStyleLbl="sibTrans2D1" presStyleIdx="0" presStyleCnt="3"/>
      <dgm:spPr/>
    </dgm:pt>
    <dgm:pt modelId="{80AFEE48-42B3-4908-A3DB-F4B0503ED946}" type="pres">
      <dgm:prSet presAssocID="{49321EF8-681E-4155-A3EB-F875F6DB0DD3}" presName="connector2" presStyleLbl="sibTrans2D1" presStyleIdx="1" presStyleCnt="3"/>
      <dgm:spPr/>
    </dgm:pt>
    <dgm:pt modelId="{90A9F925-0A3B-4B8A-8E5B-020EC33E0688}" type="pres">
      <dgm:prSet presAssocID="{0B0C4420-2D5A-4A37-81F3-7F40D126F107}" presName="connector3" presStyleLbl="sibTrans2D1" presStyleIdx="2" presStyleCnt="3"/>
      <dgm:spPr/>
    </dgm:pt>
  </dgm:ptLst>
  <dgm:cxnLst>
    <dgm:cxn modelId="{96628317-D7F4-4FA4-8898-82AA9BE97029}" type="presOf" srcId="{D5061061-C966-4218-9589-0F1A832976A7}" destId="{2307E14B-CAC4-4E98-B6E8-60323C5FFE87}" srcOrd="0" destOrd="0" presId="urn:microsoft.com/office/officeart/2005/8/layout/gear1"/>
    <dgm:cxn modelId="{8F14DD18-024D-469C-A951-4BC3C445F956}" srcId="{0EE1A5A1-1D34-4F41-8A61-D9A23AB4E2E5}" destId="{D5061061-C966-4218-9589-0F1A832976A7}" srcOrd="1" destOrd="0" parTransId="{35AF591C-09F6-429C-85CE-E53107CE56FB}" sibTransId="{49321EF8-681E-4155-A3EB-F875F6DB0DD3}"/>
    <dgm:cxn modelId="{B6FA041E-D4DE-4873-B1F4-F2836EFCE278}" type="presOf" srcId="{36DD6418-3143-46CE-8B6C-387878C4C242}" destId="{484C5824-8083-4B78-820C-E95DFB904907}" srcOrd="0" destOrd="0" presId="urn:microsoft.com/office/officeart/2005/8/layout/gear1"/>
    <dgm:cxn modelId="{BCFCB868-EF3C-48E6-BFCA-661238172531}" srcId="{0EE1A5A1-1D34-4F41-8A61-D9A23AB4E2E5}" destId="{BEA2F166-11C5-4669-A21A-376499CAEEDA}" srcOrd="2" destOrd="0" parTransId="{CDB8185D-689D-41F3-8120-2B81DC32BC2E}" sibTransId="{0B0C4420-2D5A-4A37-81F3-7F40D126F107}"/>
    <dgm:cxn modelId="{80F93058-A09C-4F8F-989C-77D7340B53C8}" type="presOf" srcId="{BEA2F166-11C5-4669-A21A-376499CAEEDA}" destId="{F1119EF2-CB2A-4DB7-9DBA-2C547981C4E7}" srcOrd="2" destOrd="0" presId="urn:microsoft.com/office/officeart/2005/8/layout/gear1"/>
    <dgm:cxn modelId="{CB02358D-F265-46E4-852B-A7589045992B}" type="presOf" srcId="{36DD6418-3143-46CE-8B6C-387878C4C242}" destId="{7D9C30DC-5446-4C8D-BB0D-41B8FBE6F372}" srcOrd="1" destOrd="0" presId="urn:microsoft.com/office/officeart/2005/8/layout/gear1"/>
    <dgm:cxn modelId="{0A8FC78E-0A6F-42CF-9A81-D8AF4ACF1269}" type="presOf" srcId="{D5061061-C966-4218-9589-0F1A832976A7}" destId="{8CF1CAB6-D11D-412C-8EDC-46FA880746ED}" srcOrd="1" destOrd="0" presId="urn:microsoft.com/office/officeart/2005/8/layout/gear1"/>
    <dgm:cxn modelId="{0A93EE98-0225-4451-B1D4-77164493AE55}" type="presOf" srcId="{BEA2F166-11C5-4669-A21A-376499CAEEDA}" destId="{71D5F702-96B0-42AE-9B60-F8E17B36A445}" srcOrd="0" destOrd="0" presId="urn:microsoft.com/office/officeart/2005/8/layout/gear1"/>
    <dgm:cxn modelId="{0AE612B3-3635-4632-9501-F941A6DB3681}" type="presOf" srcId="{0B0C4420-2D5A-4A37-81F3-7F40D126F107}" destId="{90A9F925-0A3B-4B8A-8E5B-020EC33E0688}" srcOrd="0" destOrd="0" presId="urn:microsoft.com/office/officeart/2005/8/layout/gear1"/>
    <dgm:cxn modelId="{6C8046B7-3966-4C4F-9017-DE85C4B3E8D8}" type="presOf" srcId="{3EF9432F-36AE-4AEA-8A1E-D064C1E76550}" destId="{204A4165-D661-4C05-BCAD-8A88D9E28A6A}" srcOrd="0" destOrd="0" presId="urn:microsoft.com/office/officeart/2005/8/layout/gear1"/>
    <dgm:cxn modelId="{24B401CA-C513-4CC9-A93E-1C3DCAF98277}" type="presOf" srcId="{36DD6418-3143-46CE-8B6C-387878C4C242}" destId="{E34A2DCF-3A05-4CB7-A212-3B301E7A31C3}" srcOrd="2" destOrd="0" presId="urn:microsoft.com/office/officeart/2005/8/layout/gear1"/>
    <dgm:cxn modelId="{E4304BCC-4041-47C3-A505-0AB196155A82}" type="presOf" srcId="{49321EF8-681E-4155-A3EB-F875F6DB0DD3}" destId="{80AFEE48-42B3-4908-A3DB-F4B0503ED946}" srcOrd="0" destOrd="0" presId="urn:microsoft.com/office/officeart/2005/8/layout/gear1"/>
    <dgm:cxn modelId="{A78734D5-9251-4899-B782-B04584B3EF4F}" type="presOf" srcId="{0EE1A5A1-1D34-4F41-8A61-D9A23AB4E2E5}" destId="{E2AB3BCD-ED7D-48FD-8A52-3E8619E63F0C}" srcOrd="0" destOrd="0" presId="urn:microsoft.com/office/officeart/2005/8/layout/gear1"/>
    <dgm:cxn modelId="{12EBDBD7-20AF-41AF-9E91-4EB3AF5ED87F}" type="presOf" srcId="{BEA2F166-11C5-4669-A21A-376499CAEEDA}" destId="{F5C1371A-8F0D-45DD-B41C-BEAAF297CBFF}" srcOrd="1" destOrd="0" presId="urn:microsoft.com/office/officeart/2005/8/layout/gear1"/>
    <dgm:cxn modelId="{ADB6EAEF-CECD-41B2-B1E8-D6C3CF3AA65A}" type="presOf" srcId="{D5061061-C966-4218-9589-0F1A832976A7}" destId="{235873C3-A5C6-4222-8D90-A558C726C25D}" srcOrd="2" destOrd="0" presId="urn:microsoft.com/office/officeart/2005/8/layout/gear1"/>
    <dgm:cxn modelId="{A529C8FA-E2D1-49E8-947B-5C4214C6D633}" type="presOf" srcId="{BEA2F166-11C5-4669-A21A-376499CAEEDA}" destId="{11F92F09-A969-4558-94EE-FDAB330A38C3}" srcOrd="3" destOrd="0" presId="urn:microsoft.com/office/officeart/2005/8/layout/gear1"/>
    <dgm:cxn modelId="{5914A3FD-E6C3-4F1B-A9C5-A0DDCE0A4E30}" srcId="{0EE1A5A1-1D34-4F41-8A61-D9A23AB4E2E5}" destId="{36DD6418-3143-46CE-8B6C-387878C4C242}" srcOrd="0" destOrd="0" parTransId="{482E21EC-B37B-4C75-9042-D10E144D98E4}" sibTransId="{3EF9432F-36AE-4AEA-8A1E-D064C1E76550}"/>
    <dgm:cxn modelId="{296E15DF-534C-4BCC-A2D8-4AD6EB5B4AD4}" type="presParOf" srcId="{E2AB3BCD-ED7D-48FD-8A52-3E8619E63F0C}" destId="{484C5824-8083-4B78-820C-E95DFB904907}" srcOrd="0" destOrd="0" presId="urn:microsoft.com/office/officeart/2005/8/layout/gear1"/>
    <dgm:cxn modelId="{C5D3C3E3-EA37-45DE-8400-5D0E4662632A}" type="presParOf" srcId="{E2AB3BCD-ED7D-48FD-8A52-3E8619E63F0C}" destId="{7D9C30DC-5446-4C8D-BB0D-41B8FBE6F372}" srcOrd="1" destOrd="0" presId="urn:microsoft.com/office/officeart/2005/8/layout/gear1"/>
    <dgm:cxn modelId="{4CBD1CFB-DDCB-435A-9CA9-733E327CC303}" type="presParOf" srcId="{E2AB3BCD-ED7D-48FD-8A52-3E8619E63F0C}" destId="{E34A2DCF-3A05-4CB7-A212-3B301E7A31C3}" srcOrd="2" destOrd="0" presId="urn:microsoft.com/office/officeart/2005/8/layout/gear1"/>
    <dgm:cxn modelId="{B9316C9A-0B08-4DC0-A1F2-409DFD8DE273}" type="presParOf" srcId="{E2AB3BCD-ED7D-48FD-8A52-3E8619E63F0C}" destId="{2307E14B-CAC4-4E98-B6E8-60323C5FFE87}" srcOrd="3" destOrd="0" presId="urn:microsoft.com/office/officeart/2005/8/layout/gear1"/>
    <dgm:cxn modelId="{B1821DD6-10FC-4826-8AA5-3E1059D43CB9}" type="presParOf" srcId="{E2AB3BCD-ED7D-48FD-8A52-3E8619E63F0C}" destId="{8CF1CAB6-D11D-412C-8EDC-46FA880746ED}" srcOrd="4" destOrd="0" presId="urn:microsoft.com/office/officeart/2005/8/layout/gear1"/>
    <dgm:cxn modelId="{E4359CCD-17FC-45A1-88CF-56A9CAD38CEF}" type="presParOf" srcId="{E2AB3BCD-ED7D-48FD-8A52-3E8619E63F0C}" destId="{235873C3-A5C6-4222-8D90-A558C726C25D}" srcOrd="5" destOrd="0" presId="urn:microsoft.com/office/officeart/2005/8/layout/gear1"/>
    <dgm:cxn modelId="{109BC6D8-A84C-416E-8295-5A349E67D91E}" type="presParOf" srcId="{E2AB3BCD-ED7D-48FD-8A52-3E8619E63F0C}" destId="{71D5F702-96B0-42AE-9B60-F8E17B36A445}" srcOrd="6" destOrd="0" presId="urn:microsoft.com/office/officeart/2005/8/layout/gear1"/>
    <dgm:cxn modelId="{836FF5F7-C004-4DDA-9E88-13AB1B0A2873}" type="presParOf" srcId="{E2AB3BCD-ED7D-48FD-8A52-3E8619E63F0C}" destId="{F5C1371A-8F0D-45DD-B41C-BEAAF297CBFF}" srcOrd="7" destOrd="0" presId="urn:microsoft.com/office/officeart/2005/8/layout/gear1"/>
    <dgm:cxn modelId="{44386263-6231-4AD5-B0A4-6E0D0F4BA523}" type="presParOf" srcId="{E2AB3BCD-ED7D-48FD-8A52-3E8619E63F0C}" destId="{F1119EF2-CB2A-4DB7-9DBA-2C547981C4E7}" srcOrd="8" destOrd="0" presId="urn:microsoft.com/office/officeart/2005/8/layout/gear1"/>
    <dgm:cxn modelId="{10DD6C06-A23A-4316-9475-285FBA18A076}" type="presParOf" srcId="{E2AB3BCD-ED7D-48FD-8A52-3E8619E63F0C}" destId="{11F92F09-A969-4558-94EE-FDAB330A38C3}" srcOrd="9" destOrd="0" presId="urn:microsoft.com/office/officeart/2005/8/layout/gear1"/>
    <dgm:cxn modelId="{18910FDC-8B51-4B9E-98AB-55D98FACC2AA}" type="presParOf" srcId="{E2AB3BCD-ED7D-48FD-8A52-3E8619E63F0C}" destId="{204A4165-D661-4C05-BCAD-8A88D9E28A6A}" srcOrd="10" destOrd="0" presId="urn:microsoft.com/office/officeart/2005/8/layout/gear1"/>
    <dgm:cxn modelId="{342E3289-A0CC-42E6-BED8-4AF0E499EBB9}" type="presParOf" srcId="{E2AB3BCD-ED7D-48FD-8A52-3E8619E63F0C}" destId="{80AFEE48-42B3-4908-A3DB-F4B0503ED946}" srcOrd="11" destOrd="0" presId="urn:microsoft.com/office/officeart/2005/8/layout/gear1"/>
    <dgm:cxn modelId="{D74FA634-2CD1-4A72-AF51-8AD840C16CF4}" type="presParOf" srcId="{E2AB3BCD-ED7D-48FD-8A52-3E8619E63F0C}" destId="{90A9F925-0A3B-4B8A-8E5B-020EC33E068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72352"/>
          <a:ext cx="4419600" cy="6475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kern="1200" dirty="0"/>
            <a:t>Estatística Descritiva</a:t>
          </a:r>
          <a:endParaRPr lang="en-US" sz="2700" kern="1200" dirty="0"/>
        </a:p>
      </dsp:txBody>
      <dsp:txXfrm>
        <a:off x="31613" y="103965"/>
        <a:ext cx="4356374" cy="584369"/>
      </dsp:txXfrm>
    </dsp:sp>
    <dsp:sp modelId="{CD5F6E02-AD43-4E7A-935B-DDF5D6C74800}">
      <dsp:nvSpPr>
        <dsp:cNvPr id="0" name=""/>
        <dsp:cNvSpPr/>
      </dsp:nvSpPr>
      <dsp:spPr>
        <a:xfrm>
          <a:off x="0" y="719947"/>
          <a:ext cx="441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Organização</a:t>
          </a:r>
          <a:r>
            <a:rPr lang="en-US" sz="2100" kern="1200" dirty="0"/>
            <a:t> dos dados</a:t>
          </a:r>
        </a:p>
        <a:p>
          <a:pPr marL="228600" lvl="1" indent="-228600" algn="l" defTabSz="933450">
            <a:lnSpc>
              <a:spcPct val="90000"/>
            </a:lnSpc>
            <a:spcBef>
              <a:spcPct val="0"/>
            </a:spcBef>
            <a:spcAft>
              <a:spcPct val="20000"/>
            </a:spcAft>
            <a:buChar char="•"/>
          </a:pPr>
          <a:r>
            <a:rPr lang="en-US" sz="2100" kern="1200" dirty="0" err="1"/>
            <a:t>Descrição</a:t>
          </a:r>
          <a:r>
            <a:rPr lang="en-US" sz="2100" kern="1200" dirty="0"/>
            <a:t> dos dados</a:t>
          </a:r>
        </a:p>
      </dsp:txBody>
      <dsp:txXfrm>
        <a:off x="0" y="719947"/>
        <a:ext cx="4419600" cy="726570"/>
      </dsp:txXfrm>
    </dsp:sp>
    <dsp:sp modelId="{E4D731D6-A370-4150-9F33-EF492CCDBAB6}">
      <dsp:nvSpPr>
        <dsp:cNvPr id="0" name=""/>
        <dsp:cNvSpPr/>
      </dsp:nvSpPr>
      <dsp:spPr>
        <a:xfrm>
          <a:off x="0" y="1446517"/>
          <a:ext cx="4419600" cy="6475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kern="1200" dirty="0"/>
            <a:t>Probabilidade</a:t>
          </a:r>
          <a:endParaRPr lang="en-US" sz="2700" kern="1200" dirty="0"/>
        </a:p>
      </dsp:txBody>
      <dsp:txXfrm>
        <a:off x="31613" y="1478130"/>
        <a:ext cx="4356374" cy="584369"/>
      </dsp:txXfrm>
    </dsp:sp>
    <dsp:sp modelId="{816398F5-02D6-4A75-B1A3-AB4005CE5293}">
      <dsp:nvSpPr>
        <dsp:cNvPr id="0" name=""/>
        <dsp:cNvSpPr/>
      </dsp:nvSpPr>
      <dsp:spPr>
        <a:xfrm>
          <a:off x="0" y="2094112"/>
          <a:ext cx="441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pt-BR" sz="2100" kern="1200" dirty="0"/>
            <a:t>Matemática</a:t>
          </a:r>
          <a:endParaRPr lang="en-US" sz="2100" kern="1200" dirty="0"/>
        </a:p>
        <a:p>
          <a:pPr marL="228600" lvl="1" indent="-228600" algn="l" defTabSz="933450">
            <a:lnSpc>
              <a:spcPct val="90000"/>
            </a:lnSpc>
            <a:spcBef>
              <a:spcPct val="0"/>
            </a:spcBef>
            <a:spcAft>
              <a:spcPct val="20000"/>
            </a:spcAft>
            <a:buChar char="•"/>
          </a:pPr>
          <a:r>
            <a:rPr lang="pt-BR" sz="2100" kern="1200" dirty="0"/>
            <a:t>Incerteza (fenômenos aleatórios)</a:t>
          </a:r>
          <a:endParaRPr lang="en-US" sz="2100" kern="1200" dirty="0"/>
        </a:p>
      </dsp:txBody>
      <dsp:txXfrm>
        <a:off x="0" y="2094112"/>
        <a:ext cx="4419600" cy="726570"/>
      </dsp:txXfrm>
    </dsp:sp>
    <dsp:sp modelId="{B4E1385E-E15A-4B27-B331-97F3F276908E}">
      <dsp:nvSpPr>
        <dsp:cNvPr id="0" name=""/>
        <dsp:cNvSpPr/>
      </dsp:nvSpPr>
      <dsp:spPr>
        <a:xfrm>
          <a:off x="0" y="2820682"/>
          <a:ext cx="4419600" cy="64759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Estatística Inferencial</a:t>
          </a:r>
          <a:endParaRPr lang="en-US" sz="2700" kern="1200" dirty="0"/>
        </a:p>
      </dsp:txBody>
      <dsp:txXfrm>
        <a:off x="31613" y="2852295"/>
        <a:ext cx="4356374" cy="584369"/>
      </dsp:txXfrm>
    </dsp:sp>
    <dsp:sp modelId="{32C702E1-D206-4C2E-9BCD-BADB75D227CA}">
      <dsp:nvSpPr>
        <dsp:cNvPr id="0" name=""/>
        <dsp:cNvSpPr/>
      </dsp:nvSpPr>
      <dsp:spPr>
        <a:xfrm>
          <a:off x="0" y="3468277"/>
          <a:ext cx="441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Análises</a:t>
          </a:r>
          <a:r>
            <a:rPr lang="en-US" sz="2100" kern="1200" dirty="0"/>
            <a:t>/</a:t>
          </a:r>
          <a:r>
            <a:rPr lang="en-US" sz="2100" kern="1200" dirty="0" err="1"/>
            <a:t>Modelos</a:t>
          </a:r>
          <a:endParaRPr lang="en-US" sz="2100" kern="1200" dirty="0"/>
        </a:p>
        <a:p>
          <a:pPr marL="228600" lvl="1" indent="-228600" algn="l" defTabSz="933450">
            <a:lnSpc>
              <a:spcPct val="90000"/>
            </a:lnSpc>
            <a:spcBef>
              <a:spcPct val="0"/>
            </a:spcBef>
            <a:spcAft>
              <a:spcPct val="20000"/>
            </a:spcAft>
            <a:buChar char="•"/>
          </a:pPr>
          <a:r>
            <a:rPr lang="en-US" sz="2100" kern="1200" dirty="0" err="1"/>
            <a:t>Interpretações</a:t>
          </a:r>
          <a:endParaRPr lang="en-US" sz="2100" kern="1200" dirty="0"/>
        </a:p>
      </dsp:txBody>
      <dsp:txXfrm>
        <a:off x="0" y="3468277"/>
        <a:ext cx="4419600" cy="726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70000"/>
          <a:ext cx="4414194" cy="5756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dirty="0"/>
            <a:t>Parâmetro</a:t>
          </a:r>
          <a:endParaRPr lang="en-US" sz="2400" kern="1200" dirty="0"/>
        </a:p>
      </dsp:txBody>
      <dsp:txXfrm>
        <a:off x="28100" y="298100"/>
        <a:ext cx="4357994" cy="519439"/>
      </dsp:txXfrm>
    </dsp:sp>
    <dsp:sp modelId="{CD5F6E02-AD43-4E7A-935B-DDF5D6C74800}">
      <dsp:nvSpPr>
        <dsp:cNvPr id="0" name=""/>
        <dsp:cNvSpPr/>
      </dsp:nvSpPr>
      <dsp:spPr>
        <a:xfrm>
          <a:off x="0" y="845639"/>
          <a:ext cx="4414194"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Quantidades</a:t>
          </a:r>
          <a:r>
            <a:rPr lang="en-US" sz="1900" kern="1200" dirty="0"/>
            <a:t> </a:t>
          </a:r>
          <a:r>
            <a:rPr lang="en-US" sz="1900" kern="1200" dirty="0" err="1"/>
            <a:t>populacionais</a:t>
          </a:r>
          <a:endParaRPr lang="en-US" sz="1900" kern="1200" dirty="0"/>
        </a:p>
        <a:p>
          <a:pPr marL="171450" lvl="1" indent="-171450" algn="l" defTabSz="844550">
            <a:lnSpc>
              <a:spcPct val="90000"/>
            </a:lnSpc>
            <a:spcBef>
              <a:spcPct val="0"/>
            </a:spcBef>
            <a:spcAft>
              <a:spcPct val="20000"/>
            </a:spcAft>
            <a:buChar char="•"/>
          </a:pPr>
          <a:r>
            <a:rPr lang="pt-BR" sz="1900" kern="1200" dirty="0"/>
            <a:t>Desconhecidas</a:t>
          </a:r>
          <a:endParaRPr lang="en-US" sz="1900" kern="1200" dirty="0"/>
        </a:p>
        <a:p>
          <a:pPr marL="171450" lvl="1" indent="-171450" algn="l" defTabSz="844550">
            <a:lnSpc>
              <a:spcPct val="90000"/>
            </a:lnSpc>
            <a:spcBef>
              <a:spcPct val="0"/>
            </a:spcBef>
            <a:spcAft>
              <a:spcPct val="20000"/>
            </a:spcAft>
            <a:buChar char="•"/>
          </a:pPr>
          <a:r>
            <a:rPr lang="el-GR" sz="1900" kern="1200" dirty="0">
              <a:latin typeface="Arial" panose="020B0604020202020204" pitchFamily="34" charset="0"/>
              <a:cs typeface="Arial" panose="020B0604020202020204" pitchFamily="34" charset="0"/>
            </a:rPr>
            <a:t>θ</a:t>
          </a:r>
          <a:r>
            <a:rPr lang="pt-BR" sz="1900" kern="1200" dirty="0">
              <a:latin typeface="Arial" panose="020B0604020202020204" pitchFamily="34" charset="0"/>
              <a:cs typeface="Arial" panose="020B0604020202020204" pitchFamily="34" charset="0"/>
            </a:rPr>
            <a:t>, </a:t>
          </a:r>
          <a:r>
            <a:rPr lang="el-GR" sz="1900" kern="1200" dirty="0">
              <a:latin typeface="Arial" panose="020B0604020202020204" pitchFamily="34" charset="0"/>
              <a:cs typeface="Arial" panose="020B0604020202020204" pitchFamily="34" charset="0"/>
            </a:rPr>
            <a:t>µ</a:t>
          </a:r>
          <a:r>
            <a:rPr lang="pt-BR" sz="1900" kern="1200" dirty="0">
              <a:latin typeface="Arial" panose="020B0604020202020204" pitchFamily="34" charset="0"/>
              <a:cs typeface="Arial" panose="020B0604020202020204" pitchFamily="34" charset="0"/>
            </a:rPr>
            <a:t>, </a:t>
          </a:r>
          <a:r>
            <a:rPr lang="el-GR" sz="1900" kern="1200" dirty="0">
              <a:latin typeface="Arial" panose="020B0604020202020204" pitchFamily="34" charset="0"/>
              <a:cs typeface="Arial" panose="020B0604020202020204" pitchFamily="34" charset="0"/>
            </a:rPr>
            <a:t>σ</a:t>
          </a:r>
          <a:endParaRPr lang="en-US" sz="1900" kern="1200" dirty="0"/>
        </a:p>
      </dsp:txBody>
      <dsp:txXfrm>
        <a:off x="0" y="845639"/>
        <a:ext cx="4414194" cy="993600"/>
      </dsp:txXfrm>
    </dsp:sp>
    <dsp:sp modelId="{E4D731D6-A370-4150-9F33-EF492CCDBAB6}">
      <dsp:nvSpPr>
        <dsp:cNvPr id="0" name=""/>
        <dsp:cNvSpPr/>
      </dsp:nvSpPr>
      <dsp:spPr>
        <a:xfrm>
          <a:off x="0" y="1839240"/>
          <a:ext cx="4414194" cy="5756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dirty="0"/>
            <a:t>Estimador</a:t>
          </a:r>
          <a:endParaRPr lang="en-US" sz="2400" kern="1200" dirty="0"/>
        </a:p>
      </dsp:txBody>
      <dsp:txXfrm>
        <a:off x="28100" y="1867340"/>
        <a:ext cx="4357994" cy="519439"/>
      </dsp:txXfrm>
    </dsp:sp>
    <dsp:sp modelId="{816398F5-02D6-4A75-B1A3-AB4005CE5293}">
      <dsp:nvSpPr>
        <dsp:cNvPr id="0" name=""/>
        <dsp:cNvSpPr/>
      </dsp:nvSpPr>
      <dsp:spPr>
        <a:xfrm>
          <a:off x="0" y="2414880"/>
          <a:ext cx="441419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t-BR" sz="1900" kern="1200" dirty="0"/>
            <a:t>Combinação dos elementos amostrais</a:t>
          </a:r>
          <a:endParaRPr lang="en-US" sz="1900" kern="1200" dirty="0"/>
        </a:p>
        <a:p>
          <a:pPr marL="171450" lvl="1" indent="-171450" algn="l" defTabSz="844550">
            <a:lnSpc>
              <a:spcPct val="90000"/>
            </a:lnSpc>
            <a:spcBef>
              <a:spcPct val="0"/>
            </a:spcBef>
            <a:spcAft>
              <a:spcPct val="20000"/>
            </a:spcAft>
            <a:buChar char="•"/>
          </a:pPr>
          <a:r>
            <a:rPr lang="pt-BR" sz="1900" kern="1200" dirty="0"/>
            <a:t>Construído para estimar um parâmetro de interesse populacional (</a:t>
          </a:r>
          <a14:m xmlns:a14="http://schemas.microsoft.com/office/drawing/2010/main">
            <m:oMath xmlns:m="http://schemas.openxmlformats.org/officeDocument/2006/math">
              <m:acc>
                <m:accPr>
                  <m:chr m:val="̂"/>
                  <m:ctrlPr>
                    <a:rPr lang="pt-BR" sz="1900" i="1" kern="1200" smtClean="0">
                      <a:latin typeface="Cambria Math" panose="02040503050406030204" pitchFamily="18" charset="0"/>
                    </a:rPr>
                  </m:ctrlPr>
                </m:accPr>
                <m:e>
                  <m:r>
                    <a:rPr lang="pt-BR" sz="1900" i="1" kern="1200" smtClean="0">
                      <a:latin typeface="Cambria Math" panose="02040503050406030204" pitchFamily="18" charset="0"/>
                      <a:ea typeface="Cambria Math" panose="02040503050406030204" pitchFamily="18" charset="0"/>
                    </a:rPr>
                    <m:t>𝜃</m:t>
                  </m:r>
                </m:e>
              </m:acc>
              <m:r>
                <a:rPr lang="pt-BR" sz="1900" b="0" i="1" kern="1200" smtClean="0">
                  <a:latin typeface="Cambria Math" panose="02040503050406030204" pitchFamily="18" charset="0"/>
                </a:rPr>
                <m:t>,</m:t>
              </m:r>
              <m:acc>
                <m:accPr>
                  <m:chr m:val="̂"/>
                  <m:ctrlPr>
                    <a:rPr lang="pt-BR" sz="1900" b="0" i="1" kern="1200" smtClean="0">
                      <a:latin typeface="Cambria Math" panose="02040503050406030204" pitchFamily="18" charset="0"/>
                    </a:rPr>
                  </m:ctrlPr>
                </m:accPr>
                <m:e>
                  <m:r>
                    <a:rPr lang="pt-BR" sz="1900" b="0" i="1" kern="1200" smtClean="0">
                      <a:latin typeface="Cambria Math" panose="02040503050406030204" pitchFamily="18" charset="0"/>
                      <a:ea typeface="Cambria Math" panose="02040503050406030204" pitchFamily="18" charset="0"/>
                    </a:rPr>
                    <m:t>𝜇</m:t>
                  </m:r>
                </m:e>
              </m:acc>
              <m:r>
                <a:rPr lang="pt-BR" sz="1900" b="0" i="1" kern="1200" smtClean="0">
                  <a:latin typeface="Cambria Math" panose="02040503050406030204" pitchFamily="18" charset="0"/>
                </a:rPr>
                <m:t>, </m:t>
              </m:r>
              <m:acc>
                <m:accPr>
                  <m:chr m:val="̂"/>
                  <m:ctrlPr>
                    <a:rPr lang="pt-BR" sz="1900" b="0" i="1" kern="1200" smtClean="0">
                      <a:latin typeface="Cambria Math" panose="02040503050406030204" pitchFamily="18" charset="0"/>
                    </a:rPr>
                  </m:ctrlPr>
                </m:accPr>
                <m:e>
                  <m:r>
                    <a:rPr lang="pt-BR" sz="1900" b="0" i="1" kern="1200" smtClean="0">
                      <a:latin typeface="Cambria Math" panose="02040503050406030204" pitchFamily="18" charset="0"/>
                      <a:ea typeface="Cambria Math" panose="02040503050406030204" pitchFamily="18" charset="0"/>
                    </a:rPr>
                    <m:t>𝜎</m:t>
                  </m:r>
                </m:e>
              </m:acc>
            </m:oMath>
          </a14:m>
          <a:r>
            <a:rPr lang="en-US" sz="1900" kern="1200" dirty="0"/>
            <a:t>)</a:t>
          </a:r>
        </a:p>
      </dsp:txBody>
      <dsp:txXfrm>
        <a:off x="0" y="2414880"/>
        <a:ext cx="4414194" cy="943920"/>
      </dsp:txXfrm>
    </dsp:sp>
    <dsp:sp modelId="{B4E1385E-E15A-4B27-B331-97F3F276908E}">
      <dsp:nvSpPr>
        <dsp:cNvPr id="0" name=""/>
        <dsp:cNvSpPr/>
      </dsp:nvSpPr>
      <dsp:spPr>
        <a:xfrm>
          <a:off x="0" y="3358800"/>
          <a:ext cx="4414194" cy="5756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Estimativa</a:t>
          </a:r>
          <a:endParaRPr lang="en-US" sz="2400" kern="1200" dirty="0"/>
        </a:p>
      </dsp:txBody>
      <dsp:txXfrm>
        <a:off x="28100" y="3386900"/>
        <a:ext cx="4357994" cy="519439"/>
      </dsp:txXfrm>
    </dsp:sp>
    <dsp:sp modelId="{32C702E1-D206-4C2E-9BCD-BADB75D227CA}">
      <dsp:nvSpPr>
        <dsp:cNvPr id="0" name=""/>
        <dsp:cNvSpPr/>
      </dsp:nvSpPr>
      <dsp:spPr>
        <a:xfrm>
          <a:off x="0" y="3934440"/>
          <a:ext cx="441419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Valores</a:t>
          </a:r>
          <a:r>
            <a:rPr lang="en-US" sz="1900" kern="1200" dirty="0"/>
            <a:t> </a:t>
          </a:r>
          <a:r>
            <a:rPr lang="en-US" sz="1900" kern="1200" dirty="0" err="1"/>
            <a:t>numéricos</a:t>
          </a:r>
          <a:r>
            <a:rPr lang="en-US" sz="1900" kern="1200" dirty="0"/>
            <a:t> </a:t>
          </a:r>
          <a:r>
            <a:rPr lang="en-US" sz="1900" kern="1200" dirty="0" err="1"/>
            <a:t>assumidos</a:t>
          </a:r>
          <a:r>
            <a:rPr lang="en-US" sz="1900" kern="1200" dirty="0"/>
            <a:t> </a:t>
          </a:r>
          <a:r>
            <a:rPr lang="en-US" sz="1900" kern="1200" dirty="0" err="1"/>
            <a:t>pelos</a:t>
          </a:r>
          <a:r>
            <a:rPr lang="en-US" sz="1900" kern="1200" dirty="0"/>
            <a:t> </a:t>
          </a:r>
          <a:r>
            <a:rPr lang="en-US" sz="1900" kern="1200" dirty="0" err="1"/>
            <a:t>estimadores</a:t>
          </a:r>
          <a:endParaRPr lang="en-US" sz="1900" kern="1200" dirty="0"/>
        </a:p>
      </dsp:txBody>
      <dsp:txXfrm>
        <a:off x="0" y="3934440"/>
        <a:ext cx="4414194"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C5824-8083-4B78-820C-E95DFB904907}">
      <dsp:nvSpPr>
        <dsp:cNvPr id="0" name=""/>
        <dsp:cNvSpPr/>
      </dsp:nvSpPr>
      <dsp:spPr>
        <a:xfrm>
          <a:off x="4385309" y="2708909"/>
          <a:ext cx="3310890" cy="3310890"/>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t>Inferência Estatística</a:t>
          </a:r>
          <a:endParaRPr lang="en-US" sz="1500" kern="1200" dirty="0"/>
        </a:p>
      </dsp:txBody>
      <dsp:txXfrm>
        <a:off x="5050945" y="3484469"/>
        <a:ext cx="1979618" cy="1701866"/>
      </dsp:txXfrm>
    </dsp:sp>
    <dsp:sp modelId="{2307E14B-CAC4-4E98-B6E8-60323C5FFE87}">
      <dsp:nvSpPr>
        <dsp:cNvPr id="0" name=""/>
        <dsp:cNvSpPr/>
      </dsp:nvSpPr>
      <dsp:spPr>
        <a:xfrm>
          <a:off x="2458973" y="1926336"/>
          <a:ext cx="2407920" cy="240792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t>Probabilidade</a:t>
          </a:r>
          <a:endParaRPr lang="en-US" sz="1500" kern="1200" dirty="0"/>
        </a:p>
      </dsp:txBody>
      <dsp:txXfrm>
        <a:off x="3065174" y="2536201"/>
        <a:ext cx="1195518" cy="1188190"/>
      </dsp:txXfrm>
    </dsp:sp>
    <dsp:sp modelId="{71D5F702-96B0-42AE-9B60-F8E17B36A445}">
      <dsp:nvSpPr>
        <dsp:cNvPr id="0" name=""/>
        <dsp:cNvSpPr/>
      </dsp:nvSpPr>
      <dsp:spPr>
        <a:xfrm rot="20700000">
          <a:off x="3807654" y="265116"/>
          <a:ext cx="2359270" cy="235927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t>Análise Descritiva</a:t>
          </a:r>
          <a:endParaRPr lang="en-US" sz="1500" kern="1200" dirty="0"/>
        </a:p>
      </dsp:txBody>
      <dsp:txXfrm rot="-20700000">
        <a:off x="4325111" y="782573"/>
        <a:ext cx="1324356" cy="1324356"/>
      </dsp:txXfrm>
    </dsp:sp>
    <dsp:sp modelId="{204A4165-D661-4C05-BCAD-8A88D9E28A6A}">
      <dsp:nvSpPr>
        <dsp:cNvPr id="0" name=""/>
        <dsp:cNvSpPr/>
      </dsp:nvSpPr>
      <dsp:spPr>
        <a:xfrm>
          <a:off x="4151254" y="2197539"/>
          <a:ext cx="4237939" cy="4237939"/>
        </a:xfrm>
        <a:prstGeom prst="circularArrow">
          <a:avLst>
            <a:gd name="adj1" fmla="val 4688"/>
            <a:gd name="adj2" fmla="val 299029"/>
            <a:gd name="adj3" fmla="val 2547501"/>
            <a:gd name="adj4" fmla="val 1579535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AFEE48-42B3-4908-A3DB-F4B0503ED946}">
      <dsp:nvSpPr>
        <dsp:cNvPr id="0" name=""/>
        <dsp:cNvSpPr/>
      </dsp:nvSpPr>
      <dsp:spPr>
        <a:xfrm>
          <a:off x="2032535" y="1385720"/>
          <a:ext cx="3079127" cy="307912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A9F925-0A3B-4B8A-8E5B-020EC33E0688}">
      <dsp:nvSpPr>
        <dsp:cNvPr id="0" name=""/>
        <dsp:cNvSpPr/>
      </dsp:nvSpPr>
      <dsp:spPr>
        <a:xfrm>
          <a:off x="3261930" y="-259486"/>
          <a:ext cx="3319919" cy="331991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5/10/2020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5/10/2020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5/10/2020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5/10/2020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5/10/2020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hyperlink" Target="mailto:guiferraudo@gmail.co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gferraudo/" TargetMode="External"/><Relationship Id="rId2" Type="http://schemas.openxmlformats.org/officeDocument/2006/relationships/hyperlink" Target="mailto:guiferraudo@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Análise</a:t>
            </a:r>
            <a:r>
              <a:rPr lang="en-US" dirty="0"/>
              <a:t> </a:t>
            </a:r>
            <a:r>
              <a:rPr lang="en-US" dirty="0" err="1"/>
              <a:t>Estatística</a:t>
            </a:r>
            <a:endParaRPr lang="en-US" dirty="0"/>
          </a:p>
        </p:txBody>
      </p:sp>
      <p:sp>
        <p:nvSpPr>
          <p:cNvPr id="3" name="Subtitle 2"/>
          <p:cNvSpPr>
            <a:spLocks noGrp="1"/>
          </p:cNvSpPr>
          <p:nvPr>
            <p:ph type="subTitle" idx="1"/>
          </p:nvPr>
        </p:nvSpPr>
        <p:spPr/>
        <p:txBody>
          <a:bodyPr/>
          <a:lstStyle/>
          <a:p>
            <a:r>
              <a:rPr lang="en-US" dirty="0"/>
              <a:t>Guilherme Ferraudo</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Medidas</a:t>
            </a:r>
            <a:r>
              <a:rPr lang="en-US" dirty="0"/>
              <a:t> </a:t>
            </a:r>
            <a:r>
              <a:rPr lang="en-US" dirty="0" err="1"/>
              <a:t>Resumo</a:t>
            </a:r>
            <a:endParaRPr lang="en-US" dirty="0"/>
          </a:p>
        </p:txBody>
      </p:sp>
      <p:sp>
        <p:nvSpPr>
          <p:cNvPr id="8" name="Rectangle 7">
            <a:extLst>
              <a:ext uri="{FF2B5EF4-FFF2-40B4-BE49-F238E27FC236}">
                <a16:creationId xmlns:a16="http://schemas.microsoft.com/office/drawing/2014/main" id="{7D1212C4-F77B-4669-9AAA-6D163EC88C66}"/>
              </a:ext>
            </a:extLst>
          </p:cNvPr>
          <p:cNvSpPr/>
          <p:nvPr/>
        </p:nvSpPr>
        <p:spPr>
          <a:xfrm>
            <a:off x="2741612" y="1600200"/>
            <a:ext cx="8304212" cy="4770537"/>
          </a:xfrm>
          <a:prstGeom prst="rect">
            <a:avLst/>
          </a:prstGeom>
        </p:spPr>
        <p:txBody>
          <a:bodyPr wrap="square">
            <a:spAutoFit/>
          </a:bodyPr>
          <a:lstStyle/>
          <a:p>
            <a:r>
              <a:rPr lang="en-US" sz="1600" dirty="0"/>
              <a:t>data(iris)</a:t>
            </a:r>
          </a:p>
          <a:p>
            <a:r>
              <a:rPr lang="en-US" sz="1600" dirty="0"/>
              <a:t>summary(iris)</a:t>
            </a:r>
          </a:p>
          <a:p>
            <a:r>
              <a:rPr lang="en-US" sz="1600" dirty="0"/>
              <a:t>boxplot(iris[,-5])</a:t>
            </a:r>
          </a:p>
          <a:p>
            <a:r>
              <a:rPr lang="en-US" sz="1600" dirty="0"/>
              <a:t>#1, 2 e 3 </a:t>
            </a:r>
            <a:r>
              <a:rPr lang="en-US" sz="1600" dirty="0" err="1"/>
              <a:t>quartis</a:t>
            </a:r>
            <a:endParaRPr lang="en-US" sz="1600" dirty="0"/>
          </a:p>
          <a:p>
            <a:r>
              <a:rPr lang="en-US" sz="1600" dirty="0"/>
              <a:t>quantile(iris[,1],probs=c(.25,.50,.75),type=5)</a:t>
            </a:r>
          </a:p>
          <a:p>
            <a:r>
              <a:rPr lang="en-US" sz="1600" dirty="0"/>
              <a:t>quantile(iris[,3],probs=c(.25,.50,.75),type=5)</a:t>
            </a:r>
          </a:p>
          <a:p>
            <a:endParaRPr lang="en-US" sz="1600" dirty="0"/>
          </a:p>
          <a:p>
            <a:r>
              <a:rPr lang="en-US" sz="1600" dirty="0"/>
              <a:t>par(</a:t>
            </a:r>
            <a:r>
              <a:rPr lang="en-US" sz="1600" dirty="0" err="1"/>
              <a:t>mfrow</a:t>
            </a:r>
            <a:r>
              <a:rPr lang="en-US" sz="1600" dirty="0"/>
              <a:t>=c(2,2))</a:t>
            </a:r>
          </a:p>
          <a:p>
            <a:r>
              <a:rPr lang="en-US" sz="1600" dirty="0"/>
              <a:t>hist(iris[,1], main = </a:t>
            </a:r>
            <a:r>
              <a:rPr lang="en-US" sz="1600" dirty="0" err="1"/>
              <a:t>colnames</a:t>
            </a:r>
            <a:r>
              <a:rPr lang="en-US" sz="1600" dirty="0"/>
              <a:t>(iris)[1])</a:t>
            </a:r>
          </a:p>
          <a:p>
            <a:r>
              <a:rPr lang="en-US" sz="1600" dirty="0"/>
              <a:t>hist(iris[,2], main = </a:t>
            </a:r>
            <a:r>
              <a:rPr lang="en-US" sz="1600" dirty="0" err="1"/>
              <a:t>colnames</a:t>
            </a:r>
            <a:r>
              <a:rPr lang="en-US" sz="1600" dirty="0"/>
              <a:t>(iris)[2])</a:t>
            </a:r>
          </a:p>
          <a:p>
            <a:r>
              <a:rPr lang="en-US" sz="1600" dirty="0"/>
              <a:t>hist(iris[,3], main = </a:t>
            </a:r>
            <a:r>
              <a:rPr lang="en-US" sz="1600" dirty="0" err="1"/>
              <a:t>colnames</a:t>
            </a:r>
            <a:r>
              <a:rPr lang="en-US" sz="1600" dirty="0"/>
              <a:t>(iris)[3])</a:t>
            </a:r>
          </a:p>
          <a:p>
            <a:r>
              <a:rPr lang="en-US" sz="1600" dirty="0"/>
              <a:t>hist(iris[,4], main = </a:t>
            </a:r>
            <a:r>
              <a:rPr lang="en-US" sz="1600" dirty="0" err="1"/>
              <a:t>colnames</a:t>
            </a:r>
            <a:r>
              <a:rPr lang="en-US" sz="1600" dirty="0"/>
              <a:t>(iris)[4])</a:t>
            </a:r>
          </a:p>
          <a:p>
            <a:r>
              <a:rPr lang="en-US" sz="1600" dirty="0"/>
              <a:t>pairs(iris[1:4], main = "Anderson's Iris Data -- 3 species",</a:t>
            </a:r>
          </a:p>
          <a:p>
            <a:r>
              <a:rPr lang="en-US" sz="1600" dirty="0"/>
              <a:t>      </a:t>
            </a:r>
            <a:r>
              <a:rPr lang="en-US" sz="1600" dirty="0" err="1"/>
              <a:t>pch</a:t>
            </a:r>
            <a:r>
              <a:rPr lang="en-US" sz="1600" dirty="0"/>
              <a:t> = 21, </a:t>
            </a:r>
            <a:r>
              <a:rPr lang="en-US" sz="1600" dirty="0" err="1"/>
              <a:t>bg</a:t>
            </a:r>
            <a:r>
              <a:rPr lang="en-US" sz="1600" dirty="0"/>
              <a:t> = c("red", "green3", "blue")[</a:t>
            </a:r>
            <a:r>
              <a:rPr lang="en-US" sz="1600" dirty="0" err="1"/>
              <a:t>unclass</a:t>
            </a:r>
            <a:r>
              <a:rPr lang="en-US" sz="1600" dirty="0"/>
              <a:t>(</a:t>
            </a:r>
            <a:r>
              <a:rPr lang="en-US" sz="1600" dirty="0" err="1"/>
              <a:t>iris$Species</a:t>
            </a:r>
            <a:r>
              <a:rPr lang="en-US" sz="1600" dirty="0"/>
              <a:t>)])</a:t>
            </a:r>
          </a:p>
          <a:p>
            <a:endParaRPr lang="en-US" sz="1600" dirty="0"/>
          </a:p>
          <a:p>
            <a:r>
              <a:rPr lang="en-US" sz="1600" dirty="0"/>
              <a:t>#</a:t>
            </a:r>
            <a:r>
              <a:rPr lang="en-US" sz="1600" dirty="0" err="1"/>
              <a:t>inserindo</a:t>
            </a:r>
            <a:r>
              <a:rPr lang="en-US" sz="1600" dirty="0"/>
              <a:t> NA</a:t>
            </a:r>
          </a:p>
          <a:p>
            <a:r>
              <a:rPr lang="en-US" sz="1600" dirty="0"/>
              <a:t>iris[1:3,2:4] = NA</a:t>
            </a:r>
          </a:p>
          <a:p>
            <a:r>
              <a:rPr lang="en-US" sz="1600" dirty="0"/>
              <a:t>summary(iris)</a:t>
            </a:r>
          </a:p>
          <a:p>
            <a:r>
              <a:rPr lang="en-US" sz="1600" dirty="0"/>
              <a:t>boxplot(iris[,-5])</a:t>
            </a:r>
          </a:p>
        </p:txBody>
      </p:sp>
    </p:spTree>
    <p:extLst>
      <p:ext uri="{BB962C8B-B14F-4D97-AF65-F5344CB8AC3E}">
        <p14:creationId xmlns:p14="http://schemas.microsoft.com/office/powerpoint/2010/main" val="429312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Medidas</a:t>
            </a:r>
            <a:r>
              <a:rPr lang="en-US" dirty="0"/>
              <a:t> </a:t>
            </a:r>
            <a:r>
              <a:rPr lang="en-US" dirty="0" err="1"/>
              <a:t>Resumo</a:t>
            </a:r>
            <a:endParaRPr lang="en-US" dirty="0"/>
          </a:p>
        </p:txBody>
      </p:sp>
      <p:sp>
        <p:nvSpPr>
          <p:cNvPr id="3" name="Rectangle 2">
            <a:extLst>
              <a:ext uri="{FF2B5EF4-FFF2-40B4-BE49-F238E27FC236}">
                <a16:creationId xmlns:a16="http://schemas.microsoft.com/office/drawing/2014/main" id="{7B68D3D4-76F7-4EF8-9F34-B8ABE915FD7F}"/>
              </a:ext>
            </a:extLst>
          </p:cNvPr>
          <p:cNvSpPr/>
          <p:nvPr/>
        </p:nvSpPr>
        <p:spPr>
          <a:xfrm>
            <a:off x="1674812" y="1676400"/>
            <a:ext cx="10287000" cy="4524315"/>
          </a:xfrm>
          <a:prstGeom prst="rect">
            <a:avLst/>
          </a:prstGeom>
        </p:spPr>
        <p:txBody>
          <a:bodyPr wrap="square">
            <a:spAutoFit/>
          </a:bodyPr>
          <a:lstStyle/>
          <a:p>
            <a:endParaRPr lang="en-US" dirty="0"/>
          </a:p>
          <a:p>
            <a:r>
              <a:rPr lang="en-US" dirty="0"/>
              <a:t>#</a:t>
            </a:r>
            <a:r>
              <a:rPr lang="en-US" dirty="0" err="1"/>
              <a:t>Assimetria</a:t>
            </a:r>
            <a:endParaRPr lang="en-US" dirty="0"/>
          </a:p>
          <a:p>
            <a:r>
              <a:rPr lang="en-US" dirty="0"/>
              <a:t>par(</a:t>
            </a:r>
            <a:r>
              <a:rPr lang="en-US" dirty="0" err="1"/>
              <a:t>mfrow</a:t>
            </a:r>
            <a:r>
              <a:rPr lang="en-US" dirty="0"/>
              <a:t> = c(1,3))</a:t>
            </a:r>
          </a:p>
          <a:p>
            <a:r>
              <a:rPr lang="en-US" dirty="0"/>
              <a:t>hist(</a:t>
            </a:r>
            <a:r>
              <a:rPr lang="en-US" dirty="0" err="1"/>
              <a:t>rbeta</a:t>
            </a:r>
            <a:r>
              <a:rPr lang="en-US" dirty="0"/>
              <a:t>(10000,1,5), main = "</a:t>
            </a:r>
            <a:r>
              <a:rPr lang="en-US" dirty="0" err="1"/>
              <a:t>Assimetria</a:t>
            </a:r>
            <a:r>
              <a:rPr lang="en-US" dirty="0"/>
              <a:t> </a:t>
            </a:r>
            <a:r>
              <a:rPr lang="en-US" dirty="0" err="1"/>
              <a:t>Positiva</a:t>
            </a:r>
            <a:r>
              <a:rPr lang="en-US" dirty="0"/>
              <a:t>")</a:t>
            </a:r>
          </a:p>
          <a:p>
            <a:r>
              <a:rPr lang="en-US" dirty="0"/>
              <a:t>hist(</a:t>
            </a:r>
            <a:r>
              <a:rPr lang="en-US" dirty="0" err="1"/>
              <a:t>rbeta</a:t>
            </a:r>
            <a:r>
              <a:rPr lang="en-US" dirty="0"/>
              <a:t>(10000,5,1), main = "</a:t>
            </a:r>
            <a:r>
              <a:rPr lang="en-US" dirty="0" err="1"/>
              <a:t>Assimetria</a:t>
            </a:r>
            <a:r>
              <a:rPr lang="en-US" dirty="0"/>
              <a:t> </a:t>
            </a:r>
            <a:r>
              <a:rPr lang="en-US" dirty="0" err="1"/>
              <a:t>Negativa</a:t>
            </a:r>
            <a:r>
              <a:rPr lang="en-US" dirty="0"/>
              <a:t>")</a:t>
            </a:r>
          </a:p>
          <a:p>
            <a:r>
              <a:rPr lang="en-US" dirty="0"/>
              <a:t>hist(</a:t>
            </a:r>
            <a:r>
              <a:rPr lang="en-US" dirty="0" err="1"/>
              <a:t>rbeta</a:t>
            </a:r>
            <a:r>
              <a:rPr lang="en-US" dirty="0"/>
              <a:t>(10000,5,5), main = "</a:t>
            </a:r>
            <a:r>
              <a:rPr lang="en-US" dirty="0" err="1"/>
              <a:t>Simetria</a:t>
            </a:r>
            <a:r>
              <a:rPr lang="en-US" dirty="0"/>
              <a:t>")</a:t>
            </a:r>
          </a:p>
          <a:p>
            <a:endParaRPr lang="en-US" dirty="0"/>
          </a:p>
          <a:p>
            <a:r>
              <a:rPr lang="en-US" dirty="0"/>
              <a:t>library("</a:t>
            </a:r>
            <a:r>
              <a:rPr lang="en-US" dirty="0" err="1"/>
              <a:t>mvtnorm</a:t>
            </a:r>
            <a:r>
              <a:rPr lang="en-US" dirty="0"/>
              <a:t>")</a:t>
            </a:r>
          </a:p>
          <a:p>
            <a:r>
              <a:rPr lang="en-US" dirty="0"/>
              <a:t>par(</a:t>
            </a:r>
            <a:r>
              <a:rPr lang="en-US" dirty="0" err="1"/>
              <a:t>mfrow</a:t>
            </a:r>
            <a:r>
              <a:rPr lang="en-US" dirty="0"/>
              <a:t>=c(2,3))</a:t>
            </a:r>
          </a:p>
          <a:p>
            <a:r>
              <a:rPr lang="en-US" dirty="0"/>
              <a:t>plot(</a:t>
            </a:r>
            <a:r>
              <a:rPr lang="en-US" dirty="0" err="1"/>
              <a:t>rmvnorm</a:t>
            </a:r>
            <a:r>
              <a:rPr lang="en-US" dirty="0"/>
              <a:t>(10000,c(0,0),matrix(c(1,-0.9,-0.9,1),2,2)), main = "Normal Bi-</a:t>
            </a:r>
            <a:r>
              <a:rPr lang="en-US" dirty="0" err="1"/>
              <a:t>variada</a:t>
            </a:r>
            <a:r>
              <a:rPr lang="en-US" dirty="0"/>
              <a:t> / </a:t>
            </a:r>
            <a:r>
              <a:rPr lang="en-US" dirty="0" err="1"/>
              <a:t>Correlação</a:t>
            </a:r>
            <a:r>
              <a:rPr lang="en-US" dirty="0"/>
              <a:t>: -0.9")</a:t>
            </a:r>
          </a:p>
          <a:p>
            <a:r>
              <a:rPr lang="en-US" dirty="0"/>
              <a:t>plot(</a:t>
            </a:r>
            <a:r>
              <a:rPr lang="en-US" dirty="0" err="1"/>
              <a:t>rmvnorm</a:t>
            </a:r>
            <a:r>
              <a:rPr lang="en-US" dirty="0"/>
              <a:t>(10000,c(0,0),matrix(c(1,0.-0.5,-0.5,1),2,2)), main = "Normal Bi-</a:t>
            </a:r>
            <a:r>
              <a:rPr lang="en-US" dirty="0" err="1"/>
              <a:t>variada</a:t>
            </a:r>
            <a:r>
              <a:rPr lang="en-US" dirty="0"/>
              <a:t> / </a:t>
            </a:r>
            <a:r>
              <a:rPr lang="en-US" dirty="0" err="1"/>
              <a:t>Correlação</a:t>
            </a:r>
            <a:r>
              <a:rPr lang="en-US" dirty="0"/>
              <a:t>: -0.5")</a:t>
            </a:r>
          </a:p>
          <a:p>
            <a:r>
              <a:rPr lang="en-US" dirty="0"/>
              <a:t>plot(</a:t>
            </a:r>
            <a:r>
              <a:rPr lang="en-US" dirty="0" err="1"/>
              <a:t>rmvnorm</a:t>
            </a:r>
            <a:r>
              <a:rPr lang="en-US" dirty="0"/>
              <a:t>(10000,c(0,0),matrix(c(1,0.05,0.05,1),2,2)), main = "Normal Bi-</a:t>
            </a:r>
            <a:r>
              <a:rPr lang="en-US" dirty="0" err="1"/>
              <a:t>variada</a:t>
            </a:r>
            <a:r>
              <a:rPr lang="en-US" dirty="0"/>
              <a:t> / </a:t>
            </a:r>
            <a:r>
              <a:rPr lang="en-US" dirty="0" err="1"/>
              <a:t>Correlação</a:t>
            </a:r>
            <a:r>
              <a:rPr lang="en-US" dirty="0"/>
              <a:t>: 0.05", col = "</a:t>
            </a:r>
            <a:r>
              <a:rPr lang="en-US" dirty="0" err="1"/>
              <a:t>darkblue</a:t>
            </a:r>
            <a:r>
              <a:rPr lang="en-US" dirty="0"/>
              <a:t>")</a:t>
            </a:r>
          </a:p>
          <a:p>
            <a:r>
              <a:rPr lang="en-US" dirty="0"/>
              <a:t>plot(</a:t>
            </a:r>
            <a:r>
              <a:rPr lang="en-US" dirty="0" err="1"/>
              <a:t>rmvnorm</a:t>
            </a:r>
            <a:r>
              <a:rPr lang="en-US" dirty="0"/>
              <a:t>(10000,c(0,0),matrix(c(1,0.3,0.3,1),2,2)), main = "Normal Bi-</a:t>
            </a:r>
            <a:r>
              <a:rPr lang="en-US" dirty="0" err="1"/>
              <a:t>variada</a:t>
            </a:r>
            <a:r>
              <a:rPr lang="en-US" dirty="0"/>
              <a:t> / </a:t>
            </a:r>
            <a:r>
              <a:rPr lang="en-US" dirty="0" err="1"/>
              <a:t>Correlação</a:t>
            </a:r>
            <a:r>
              <a:rPr lang="en-US" dirty="0"/>
              <a:t>: 0.3")</a:t>
            </a:r>
          </a:p>
          <a:p>
            <a:r>
              <a:rPr lang="en-US" dirty="0"/>
              <a:t>plot(</a:t>
            </a:r>
            <a:r>
              <a:rPr lang="en-US" dirty="0" err="1"/>
              <a:t>rmvnorm</a:t>
            </a:r>
            <a:r>
              <a:rPr lang="en-US" dirty="0"/>
              <a:t>(10000,c(0,0),matrix(c(1,0.5,0.5,1),2,2)), main = "Normal Bi-</a:t>
            </a:r>
            <a:r>
              <a:rPr lang="en-US" dirty="0" err="1"/>
              <a:t>variada</a:t>
            </a:r>
            <a:r>
              <a:rPr lang="en-US" dirty="0"/>
              <a:t> / </a:t>
            </a:r>
            <a:r>
              <a:rPr lang="en-US" dirty="0" err="1"/>
              <a:t>Correlação</a:t>
            </a:r>
            <a:r>
              <a:rPr lang="en-US" dirty="0"/>
              <a:t>: 0.5")</a:t>
            </a:r>
          </a:p>
          <a:p>
            <a:r>
              <a:rPr lang="en-US" dirty="0"/>
              <a:t>plot(</a:t>
            </a:r>
            <a:r>
              <a:rPr lang="en-US" dirty="0" err="1"/>
              <a:t>rmvnorm</a:t>
            </a:r>
            <a:r>
              <a:rPr lang="en-US" dirty="0"/>
              <a:t>(10000,c(0,0),matrix(c(1,0.9,0.9,1),2,2)), main = "Normal Bi-</a:t>
            </a:r>
            <a:r>
              <a:rPr lang="en-US" dirty="0" err="1"/>
              <a:t>variada</a:t>
            </a:r>
            <a:r>
              <a:rPr lang="en-US" dirty="0"/>
              <a:t> / </a:t>
            </a:r>
            <a:r>
              <a:rPr lang="en-US" dirty="0" err="1"/>
              <a:t>Correlação</a:t>
            </a:r>
            <a:r>
              <a:rPr lang="en-US" dirty="0"/>
              <a:t>: 0.9")</a:t>
            </a:r>
          </a:p>
        </p:txBody>
      </p:sp>
    </p:spTree>
    <p:extLst>
      <p:ext uri="{BB962C8B-B14F-4D97-AF65-F5344CB8AC3E}">
        <p14:creationId xmlns:p14="http://schemas.microsoft.com/office/powerpoint/2010/main" val="241549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a:t>
            </a:r>
            <a:r>
              <a:rPr lang="en-US" dirty="0" err="1"/>
              <a:t>robabilidade</a:t>
            </a:r>
            <a:endParaRPr lang="en-US"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5BA8A14-7293-4200-A646-E96B7A993A5B}"/>
                  </a:ext>
                </a:extLst>
              </p:cNvPr>
              <p:cNvSpPr/>
              <p:nvPr/>
            </p:nvSpPr>
            <p:spPr>
              <a:xfrm>
                <a:off x="1522414" y="1981200"/>
                <a:ext cx="10667998" cy="3139321"/>
              </a:xfrm>
              <a:prstGeom prst="rect">
                <a:avLst/>
              </a:prstGeom>
            </p:spPr>
            <p:txBody>
              <a:bodyPr wrap="square">
                <a:spAutoFit/>
              </a:bodyPr>
              <a:lstStyle/>
              <a:p>
                <a:pPr marL="285750" indent="-285750" algn="just">
                  <a:buFont typeface="Arial" panose="020B0604020202020204" pitchFamily="34" charset="0"/>
                  <a:buChar char="•"/>
                </a:pPr>
                <a:r>
                  <a:rPr lang="en-US" b="1" dirty="0" err="1">
                    <a:solidFill>
                      <a:srgbClr val="FFFFFF"/>
                    </a:solidFill>
                    <a:latin typeface="Arial" panose="020B0604020202020204" pitchFamily="34" charset="0"/>
                  </a:rPr>
                  <a:t>Fenômeno</a:t>
                </a:r>
                <a:r>
                  <a:rPr lang="en-US" b="1" dirty="0">
                    <a:solidFill>
                      <a:srgbClr val="FFFFFF"/>
                    </a:solidFill>
                    <a:latin typeface="Arial" panose="020B0604020202020204" pitchFamily="34" charset="0"/>
                  </a:rPr>
                  <a:t> </a:t>
                </a:r>
                <a:r>
                  <a:rPr lang="en-US" b="1" dirty="0" err="1">
                    <a:solidFill>
                      <a:srgbClr val="FFFFFF"/>
                    </a:solidFill>
                    <a:latin typeface="Arial" panose="020B0604020202020204" pitchFamily="34" charset="0"/>
                  </a:rPr>
                  <a:t>Aleatório</a:t>
                </a:r>
                <a:r>
                  <a:rPr lang="en-US" b="1"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situação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ou</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acontecimentos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cujos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resultados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não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podem</a:t>
                </a:r>
                <a:r>
                  <a:rPr lang="en-US" dirty="0">
                    <a:solidFill>
                      <a:srgbClr val="FFFFFF"/>
                    </a:solidFill>
                    <a:latin typeface="Arial" panose="020B0604020202020204" pitchFamily="34" charset="0"/>
                  </a:rPr>
                  <a:t> ser </a:t>
                </a:r>
                <a:r>
                  <a:rPr lang="en-US" dirty="0" err="1">
                    <a:solidFill>
                      <a:srgbClr val="FFFFFF"/>
                    </a:solidFill>
                    <a:latin typeface="Arial" panose="020B0604020202020204" pitchFamily="34" charset="0"/>
                  </a:rPr>
                  <a:t>previstos</a:t>
                </a:r>
                <a:r>
                  <a:rPr lang="en-US" dirty="0">
                    <a:solidFill>
                      <a:srgbClr val="FFFFFF"/>
                    </a:solidFill>
                    <a:latin typeface="Arial" panose="020B0604020202020204" pitchFamily="34" charset="0"/>
                  </a:rPr>
                  <a:t> com </a:t>
                </a:r>
                <a:r>
                  <a:rPr lang="en-US" dirty="0" err="1">
                    <a:solidFill>
                      <a:srgbClr val="FFFFFF"/>
                    </a:solidFill>
                    <a:latin typeface="Arial" panose="020B0604020202020204" pitchFamily="34" charset="0"/>
                  </a:rPr>
                  <a:t>certeza</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Condições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climáticas</a:t>
                </a:r>
                <a:r>
                  <a:rPr lang="en-US" dirty="0">
                    <a:solidFill>
                      <a:srgbClr val="FFFFFF"/>
                    </a:solidFill>
                    <a:latin typeface="Arial" panose="020B0604020202020204" pitchFamily="34" charset="0"/>
                  </a:rPr>
                  <a:t> no </a:t>
                </a:r>
                <a:r>
                  <a:rPr lang="en-US" dirty="0" err="1">
                    <a:solidFill>
                      <a:srgbClr val="FFFFFF"/>
                    </a:solidFill>
                    <a:latin typeface="Arial" panose="020B0604020202020204" pitchFamily="34" charset="0"/>
                  </a:rPr>
                  <a:t>fim</a:t>
                </a:r>
                <a:r>
                  <a:rPr lang="en-US" dirty="0">
                    <a:solidFill>
                      <a:srgbClr val="FFFFFF"/>
                    </a:solidFill>
                    <a:latin typeface="Arial" panose="020B0604020202020204" pitchFamily="34" charset="0"/>
                  </a:rPr>
                  <a:t>-de-</a:t>
                </a:r>
                <a:r>
                  <a:rPr lang="en-US" dirty="0" err="1">
                    <a:solidFill>
                      <a:srgbClr val="FFFFFF"/>
                    </a:solidFill>
                    <a:latin typeface="Arial" panose="020B0604020202020204" pitchFamily="34" charset="0"/>
                  </a:rPr>
                  <a:t>semana</a:t>
                </a:r>
                <a:r>
                  <a:rPr lang="en-US" dirty="0">
                    <a:solidFill>
                      <a:srgbClr val="FFFFFF"/>
                    </a:solidFill>
                    <a:latin typeface="Arial" panose="020B0604020202020204" pitchFamily="34" charset="0"/>
                  </a:rPr>
                  <a:t>, taxa de </a:t>
                </a:r>
                <a:r>
                  <a:rPr lang="en-US" dirty="0" err="1">
                    <a:solidFill>
                      <a:srgbClr val="FFFFFF"/>
                    </a:solidFill>
                    <a:latin typeface="Arial" panose="020B0604020202020204" pitchFamily="34" charset="0"/>
                  </a:rPr>
                  <a:t>juros</a:t>
                </a:r>
                <a:r>
                  <a:rPr lang="en-US" dirty="0">
                    <a:solidFill>
                      <a:srgbClr val="FFFFFF"/>
                    </a:solidFill>
                    <a:latin typeface="Arial" panose="020B0604020202020204" pitchFamily="34" charset="0"/>
                  </a:rPr>
                  <a:t> no </a:t>
                </a:r>
                <a:r>
                  <a:rPr lang="en-US" dirty="0" err="1">
                    <a:solidFill>
                      <a:srgbClr val="FFFFFF"/>
                    </a:solidFill>
                    <a:latin typeface="Arial" panose="020B0604020202020204" pitchFamily="34" charset="0"/>
                  </a:rPr>
                  <a:t>próximo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ano</a:t>
                </a:r>
                <a:r>
                  <a:rPr lang="en-US" dirty="0">
                    <a:solidFill>
                      <a:srgbClr val="FFFFFF"/>
                    </a:solidFill>
                    <a:latin typeface="Arial" panose="020B0604020202020204" pitchFamily="34" charset="0"/>
                  </a:rPr>
                  <a:t>, taxa de </a:t>
                </a:r>
                <a:r>
                  <a:rPr lang="en-US" dirty="0" err="1">
                    <a:solidFill>
                      <a:srgbClr val="FFFFFF"/>
                    </a:solidFill>
                    <a:latin typeface="Arial" panose="020B0604020202020204" pitchFamily="34" charset="0"/>
                  </a:rPr>
                  <a:t>inflação</a:t>
                </a:r>
                <a:r>
                  <a:rPr lang="en-US" dirty="0">
                    <a:solidFill>
                      <a:srgbClr val="FFFFFF"/>
                    </a:solidFill>
                    <a:latin typeface="Arial" panose="020B0604020202020204" pitchFamily="34" charset="0"/>
                  </a:rPr>
                  <a:t> no proximo </a:t>
                </a:r>
                <a:r>
                  <a:rPr lang="en-US" dirty="0" err="1">
                    <a:solidFill>
                      <a:srgbClr val="FFFFFF"/>
                    </a:solidFill>
                    <a:latin typeface="Arial" panose="020B0604020202020204" pitchFamily="34" charset="0"/>
                  </a:rPr>
                  <a:t>mês</a:t>
                </a:r>
                <a:r>
                  <a:rPr lang="en-US" dirty="0">
                    <a:solidFill>
                      <a:srgbClr val="FFFFFF"/>
                    </a:solidFill>
                    <a:latin typeface="Arial" panose="020B0604020202020204" pitchFamily="34" charset="0"/>
                  </a:rPr>
                  <a:t> </a:t>
                </a:r>
              </a:p>
              <a:p>
                <a:pPr algn="just"/>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r>
                  <a:rPr lang="en-US" b="1" dirty="0" err="1">
                    <a:solidFill>
                      <a:srgbClr val="FFFFFF"/>
                    </a:solidFill>
                    <a:latin typeface="Arial" panose="020B0604020202020204" pitchFamily="34" charset="0"/>
                  </a:rPr>
                  <a:t>Espaço</a:t>
                </a:r>
                <a:r>
                  <a:rPr lang="en-US" b="1" dirty="0">
                    <a:solidFill>
                      <a:srgbClr val="FFFFFF"/>
                    </a:solidFill>
                    <a:latin typeface="Arial" panose="020B0604020202020204" pitchFamily="34" charset="0"/>
                  </a:rPr>
                  <a:t> </a:t>
                </a:r>
                <a:r>
                  <a:rPr lang="en-US" b="1" dirty="0" err="1">
                    <a:solidFill>
                      <a:srgbClr val="FFFFFF"/>
                    </a:solidFill>
                    <a:latin typeface="Arial" panose="020B0604020202020204" pitchFamily="34" charset="0"/>
                  </a:rPr>
                  <a:t>Amostral</a:t>
                </a:r>
                <a:r>
                  <a:rPr lang="en-US" b="1" dirty="0">
                    <a:solidFill>
                      <a:srgbClr val="FFFFFF"/>
                    </a:solidFill>
                    <a:latin typeface="Arial" panose="020B0604020202020204" pitchFamily="34" charset="0"/>
                  </a:rPr>
                  <a:t> (</a:t>
                </a:r>
                <a:r>
                  <a:rPr lang="el-GR" b="1" dirty="0">
                    <a:solidFill>
                      <a:srgbClr val="FFFFFF"/>
                    </a:solidFill>
                    <a:latin typeface="Arial" panose="020B0604020202020204" pitchFamily="34" charset="0"/>
                  </a:rPr>
                  <a:t>Ω</a:t>
                </a:r>
                <a:r>
                  <a:rPr lang="pt-BR" b="1" dirty="0">
                    <a:solidFill>
                      <a:srgbClr val="FFFFFF"/>
                    </a:solidFill>
                    <a:latin typeface="Arial" panose="020B0604020202020204" pitchFamily="34" charset="0"/>
                  </a:rPr>
                  <a:t>)</a:t>
                </a:r>
                <a:r>
                  <a:rPr lang="en-US" b="1" dirty="0">
                    <a:solidFill>
                      <a:srgbClr val="FFFFFF"/>
                    </a:solidFill>
                    <a:latin typeface="Arial" panose="020B0604020202020204" pitchFamily="34" charset="0"/>
                  </a:rPr>
                  <a:t>: </a:t>
                </a:r>
                <a:r>
                  <a:rPr lang="en-US" dirty="0">
                    <a:solidFill>
                      <a:srgbClr val="FFFFFF"/>
                    </a:solidFill>
                    <a:latin typeface="Arial" panose="020B0604020202020204" pitchFamily="34" charset="0"/>
                  </a:rPr>
                  <a:t>conjunto de </a:t>
                </a:r>
                <a:r>
                  <a:rPr lang="en-US" dirty="0" err="1">
                    <a:solidFill>
                      <a:srgbClr val="FFFFFF"/>
                    </a:solidFill>
                    <a:latin typeface="Arial" panose="020B0604020202020204" pitchFamily="34" charset="0"/>
                  </a:rPr>
                  <a:t>todos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resultados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possíveis</a:t>
                </a:r>
                <a:r>
                  <a:rPr lang="en-US" dirty="0">
                    <a:solidFill>
                      <a:srgbClr val="FFFFFF"/>
                    </a:solidFill>
                    <a:latin typeface="Arial" panose="020B0604020202020204" pitchFamily="34" charset="0"/>
                  </a:rPr>
                  <a:t>.</a:t>
                </a:r>
              </a:p>
              <a:p>
                <a:pPr marL="285750" indent="-285750" algn="just">
                  <a:buFont typeface="Arial" panose="020B0604020202020204" pitchFamily="34" charset="0"/>
                  <a:buChar char="•"/>
                </a:pPr>
                <a:r>
                  <a:rPr lang="en-US" b="1" dirty="0" err="1">
                    <a:solidFill>
                      <a:srgbClr val="FFFFFF"/>
                    </a:solidFill>
                    <a:latin typeface="Arial" panose="020B0604020202020204" pitchFamily="34" charset="0"/>
                  </a:rPr>
                  <a:t>Eventos</a:t>
                </a:r>
                <a:r>
                  <a:rPr lang="en-US" b="1" dirty="0">
                    <a:solidFill>
                      <a:srgbClr val="FFFFFF"/>
                    </a:solidFill>
                    <a:latin typeface="Arial" panose="020B0604020202020204" pitchFamily="34" charset="0"/>
                  </a:rPr>
                  <a:t>:</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subconjunto</a:t>
                </a:r>
                <a:r>
                  <a:rPr lang="en-US" dirty="0">
                    <a:solidFill>
                      <a:srgbClr val="FFFFFF"/>
                    </a:solidFill>
                    <a:latin typeface="Arial" panose="020B0604020202020204" pitchFamily="34" charset="0"/>
                  </a:rPr>
                  <a:t> do </a:t>
                </a:r>
                <a:r>
                  <a:rPr lang="en-US" dirty="0" err="1">
                    <a:solidFill>
                      <a:srgbClr val="FFFFFF"/>
                    </a:solidFill>
                    <a:latin typeface="Arial" panose="020B0604020202020204" pitchFamily="34" charset="0"/>
                  </a:rPr>
                  <a:t>espaço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amostral</a:t>
                </a:r>
                <a:r>
                  <a:rPr lang="en-US" dirty="0">
                    <a:solidFill>
                      <a:srgbClr val="FFFFFF"/>
                    </a:solidFill>
                    <a:latin typeface="Arial" panose="020B0604020202020204" pitchFamily="34" charset="0"/>
                  </a:rPr>
                  <a:t> (</a:t>
                </a:r>
                <a:r>
                  <a:rPr lang="el-GR" dirty="0">
                    <a:solidFill>
                      <a:srgbClr val="FFFFFF"/>
                    </a:solidFill>
                    <a:latin typeface="Arial" panose="020B0604020202020204" pitchFamily="34" charset="0"/>
                  </a:rPr>
                  <a:t>Ω</a:t>
                </a:r>
                <a:r>
                  <a:rPr lang="en-US" dirty="0">
                    <a:solidFill>
                      <a:srgbClr val="FFFFFF"/>
                    </a:solidFill>
                    <a:latin typeface="Arial" panose="020B0604020202020204" pitchFamily="34" charset="0"/>
                  </a:rPr>
                  <a:t>). Estes </a:t>
                </a:r>
                <a:r>
                  <a:rPr lang="en-US" dirty="0" err="1">
                    <a:solidFill>
                      <a:srgbClr val="FFFFFF"/>
                    </a:solidFill>
                    <a:latin typeface="Arial" panose="020B0604020202020204" pitchFamily="34" charset="0"/>
                  </a:rPr>
                  <a:t>resultados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são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representados</a:t>
                </a:r>
                <a:r>
                  <a:rPr lang="en-US" dirty="0">
                    <a:solidFill>
                      <a:srgbClr val="FFFFFF"/>
                    </a:solidFill>
                    <a:latin typeface="Arial" panose="020B0604020202020204" pitchFamily="34" charset="0"/>
                  </a:rPr>
                  <a:t> por A, B, C, etc.</a:t>
                </a:r>
              </a:p>
              <a:p>
                <a:pPr marL="285750" indent="-285750" algn="just">
                  <a:buFont typeface="Arial" panose="020B0604020202020204" pitchFamily="34" charset="0"/>
                  <a:buChar char="•"/>
                </a:pPr>
                <a14:m>
                  <m:oMath xmlns:m="http://schemas.openxmlformats.org/officeDocument/2006/math">
                    <m:r>
                      <a:rPr lang="pt-BR"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r>
                      <a:rPr lang="pt-BR"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Ϝ</m:t>
                    </m:r>
                    <m:r>
                      <a:rPr lang="pt-BR"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Ρ</m:t>
                    </m:r>
                    <m:r>
                      <a:rPr lang="pt-BR" i="1">
                        <a:latin typeface="Cambria Math" panose="02040503050406030204" pitchFamily="18" charset="0"/>
                        <a:ea typeface="Cambria Math" panose="02040503050406030204" pitchFamily="18" charset="0"/>
                      </a:rPr>
                      <m:t>)</m:t>
                    </m:r>
                  </m:oMath>
                </a14:m>
                <a:r>
                  <a:rPr lang="pt-BR" dirty="0">
                    <a:solidFill>
                      <a:srgbClr val="FFFFFF"/>
                    </a:solidFill>
                    <a:latin typeface="Arial" panose="020B0604020202020204" pitchFamily="34" charset="0"/>
                  </a:rPr>
                  <a:t>: espaço de probabilidade. Os subconjuntos que estão em F são denominados </a:t>
                </a:r>
                <a:r>
                  <a:rPr lang="pt-BR" i="1" dirty="0">
                    <a:solidFill>
                      <a:srgbClr val="FFFFFF"/>
                    </a:solidFill>
                    <a:latin typeface="Arial" panose="020B0604020202020204" pitchFamily="34" charset="0"/>
                  </a:rPr>
                  <a:t>eventos</a:t>
                </a:r>
                <a:r>
                  <a:rPr lang="pt-BR" dirty="0">
                    <a:solidFill>
                      <a:srgbClr val="FFFFFF"/>
                    </a:solidFill>
                    <a:latin typeface="Arial" panose="020B0604020202020204" pitchFamily="34" charset="0"/>
                  </a:rPr>
                  <a:t> e é somente a eles que se atribui probabilidade.</a:t>
                </a:r>
              </a:p>
              <a:p>
                <a:pPr marL="285750" indent="-285750" algn="just">
                  <a:buFont typeface="Arial" panose="020B0604020202020204" pitchFamily="34" charset="0"/>
                  <a:buChar char="•"/>
                </a:pPr>
                <a:endParaRPr lang="en-US" dirty="0">
                  <a:solidFill>
                    <a:srgbClr val="FFFFFF"/>
                  </a:solidFill>
                  <a:latin typeface="Arial" panose="020B0604020202020204" pitchFamily="34" charset="0"/>
                </a:endParaRPr>
              </a:p>
              <a:p>
                <a:pPr algn="just"/>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endParaRPr lang="en-US" b="0" i="0" dirty="0">
                  <a:solidFill>
                    <a:srgbClr val="FFFFFF"/>
                  </a:solidFill>
                  <a:effectLst/>
                  <a:latin typeface="Arial" panose="020B0604020202020204" pitchFamily="34" charset="0"/>
                </a:endParaRPr>
              </a:p>
            </p:txBody>
          </p:sp>
        </mc:Choice>
        <mc:Fallback>
          <p:sp>
            <p:nvSpPr>
              <p:cNvPr id="4" name="Rectangle 3">
                <a:extLst>
                  <a:ext uri="{FF2B5EF4-FFF2-40B4-BE49-F238E27FC236}">
                    <a16:creationId xmlns:a16="http://schemas.microsoft.com/office/drawing/2014/main" id="{B5BA8A14-7293-4200-A646-E96B7A993A5B}"/>
                  </a:ext>
                </a:extLst>
              </p:cNvPr>
              <p:cNvSpPr>
                <a:spLocks noRot="1" noChangeAspect="1" noMove="1" noResize="1" noEditPoints="1" noAdjustHandles="1" noChangeArrowheads="1" noChangeShapeType="1" noTextEdit="1"/>
              </p:cNvSpPr>
              <p:nvPr/>
            </p:nvSpPr>
            <p:spPr>
              <a:xfrm>
                <a:off x="1522414" y="1981200"/>
                <a:ext cx="10667998" cy="3139321"/>
              </a:xfrm>
              <a:prstGeom prst="rect">
                <a:avLst/>
              </a:prstGeom>
              <a:blipFill>
                <a:blip r:embed="rId2"/>
                <a:stretch>
                  <a:fillRect l="-400" t="-971" r="-4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E42DB3A-4E9D-4C47-BB19-E09FCCA4F17F}"/>
                  </a:ext>
                </a:extLst>
              </p:cNvPr>
              <p:cNvSpPr/>
              <p:nvPr/>
            </p:nvSpPr>
            <p:spPr>
              <a:xfrm>
                <a:off x="1522412" y="4406663"/>
                <a:ext cx="10667998" cy="2375137"/>
              </a:xfrm>
              <a:prstGeom prst="rect">
                <a:avLst/>
              </a:prstGeom>
            </p:spPr>
            <p:txBody>
              <a:bodyPr wrap="square">
                <a:spAutoFit/>
              </a:bodyPr>
              <a:lstStyle/>
              <a:p>
                <a:pPr algn="just"/>
                <a:r>
                  <a:rPr lang="en-US" dirty="0">
                    <a:solidFill>
                      <a:srgbClr val="FFFFFF"/>
                    </a:solidFill>
                    <a:latin typeface="Arial" panose="020B0604020202020204" pitchFamily="34" charset="0"/>
                  </a:rPr>
                  <a:t>Alguns conjuntos </a:t>
                </a:r>
                <a:r>
                  <a:rPr lang="en-US" dirty="0" err="1">
                    <a:solidFill>
                      <a:srgbClr val="FFFFFF"/>
                    </a:solidFill>
                    <a:latin typeface="Arial" panose="020B0604020202020204" pitchFamily="34" charset="0"/>
                  </a:rPr>
                  <a:t>interessantes</a:t>
                </a:r>
                <a:r>
                  <a:rPr lang="en-US" dirty="0">
                    <a:solidFill>
                      <a:srgbClr val="FFFFFF"/>
                    </a:solidFill>
                    <a:latin typeface="Arial" panose="020B0604020202020204" pitchFamily="34" charset="0"/>
                  </a:rPr>
                  <a:t> para a </a:t>
                </a:r>
                <a:r>
                  <a:rPr lang="en-US" dirty="0" err="1">
                    <a:solidFill>
                      <a:srgbClr val="FFFFFF"/>
                    </a:solidFill>
                    <a:latin typeface="Arial" panose="020B0604020202020204" pitchFamily="34" charset="0"/>
                  </a:rPr>
                  <a:t>teoria</a:t>
                </a:r>
                <a:r>
                  <a:rPr lang="en-US" dirty="0">
                    <a:solidFill>
                      <a:srgbClr val="FFFFFF"/>
                    </a:solidFill>
                    <a:latin typeface="Arial" panose="020B0604020202020204" pitchFamily="34" charset="0"/>
                  </a:rPr>
                  <a:t> da </a:t>
                </a:r>
                <a:r>
                  <a:rPr lang="en-US" dirty="0" err="1">
                    <a:solidFill>
                      <a:srgbClr val="FFFFFF"/>
                    </a:solidFill>
                    <a:latin typeface="Arial" panose="020B0604020202020204" pitchFamily="34" charset="0"/>
                  </a:rPr>
                  <a:t>probabilidade</a:t>
                </a:r>
                <a:r>
                  <a:rPr lang="en-US" dirty="0">
                    <a:solidFill>
                      <a:srgbClr val="FFFFFF"/>
                    </a:solidFill>
                    <a:latin typeface="Arial" panose="020B0604020202020204" pitchFamily="34" charset="0"/>
                  </a:rPr>
                  <a:t>:</a:t>
                </a:r>
              </a:p>
              <a:p>
                <a:pPr marL="285750" indent="-285750" algn="just">
                  <a:buFont typeface="Arial" panose="020B0604020202020204" pitchFamily="34" charset="0"/>
                  <a:buChar char="•"/>
                </a:pPr>
                <a14:m>
                  <m:oMath xmlns:m="http://schemas.openxmlformats.org/officeDocument/2006/math">
                    <m:r>
                      <a:rPr lang="pt-BR" b="1" i="1" dirty="0" smtClean="0">
                        <a:solidFill>
                          <a:srgbClr val="FFFFFF"/>
                        </a:solidFill>
                        <a:latin typeface="Cambria Math" panose="02040503050406030204" pitchFamily="18" charset="0"/>
                        <a:ea typeface="Cambria Math" panose="02040503050406030204" pitchFamily="18" charset="0"/>
                      </a:rPr>
                      <m:t>(</m:t>
                    </m:r>
                    <m:r>
                      <a:rPr lang="pt-BR" b="1" i="1" dirty="0" smtClean="0">
                        <a:solidFill>
                          <a:srgbClr val="FFFFFF"/>
                        </a:solidFill>
                        <a:latin typeface="Cambria Math" panose="02040503050406030204" pitchFamily="18" charset="0"/>
                        <a:ea typeface="Cambria Math" panose="02040503050406030204" pitchFamily="18" charset="0"/>
                      </a:rPr>
                      <m:t>𝑨</m:t>
                    </m:r>
                    <m:r>
                      <a:rPr lang="en-US" b="1" i="1" dirty="0" smtClean="0">
                        <a:solidFill>
                          <a:srgbClr val="FFFFFF"/>
                        </a:solidFill>
                        <a:latin typeface="Cambria Math" panose="02040503050406030204" pitchFamily="18" charset="0"/>
                        <a:ea typeface="Cambria Math" panose="02040503050406030204" pitchFamily="18" charset="0"/>
                      </a:rPr>
                      <m:t>∪</m:t>
                    </m:r>
                    <m:r>
                      <a:rPr lang="pt-BR" b="1" i="1" dirty="0" smtClean="0">
                        <a:solidFill>
                          <a:srgbClr val="FFFFFF"/>
                        </a:solidFill>
                        <a:latin typeface="Cambria Math" panose="02040503050406030204" pitchFamily="18" charset="0"/>
                        <a:ea typeface="Cambria Math" panose="02040503050406030204" pitchFamily="18" charset="0"/>
                      </a:rPr>
                      <m:t>𝑩</m:t>
                    </m:r>
                    <m:r>
                      <a:rPr lang="pt-BR" b="1" i="1" dirty="0" smtClean="0">
                        <a:solidFill>
                          <a:srgbClr val="FFFFFF"/>
                        </a:solidFill>
                        <a:latin typeface="Cambria Math" panose="02040503050406030204" pitchFamily="18" charset="0"/>
                        <a:ea typeface="Cambria Math" panose="02040503050406030204" pitchFamily="18" charset="0"/>
                      </a:rPr>
                      <m:t>)</m:t>
                    </m:r>
                  </m:oMath>
                </a14:m>
                <a:r>
                  <a:rPr lang="en-US" b="1"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união</a:t>
                </a:r>
                <a:r>
                  <a:rPr lang="en-US" dirty="0">
                    <a:solidFill>
                      <a:srgbClr val="FFFFFF"/>
                    </a:solidFill>
                    <a:latin typeface="Arial" panose="020B0604020202020204" pitchFamily="34" charset="0"/>
                  </a:rPr>
                  <a:t> de </a:t>
                </a:r>
                <a:r>
                  <a:rPr lang="en-US" dirty="0" err="1">
                    <a:solidFill>
                      <a:srgbClr val="FFFFFF"/>
                    </a:solidFill>
                    <a:latin typeface="Arial" panose="020B0604020202020204" pitchFamily="34" charset="0"/>
                  </a:rPr>
                  <a:t>dois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 e B. </a:t>
                </a:r>
                <a:r>
                  <a:rPr lang="en-US" dirty="0" err="1">
                    <a:solidFill>
                      <a:srgbClr val="FFFFFF"/>
                    </a:solidFill>
                    <a:latin typeface="Arial" panose="020B0604020202020204" pitchFamily="34" charset="0"/>
                  </a:rPr>
                  <a:t>Representa</a:t>
                </a:r>
                <a:r>
                  <a:rPr lang="en-US" dirty="0">
                    <a:solidFill>
                      <a:srgbClr val="FFFFFF"/>
                    </a:solidFill>
                    <a:latin typeface="Arial" panose="020B0604020202020204" pitchFamily="34" charset="0"/>
                  </a:rPr>
                  <a:t> a </a:t>
                </a:r>
                <a:r>
                  <a:rPr lang="en-US" dirty="0" err="1">
                    <a:solidFill>
                      <a:srgbClr val="FFFFFF"/>
                    </a:solidFill>
                    <a:latin typeface="Arial" panose="020B0604020202020204" pitchFamily="34" charset="0"/>
                  </a:rPr>
                  <a:t>ocorrência</a:t>
                </a:r>
                <a:r>
                  <a:rPr lang="en-US" dirty="0">
                    <a:solidFill>
                      <a:srgbClr val="FFFFFF"/>
                    </a:solidFill>
                    <a:latin typeface="Arial" panose="020B0604020202020204" pitchFamily="34" charset="0"/>
                  </a:rPr>
                  <a:t> de, </a:t>
                </a:r>
                <a:r>
                  <a:rPr lang="en-US" dirty="0" err="1">
                    <a:solidFill>
                      <a:srgbClr val="FFFFFF"/>
                    </a:solidFill>
                    <a:latin typeface="Arial" panose="020B0604020202020204" pitchFamily="34" charset="0"/>
                  </a:rPr>
                  <a:t>pelo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menos</a:t>
                </a:r>
                <a:r>
                  <a:rPr lang="en-US" dirty="0">
                    <a:solidFill>
                      <a:srgbClr val="FFFFFF"/>
                    </a:solidFill>
                    <a:latin typeface="Arial" panose="020B0604020202020204" pitchFamily="34" charset="0"/>
                  </a:rPr>
                  <a:t>, um dos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 </a:t>
                </a:r>
                <a:r>
                  <a:rPr lang="en-US" dirty="0" err="1">
                    <a:solidFill>
                      <a:srgbClr val="FFFFFF"/>
                    </a:solidFill>
                    <a:latin typeface="Arial" panose="020B0604020202020204" pitchFamily="34" charset="0"/>
                  </a:rPr>
                  <a:t>ou</a:t>
                </a:r>
                <a:r>
                  <a:rPr lang="en-US" dirty="0">
                    <a:solidFill>
                      <a:srgbClr val="FFFFFF"/>
                    </a:solidFill>
                    <a:latin typeface="Arial" panose="020B0604020202020204" pitchFamily="34" charset="0"/>
                  </a:rPr>
                  <a:t> B</a:t>
                </a:r>
              </a:p>
              <a:p>
                <a:pPr marL="285750" indent="-285750" algn="just">
                  <a:buFont typeface="Arial" panose="020B0604020202020204" pitchFamily="34" charset="0"/>
                  <a:buChar char="•"/>
                </a:pPr>
                <a14:m>
                  <m:oMath xmlns:m="http://schemas.openxmlformats.org/officeDocument/2006/math">
                    <m:r>
                      <a:rPr lang="pt-BR" b="1" i="1" smtClean="0">
                        <a:solidFill>
                          <a:srgbClr val="FFFFFF"/>
                        </a:solidFill>
                        <a:latin typeface="Cambria Math" panose="02040503050406030204" pitchFamily="18" charset="0"/>
                      </a:rPr>
                      <m:t>(</m:t>
                    </m:r>
                    <m:r>
                      <a:rPr lang="pt-BR" b="1" i="1" smtClean="0">
                        <a:solidFill>
                          <a:srgbClr val="FFFFFF"/>
                        </a:solidFill>
                        <a:latin typeface="Cambria Math" panose="02040503050406030204" pitchFamily="18" charset="0"/>
                      </a:rPr>
                      <m:t>𝑨</m:t>
                    </m:r>
                    <m:r>
                      <a:rPr lang="pt-BR" b="1" i="1" smtClean="0">
                        <a:solidFill>
                          <a:srgbClr val="FFFFFF"/>
                        </a:solidFill>
                        <a:latin typeface="Cambria Math" panose="02040503050406030204" pitchFamily="18" charset="0"/>
                        <a:ea typeface="Cambria Math" panose="02040503050406030204" pitchFamily="18" charset="0"/>
                      </a:rPr>
                      <m:t>∩</m:t>
                    </m:r>
                    <m:r>
                      <a:rPr lang="pt-BR" b="1" i="1" smtClean="0">
                        <a:solidFill>
                          <a:srgbClr val="FFFFFF"/>
                        </a:solidFill>
                        <a:latin typeface="Cambria Math" panose="02040503050406030204" pitchFamily="18" charset="0"/>
                        <a:ea typeface="Cambria Math" panose="02040503050406030204" pitchFamily="18" charset="0"/>
                      </a:rPr>
                      <m:t>𝑩</m:t>
                    </m:r>
                    <m:r>
                      <a:rPr lang="pt-BR" b="1" i="1" smtClean="0">
                        <a:solidFill>
                          <a:srgbClr val="FFFFFF"/>
                        </a:solidFill>
                        <a:latin typeface="Cambria Math" panose="02040503050406030204" pitchFamily="18" charset="0"/>
                        <a:ea typeface="Cambria Math" panose="02040503050406030204" pitchFamily="18" charset="0"/>
                      </a:rPr>
                      <m:t>)</m:t>
                    </m:r>
                  </m:oMath>
                </a14:m>
                <a:r>
                  <a:rPr lang="en-US" b="1"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intersecção</a:t>
                </a:r>
                <a:r>
                  <a:rPr lang="en-US" dirty="0">
                    <a:solidFill>
                      <a:srgbClr val="FFFFFF"/>
                    </a:solidFill>
                    <a:latin typeface="Arial" panose="020B0604020202020204" pitchFamily="34" charset="0"/>
                  </a:rPr>
                  <a:t> de </a:t>
                </a:r>
                <a:r>
                  <a:rPr lang="en-US" dirty="0" err="1">
                    <a:solidFill>
                      <a:srgbClr val="FFFFFF"/>
                    </a:solidFill>
                    <a:latin typeface="Arial" panose="020B0604020202020204" pitchFamily="34" charset="0"/>
                  </a:rPr>
                  <a:t>dois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 e B. </a:t>
                </a:r>
                <a:r>
                  <a:rPr lang="en-US" dirty="0" err="1">
                    <a:solidFill>
                      <a:srgbClr val="FFFFFF"/>
                    </a:solidFill>
                    <a:latin typeface="Arial" panose="020B0604020202020204" pitchFamily="34" charset="0"/>
                  </a:rPr>
                  <a:t>Representa</a:t>
                </a:r>
                <a:r>
                  <a:rPr lang="en-US" dirty="0">
                    <a:solidFill>
                      <a:srgbClr val="FFFFFF"/>
                    </a:solidFill>
                    <a:latin typeface="Arial" panose="020B0604020202020204" pitchFamily="34" charset="0"/>
                  </a:rPr>
                  <a:t> a </a:t>
                </a:r>
                <a:r>
                  <a:rPr lang="en-US" dirty="0" err="1">
                    <a:solidFill>
                      <a:srgbClr val="FFFFFF"/>
                    </a:solidFill>
                    <a:latin typeface="Arial" panose="020B0604020202020204" pitchFamily="34" charset="0"/>
                  </a:rPr>
                  <a:t>ocorrência</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simultânea</a:t>
                </a:r>
                <a:r>
                  <a:rPr lang="en-US" dirty="0">
                    <a:solidFill>
                      <a:srgbClr val="FFFFFF"/>
                    </a:solidFill>
                    <a:latin typeface="Arial" panose="020B0604020202020204" pitchFamily="34" charset="0"/>
                  </a:rPr>
                  <a:t> de A e B</a:t>
                </a:r>
              </a:p>
              <a:p>
                <a:pPr marL="285750" indent="-285750" algn="just">
                  <a:buFont typeface="Arial" panose="020B0604020202020204" pitchFamily="34" charset="0"/>
                  <a:buChar char="•"/>
                </a:pPr>
                <a:r>
                  <a:rPr lang="en-US" dirty="0">
                    <a:solidFill>
                      <a:srgbClr val="FFFFFF"/>
                    </a:solidFill>
                    <a:latin typeface="Arial" panose="020B0604020202020204" pitchFamily="34" charset="0"/>
                  </a:rPr>
                  <a:t>A e B </a:t>
                </a:r>
                <a:r>
                  <a:rPr lang="en-US" dirty="0" err="1">
                    <a:solidFill>
                      <a:srgbClr val="FFFFFF"/>
                    </a:solidFill>
                    <a:latin typeface="Arial" panose="020B0604020202020204" pitchFamily="34" charset="0"/>
                  </a:rPr>
                  <a:t>são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disjuntos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ou</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mutuamente</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exclusivos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quando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não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possuem</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elementos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em</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comum</a:t>
                </a:r>
                <a:r>
                  <a:rPr lang="en-US" dirty="0">
                    <a:solidFill>
                      <a:srgbClr val="FFFFFF"/>
                    </a:solidFill>
                    <a:latin typeface="Arial" panose="020B0604020202020204" pitchFamily="34" charset="0"/>
                  </a:rPr>
                  <a:t> </a:t>
                </a:r>
                <a14:m>
                  <m:oMath xmlns:m="http://schemas.openxmlformats.org/officeDocument/2006/math">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r>
                          <a:rPr lang="pt-BR" b="0" i="1" smtClean="0">
                            <a:solidFill>
                              <a:srgbClr val="FFFFFF"/>
                            </a:solidFill>
                            <a:latin typeface="Cambria Math" panose="02040503050406030204" pitchFamily="18" charset="0"/>
                            <a:ea typeface="Cambria Math" panose="02040503050406030204" pitchFamily="18" charset="0"/>
                          </a:rPr>
                          <m:t>∩</m:t>
                        </m:r>
                        <m:r>
                          <a:rPr lang="pt-BR" b="0" i="1" smtClean="0">
                            <a:solidFill>
                              <a:srgbClr val="FFFFFF"/>
                            </a:solidFill>
                            <a:latin typeface="Cambria Math" panose="02040503050406030204" pitchFamily="18" charset="0"/>
                            <a:ea typeface="Cambria Math" panose="02040503050406030204" pitchFamily="18" charset="0"/>
                          </a:rPr>
                          <m:t>𝐵</m:t>
                        </m:r>
                      </m:e>
                    </m:d>
                    <m:r>
                      <a:rPr lang="pt-BR" b="0" i="1" smtClean="0">
                        <a:solidFill>
                          <a:srgbClr val="FFFFFF"/>
                        </a:solidFill>
                        <a:latin typeface="Cambria Math" panose="02040503050406030204" pitchFamily="18" charset="0"/>
                        <a:ea typeface="Cambria Math" panose="02040503050406030204" pitchFamily="18" charset="0"/>
                      </a:rPr>
                      <m:t>=∅</m:t>
                    </m:r>
                  </m:oMath>
                </a14:m>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FFFFFF"/>
                    </a:solidFill>
                    <a:effectLst/>
                    <a:latin typeface="Arial" panose="020B0604020202020204" pitchFamily="34" charset="0"/>
                  </a:rPr>
                  <a:t>A e B </a:t>
                </a:r>
                <a:r>
                  <a:rPr lang="en-US" b="0" i="0" dirty="0" err="1">
                    <a:solidFill>
                      <a:srgbClr val="FFFFFF"/>
                    </a:solidFill>
                    <a:effectLst/>
                    <a:latin typeface="Arial" panose="020B0604020202020204" pitchFamily="34" charset="0"/>
                  </a:rPr>
                  <a:t>são</a:t>
                </a:r>
                <a:r>
                  <a:rPr lang="en-US" b="0" i="0" dirty="0">
                    <a:solidFill>
                      <a:srgbClr val="FFFFFF"/>
                    </a:solidFill>
                    <a:effectLst/>
                    <a:latin typeface="Arial" panose="020B0604020202020204" pitchFamily="34" charset="0"/>
                  </a:rPr>
                  <a:t> </a:t>
                </a:r>
                <a:r>
                  <a:rPr lang="en-US" b="0" i="0" dirty="0" err="1">
                    <a:solidFill>
                      <a:srgbClr val="FFFFFF"/>
                    </a:solidFill>
                    <a:effectLst/>
                    <a:latin typeface="Arial" panose="020B0604020202020204" pitchFamily="34" charset="0"/>
                  </a:rPr>
                  <a:t>complementares</a:t>
                </a:r>
                <a:r>
                  <a:rPr lang="en-US" b="0" i="0" dirty="0">
                    <a:solidFill>
                      <a:srgbClr val="FFFFFF"/>
                    </a:solidFill>
                    <a:effectLst/>
                    <a:latin typeface="Arial" panose="020B0604020202020204" pitchFamily="34" charset="0"/>
                  </a:rPr>
                  <a:t> se a </a:t>
                </a:r>
                <a:r>
                  <a:rPr lang="en-US" b="0" i="0" dirty="0" err="1">
                    <a:solidFill>
                      <a:srgbClr val="FFFFFF"/>
                    </a:solidFill>
                    <a:effectLst/>
                    <a:latin typeface="Arial" panose="020B0604020202020204" pitchFamily="34" charset="0"/>
                  </a:rPr>
                  <a:t>sua</a:t>
                </a:r>
                <a:r>
                  <a:rPr lang="en-US" b="0" i="0" dirty="0">
                    <a:solidFill>
                      <a:srgbClr val="FFFFFF"/>
                    </a:solidFill>
                    <a:effectLst/>
                    <a:latin typeface="Arial" panose="020B0604020202020204" pitchFamily="34" charset="0"/>
                  </a:rPr>
                  <a:t> </a:t>
                </a:r>
                <a:r>
                  <a:rPr lang="en-US" b="0" i="0" dirty="0" err="1">
                    <a:solidFill>
                      <a:srgbClr val="FFFFFF"/>
                    </a:solidFill>
                    <a:effectLst/>
                    <a:latin typeface="Arial" panose="020B0604020202020204" pitchFamily="34" charset="0"/>
                  </a:rPr>
                  <a:t>união</a:t>
                </a:r>
                <a:r>
                  <a:rPr lang="en-US" b="0" i="0" dirty="0">
                    <a:solidFill>
                      <a:srgbClr val="FFFFFF"/>
                    </a:solidFill>
                    <a:effectLst/>
                    <a:latin typeface="Arial" panose="020B0604020202020204" pitchFamily="34" charset="0"/>
                  </a:rPr>
                  <a:t> é o </a:t>
                </a:r>
                <a:r>
                  <a:rPr lang="en-US" b="0" i="0" dirty="0" err="1">
                    <a:solidFill>
                      <a:srgbClr val="FFFFFF"/>
                    </a:solidFill>
                    <a:effectLst/>
                    <a:latin typeface="Arial" panose="020B0604020202020204" pitchFamily="34" charset="0"/>
                  </a:rPr>
                  <a:t>espaço</a:t>
                </a:r>
                <a:r>
                  <a:rPr lang="en-US" b="0" i="0" dirty="0">
                    <a:solidFill>
                      <a:srgbClr val="FFFFFF"/>
                    </a:solidFill>
                    <a:effectLst/>
                    <a:latin typeface="Arial" panose="020B0604020202020204" pitchFamily="34" charset="0"/>
                  </a:rPr>
                  <a:t> </a:t>
                </a:r>
                <a:r>
                  <a:rPr lang="en-US" b="0" i="0" dirty="0" err="1">
                    <a:solidFill>
                      <a:srgbClr val="FFFFFF"/>
                    </a:solidFill>
                    <a:effectLst/>
                    <a:latin typeface="Arial" panose="020B0604020202020204" pitchFamily="34" charset="0"/>
                  </a:rPr>
                  <a:t>amostral</a:t>
                </a:r>
                <a:r>
                  <a:rPr lang="en-US" b="0" i="0" dirty="0">
                    <a:solidFill>
                      <a:srgbClr val="FFFFFF"/>
                    </a:solidFill>
                    <a:effectLst/>
                    <a:latin typeface="Arial" panose="020B0604020202020204" pitchFamily="34" charset="0"/>
                  </a:rPr>
                  <a:t> </a:t>
                </a:r>
                <a14:m>
                  <m:oMath xmlns:m="http://schemas.openxmlformats.org/officeDocument/2006/math">
                    <m:r>
                      <a:rPr lang="pt-BR" b="0" i="1" smtClean="0">
                        <a:solidFill>
                          <a:srgbClr val="FFFFFF"/>
                        </a:solidFill>
                        <a:effectLst/>
                        <a:latin typeface="Cambria Math" panose="02040503050406030204" pitchFamily="18" charset="0"/>
                      </a:rPr>
                      <m:t>(</m:t>
                    </m:r>
                    <m:r>
                      <a:rPr lang="pt-BR" b="0" i="1" smtClean="0">
                        <a:solidFill>
                          <a:srgbClr val="FFFFFF"/>
                        </a:solidFill>
                        <a:effectLst/>
                        <a:latin typeface="Cambria Math" panose="02040503050406030204" pitchFamily="18" charset="0"/>
                      </a:rPr>
                      <m:t>𝐴</m:t>
                    </m:r>
                    <m:r>
                      <a:rPr lang="pt-BR" b="0" i="1" smtClean="0">
                        <a:solidFill>
                          <a:srgbClr val="FFFFFF"/>
                        </a:solidFill>
                        <a:effectLst/>
                        <a:latin typeface="Cambria Math" panose="02040503050406030204" pitchFamily="18" charset="0"/>
                        <a:ea typeface="Cambria Math" panose="02040503050406030204" pitchFamily="18" charset="0"/>
                      </a:rPr>
                      <m:t>∪</m:t>
                    </m:r>
                    <m:sSup>
                      <m:sSupPr>
                        <m:ctrlPr>
                          <a:rPr lang="pt-BR" b="0" i="1" smtClean="0">
                            <a:solidFill>
                              <a:srgbClr val="FFFFFF"/>
                            </a:solidFill>
                            <a:effectLst/>
                            <a:latin typeface="Cambria Math" panose="02040503050406030204" pitchFamily="18" charset="0"/>
                          </a:rPr>
                        </m:ctrlPr>
                      </m:sSupPr>
                      <m:e>
                        <m:r>
                          <a:rPr lang="pt-BR" b="0" i="1" smtClean="0">
                            <a:solidFill>
                              <a:srgbClr val="FFFFFF"/>
                            </a:solidFill>
                            <a:effectLst/>
                            <a:latin typeface="Cambria Math" panose="02040503050406030204" pitchFamily="18" charset="0"/>
                          </a:rPr>
                          <m:t>𝐴</m:t>
                        </m:r>
                      </m:e>
                      <m:sup>
                        <m:r>
                          <a:rPr lang="pt-BR" b="0" i="1" smtClean="0">
                            <a:solidFill>
                              <a:srgbClr val="FFFFFF"/>
                            </a:solidFill>
                            <a:effectLst/>
                            <a:latin typeface="Cambria Math" panose="02040503050406030204" pitchFamily="18" charset="0"/>
                          </a:rPr>
                          <m:t>𝑐</m:t>
                        </m:r>
                      </m:sup>
                    </m:sSup>
                    <m:r>
                      <a:rPr lang="pt-BR" b="0" i="1" smtClean="0">
                        <a:solidFill>
                          <a:srgbClr val="FFFFFF"/>
                        </a:solidFill>
                        <a:effectLst/>
                        <a:latin typeface="Cambria Math" panose="02040503050406030204" pitchFamily="18" charset="0"/>
                      </a:rPr>
                      <m:t>=</m:t>
                    </m:r>
                    <m:r>
                      <m:rPr>
                        <m:sty m:val="p"/>
                      </m:rPr>
                      <a:rPr lang="el-GR" b="0" i="1" smtClean="0">
                        <a:solidFill>
                          <a:srgbClr val="FFFFFF"/>
                        </a:solidFill>
                        <a:effectLst/>
                        <a:latin typeface="Cambria Math" panose="02040503050406030204" pitchFamily="18" charset="0"/>
                        <a:ea typeface="Cambria Math" panose="02040503050406030204" pitchFamily="18" charset="0"/>
                      </a:rPr>
                      <m:t>Ω</m:t>
                    </m:r>
                    <m:r>
                      <a:rPr lang="pt-BR" b="0" i="1" smtClean="0">
                        <a:solidFill>
                          <a:srgbClr val="FFFFFF"/>
                        </a:solidFill>
                        <a:effectLst/>
                        <a:latin typeface="Cambria Math" panose="02040503050406030204" pitchFamily="18" charset="0"/>
                        <a:ea typeface="Cambria Math" panose="02040503050406030204" pitchFamily="18" charset="0"/>
                      </a:rPr>
                      <m:t>)</m:t>
                    </m:r>
                  </m:oMath>
                </a14:m>
                <a:r>
                  <a:rPr lang="en-US" b="0" i="0" dirty="0">
                    <a:solidFill>
                      <a:srgbClr val="FFFFFF"/>
                    </a:solidFill>
                    <a:effectLst/>
                    <a:latin typeface="Arial" panose="020B0604020202020204" pitchFamily="34" charset="0"/>
                  </a:rPr>
                  <a:t>e </a:t>
                </a:r>
                <a:r>
                  <a:rPr lang="en-US" b="0" i="0" dirty="0" err="1">
                    <a:solidFill>
                      <a:srgbClr val="FFFFFF"/>
                    </a:solidFill>
                    <a:effectLst/>
                    <a:latin typeface="Arial" panose="020B0604020202020204" pitchFamily="34" charset="0"/>
                  </a:rPr>
                  <a:t>sua</a:t>
                </a:r>
                <a:r>
                  <a:rPr lang="en-US" b="0" i="0" dirty="0">
                    <a:solidFill>
                      <a:srgbClr val="FFFFFF"/>
                    </a:solidFill>
                    <a:effectLst/>
                    <a:latin typeface="Arial" panose="020B0604020202020204" pitchFamily="34" charset="0"/>
                  </a:rPr>
                  <a:t> </a:t>
                </a:r>
                <a:r>
                  <a:rPr lang="en-US" b="0" i="0" dirty="0" err="1">
                    <a:solidFill>
                      <a:srgbClr val="FFFFFF"/>
                    </a:solidFill>
                    <a:effectLst/>
                    <a:latin typeface="Arial" panose="020B0604020202020204" pitchFamily="34" charset="0"/>
                  </a:rPr>
                  <a:t>intersecção</a:t>
                </a:r>
                <a:r>
                  <a:rPr lang="en-US" b="0" i="0" dirty="0">
                    <a:solidFill>
                      <a:srgbClr val="FFFFFF"/>
                    </a:solidFill>
                    <a:effectLst/>
                    <a:latin typeface="Arial" panose="020B0604020202020204" pitchFamily="34" charset="0"/>
                  </a:rPr>
                  <a:t> é </a:t>
                </a:r>
                <a:r>
                  <a:rPr lang="en-US" b="0" i="0" dirty="0" err="1">
                    <a:solidFill>
                      <a:srgbClr val="FFFFFF"/>
                    </a:solidFill>
                    <a:effectLst/>
                    <a:latin typeface="Arial" panose="020B0604020202020204" pitchFamily="34" charset="0"/>
                  </a:rPr>
                  <a:t>vazia</a:t>
                </a:r>
                <a:r>
                  <a:rPr lang="en-US" b="0" i="0" dirty="0">
                    <a:solidFill>
                      <a:srgbClr val="FFFFFF"/>
                    </a:solidFill>
                    <a:effectLst/>
                    <a:latin typeface="Arial" panose="020B0604020202020204" pitchFamily="34" charset="0"/>
                  </a:rPr>
                  <a:t> </a:t>
                </a:r>
                <a14:m>
                  <m:oMath xmlns:m="http://schemas.openxmlformats.org/officeDocument/2006/math">
                    <m:r>
                      <a:rPr lang="pt-BR" b="0" i="1" smtClean="0">
                        <a:solidFill>
                          <a:srgbClr val="FFFFFF"/>
                        </a:solidFill>
                        <a:effectLst/>
                        <a:latin typeface="Cambria Math" panose="02040503050406030204" pitchFamily="18" charset="0"/>
                      </a:rPr>
                      <m:t>(</m:t>
                    </m:r>
                    <m:r>
                      <a:rPr lang="pt-BR" b="0" i="1" smtClean="0">
                        <a:solidFill>
                          <a:srgbClr val="FFFFFF"/>
                        </a:solidFill>
                        <a:effectLst/>
                        <a:latin typeface="Cambria Math" panose="02040503050406030204" pitchFamily="18" charset="0"/>
                      </a:rPr>
                      <m:t>𝐴</m:t>
                    </m:r>
                    <m:r>
                      <a:rPr lang="pt-BR" b="0" i="1" smtClean="0">
                        <a:solidFill>
                          <a:srgbClr val="FFFFFF"/>
                        </a:solidFill>
                        <a:effectLst/>
                        <a:latin typeface="Cambria Math" panose="02040503050406030204" pitchFamily="18" charset="0"/>
                        <a:ea typeface="Cambria Math" panose="02040503050406030204" pitchFamily="18" charset="0"/>
                      </a:rPr>
                      <m:t>∩</m:t>
                    </m:r>
                    <m:sSup>
                      <m:sSupPr>
                        <m:ctrlPr>
                          <a:rPr lang="pt-BR" b="0" i="1" smtClean="0">
                            <a:solidFill>
                              <a:srgbClr val="FFFFFF"/>
                            </a:solidFill>
                            <a:effectLst/>
                            <a:latin typeface="Cambria Math" panose="02040503050406030204" pitchFamily="18" charset="0"/>
                            <a:ea typeface="Cambria Math" panose="02040503050406030204" pitchFamily="18" charset="0"/>
                          </a:rPr>
                        </m:ctrlPr>
                      </m:sSupPr>
                      <m:e>
                        <m:r>
                          <a:rPr lang="pt-BR" b="0" i="1" smtClean="0">
                            <a:solidFill>
                              <a:srgbClr val="FFFFFF"/>
                            </a:solidFill>
                            <a:effectLst/>
                            <a:latin typeface="Cambria Math" panose="02040503050406030204" pitchFamily="18" charset="0"/>
                            <a:ea typeface="Cambria Math" panose="02040503050406030204" pitchFamily="18" charset="0"/>
                          </a:rPr>
                          <m:t>𝐴</m:t>
                        </m:r>
                      </m:e>
                      <m:sup>
                        <m:r>
                          <a:rPr lang="pt-BR" b="0" i="1" smtClean="0">
                            <a:solidFill>
                              <a:srgbClr val="FFFFFF"/>
                            </a:solidFill>
                            <a:effectLst/>
                            <a:latin typeface="Cambria Math" panose="02040503050406030204" pitchFamily="18" charset="0"/>
                            <a:ea typeface="Cambria Math" panose="02040503050406030204" pitchFamily="18" charset="0"/>
                          </a:rPr>
                          <m:t>𝐶</m:t>
                        </m:r>
                      </m:sup>
                    </m:sSup>
                    <m:r>
                      <a:rPr lang="pt-BR" b="0" i="1" smtClean="0">
                        <a:solidFill>
                          <a:srgbClr val="FFFFFF"/>
                        </a:solidFill>
                        <a:effectLst/>
                        <a:latin typeface="Cambria Math" panose="02040503050406030204" pitchFamily="18" charset="0"/>
                        <a:ea typeface="Cambria Math" panose="02040503050406030204" pitchFamily="18" charset="0"/>
                      </a:rPr>
                      <m:t>=∅)</m:t>
                    </m:r>
                  </m:oMath>
                </a14:m>
                <a:endParaRPr lang="en-US" b="0" i="0" dirty="0">
                  <a:solidFill>
                    <a:srgbClr val="FFFFFF"/>
                  </a:solidFill>
                  <a:effectLst/>
                  <a:latin typeface="Arial" panose="020B0604020202020204" pitchFamily="34" charset="0"/>
                </a:endParaRPr>
              </a:p>
            </p:txBody>
          </p:sp>
        </mc:Choice>
        <mc:Fallback>
          <p:sp>
            <p:nvSpPr>
              <p:cNvPr id="5" name="Rectangle 4">
                <a:extLst>
                  <a:ext uri="{FF2B5EF4-FFF2-40B4-BE49-F238E27FC236}">
                    <a16:creationId xmlns:a16="http://schemas.microsoft.com/office/drawing/2014/main" id="{7E42DB3A-4E9D-4C47-BB19-E09FCCA4F17F}"/>
                  </a:ext>
                </a:extLst>
              </p:cNvPr>
              <p:cNvSpPr>
                <a:spLocks noRot="1" noChangeAspect="1" noMove="1" noResize="1" noEditPoints="1" noAdjustHandles="1" noChangeArrowheads="1" noChangeShapeType="1" noTextEdit="1"/>
              </p:cNvSpPr>
              <p:nvPr/>
            </p:nvSpPr>
            <p:spPr>
              <a:xfrm>
                <a:off x="1522412" y="4406663"/>
                <a:ext cx="10667998" cy="2375137"/>
              </a:xfrm>
              <a:prstGeom prst="rect">
                <a:avLst/>
              </a:prstGeom>
              <a:blipFill>
                <a:blip r:embed="rId3"/>
                <a:stretch>
                  <a:fillRect l="-514" t="-1538" r="-457" b="-513"/>
                </a:stretch>
              </a:blipFill>
            </p:spPr>
            <p:txBody>
              <a:bodyPr/>
              <a:lstStyle/>
              <a:p>
                <a:r>
                  <a:rPr lang="en-US">
                    <a:noFill/>
                  </a:rPr>
                  <a:t> </a:t>
                </a:r>
              </a:p>
            </p:txBody>
          </p:sp>
        </mc:Fallback>
      </mc:AlternateContent>
    </p:spTree>
    <p:extLst>
      <p:ext uri="{BB962C8B-B14F-4D97-AF65-F5344CB8AC3E}">
        <p14:creationId xmlns:p14="http://schemas.microsoft.com/office/powerpoint/2010/main" val="338152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a:t>
            </a:r>
            <a:r>
              <a:rPr lang="en-US" dirty="0" err="1"/>
              <a:t>robabilidade</a:t>
            </a:r>
            <a:endParaRPr lang="en-US"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5BA8A14-7293-4200-A646-E96B7A993A5B}"/>
                  </a:ext>
                </a:extLst>
              </p:cNvPr>
              <p:cNvSpPr/>
              <p:nvPr/>
            </p:nvSpPr>
            <p:spPr>
              <a:xfrm>
                <a:off x="1522414" y="1752600"/>
                <a:ext cx="10667998" cy="4991879"/>
              </a:xfrm>
              <a:prstGeom prst="rect">
                <a:avLst/>
              </a:prstGeom>
            </p:spPr>
            <p:txBody>
              <a:bodyPr wrap="square">
                <a:spAutoFit/>
              </a:bodyPr>
              <a:lstStyle/>
              <a:p>
                <a:pPr marL="285750" indent="-285750" algn="just">
                  <a:buFont typeface="Arial" panose="020B0604020202020204" pitchFamily="34" charset="0"/>
                  <a:buChar char="•"/>
                </a:pPr>
                <a:r>
                  <a:rPr lang="pt-BR" dirty="0">
                    <a:solidFill>
                      <a:srgbClr val="FFFFFF"/>
                    </a:solidFill>
                    <a:latin typeface="Arial" panose="020B0604020202020204" pitchFamily="34" charset="0"/>
                  </a:rPr>
                  <a:t>A probabilidade é a função </a:t>
                </a:r>
                <a:r>
                  <a:rPr lang="pt-BR" b="1" dirty="0">
                    <a:solidFill>
                      <a:srgbClr val="FFFFFF"/>
                    </a:solidFill>
                    <a:latin typeface="Arial" panose="020B0604020202020204" pitchFamily="34" charset="0"/>
                  </a:rPr>
                  <a:t>P(.)</a:t>
                </a:r>
                <a:r>
                  <a:rPr lang="pt-BR" dirty="0">
                    <a:solidFill>
                      <a:srgbClr val="FFFFFF"/>
                    </a:solidFill>
                    <a:latin typeface="Arial" panose="020B0604020202020204" pitchFamily="34" charset="0"/>
                  </a:rPr>
                  <a:t> que atribui valores numéricos aos eventos do espaço amostral.</a:t>
                </a:r>
              </a:p>
              <a:p>
                <a:pPr marL="285750" indent="-285750" algn="just">
                  <a:buFont typeface="Arial" panose="020B0604020202020204" pitchFamily="34" charset="0"/>
                  <a:buChar char="•"/>
                </a:pPr>
                <a:r>
                  <a:rPr lang="pt-BR" dirty="0">
                    <a:solidFill>
                      <a:srgbClr val="FFFFFF"/>
                    </a:solidFill>
                    <a:latin typeface="Arial" panose="020B0604020202020204" pitchFamily="34" charset="0"/>
                  </a:rPr>
                  <a:t>0 &lt; P(x) &lt; 1</a:t>
                </a:r>
              </a:p>
              <a:p>
                <a:pPr marL="285750" indent="-285750" algn="just">
                  <a:buFont typeface="Arial" panose="020B0604020202020204" pitchFamily="34" charset="0"/>
                  <a:buChar char="•"/>
                </a:pPr>
                <a14:m>
                  <m:oMath xmlns:m="http://schemas.openxmlformats.org/officeDocument/2006/math">
                    <m:r>
                      <a:rPr lang="pt-BR" b="1" i="1" dirty="0" smtClean="0">
                        <a:solidFill>
                          <a:srgbClr val="FFFFFF"/>
                        </a:solidFill>
                        <a:latin typeface="Cambria Math" panose="02040503050406030204" pitchFamily="18" charset="0"/>
                        <a:ea typeface="Cambria Math" panose="02040503050406030204" pitchFamily="18" charset="0"/>
                      </a:rPr>
                      <m:t>𝑷</m:t>
                    </m:r>
                    <m:d>
                      <m:dPr>
                        <m:ctrlPr>
                          <a:rPr lang="pt-BR" b="1" i="1" dirty="0" smtClean="0">
                            <a:solidFill>
                              <a:srgbClr val="FFFFFF"/>
                            </a:solidFill>
                            <a:latin typeface="Cambria Math" panose="02040503050406030204" pitchFamily="18" charset="0"/>
                            <a:ea typeface="Cambria Math" panose="02040503050406030204" pitchFamily="18" charset="0"/>
                          </a:rPr>
                        </m:ctrlPr>
                      </m:dPr>
                      <m:e>
                        <m:r>
                          <a:rPr lang="pt-BR" b="1" i="1" dirty="0">
                            <a:solidFill>
                              <a:srgbClr val="FFFFFF"/>
                            </a:solidFill>
                            <a:latin typeface="Cambria Math" panose="02040503050406030204" pitchFamily="18" charset="0"/>
                            <a:ea typeface="Cambria Math" panose="02040503050406030204" pitchFamily="18" charset="0"/>
                          </a:rPr>
                          <m:t>𝑨</m:t>
                        </m:r>
                        <m:r>
                          <a:rPr lang="en-US" b="1" i="1" dirty="0">
                            <a:solidFill>
                              <a:srgbClr val="FFFFFF"/>
                            </a:solidFill>
                            <a:latin typeface="Cambria Math" panose="02040503050406030204" pitchFamily="18" charset="0"/>
                            <a:ea typeface="Cambria Math" panose="02040503050406030204" pitchFamily="18" charset="0"/>
                          </a:rPr>
                          <m:t>∪</m:t>
                        </m:r>
                        <m:r>
                          <a:rPr lang="pt-BR" b="1" i="1" dirty="0">
                            <a:solidFill>
                              <a:srgbClr val="FFFFFF"/>
                            </a:solidFill>
                            <a:latin typeface="Cambria Math" panose="02040503050406030204" pitchFamily="18" charset="0"/>
                            <a:ea typeface="Cambria Math" panose="02040503050406030204" pitchFamily="18" charset="0"/>
                          </a:rPr>
                          <m:t>𝑩</m:t>
                        </m:r>
                      </m:e>
                    </m:d>
                    <m:r>
                      <a:rPr lang="pt-BR" b="1" i="1" dirty="0" smtClean="0">
                        <a:solidFill>
                          <a:srgbClr val="FFFFFF"/>
                        </a:solidFill>
                        <a:latin typeface="Cambria Math" panose="02040503050406030204" pitchFamily="18" charset="0"/>
                        <a:ea typeface="Cambria Math" panose="02040503050406030204" pitchFamily="18" charset="0"/>
                      </a:rPr>
                      <m:t>=</m:t>
                    </m:r>
                    <m:r>
                      <a:rPr lang="pt-BR" b="1" i="1" dirty="0" smtClean="0">
                        <a:solidFill>
                          <a:srgbClr val="FFFFFF"/>
                        </a:solidFill>
                        <a:latin typeface="Cambria Math" panose="02040503050406030204" pitchFamily="18" charset="0"/>
                        <a:ea typeface="Cambria Math" panose="02040503050406030204" pitchFamily="18" charset="0"/>
                      </a:rPr>
                      <m:t>𝑷</m:t>
                    </m:r>
                    <m:d>
                      <m:dPr>
                        <m:ctrlPr>
                          <a:rPr lang="pt-BR" b="1" i="1" dirty="0" smtClean="0">
                            <a:solidFill>
                              <a:srgbClr val="FFFFFF"/>
                            </a:solidFill>
                            <a:latin typeface="Cambria Math" panose="02040503050406030204" pitchFamily="18" charset="0"/>
                            <a:ea typeface="Cambria Math" panose="02040503050406030204" pitchFamily="18" charset="0"/>
                          </a:rPr>
                        </m:ctrlPr>
                      </m:dPr>
                      <m:e>
                        <m:r>
                          <a:rPr lang="pt-BR" b="1" i="1" dirty="0" smtClean="0">
                            <a:solidFill>
                              <a:srgbClr val="FFFFFF"/>
                            </a:solidFill>
                            <a:latin typeface="Cambria Math" panose="02040503050406030204" pitchFamily="18" charset="0"/>
                            <a:ea typeface="Cambria Math" panose="02040503050406030204" pitchFamily="18" charset="0"/>
                          </a:rPr>
                          <m:t>𝑨</m:t>
                        </m:r>
                      </m:e>
                    </m:d>
                    <m:r>
                      <a:rPr lang="pt-BR" b="1" i="1" dirty="0" smtClean="0">
                        <a:solidFill>
                          <a:srgbClr val="FFFFFF"/>
                        </a:solidFill>
                        <a:latin typeface="Cambria Math" panose="02040503050406030204" pitchFamily="18" charset="0"/>
                        <a:ea typeface="Cambria Math" panose="02040503050406030204" pitchFamily="18" charset="0"/>
                      </a:rPr>
                      <m:t>+</m:t>
                    </m:r>
                    <m:r>
                      <a:rPr lang="pt-BR" b="1" i="1" dirty="0" smtClean="0">
                        <a:solidFill>
                          <a:srgbClr val="FFFFFF"/>
                        </a:solidFill>
                        <a:latin typeface="Cambria Math" panose="02040503050406030204" pitchFamily="18" charset="0"/>
                        <a:ea typeface="Cambria Math" panose="02040503050406030204" pitchFamily="18" charset="0"/>
                      </a:rPr>
                      <m:t>𝑷</m:t>
                    </m:r>
                    <m:d>
                      <m:dPr>
                        <m:ctrlPr>
                          <a:rPr lang="pt-BR" b="1" i="1" dirty="0" smtClean="0">
                            <a:solidFill>
                              <a:srgbClr val="FFFFFF"/>
                            </a:solidFill>
                            <a:latin typeface="Cambria Math" panose="02040503050406030204" pitchFamily="18" charset="0"/>
                            <a:ea typeface="Cambria Math" panose="02040503050406030204" pitchFamily="18" charset="0"/>
                          </a:rPr>
                        </m:ctrlPr>
                      </m:dPr>
                      <m:e>
                        <m:r>
                          <a:rPr lang="pt-BR" b="1" i="1" dirty="0" smtClean="0">
                            <a:solidFill>
                              <a:srgbClr val="FFFFFF"/>
                            </a:solidFill>
                            <a:latin typeface="Cambria Math" panose="02040503050406030204" pitchFamily="18" charset="0"/>
                            <a:ea typeface="Cambria Math" panose="02040503050406030204" pitchFamily="18" charset="0"/>
                          </a:rPr>
                          <m:t>𝑩</m:t>
                        </m:r>
                      </m:e>
                    </m:d>
                    <m:r>
                      <a:rPr lang="pt-BR" b="1" i="1" dirty="0" smtClean="0">
                        <a:solidFill>
                          <a:srgbClr val="FFFFFF"/>
                        </a:solidFill>
                        <a:latin typeface="Cambria Math" panose="02040503050406030204" pitchFamily="18" charset="0"/>
                        <a:ea typeface="Cambria Math" panose="02040503050406030204" pitchFamily="18" charset="0"/>
                      </a:rPr>
                      <m:t>−</m:t>
                    </m:r>
                  </m:oMath>
                </a14:m>
                <a:r>
                  <a:rPr lang="pt-BR" b="1" dirty="0">
                    <a:solidFill>
                      <a:srgbClr val="FFFFFF"/>
                    </a:solidFill>
                  </a:rPr>
                  <a:t> P</a:t>
                </a:r>
                <a14:m>
                  <m:oMath xmlns:m="http://schemas.openxmlformats.org/officeDocument/2006/math">
                    <m:d>
                      <m:dPr>
                        <m:ctrlPr>
                          <a:rPr lang="pt-BR" b="1" i="1">
                            <a:solidFill>
                              <a:srgbClr val="FFFFFF"/>
                            </a:solidFill>
                            <a:latin typeface="Cambria Math" panose="02040503050406030204" pitchFamily="18" charset="0"/>
                          </a:rPr>
                        </m:ctrlPr>
                      </m:dPr>
                      <m:e>
                        <m:r>
                          <a:rPr lang="pt-BR" b="1" i="1">
                            <a:solidFill>
                              <a:srgbClr val="FFFFFF"/>
                            </a:solidFill>
                            <a:latin typeface="Cambria Math" panose="02040503050406030204" pitchFamily="18" charset="0"/>
                          </a:rPr>
                          <m:t>𝑨</m:t>
                        </m:r>
                        <m:r>
                          <a:rPr lang="pt-BR" b="1" i="1">
                            <a:solidFill>
                              <a:srgbClr val="FFFFFF"/>
                            </a:solidFill>
                            <a:latin typeface="Cambria Math" panose="02040503050406030204" pitchFamily="18" charset="0"/>
                            <a:ea typeface="Cambria Math" panose="02040503050406030204" pitchFamily="18" charset="0"/>
                          </a:rPr>
                          <m:t>∩</m:t>
                        </m:r>
                        <m:r>
                          <a:rPr lang="pt-BR" b="1" i="1">
                            <a:solidFill>
                              <a:srgbClr val="FFFFFF"/>
                            </a:solidFill>
                            <a:latin typeface="Cambria Math" panose="02040503050406030204" pitchFamily="18" charset="0"/>
                            <a:ea typeface="Cambria Math" panose="02040503050406030204" pitchFamily="18" charset="0"/>
                          </a:rPr>
                          <m:t>𝑩</m:t>
                        </m:r>
                      </m:e>
                    </m:d>
                  </m:oMath>
                </a14:m>
                <a:r>
                  <a:rPr lang="pt-BR" dirty="0">
                    <a:solidFill>
                      <a:srgbClr val="FFFFFF"/>
                    </a:solidFill>
                    <a:latin typeface="Arial" panose="020B0604020202020204" pitchFamily="34" charset="0"/>
                  </a:rPr>
                  <a:t>: Regra da adição de probabilidades</a:t>
                </a:r>
              </a:p>
              <a:p>
                <a:pPr marL="285750" indent="-285750" algn="just">
                  <a:buFont typeface="Arial" panose="020B0604020202020204" pitchFamily="34" charset="0"/>
                  <a:buChar char="•"/>
                </a:pPr>
                <a14:m>
                  <m:oMath xmlns:m="http://schemas.openxmlformats.org/officeDocument/2006/math">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e>
                      <m:e>
                        <m:r>
                          <a:rPr lang="pt-BR" b="0" i="1" smtClean="0">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m:t>
                    </m:r>
                    <m:f>
                      <m:fPr>
                        <m:ctrlPr>
                          <a:rPr lang="pt-BR" b="0" i="1" smtClean="0">
                            <a:solidFill>
                              <a:srgbClr val="FFFFFF"/>
                            </a:solidFill>
                            <a:latin typeface="Cambria Math" panose="02040503050406030204" pitchFamily="18" charset="0"/>
                          </a:rPr>
                        </m:ctrlPr>
                      </m:fPr>
                      <m:num>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r>
                              <a:rPr lang="pt-BR" b="0" i="1" smtClean="0">
                                <a:solidFill>
                                  <a:srgbClr val="FFFFFF"/>
                                </a:solidFill>
                                <a:latin typeface="Cambria Math" panose="02040503050406030204" pitchFamily="18" charset="0"/>
                                <a:ea typeface="Cambria Math" panose="02040503050406030204" pitchFamily="18" charset="0"/>
                              </a:rPr>
                              <m:t>∩</m:t>
                            </m:r>
                            <m:r>
                              <a:rPr lang="pt-BR" b="0" i="1" smtClean="0">
                                <a:solidFill>
                                  <a:srgbClr val="FFFFFF"/>
                                </a:solidFill>
                                <a:latin typeface="Cambria Math" panose="02040503050406030204" pitchFamily="18" charset="0"/>
                                <a:ea typeface="Cambria Math" panose="02040503050406030204" pitchFamily="18" charset="0"/>
                              </a:rPr>
                              <m:t>𝐵</m:t>
                            </m:r>
                          </m:e>
                        </m:d>
                      </m:num>
                      <m:den>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𝐵</m:t>
                            </m:r>
                          </m:e>
                        </m:d>
                      </m:den>
                    </m:f>
                    <m:r>
                      <a:rPr lang="pt-BR" b="0" i="1" smtClean="0">
                        <a:solidFill>
                          <a:srgbClr val="FFFFFF"/>
                        </a:solidFill>
                        <a:latin typeface="Cambria Math" panose="02040503050406030204" pitchFamily="18" charset="0"/>
                      </a:rPr>
                      <m:t>,</m:t>
                    </m:r>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&gt;0</m:t>
                    </m:r>
                  </m:oMath>
                </a14:m>
                <a:r>
                  <a:rPr lang="pt-BR" dirty="0">
                    <a:solidFill>
                      <a:srgbClr val="FFFFFF"/>
                    </a:solidFill>
                    <a:latin typeface="Arial" panose="020B0604020202020204" pitchFamily="34" charset="0"/>
                  </a:rPr>
                  <a:t> : Probabilidade condicional</a:t>
                </a:r>
              </a:p>
              <a:p>
                <a:pPr marL="285750" indent="-285750" algn="just">
                  <a:buFont typeface="Arial" panose="020B0604020202020204" pitchFamily="34" charset="0"/>
                  <a:buChar char="•"/>
                </a:pPr>
                <a:endParaRPr lang="pt-BR" dirty="0">
                  <a:solidFill>
                    <a:srgbClr val="FFFFFF"/>
                  </a:solidFill>
                  <a:latin typeface="Arial" panose="020B0604020202020204" pitchFamily="34" charset="0"/>
                </a:endParaRPr>
              </a:p>
              <a:p>
                <a:pPr marL="285750" indent="-285750" algn="just">
                  <a:buFont typeface="Arial" panose="020B0604020202020204" pitchFamily="34" charset="0"/>
                  <a:buChar char="•"/>
                </a:pPr>
                <a14:m>
                  <m:oMath xmlns:m="http://schemas.openxmlformats.org/officeDocument/2006/math">
                    <m:r>
                      <a:rPr lang="pt-BR" i="1">
                        <a:solidFill>
                          <a:srgbClr val="FFFFFF"/>
                        </a:solidFill>
                        <a:latin typeface="Cambria Math" panose="02040503050406030204" pitchFamily="18" charset="0"/>
                      </a:rPr>
                      <m:t>𝑃</m:t>
                    </m:r>
                    <m:d>
                      <m:dPr>
                        <m:ctrlPr>
                          <a:rPr lang="pt-BR" i="1">
                            <a:solidFill>
                              <a:srgbClr val="FFFFFF"/>
                            </a:solidFill>
                            <a:latin typeface="Cambria Math" panose="02040503050406030204" pitchFamily="18" charset="0"/>
                          </a:rPr>
                        </m:ctrlPr>
                      </m:dPr>
                      <m:e>
                        <m:r>
                          <a:rPr lang="pt-BR" i="1">
                            <a:solidFill>
                              <a:srgbClr val="FFFFFF"/>
                            </a:solidFill>
                            <a:latin typeface="Cambria Math" panose="02040503050406030204" pitchFamily="18" charset="0"/>
                          </a:rPr>
                          <m:t>𝐴</m:t>
                        </m:r>
                        <m:r>
                          <a:rPr lang="pt-BR" i="1">
                            <a:solidFill>
                              <a:srgbClr val="FFFFFF"/>
                            </a:solidFill>
                            <a:latin typeface="Cambria Math" panose="02040503050406030204" pitchFamily="18" charset="0"/>
                            <a:ea typeface="Cambria Math" panose="02040503050406030204" pitchFamily="18" charset="0"/>
                          </a:rPr>
                          <m:t>∩</m:t>
                        </m:r>
                        <m:r>
                          <a:rPr lang="pt-BR" i="1">
                            <a:solidFill>
                              <a:srgbClr val="FFFFFF"/>
                            </a:solidFill>
                            <a:latin typeface="Cambria Math" panose="02040503050406030204" pitchFamily="18" charset="0"/>
                            <a:ea typeface="Cambria Math" panose="02040503050406030204" pitchFamily="18" charset="0"/>
                          </a:rPr>
                          <m:t>𝐵</m:t>
                        </m:r>
                      </m:e>
                    </m:d>
                    <m:r>
                      <a:rPr lang="pt-BR" b="0" i="1" smtClean="0">
                        <a:solidFill>
                          <a:srgbClr val="FFFFFF"/>
                        </a:solidFill>
                        <a:latin typeface="Cambria Math" panose="02040503050406030204" pitchFamily="18" charset="0"/>
                        <a:ea typeface="Cambria Math" panose="02040503050406030204" pitchFamily="18" charset="0"/>
                      </a:rPr>
                      <m:t>=</m:t>
                    </m:r>
                    <m:r>
                      <a:rPr lang="pt-BR" i="1">
                        <a:solidFill>
                          <a:srgbClr val="FFFFFF"/>
                        </a:solidFill>
                        <a:latin typeface="Cambria Math" panose="02040503050406030204" pitchFamily="18" charset="0"/>
                      </a:rPr>
                      <m:t>𝑃</m:t>
                    </m:r>
                    <m:d>
                      <m:dPr>
                        <m:ctrlPr>
                          <a:rPr lang="pt-BR" i="1">
                            <a:solidFill>
                              <a:srgbClr val="FFFFFF"/>
                            </a:solidFill>
                            <a:latin typeface="Cambria Math" panose="02040503050406030204" pitchFamily="18" charset="0"/>
                          </a:rPr>
                        </m:ctrlPr>
                      </m:dPr>
                      <m:e>
                        <m:r>
                          <a:rPr lang="pt-BR" i="1">
                            <a:solidFill>
                              <a:srgbClr val="FFFFFF"/>
                            </a:solidFill>
                            <a:latin typeface="Cambria Math" panose="02040503050406030204" pitchFamily="18" charset="0"/>
                          </a:rPr>
                          <m:t>𝐴</m:t>
                        </m:r>
                      </m:e>
                      <m:e>
                        <m:r>
                          <a:rPr lang="pt-BR" i="1">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m:t>
                    </m:r>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 </m:t>
                    </m:r>
                    <m:r>
                      <a:rPr lang="pt-BR" b="0" i="1" smtClean="0">
                        <a:solidFill>
                          <a:srgbClr val="FFFFFF"/>
                        </a:solidFill>
                        <a:latin typeface="Cambria Math" panose="02040503050406030204" pitchFamily="18" charset="0"/>
                      </a:rPr>
                      <m:t>𝑐𝑜𝑚</m:t>
                    </m:r>
                    <m:r>
                      <a:rPr lang="pt-BR" b="0" i="1" smtClean="0">
                        <a:solidFill>
                          <a:srgbClr val="FFFFFF"/>
                        </a:solidFill>
                        <a:latin typeface="Cambria Math" panose="02040503050406030204" pitchFamily="18" charset="0"/>
                      </a:rPr>
                      <m:t> </m:t>
                    </m:r>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&gt;0</m:t>
                    </m:r>
                  </m:oMath>
                </a14:m>
                <a:r>
                  <a:rPr lang="en-US" dirty="0">
                    <a:solidFill>
                      <a:srgbClr val="FFFFFF"/>
                    </a:solidFill>
                    <a:latin typeface="Arial" panose="020B0604020202020204" pitchFamily="34" charset="0"/>
                  </a:rPr>
                  <a:t> : </a:t>
                </a:r>
                <a:r>
                  <a:rPr lang="en-US" dirty="0" err="1">
                    <a:solidFill>
                      <a:srgbClr val="FFFFFF"/>
                    </a:solidFill>
                    <a:latin typeface="Arial" panose="020B0604020202020204" pitchFamily="34" charset="0"/>
                  </a:rPr>
                  <a:t>Regra</a:t>
                </a:r>
                <a:r>
                  <a:rPr lang="en-US" dirty="0">
                    <a:solidFill>
                      <a:srgbClr val="FFFFFF"/>
                    </a:solidFill>
                    <a:latin typeface="Arial" panose="020B0604020202020204" pitchFamily="34" charset="0"/>
                  </a:rPr>
                  <a:t> do </a:t>
                </a:r>
                <a:r>
                  <a:rPr lang="en-US" dirty="0" err="1">
                    <a:solidFill>
                      <a:srgbClr val="FFFFFF"/>
                    </a:solidFill>
                    <a:latin typeface="Arial" panose="020B0604020202020204" pitchFamily="34" charset="0"/>
                  </a:rPr>
                  <a:t>produto</a:t>
                </a:r>
                <a:r>
                  <a:rPr lang="en-US" dirty="0">
                    <a:solidFill>
                      <a:srgbClr val="FFFFFF"/>
                    </a:solidFill>
                    <a:latin typeface="Arial" panose="020B0604020202020204" pitchFamily="34" charset="0"/>
                  </a:rPr>
                  <a:t> de </a:t>
                </a:r>
                <a:r>
                  <a:rPr lang="en-US" dirty="0" err="1">
                    <a:solidFill>
                      <a:srgbClr val="FFFFFF"/>
                    </a:solidFill>
                    <a:latin typeface="Arial" panose="020B0604020202020204" pitchFamily="34" charset="0"/>
                  </a:rPr>
                  <a:t>probabilidades</a:t>
                </a:r>
                <a:endParaRPr lang="en-US" dirty="0">
                  <a:solidFill>
                    <a:srgbClr val="FFFFFF"/>
                  </a:solidFill>
                  <a:latin typeface="Arial" panose="020B0604020202020204" pitchFamily="34" charset="0"/>
                </a:endParaRPr>
              </a:p>
              <a:p>
                <a:pPr algn="just"/>
                <a:endParaRPr lang="pt-BR" dirty="0">
                  <a:solidFill>
                    <a:srgbClr val="FFFFFF"/>
                  </a:solidFill>
                  <a:latin typeface="Cambria Math" panose="02040503050406030204" pitchFamily="18" charset="0"/>
                </a:endParaRPr>
              </a:p>
              <a:p>
                <a:pPr algn="just"/>
                <a:r>
                  <a:rPr lang="pt-BR" dirty="0">
                    <a:solidFill>
                      <a:srgbClr val="FFFFFF"/>
                    </a:solidFill>
                    <a:latin typeface="Arial" panose="020B0604020202020204" pitchFamily="34" charset="0"/>
                    <a:cs typeface="Arial" panose="020B0604020202020204" pitchFamily="34" charset="0"/>
                  </a:rPr>
                  <a:t>Eventos independentes:</a:t>
                </a:r>
              </a:p>
              <a:p>
                <a:pPr marL="285750" indent="-285750" algn="just">
                  <a:buFont typeface="Arial" panose="020B0604020202020204" pitchFamily="34" charset="0"/>
                  <a:buChar char="•"/>
                </a:pPr>
                <a14:m>
                  <m:oMath xmlns:m="http://schemas.openxmlformats.org/officeDocument/2006/math">
                    <m:r>
                      <a:rPr lang="pt-BR" i="1">
                        <a:solidFill>
                          <a:srgbClr val="FFFFFF"/>
                        </a:solidFill>
                        <a:latin typeface="Cambria Math" panose="02040503050406030204" pitchFamily="18" charset="0"/>
                      </a:rPr>
                      <m:t>𝑃</m:t>
                    </m:r>
                    <m:d>
                      <m:dPr>
                        <m:ctrlPr>
                          <a:rPr lang="pt-BR" i="1">
                            <a:solidFill>
                              <a:srgbClr val="FFFFFF"/>
                            </a:solidFill>
                            <a:latin typeface="Cambria Math" panose="02040503050406030204" pitchFamily="18" charset="0"/>
                          </a:rPr>
                        </m:ctrlPr>
                      </m:dPr>
                      <m:e>
                        <m:r>
                          <a:rPr lang="pt-BR" i="1">
                            <a:solidFill>
                              <a:srgbClr val="FFFFFF"/>
                            </a:solidFill>
                            <a:latin typeface="Cambria Math" panose="02040503050406030204" pitchFamily="18" charset="0"/>
                          </a:rPr>
                          <m:t>𝐴</m:t>
                        </m:r>
                      </m:e>
                      <m:e>
                        <m:r>
                          <a:rPr lang="pt-BR" i="1">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m:t>
                    </m:r>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e>
                    </m:d>
                    <m:r>
                      <a:rPr lang="pt-BR" b="0" i="1" smtClean="0">
                        <a:solidFill>
                          <a:srgbClr val="FFFFFF"/>
                        </a:solidFill>
                        <a:latin typeface="Cambria Math" panose="02040503050406030204" pitchFamily="18" charset="0"/>
                      </a:rPr>
                      <m:t>, </m:t>
                    </m:r>
                    <m:r>
                      <a:rPr lang="pt-BR" b="0" i="1" smtClean="0">
                        <a:solidFill>
                          <a:srgbClr val="FFFFFF"/>
                        </a:solidFill>
                        <a:latin typeface="Cambria Math" panose="02040503050406030204" pitchFamily="18" charset="0"/>
                      </a:rPr>
                      <m:t>𝑐𝑜𝑚</m:t>
                    </m:r>
                    <m:r>
                      <a:rPr lang="pt-BR" b="0" i="1" smtClean="0">
                        <a:solidFill>
                          <a:srgbClr val="FFFFFF"/>
                        </a:solidFill>
                        <a:latin typeface="Cambria Math" panose="02040503050406030204" pitchFamily="18" charset="0"/>
                      </a:rPr>
                      <m:t> </m:t>
                    </m:r>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𝐵</m:t>
                        </m:r>
                      </m:e>
                    </m:d>
                    <m:r>
                      <a:rPr lang="pt-BR" b="0" i="1" smtClean="0">
                        <a:solidFill>
                          <a:srgbClr val="FFFFFF"/>
                        </a:solidFill>
                        <a:latin typeface="Cambria Math" panose="02040503050406030204" pitchFamily="18" charset="0"/>
                      </a:rPr>
                      <m:t>&gt;0</m:t>
                    </m:r>
                  </m:oMath>
                </a14:m>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14:m>
                  <m:oMath xmlns:m="http://schemas.openxmlformats.org/officeDocument/2006/math">
                    <m:r>
                      <a:rPr lang="pt-BR" i="1">
                        <a:solidFill>
                          <a:srgbClr val="FFFFFF"/>
                        </a:solidFill>
                        <a:latin typeface="Cambria Math" panose="02040503050406030204" pitchFamily="18" charset="0"/>
                      </a:rPr>
                      <m:t>𝑃</m:t>
                    </m:r>
                    <m:d>
                      <m:dPr>
                        <m:ctrlPr>
                          <a:rPr lang="pt-BR" i="1">
                            <a:solidFill>
                              <a:srgbClr val="FFFFFF"/>
                            </a:solidFill>
                            <a:latin typeface="Cambria Math" panose="02040503050406030204" pitchFamily="18" charset="0"/>
                          </a:rPr>
                        </m:ctrlPr>
                      </m:dPr>
                      <m:e>
                        <m:r>
                          <a:rPr lang="pt-BR" i="1">
                            <a:solidFill>
                              <a:srgbClr val="FFFFFF"/>
                            </a:solidFill>
                            <a:latin typeface="Cambria Math" panose="02040503050406030204" pitchFamily="18" charset="0"/>
                          </a:rPr>
                          <m:t>𝐴</m:t>
                        </m:r>
                        <m:r>
                          <a:rPr lang="pt-BR" i="1">
                            <a:solidFill>
                              <a:srgbClr val="FFFFFF"/>
                            </a:solidFill>
                            <a:latin typeface="Cambria Math" panose="02040503050406030204" pitchFamily="18" charset="0"/>
                            <a:ea typeface="Cambria Math" panose="02040503050406030204" pitchFamily="18" charset="0"/>
                          </a:rPr>
                          <m:t>∩</m:t>
                        </m:r>
                        <m:r>
                          <a:rPr lang="pt-BR" i="1">
                            <a:solidFill>
                              <a:srgbClr val="FFFFFF"/>
                            </a:solidFill>
                            <a:latin typeface="Cambria Math" panose="02040503050406030204" pitchFamily="18" charset="0"/>
                            <a:ea typeface="Cambria Math" panose="02040503050406030204" pitchFamily="18" charset="0"/>
                          </a:rPr>
                          <m:t>𝐵</m:t>
                        </m:r>
                      </m:e>
                    </m:d>
                    <m:r>
                      <a:rPr lang="pt-BR" i="1">
                        <a:solidFill>
                          <a:srgbClr val="FFFFFF"/>
                        </a:solidFill>
                        <a:latin typeface="Cambria Math" panose="02040503050406030204" pitchFamily="18" charset="0"/>
                        <a:ea typeface="Cambria Math" panose="02040503050406030204" pitchFamily="18" charset="0"/>
                      </a:rPr>
                      <m:t>=</m:t>
                    </m:r>
                    <m:r>
                      <a:rPr lang="pt-BR" i="1">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e>
                    </m:d>
                    <m:r>
                      <a:rPr lang="pt-BR" b="0" i="1" smtClean="0">
                        <a:solidFill>
                          <a:srgbClr val="FFFFFF"/>
                        </a:solidFill>
                        <a:latin typeface="Cambria Math" panose="02040503050406030204" pitchFamily="18" charset="0"/>
                      </a:rPr>
                      <m:t>∗</m:t>
                    </m:r>
                    <m:r>
                      <a:rPr lang="pt-BR" b="0" i="1" smtClean="0">
                        <a:solidFill>
                          <a:srgbClr val="FFFFFF"/>
                        </a:solidFill>
                        <a:latin typeface="Cambria Math" panose="02040503050406030204" pitchFamily="18" charset="0"/>
                      </a:rPr>
                      <m:t>𝑃</m:t>
                    </m:r>
                    <m:r>
                      <a:rPr lang="pt-BR" b="0" i="1" smtClean="0">
                        <a:solidFill>
                          <a:srgbClr val="FFFFFF"/>
                        </a:solidFill>
                        <a:latin typeface="Cambria Math" panose="02040503050406030204" pitchFamily="18" charset="0"/>
                      </a:rPr>
                      <m:t>(</m:t>
                    </m:r>
                    <m:r>
                      <a:rPr lang="pt-BR" b="0" i="1" smtClean="0">
                        <a:solidFill>
                          <a:srgbClr val="FFFFFF"/>
                        </a:solidFill>
                        <a:latin typeface="Cambria Math" panose="02040503050406030204" pitchFamily="18" charset="0"/>
                      </a:rPr>
                      <m:t>𝐵</m:t>
                    </m:r>
                    <m:r>
                      <a:rPr lang="pt-BR" b="0" i="1" smtClean="0">
                        <a:solidFill>
                          <a:srgbClr val="FFFFFF"/>
                        </a:solidFill>
                        <a:latin typeface="Cambria Math" panose="02040503050406030204" pitchFamily="18" charset="0"/>
                      </a:rPr>
                      <m:t>)</m:t>
                    </m:r>
                  </m:oMath>
                </a14:m>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r>
                  <a:rPr lang="en-US" dirty="0" err="1">
                    <a:solidFill>
                      <a:srgbClr val="FFFFFF"/>
                    </a:solidFill>
                    <a:latin typeface="Arial" panose="020B0604020202020204" pitchFamily="34" charset="0"/>
                  </a:rPr>
                  <a:t>Não</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confundir</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disjuntos</a:t>
                </a:r>
                <a:r>
                  <a:rPr lang="en-US" dirty="0">
                    <a:solidFill>
                      <a:srgbClr val="FFFFFF"/>
                    </a:solidFill>
                    <a:latin typeface="Arial" panose="020B0604020202020204" pitchFamily="34" charset="0"/>
                  </a:rPr>
                  <a:t> com </a:t>
                </a:r>
                <a:r>
                  <a:rPr lang="en-US" dirty="0" err="1">
                    <a:solidFill>
                      <a:srgbClr val="FFFFFF"/>
                    </a:solidFill>
                    <a:latin typeface="Arial" panose="020B0604020202020204" pitchFamily="34" charset="0"/>
                  </a:rPr>
                  <a:t>eventos</a:t>
                </a:r>
                <a:r>
                  <a:rPr lang="en-US" dirty="0">
                    <a:solidFill>
                      <a:srgbClr val="FFFFFF"/>
                    </a:solidFill>
                    <a:latin typeface="Arial" panose="020B0604020202020204" pitchFamily="34" charset="0"/>
                  </a:rPr>
                  <a:t> </a:t>
                </a:r>
                <a:r>
                  <a:rPr lang="en-US" dirty="0" err="1">
                    <a:solidFill>
                      <a:srgbClr val="FFFFFF"/>
                    </a:solidFill>
                    <a:latin typeface="Arial" panose="020B0604020202020204" pitchFamily="34" charset="0"/>
                  </a:rPr>
                  <a:t>independentes</a:t>
                </a:r>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FFFFFF"/>
                  </a:solidFill>
                  <a:latin typeface="Arial" panose="020B0604020202020204" pitchFamily="34" charset="0"/>
                </a:endParaRPr>
              </a:p>
              <a:p>
                <a:pPr algn="just"/>
                <a:r>
                  <a:rPr lang="pt-BR" dirty="0">
                    <a:solidFill>
                      <a:srgbClr val="FFFFFF"/>
                    </a:solidFill>
                    <a:latin typeface="Arial" panose="020B0604020202020204" pitchFamily="34" charset="0"/>
                    <a:cs typeface="Arial" panose="020B0604020202020204" pitchFamily="34" charset="0"/>
                  </a:rPr>
                  <a:t>Teorema de </a:t>
                </a:r>
                <a:r>
                  <a:rPr lang="pt-BR" dirty="0" err="1">
                    <a:solidFill>
                      <a:srgbClr val="FFFFFF"/>
                    </a:solidFill>
                    <a:latin typeface="Arial" panose="020B0604020202020204" pitchFamily="34" charset="0"/>
                    <a:cs typeface="Arial" panose="020B0604020202020204" pitchFamily="34" charset="0"/>
                  </a:rPr>
                  <a:t>Bayes</a:t>
                </a:r>
                <a:r>
                  <a:rPr lang="pt-BR" dirty="0">
                    <a:solidFill>
                      <a:srgbClr val="FFFFFF"/>
                    </a:solidFill>
                    <a:latin typeface="Arial" panose="020B0604020202020204" pitchFamily="34" charset="0"/>
                    <a:cs typeface="Arial" panose="020B0604020202020204" pitchFamily="34" charset="0"/>
                  </a:rPr>
                  <a:t>:</a:t>
                </a:r>
              </a:p>
              <a:p>
                <a:pPr algn="ctr"/>
                <a14:m>
                  <m:oMath xmlns:m="http://schemas.openxmlformats.org/officeDocument/2006/math">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sSub>
                          <m:sSubPr>
                            <m:ctrlPr>
                              <a:rPr lang="pt-BR" b="0" i="1" smtClean="0">
                                <a:solidFill>
                                  <a:srgbClr val="FFFFFF"/>
                                </a:solidFill>
                                <a:latin typeface="Cambria Math" panose="02040503050406030204" pitchFamily="18" charset="0"/>
                              </a:rPr>
                            </m:ctrlPr>
                          </m:sSubPr>
                          <m:e>
                            <m:r>
                              <a:rPr lang="pt-BR" b="0" i="1" smtClean="0">
                                <a:solidFill>
                                  <a:srgbClr val="FFFFFF"/>
                                </a:solidFill>
                                <a:latin typeface="Cambria Math" panose="02040503050406030204" pitchFamily="18" charset="0"/>
                              </a:rPr>
                              <m:t>𝐶</m:t>
                            </m:r>
                          </m:e>
                          <m:sub>
                            <m:r>
                              <a:rPr lang="pt-BR" b="0" i="1" smtClean="0">
                                <a:solidFill>
                                  <a:srgbClr val="FFFFFF"/>
                                </a:solidFill>
                                <a:latin typeface="Cambria Math" panose="02040503050406030204" pitchFamily="18" charset="0"/>
                              </a:rPr>
                              <m:t>𝑗</m:t>
                            </m:r>
                          </m:sub>
                        </m:sSub>
                      </m:e>
                      <m:e>
                        <m:r>
                          <a:rPr lang="pt-BR" b="0" i="1" smtClean="0">
                            <a:solidFill>
                              <a:srgbClr val="FFFFFF"/>
                            </a:solidFill>
                            <a:latin typeface="Cambria Math" panose="02040503050406030204" pitchFamily="18" charset="0"/>
                          </a:rPr>
                          <m:t>𝐴</m:t>
                        </m:r>
                      </m:e>
                    </m:d>
                    <m:r>
                      <a:rPr lang="pt-BR" b="0" i="1" smtClean="0">
                        <a:solidFill>
                          <a:srgbClr val="FFFFFF"/>
                        </a:solidFill>
                        <a:latin typeface="Cambria Math" panose="02040503050406030204" pitchFamily="18" charset="0"/>
                      </a:rPr>
                      <m:t>=</m:t>
                    </m:r>
                    <m:f>
                      <m:fPr>
                        <m:ctrlPr>
                          <a:rPr lang="pt-BR" b="0" i="1" smtClean="0">
                            <a:solidFill>
                              <a:srgbClr val="FFFFFF"/>
                            </a:solidFill>
                            <a:latin typeface="Cambria Math" panose="02040503050406030204" pitchFamily="18" charset="0"/>
                          </a:rPr>
                        </m:ctrlPr>
                      </m:fPr>
                      <m:num>
                        <m:r>
                          <a:rPr lang="pt-BR" b="0" i="1" smtClean="0">
                            <a:solidFill>
                              <a:srgbClr val="FFFFFF"/>
                            </a:solidFill>
                            <a:latin typeface="Cambria Math" panose="02040503050406030204" pitchFamily="18" charset="0"/>
                          </a:rPr>
                          <m:t>𝑃</m:t>
                        </m:r>
                        <m:d>
                          <m:dPr>
                            <m:ctrlPr>
                              <a:rPr lang="pt-BR" b="0" i="1" smtClean="0">
                                <a:solidFill>
                                  <a:srgbClr val="FFFFFF"/>
                                </a:solidFill>
                                <a:latin typeface="Cambria Math" panose="02040503050406030204" pitchFamily="18" charset="0"/>
                              </a:rPr>
                            </m:ctrlPr>
                          </m:dPr>
                          <m:e>
                            <m:r>
                              <a:rPr lang="pt-BR" b="0" i="1" smtClean="0">
                                <a:solidFill>
                                  <a:srgbClr val="FFFFFF"/>
                                </a:solidFill>
                                <a:latin typeface="Cambria Math" panose="02040503050406030204" pitchFamily="18" charset="0"/>
                              </a:rPr>
                              <m:t>𝐴</m:t>
                            </m:r>
                          </m:e>
                          <m:e>
                            <m:sSub>
                              <m:sSubPr>
                                <m:ctrlPr>
                                  <a:rPr lang="pt-BR" b="0" i="1" smtClean="0">
                                    <a:solidFill>
                                      <a:srgbClr val="FFFFFF"/>
                                    </a:solidFill>
                                    <a:latin typeface="Cambria Math" panose="02040503050406030204" pitchFamily="18" charset="0"/>
                                  </a:rPr>
                                </m:ctrlPr>
                              </m:sSubPr>
                              <m:e>
                                <m:r>
                                  <a:rPr lang="pt-BR" b="0" i="1" smtClean="0">
                                    <a:solidFill>
                                      <a:srgbClr val="FFFFFF"/>
                                    </a:solidFill>
                                    <a:latin typeface="Cambria Math" panose="02040503050406030204" pitchFamily="18" charset="0"/>
                                  </a:rPr>
                                  <m:t>𝐶</m:t>
                                </m:r>
                              </m:e>
                              <m:sub>
                                <m:r>
                                  <a:rPr lang="pt-BR" b="0" i="1" smtClean="0">
                                    <a:solidFill>
                                      <a:srgbClr val="FFFFFF"/>
                                    </a:solidFill>
                                    <a:latin typeface="Cambria Math" panose="02040503050406030204" pitchFamily="18" charset="0"/>
                                  </a:rPr>
                                  <m:t>𝑗</m:t>
                                </m:r>
                              </m:sub>
                            </m:sSub>
                          </m:e>
                        </m:d>
                        <m:r>
                          <a:rPr lang="pt-BR" i="1">
                            <a:solidFill>
                              <a:srgbClr val="FFFFFF"/>
                            </a:solidFill>
                            <a:latin typeface="Cambria Math" panose="02040503050406030204" pitchFamily="18" charset="0"/>
                          </a:rPr>
                          <m:t>𝑃</m:t>
                        </m:r>
                        <m:r>
                          <a:rPr lang="pt-BR" b="0" i="1" smtClean="0">
                            <a:solidFill>
                              <a:srgbClr val="FFFFFF"/>
                            </a:solidFill>
                            <a:latin typeface="Cambria Math" panose="02040503050406030204" pitchFamily="18" charset="0"/>
                          </a:rPr>
                          <m:t>(</m:t>
                        </m:r>
                        <m:sSub>
                          <m:sSubPr>
                            <m:ctrlPr>
                              <a:rPr lang="pt-BR" b="0" i="1" smtClean="0">
                                <a:solidFill>
                                  <a:srgbClr val="FFFFFF"/>
                                </a:solidFill>
                                <a:latin typeface="Cambria Math" panose="02040503050406030204" pitchFamily="18" charset="0"/>
                              </a:rPr>
                            </m:ctrlPr>
                          </m:sSubPr>
                          <m:e>
                            <m:r>
                              <a:rPr lang="pt-BR" b="0" i="1" smtClean="0">
                                <a:solidFill>
                                  <a:srgbClr val="FFFFFF"/>
                                </a:solidFill>
                                <a:latin typeface="Cambria Math" panose="02040503050406030204" pitchFamily="18" charset="0"/>
                              </a:rPr>
                              <m:t>𝐶</m:t>
                            </m:r>
                          </m:e>
                          <m:sub>
                            <m:r>
                              <a:rPr lang="pt-BR" b="0" i="1" smtClean="0">
                                <a:solidFill>
                                  <a:srgbClr val="FFFFFF"/>
                                </a:solidFill>
                                <a:latin typeface="Cambria Math" panose="02040503050406030204" pitchFamily="18" charset="0"/>
                              </a:rPr>
                              <m:t>𝑗</m:t>
                            </m:r>
                          </m:sub>
                        </m:sSub>
                        <m:r>
                          <a:rPr lang="pt-BR" b="0" i="1" smtClean="0">
                            <a:solidFill>
                              <a:srgbClr val="FFFFFF"/>
                            </a:solidFill>
                            <a:latin typeface="Cambria Math" panose="02040503050406030204" pitchFamily="18" charset="0"/>
                          </a:rPr>
                          <m:t>)</m:t>
                        </m:r>
                      </m:num>
                      <m:den>
                        <m:nary>
                          <m:naryPr>
                            <m:chr m:val="∑"/>
                            <m:ctrlPr>
                              <a:rPr lang="pt-BR" b="0" i="1" smtClean="0">
                                <a:solidFill>
                                  <a:srgbClr val="FFFFFF"/>
                                </a:solidFill>
                                <a:latin typeface="Cambria Math" panose="02040503050406030204" pitchFamily="18" charset="0"/>
                              </a:rPr>
                            </m:ctrlPr>
                          </m:naryPr>
                          <m:sub>
                            <m:r>
                              <m:rPr>
                                <m:brk m:alnAt="23"/>
                              </m:rPr>
                              <a:rPr lang="pt-BR" b="0" i="1" smtClean="0">
                                <a:solidFill>
                                  <a:srgbClr val="FFFFFF"/>
                                </a:solidFill>
                                <a:latin typeface="Cambria Math" panose="02040503050406030204" pitchFamily="18" charset="0"/>
                              </a:rPr>
                              <m:t>𝑖</m:t>
                            </m:r>
                            <m:r>
                              <a:rPr lang="pt-BR" b="0" i="1" smtClean="0">
                                <a:solidFill>
                                  <a:srgbClr val="FFFFFF"/>
                                </a:solidFill>
                                <a:latin typeface="Cambria Math" panose="02040503050406030204" pitchFamily="18" charset="0"/>
                              </a:rPr>
                              <m:t>=1</m:t>
                            </m:r>
                          </m:sub>
                          <m:sup>
                            <m:r>
                              <a:rPr lang="pt-BR" b="0" i="1" smtClean="0">
                                <a:solidFill>
                                  <a:srgbClr val="FFFFFF"/>
                                </a:solidFill>
                                <a:latin typeface="Cambria Math" panose="02040503050406030204" pitchFamily="18" charset="0"/>
                              </a:rPr>
                              <m:t>𝑘</m:t>
                            </m:r>
                          </m:sup>
                          <m:e>
                            <m:r>
                              <a:rPr lang="pt-BR" i="1">
                                <a:solidFill>
                                  <a:srgbClr val="FFFFFF"/>
                                </a:solidFill>
                                <a:latin typeface="Cambria Math" panose="02040503050406030204" pitchFamily="18" charset="0"/>
                              </a:rPr>
                              <m:t>𝑃</m:t>
                            </m:r>
                            <m:d>
                              <m:dPr>
                                <m:ctrlPr>
                                  <a:rPr lang="pt-BR" i="1">
                                    <a:solidFill>
                                      <a:srgbClr val="FFFFFF"/>
                                    </a:solidFill>
                                    <a:latin typeface="Cambria Math" panose="02040503050406030204" pitchFamily="18" charset="0"/>
                                  </a:rPr>
                                </m:ctrlPr>
                              </m:dPr>
                              <m:e>
                                <m:r>
                                  <a:rPr lang="pt-BR" i="1">
                                    <a:solidFill>
                                      <a:srgbClr val="FFFFFF"/>
                                    </a:solidFill>
                                    <a:latin typeface="Cambria Math" panose="02040503050406030204" pitchFamily="18" charset="0"/>
                                  </a:rPr>
                                  <m:t>𝐴</m:t>
                                </m:r>
                              </m:e>
                              <m:e>
                                <m:sSub>
                                  <m:sSubPr>
                                    <m:ctrlPr>
                                      <a:rPr lang="pt-BR" i="1">
                                        <a:solidFill>
                                          <a:srgbClr val="FFFFFF"/>
                                        </a:solidFill>
                                        <a:latin typeface="Cambria Math" panose="02040503050406030204" pitchFamily="18" charset="0"/>
                                      </a:rPr>
                                    </m:ctrlPr>
                                  </m:sSubPr>
                                  <m:e>
                                    <m:r>
                                      <a:rPr lang="pt-BR" i="1">
                                        <a:solidFill>
                                          <a:srgbClr val="FFFFFF"/>
                                        </a:solidFill>
                                        <a:latin typeface="Cambria Math" panose="02040503050406030204" pitchFamily="18" charset="0"/>
                                      </a:rPr>
                                      <m:t>𝐶</m:t>
                                    </m:r>
                                  </m:e>
                                  <m:sub>
                                    <m:r>
                                      <a:rPr lang="pt-BR" b="0" i="1" smtClean="0">
                                        <a:solidFill>
                                          <a:srgbClr val="FFFFFF"/>
                                        </a:solidFill>
                                        <a:latin typeface="Cambria Math" panose="02040503050406030204" pitchFamily="18" charset="0"/>
                                      </a:rPr>
                                      <m:t>𝑖</m:t>
                                    </m:r>
                                  </m:sub>
                                </m:sSub>
                              </m:e>
                            </m:d>
                            <m:r>
                              <a:rPr lang="pt-BR" i="1">
                                <a:solidFill>
                                  <a:srgbClr val="FFFFFF"/>
                                </a:solidFill>
                                <a:latin typeface="Cambria Math" panose="02040503050406030204" pitchFamily="18" charset="0"/>
                              </a:rPr>
                              <m:t>𝑃</m:t>
                            </m:r>
                            <m:r>
                              <a:rPr lang="pt-BR" i="1">
                                <a:solidFill>
                                  <a:srgbClr val="FFFFFF"/>
                                </a:solidFill>
                                <a:latin typeface="Cambria Math" panose="02040503050406030204" pitchFamily="18" charset="0"/>
                              </a:rPr>
                              <m:t>(</m:t>
                            </m:r>
                            <m:sSub>
                              <m:sSubPr>
                                <m:ctrlPr>
                                  <a:rPr lang="pt-BR" i="1">
                                    <a:solidFill>
                                      <a:srgbClr val="FFFFFF"/>
                                    </a:solidFill>
                                    <a:latin typeface="Cambria Math" panose="02040503050406030204" pitchFamily="18" charset="0"/>
                                  </a:rPr>
                                </m:ctrlPr>
                              </m:sSubPr>
                              <m:e>
                                <m:r>
                                  <a:rPr lang="pt-BR" i="1">
                                    <a:solidFill>
                                      <a:srgbClr val="FFFFFF"/>
                                    </a:solidFill>
                                    <a:latin typeface="Cambria Math" panose="02040503050406030204" pitchFamily="18" charset="0"/>
                                  </a:rPr>
                                  <m:t>𝐶</m:t>
                                </m:r>
                              </m:e>
                              <m:sub>
                                <m:r>
                                  <a:rPr lang="pt-BR" b="0" i="1" smtClean="0">
                                    <a:solidFill>
                                      <a:srgbClr val="FFFFFF"/>
                                    </a:solidFill>
                                    <a:latin typeface="Cambria Math" panose="02040503050406030204" pitchFamily="18" charset="0"/>
                                  </a:rPr>
                                  <m:t>𝑖</m:t>
                                </m:r>
                              </m:sub>
                            </m:sSub>
                            <m:r>
                              <a:rPr lang="pt-BR" i="1">
                                <a:solidFill>
                                  <a:srgbClr val="FFFFFF"/>
                                </a:solidFill>
                                <a:latin typeface="Cambria Math" panose="02040503050406030204" pitchFamily="18" charset="0"/>
                              </a:rPr>
                              <m:t>)</m:t>
                            </m:r>
                          </m:e>
                        </m:nary>
                      </m:den>
                    </m:f>
                  </m:oMath>
                </a14:m>
                <a:r>
                  <a:rPr lang="en-US" dirty="0">
                    <a:solidFill>
                      <a:srgbClr val="FFFFFF"/>
                    </a:solidFill>
                    <a:latin typeface="Arial" panose="020B0604020202020204" pitchFamily="34" charset="0"/>
                  </a:rPr>
                  <a:t>, j = 1, 2,…, k</a:t>
                </a:r>
              </a:p>
              <a:p>
                <a:pPr algn="just"/>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endParaRPr lang="en-US" b="0" i="0" dirty="0">
                  <a:solidFill>
                    <a:srgbClr val="FFFFFF"/>
                  </a:solidFill>
                  <a:effectLst/>
                  <a:latin typeface="Arial" panose="020B0604020202020204" pitchFamily="34" charset="0"/>
                </a:endParaRPr>
              </a:p>
            </p:txBody>
          </p:sp>
        </mc:Choice>
        <mc:Fallback>
          <p:sp>
            <p:nvSpPr>
              <p:cNvPr id="4" name="Rectangle 3">
                <a:extLst>
                  <a:ext uri="{FF2B5EF4-FFF2-40B4-BE49-F238E27FC236}">
                    <a16:creationId xmlns:a16="http://schemas.microsoft.com/office/drawing/2014/main" id="{B5BA8A14-7293-4200-A646-E96B7A993A5B}"/>
                  </a:ext>
                </a:extLst>
              </p:cNvPr>
              <p:cNvSpPr>
                <a:spLocks noRot="1" noChangeAspect="1" noMove="1" noResize="1" noEditPoints="1" noAdjustHandles="1" noChangeArrowheads="1" noChangeShapeType="1" noTextEdit="1"/>
              </p:cNvSpPr>
              <p:nvPr/>
            </p:nvSpPr>
            <p:spPr>
              <a:xfrm>
                <a:off x="1522414" y="1752600"/>
                <a:ext cx="10667998" cy="4991879"/>
              </a:xfrm>
              <a:prstGeom prst="rect">
                <a:avLst/>
              </a:prstGeom>
              <a:blipFill>
                <a:blip r:embed="rId2"/>
                <a:stretch>
                  <a:fillRect l="-514" t="-733"/>
                </a:stretch>
              </a:blipFill>
            </p:spPr>
            <p:txBody>
              <a:bodyPr/>
              <a:lstStyle/>
              <a:p>
                <a:r>
                  <a:rPr lang="en-US">
                    <a:noFill/>
                  </a:rPr>
                  <a:t> </a:t>
                </a:r>
              </a:p>
            </p:txBody>
          </p:sp>
        </mc:Fallback>
      </mc:AlternateContent>
    </p:spTree>
    <p:extLst>
      <p:ext uri="{BB962C8B-B14F-4D97-AF65-F5344CB8AC3E}">
        <p14:creationId xmlns:p14="http://schemas.microsoft.com/office/powerpoint/2010/main" val="14814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Inferência Estatística - Estimação</a:t>
            </a:r>
            <a:endParaRPr lang="en-US" dirty="0"/>
          </a:p>
        </p:txBody>
      </p:sp>
      <mc:AlternateContent xmlns:mc="http://schemas.openxmlformats.org/markup-compatibility/2006">
        <mc:Choice xmlns:a14="http://schemas.microsoft.com/office/drawing/2010/main" Requires="a14">
          <p:graphicFrame>
            <p:nvGraphicFramePr>
              <p:cNvPr id="5" name="Content Placeholder 3" descr="Vertical bullet list showing 3 groups arranged one below the other and bullet points are present under each group.">
                <a:extLst>
                  <a:ext uri="{FF2B5EF4-FFF2-40B4-BE49-F238E27FC236}">
                    <a16:creationId xmlns:a16="http://schemas.microsoft.com/office/drawing/2014/main" id="{BED716FF-F43A-449D-90B9-0034D5E6BE1D}"/>
                  </a:ext>
                </a:extLst>
              </p:cNvPr>
              <p:cNvGraphicFramePr>
                <a:graphicFrameLocks/>
              </p:cNvGraphicFramePr>
              <p:nvPr>
                <p:extLst>
                  <p:ext uri="{D42A27DB-BD31-4B8C-83A1-F6EECF244321}">
                    <p14:modId xmlns:p14="http://schemas.microsoft.com/office/powerpoint/2010/main" val="72257035"/>
                  </p:ext>
                </p:extLst>
              </p:nvPr>
            </p:nvGraphicFramePr>
            <p:xfrm>
              <a:off x="1527817" y="1828800"/>
              <a:ext cx="441419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3" descr="Vertical bullet list showing 3 groups arranged one below the other and bullet points are present under each group.">
                <a:extLst>
                  <a:ext uri="{FF2B5EF4-FFF2-40B4-BE49-F238E27FC236}">
                    <a16:creationId xmlns:a16="http://schemas.microsoft.com/office/drawing/2014/main" id="{BED716FF-F43A-449D-90B9-0034D5E6BE1D}"/>
                  </a:ext>
                </a:extLst>
              </p:cNvPr>
              <p:cNvGraphicFramePr>
                <a:graphicFrameLocks/>
              </p:cNvGraphicFramePr>
              <p:nvPr>
                <p:extLst>
                  <p:ext uri="{D42A27DB-BD31-4B8C-83A1-F6EECF244321}">
                    <p14:modId xmlns:p14="http://schemas.microsoft.com/office/powerpoint/2010/main" val="72257035"/>
                  </p:ext>
                </p:extLst>
              </p:nvPr>
            </p:nvGraphicFramePr>
            <p:xfrm>
              <a:off x="1527817" y="1828800"/>
              <a:ext cx="4414194" cy="48006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6" name="Content Placeholder 5">
            <a:extLst>
              <a:ext uri="{FF2B5EF4-FFF2-40B4-BE49-F238E27FC236}">
                <a16:creationId xmlns:a16="http://schemas.microsoft.com/office/drawing/2014/main" id="{E31C649D-8ACA-46B2-B32D-5F29BCEA58E9}"/>
              </a:ext>
            </a:extLst>
          </p:cNvPr>
          <p:cNvSpPr txBox="1">
            <a:spLocks/>
          </p:cNvSpPr>
          <p:nvPr/>
        </p:nvSpPr>
        <p:spPr>
          <a:xfrm>
            <a:off x="6246814" y="2209800"/>
            <a:ext cx="5410197" cy="37338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n-US" dirty="0"/>
          </a:p>
        </p:txBody>
      </p:sp>
      <p:sp>
        <p:nvSpPr>
          <p:cNvPr id="3" name="Rectangle 2">
            <a:extLst>
              <a:ext uri="{FF2B5EF4-FFF2-40B4-BE49-F238E27FC236}">
                <a16:creationId xmlns:a16="http://schemas.microsoft.com/office/drawing/2014/main" id="{FB6028B0-A9B1-46FB-9630-EFD66A87B48C}"/>
              </a:ext>
            </a:extLst>
          </p:cNvPr>
          <p:cNvSpPr/>
          <p:nvPr/>
        </p:nvSpPr>
        <p:spPr>
          <a:xfrm>
            <a:off x="6170612" y="2795587"/>
            <a:ext cx="5935909" cy="2462213"/>
          </a:xfrm>
          <a:prstGeom prst="rect">
            <a:avLst/>
          </a:prstGeom>
        </p:spPr>
        <p:txBody>
          <a:bodyPr wrap="square">
            <a:spAutoFit/>
          </a:bodyPr>
          <a:lstStyle/>
          <a:p>
            <a:pPr algn="just"/>
            <a:r>
              <a:rPr lang="en-US" sz="2200" dirty="0">
                <a:solidFill>
                  <a:srgbClr val="FFFFFF"/>
                </a:solidFill>
                <a:latin typeface="Arial" panose="020B0604020202020204" pitchFamily="34" charset="0"/>
              </a:rPr>
              <a:t>A </a:t>
            </a:r>
            <a:r>
              <a:rPr lang="en-US" sz="2200" b="1" dirty="0" err="1">
                <a:solidFill>
                  <a:srgbClr val="FFFFFF"/>
                </a:solidFill>
                <a:latin typeface="Arial" panose="020B0604020202020204" pitchFamily="34" charset="0"/>
              </a:rPr>
              <a:t>Inferência</a:t>
            </a:r>
            <a:r>
              <a:rPr lang="en-US" sz="2200" b="1" dirty="0">
                <a:solidFill>
                  <a:srgbClr val="FFFFFF"/>
                </a:solidFill>
                <a:latin typeface="Arial" panose="020B0604020202020204" pitchFamily="34" charset="0"/>
              </a:rPr>
              <a:t> </a:t>
            </a:r>
            <a:r>
              <a:rPr lang="en-US" sz="2200" b="1" dirty="0" err="1">
                <a:solidFill>
                  <a:srgbClr val="FFFFFF"/>
                </a:solidFill>
                <a:latin typeface="Arial" panose="020B0604020202020204" pitchFamily="34" charset="0"/>
              </a:rPr>
              <a:t>Estatística</a:t>
            </a:r>
            <a:r>
              <a:rPr lang="en-US" sz="2200" b="1" dirty="0">
                <a:solidFill>
                  <a:srgbClr val="FFFFFF"/>
                </a:solidFill>
                <a:latin typeface="Arial" panose="020B0604020202020204" pitchFamily="34" charset="0"/>
              </a:rPr>
              <a:t> </a:t>
            </a:r>
            <a:r>
              <a:rPr lang="en-US" sz="2200" dirty="0">
                <a:solidFill>
                  <a:srgbClr val="FFFFFF"/>
                </a:solidFill>
                <a:latin typeface="Arial" panose="020B0604020202020204" pitchFamily="34" charset="0"/>
              </a:rPr>
              <a:t>é a </a:t>
            </a:r>
            <a:r>
              <a:rPr lang="en-US" sz="2200" dirty="0" err="1">
                <a:solidFill>
                  <a:srgbClr val="FFFFFF"/>
                </a:solidFill>
                <a:latin typeface="Arial" panose="020B0604020202020204" pitchFamily="34" charset="0"/>
              </a:rPr>
              <a:t>arte</a:t>
            </a:r>
            <a:r>
              <a:rPr lang="en-US" sz="2200" dirty="0">
                <a:solidFill>
                  <a:srgbClr val="FFFFFF"/>
                </a:solidFill>
                <a:latin typeface="Arial" panose="020B0604020202020204" pitchFamily="34" charset="0"/>
              </a:rPr>
              <a:t> de </a:t>
            </a:r>
            <a:r>
              <a:rPr lang="en-US" sz="2200" dirty="0" err="1">
                <a:solidFill>
                  <a:srgbClr val="FFFFFF"/>
                </a:solidFill>
                <a:latin typeface="Arial" panose="020B0604020202020204" pitchFamily="34" charset="0"/>
              </a:rPr>
              <a:t>deduzir</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usando</a:t>
            </a:r>
            <a:r>
              <a:rPr lang="en-US" sz="2200" dirty="0">
                <a:solidFill>
                  <a:srgbClr val="FFFFFF"/>
                </a:solidFill>
                <a:latin typeface="Arial" panose="020B0604020202020204" pitchFamily="34" charset="0"/>
              </a:rPr>
              <a:t> o </a:t>
            </a:r>
            <a:r>
              <a:rPr lang="en-US" sz="2200" dirty="0" err="1">
                <a:solidFill>
                  <a:srgbClr val="FFFFFF"/>
                </a:solidFill>
                <a:latin typeface="Arial" panose="020B0604020202020204" pitchFamily="34" charset="0"/>
              </a:rPr>
              <a:t>raciocínio</a:t>
            </a:r>
            <a:r>
              <a:rPr lang="en-US" sz="2200" dirty="0">
                <a:solidFill>
                  <a:srgbClr val="FFFFFF"/>
                </a:solidFill>
                <a:latin typeface="Arial" panose="020B0604020202020204" pitchFamily="34" charset="0"/>
              </a:rPr>
              <a:t> e as </a:t>
            </a:r>
            <a:r>
              <a:rPr lang="en-US" sz="2200" dirty="0" err="1">
                <a:solidFill>
                  <a:srgbClr val="FFFFFF"/>
                </a:solidFill>
                <a:latin typeface="Arial" panose="020B0604020202020204" pitchFamily="34" charset="0"/>
              </a:rPr>
              <a:t>evidências</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amostrais</a:t>
            </a:r>
            <a:r>
              <a:rPr lang="en-US" sz="2200" dirty="0">
                <a:solidFill>
                  <a:srgbClr val="FFFFFF"/>
                </a:solidFill>
                <a:latin typeface="Arial" panose="020B0604020202020204" pitchFamily="34" charset="0"/>
              </a:rPr>
              <a:t>. É a </a:t>
            </a:r>
            <a:r>
              <a:rPr lang="en-US" sz="2200" dirty="0" err="1">
                <a:solidFill>
                  <a:srgbClr val="FFFFFF"/>
                </a:solidFill>
                <a:latin typeface="Arial" panose="020B0604020202020204" pitchFamily="34" charset="0"/>
              </a:rPr>
              <a:t>mistura</a:t>
            </a:r>
            <a:r>
              <a:rPr lang="en-US" sz="2200" dirty="0">
                <a:solidFill>
                  <a:srgbClr val="FFFFFF"/>
                </a:solidFill>
                <a:latin typeface="Arial" panose="020B0604020202020204" pitchFamily="34" charset="0"/>
              </a:rPr>
              <a:t> de </a:t>
            </a:r>
            <a:r>
              <a:rPr lang="en-US" sz="2200" dirty="0" err="1">
                <a:solidFill>
                  <a:srgbClr val="FFFFFF"/>
                </a:solidFill>
                <a:latin typeface="Arial" panose="020B0604020202020204" pitchFamily="34" charset="0"/>
              </a:rPr>
              <a:t>intuição</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matemática</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estatística</a:t>
            </a:r>
            <a:r>
              <a:rPr lang="en-US" sz="2200" dirty="0">
                <a:solidFill>
                  <a:srgbClr val="FFFFFF"/>
                </a:solidFill>
                <a:latin typeface="Arial" panose="020B0604020202020204" pitchFamily="34" charset="0"/>
              </a:rPr>
              <a:t> e </a:t>
            </a:r>
            <a:r>
              <a:rPr lang="en-US" sz="2200" dirty="0" err="1">
                <a:solidFill>
                  <a:srgbClr val="FFFFFF"/>
                </a:solidFill>
                <a:latin typeface="Arial" panose="020B0604020202020204" pitchFamily="34" charset="0"/>
              </a:rPr>
              <a:t>técnicas</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computacionais</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visando</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entender</a:t>
            </a:r>
            <a:r>
              <a:rPr lang="en-US" sz="2200" dirty="0">
                <a:solidFill>
                  <a:srgbClr val="FFFFFF"/>
                </a:solidFill>
                <a:latin typeface="Arial" panose="020B0604020202020204" pitchFamily="34" charset="0"/>
              </a:rPr>
              <a:t> o </a:t>
            </a:r>
            <a:r>
              <a:rPr lang="en-US" sz="2200" dirty="0" err="1">
                <a:solidFill>
                  <a:srgbClr val="FFFFFF"/>
                </a:solidFill>
                <a:latin typeface="Arial" panose="020B0604020202020204" pitchFamily="34" charset="0"/>
              </a:rPr>
              <a:t>fenômeno</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aleatório</a:t>
            </a:r>
            <a:r>
              <a:rPr lang="en-US" sz="2200" dirty="0">
                <a:solidFill>
                  <a:srgbClr val="FFFFFF"/>
                </a:solidFill>
                <a:latin typeface="Arial" panose="020B0604020202020204" pitchFamily="34" charset="0"/>
              </a:rPr>
              <a:t> por </a:t>
            </a:r>
            <a:r>
              <a:rPr lang="en-US" sz="2200" dirty="0" err="1">
                <a:solidFill>
                  <a:srgbClr val="FFFFFF"/>
                </a:solidFill>
                <a:latin typeface="Arial" panose="020B0604020202020204" pitchFamily="34" charset="0"/>
              </a:rPr>
              <a:t>meio</a:t>
            </a:r>
            <a:r>
              <a:rPr lang="en-US" sz="2200" dirty="0">
                <a:solidFill>
                  <a:srgbClr val="FFFFFF"/>
                </a:solidFill>
                <a:latin typeface="Arial" panose="020B0604020202020204" pitchFamily="34" charset="0"/>
              </a:rPr>
              <a:t> de </a:t>
            </a:r>
            <a:r>
              <a:rPr lang="en-US" sz="2200" dirty="0" err="1">
                <a:solidFill>
                  <a:srgbClr val="FFFFFF"/>
                </a:solidFill>
                <a:latin typeface="Arial" panose="020B0604020202020204" pitchFamily="34" charset="0"/>
              </a:rPr>
              <a:t>medidas</a:t>
            </a:r>
            <a:r>
              <a:rPr lang="en-US" sz="2200" dirty="0">
                <a:solidFill>
                  <a:srgbClr val="FFFFFF"/>
                </a:solidFill>
                <a:latin typeface="Arial" panose="020B0604020202020204" pitchFamily="34" charset="0"/>
              </a:rPr>
              <a:t> de interesse </a:t>
            </a:r>
            <a:r>
              <a:rPr lang="en-US" sz="2200" dirty="0" err="1">
                <a:solidFill>
                  <a:srgbClr val="FFFFFF"/>
                </a:solidFill>
                <a:latin typeface="Arial" panose="020B0604020202020204" pitchFamily="34" charset="0"/>
              </a:rPr>
              <a:t>presentes</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nos</a:t>
            </a:r>
            <a:r>
              <a:rPr lang="en-US" sz="2200" dirty="0">
                <a:solidFill>
                  <a:srgbClr val="FFFFFF"/>
                </a:solidFill>
                <a:latin typeface="Arial" panose="020B0604020202020204" pitchFamily="34" charset="0"/>
              </a:rPr>
              <a:t> dados </a:t>
            </a:r>
            <a:r>
              <a:rPr lang="en-US" sz="2200" dirty="0" err="1">
                <a:solidFill>
                  <a:srgbClr val="FFFFFF"/>
                </a:solidFill>
                <a:latin typeface="Arial" panose="020B0604020202020204" pitchFamily="34" charset="0"/>
              </a:rPr>
              <a:t>amostrais</a:t>
            </a:r>
            <a:r>
              <a:rPr lang="en-US" sz="2200" dirty="0">
                <a:solidFill>
                  <a:srgbClr val="FFFFFF"/>
                </a:solidFill>
                <a:latin typeface="Arial" panose="020B0604020202020204" pitchFamily="34" charset="0"/>
              </a:rPr>
              <a:t>. </a:t>
            </a:r>
          </a:p>
        </p:txBody>
      </p:sp>
    </p:spTree>
    <p:extLst>
      <p:ext uri="{BB962C8B-B14F-4D97-AF65-F5344CB8AC3E}">
        <p14:creationId xmlns:p14="http://schemas.microsoft.com/office/powerpoint/2010/main" val="238308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Distribuições</a:t>
            </a:r>
            <a:r>
              <a:rPr lang="en-US" dirty="0"/>
              <a:t> de </a:t>
            </a:r>
            <a:r>
              <a:rPr lang="en-US" dirty="0" err="1"/>
              <a:t>Probabilidades</a:t>
            </a:r>
            <a:endParaRPr lang="en-US" dirty="0"/>
          </a:p>
        </p:txBody>
      </p:sp>
      <p:sp>
        <p:nvSpPr>
          <p:cNvPr id="4" name="Rectangle 3">
            <a:extLst>
              <a:ext uri="{FF2B5EF4-FFF2-40B4-BE49-F238E27FC236}">
                <a16:creationId xmlns:a16="http://schemas.microsoft.com/office/drawing/2014/main" id="{FC194E37-2698-4BAC-A348-92DE842CFAF8}"/>
              </a:ext>
            </a:extLst>
          </p:cNvPr>
          <p:cNvSpPr/>
          <p:nvPr/>
        </p:nvSpPr>
        <p:spPr>
          <a:xfrm>
            <a:off x="1522414" y="1828800"/>
            <a:ext cx="6092825" cy="1477328"/>
          </a:xfrm>
          <a:prstGeom prst="rect">
            <a:avLst/>
          </a:prstGeom>
        </p:spPr>
        <p:txBody>
          <a:bodyPr>
            <a:spAutoFit/>
          </a:bodyPr>
          <a:lstStyle/>
          <a:p>
            <a:r>
              <a:rPr lang="en-US"/>
              <a:t>require(tools)</a:t>
            </a:r>
          </a:p>
          <a:p>
            <a:r>
              <a:rPr lang="en-US"/>
              <a:t>setwd("C:/Users/guilherme.ferraudo/Documents/CursoStat")</a:t>
            </a:r>
          </a:p>
          <a:p>
            <a:r>
              <a:rPr lang="en-US"/>
              <a:t>Sweave("lista_distr_cont.Rnw")</a:t>
            </a:r>
          </a:p>
          <a:p>
            <a:r>
              <a:rPr lang="en-US"/>
              <a:t>dev.off()</a:t>
            </a:r>
          </a:p>
          <a:p>
            <a:r>
              <a:rPr lang="en-US"/>
              <a:t>texi2dvi("lista_distr_cont.tex", pdf = T)</a:t>
            </a:r>
            <a:endParaRPr lang="en-US" dirty="0"/>
          </a:p>
        </p:txBody>
      </p:sp>
      <p:sp>
        <p:nvSpPr>
          <p:cNvPr id="5" name="Rectangle 4">
            <a:extLst>
              <a:ext uri="{FF2B5EF4-FFF2-40B4-BE49-F238E27FC236}">
                <a16:creationId xmlns:a16="http://schemas.microsoft.com/office/drawing/2014/main" id="{03EE8E69-BAA1-4CBD-9CB2-A36B8A17E52E}"/>
              </a:ext>
            </a:extLst>
          </p:cNvPr>
          <p:cNvSpPr/>
          <p:nvPr/>
        </p:nvSpPr>
        <p:spPr>
          <a:xfrm>
            <a:off x="1522413" y="3657600"/>
            <a:ext cx="10666412" cy="286232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Caso </a:t>
            </a:r>
            <a:r>
              <a:rPr lang="en-US" dirty="0" err="1"/>
              <a:t>haja</a:t>
            </a:r>
            <a:r>
              <a:rPr lang="en-US" dirty="0"/>
              <a:t> interesse no material </a:t>
            </a:r>
            <a:r>
              <a:rPr lang="en-US" dirty="0" err="1"/>
              <a:t>Sweave</a:t>
            </a:r>
            <a:r>
              <a:rPr lang="en-US" dirty="0"/>
              <a:t> </a:t>
            </a:r>
            <a:r>
              <a:rPr lang="en-US" i="1" dirty="0"/>
              <a:t>(.</a:t>
            </a:r>
            <a:r>
              <a:rPr lang="en-US" i="1" dirty="0" err="1"/>
              <a:t>Rnw</a:t>
            </a:r>
            <a:r>
              <a:rPr lang="en-US" i="1" dirty="0"/>
              <a:t>)</a:t>
            </a:r>
            <a:r>
              <a:rPr lang="en-US" dirty="0"/>
              <a:t> </a:t>
            </a:r>
            <a:r>
              <a:rPr lang="en-US" dirty="0" err="1"/>
              <a:t>contendo</a:t>
            </a:r>
            <a:r>
              <a:rPr lang="en-US" dirty="0"/>
              <a:t> o material das </a:t>
            </a:r>
            <a:r>
              <a:rPr lang="en-US" dirty="0" err="1"/>
              <a:t>distribuições</a:t>
            </a:r>
            <a:r>
              <a:rPr lang="en-US" dirty="0"/>
              <a:t> </a:t>
            </a:r>
            <a:r>
              <a:rPr lang="en-US" dirty="0" err="1"/>
              <a:t>discretas</a:t>
            </a:r>
            <a:r>
              <a:rPr lang="en-US" dirty="0"/>
              <a:t> e </a:t>
            </a:r>
            <a:r>
              <a:rPr lang="en-US" dirty="0" err="1"/>
              <a:t>contínuas</a:t>
            </a:r>
            <a:r>
              <a:rPr lang="en-US" dirty="0"/>
              <a:t> entre </a:t>
            </a:r>
            <a:r>
              <a:rPr lang="en-US" dirty="0" err="1"/>
              <a:t>em</a:t>
            </a:r>
            <a:r>
              <a:rPr lang="en-US" dirty="0"/>
              <a:t> </a:t>
            </a:r>
            <a:r>
              <a:rPr lang="en-US" dirty="0" err="1"/>
              <a:t>contato</a:t>
            </a:r>
            <a:r>
              <a:rPr lang="en-US" dirty="0"/>
              <a:t>: </a:t>
            </a:r>
            <a:r>
              <a:rPr lang="en-US" dirty="0">
                <a:hlinkClick r:id="rId2"/>
              </a:rPr>
              <a:t>guiferraudo@gmail.com</a:t>
            </a:r>
            <a:endParaRPr lang="en-US" dirty="0"/>
          </a:p>
          <a:p>
            <a:endParaRPr lang="en-US" dirty="0"/>
          </a:p>
        </p:txBody>
      </p:sp>
    </p:spTree>
    <p:extLst>
      <p:ext uri="{BB962C8B-B14F-4D97-AF65-F5344CB8AC3E}">
        <p14:creationId xmlns:p14="http://schemas.microsoft.com/office/powerpoint/2010/main" val="107561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D3CB29B1-9B17-4ABB-9083-0D7102750312}"/>
              </a:ext>
            </a:extLst>
          </p:cNvPr>
          <p:cNvGraphicFramePr/>
          <p:nvPr>
            <p:extLst>
              <p:ext uri="{D42A27DB-BD31-4B8C-83A1-F6EECF244321}">
                <p14:modId xmlns:p14="http://schemas.microsoft.com/office/powerpoint/2010/main" val="758163371"/>
              </p:ext>
            </p:extLst>
          </p:nvPr>
        </p:nvGraphicFramePr>
        <p:xfrm>
          <a:off x="1408112" y="419100"/>
          <a:ext cx="9372599"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68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Obrigado</a:t>
            </a:r>
            <a:r>
              <a:rPr lang="en-US" dirty="0"/>
              <a:t>!</a:t>
            </a:r>
          </a:p>
        </p:txBody>
      </p:sp>
      <p:sp>
        <p:nvSpPr>
          <p:cNvPr id="3" name="Subtitle 2"/>
          <p:cNvSpPr>
            <a:spLocks noGrp="1"/>
          </p:cNvSpPr>
          <p:nvPr>
            <p:ph type="subTitle" idx="1"/>
          </p:nvPr>
        </p:nvSpPr>
        <p:spPr/>
        <p:txBody>
          <a:bodyPr/>
          <a:lstStyle/>
          <a:p>
            <a:r>
              <a:rPr lang="en-US" dirty="0">
                <a:hlinkClick r:id="rId2"/>
              </a:rPr>
              <a:t>guiferraudo@gmail.com</a:t>
            </a:r>
            <a:endParaRPr lang="en-US" dirty="0"/>
          </a:p>
          <a:p>
            <a:r>
              <a:rPr lang="en-US" dirty="0">
                <a:hlinkClick r:id="rId3"/>
              </a:rPr>
              <a:t>https://www.linkedin.com/in/gferraudo/</a:t>
            </a:r>
            <a:endParaRPr lang="en-US" dirty="0"/>
          </a:p>
          <a:p>
            <a:endParaRPr lang="en-US" dirty="0"/>
          </a:p>
        </p:txBody>
      </p:sp>
    </p:spTree>
    <p:extLst>
      <p:ext uri="{BB962C8B-B14F-4D97-AF65-F5344CB8AC3E}">
        <p14:creationId xmlns:p14="http://schemas.microsoft.com/office/powerpoint/2010/main" val="22952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DB7-1538-4811-990E-E2839DCBD9B0}"/>
              </a:ext>
            </a:extLst>
          </p:cNvPr>
          <p:cNvSpPr>
            <a:spLocks noGrp="1"/>
          </p:cNvSpPr>
          <p:nvPr>
            <p:ph type="title"/>
          </p:nvPr>
        </p:nvSpPr>
        <p:spPr/>
        <p:txBody>
          <a:bodyPr/>
          <a:lstStyle/>
          <a:p>
            <a:r>
              <a:rPr lang="pt-BR" dirty="0"/>
              <a:t>Muito prazer...</a:t>
            </a:r>
            <a:endParaRPr lang="en-US" dirty="0"/>
          </a:p>
        </p:txBody>
      </p:sp>
      <p:sp>
        <p:nvSpPr>
          <p:cNvPr id="3" name="Content Placeholder 2">
            <a:extLst>
              <a:ext uri="{FF2B5EF4-FFF2-40B4-BE49-F238E27FC236}">
                <a16:creationId xmlns:a16="http://schemas.microsoft.com/office/drawing/2014/main" id="{F5CDCCCB-A833-495C-92DD-CF5C37993D2C}"/>
              </a:ext>
            </a:extLst>
          </p:cNvPr>
          <p:cNvSpPr>
            <a:spLocks noGrp="1"/>
          </p:cNvSpPr>
          <p:nvPr>
            <p:ph idx="1"/>
          </p:nvPr>
        </p:nvSpPr>
        <p:spPr>
          <a:xfrm>
            <a:off x="1522414" y="1676400"/>
            <a:ext cx="9144000" cy="4800600"/>
          </a:xfrm>
        </p:spPr>
        <p:txBody>
          <a:bodyPr>
            <a:normAutofit fontScale="85000" lnSpcReduction="20000"/>
          </a:bodyPr>
          <a:lstStyle/>
          <a:p>
            <a:r>
              <a:rPr lang="pt-BR" dirty="0"/>
              <a:t>Graduado em Estatística (UFSCar, 2006)</a:t>
            </a:r>
          </a:p>
          <a:p>
            <a:pPr lvl="1"/>
            <a:r>
              <a:rPr lang="pt-BR" dirty="0"/>
              <a:t>R, Analise Bayesiana Espacial, Analise Multivariada e SIG </a:t>
            </a:r>
          </a:p>
          <a:p>
            <a:r>
              <a:rPr lang="pt-BR" dirty="0"/>
              <a:t>Mestre em Estatística (UFSCar, 2008)</a:t>
            </a:r>
          </a:p>
          <a:p>
            <a:pPr lvl="1"/>
            <a:r>
              <a:rPr lang="pt-BR" dirty="0"/>
              <a:t>R, Análise de Sobrevivência, Modelos Lineares Generalizados aplicados a dados de imóveis e lotes urbanos</a:t>
            </a:r>
          </a:p>
          <a:p>
            <a:r>
              <a:rPr lang="pt-BR" dirty="0"/>
              <a:t>Doutor em Agronomia/Genética e Melhoramento (FCAV/UNESP, 2013)</a:t>
            </a:r>
          </a:p>
          <a:p>
            <a:pPr lvl="1"/>
            <a:r>
              <a:rPr lang="pt-BR" dirty="0"/>
              <a:t>R, Simulação, Modelos Mistos, Modelos Lineares Usuais, Análise Multivariada e Interação Genótipo x Ambiente </a:t>
            </a:r>
          </a:p>
          <a:p>
            <a:r>
              <a:rPr lang="pt-BR" dirty="0" err="1"/>
              <a:t>Co-fundador</a:t>
            </a:r>
            <a:r>
              <a:rPr lang="pt-BR" dirty="0"/>
              <a:t> </a:t>
            </a:r>
            <a:r>
              <a:rPr lang="pt-BR" dirty="0" err="1"/>
              <a:t>AgTechs</a:t>
            </a:r>
            <a:r>
              <a:rPr lang="pt-BR" dirty="0"/>
              <a:t> (</a:t>
            </a:r>
            <a:r>
              <a:rPr lang="pt-BR" dirty="0" err="1"/>
              <a:t>YouAgro</a:t>
            </a:r>
            <a:r>
              <a:rPr lang="pt-BR" dirty="0"/>
              <a:t> e </a:t>
            </a:r>
            <a:r>
              <a:rPr lang="pt-BR" dirty="0" err="1"/>
              <a:t>BeeAgro</a:t>
            </a:r>
            <a:r>
              <a:rPr lang="pt-BR" dirty="0"/>
              <a:t>, 2016-2020)</a:t>
            </a:r>
          </a:p>
          <a:p>
            <a:pPr lvl="1"/>
            <a:r>
              <a:rPr lang="pt-BR" dirty="0"/>
              <a:t>Primeira rede social do agro e primeiro app a trazer transparência de preços de insumos agrícolas (</a:t>
            </a:r>
            <a:r>
              <a:rPr lang="pt-BR" dirty="0" err="1"/>
              <a:t>Analytics</a:t>
            </a:r>
            <a:r>
              <a:rPr lang="pt-BR" dirty="0"/>
              <a:t> e </a:t>
            </a:r>
            <a:r>
              <a:rPr lang="pt-BR" dirty="0" err="1"/>
              <a:t>Biz</a:t>
            </a:r>
            <a:r>
              <a:rPr lang="pt-BR" dirty="0"/>
              <a:t> </a:t>
            </a:r>
            <a:r>
              <a:rPr lang="pt-BR" dirty="0" err="1"/>
              <a:t>Dev</a:t>
            </a:r>
            <a:r>
              <a:rPr lang="pt-BR" dirty="0"/>
              <a:t>)</a:t>
            </a:r>
          </a:p>
          <a:p>
            <a:r>
              <a:rPr lang="pt-BR" dirty="0"/>
              <a:t>Data </a:t>
            </a:r>
            <a:r>
              <a:rPr lang="pt-BR" dirty="0" err="1"/>
              <a:t>Scientist</a:t>
            </a:r>
            <a:r>
              <a:rPr lang="pt-BR" dirty="0"/>
              <a:t> Minerva Foods</a:t>
            </a:r>
          </a:p>
          <a:p>
            <a:pPr lvl="1"/>
            <a:r>
              <a:rPr lang="pt-BR" dirty="0"/>
              <a:t>Python, Métodos de Otimização, </a:t>
            </a:r>
            <a:r>
              <a:rPr lang="pt-BR" dirty="0" err="1"/>
              <a:t>Machine</a:t>
            </a:r>
            <a:r>
              <a:rPr lang="pt-BR" dirty="0"/>
              <a:t> Learning, Analise de Series Temporais - Python </a:t>
            </a:r>
          </a:p>
          <a:p>
            <a:r>
              <a:rPr lang="pt-BR" dirty="0"/>
              <a:t>Mentor em Programas de Startups e Inovação</a:t>
            </a:r>
          </a:p>
          <a:p>
            <a:r>
              <a:rPr lang="pt-BR" dirty="0"/>
              <a:t>Orientador em MBA</a:t>
            </a:r>
          </a:p>
          <a:p>
            <a:pPr lvl="1"/>
            <a:endParaRPr lang="pt-BR" dirty="0"/>
          </a:p>
          <a:p>
            <a:pPr lvl="1"/>
            <a:endParaRPr lang="pt-BR" dirty="0"/>
          </a:p>
          <a:p>
            <a:endParaRPr lang="en-US" dirty="0"/>
          </a:p>
        </p:txBody>
      </p:sp>
    </p:spTree>
    <p:extLst>
      <p:ext uri="{BB962C8B-B14F-4D97-AF65-F5344CB8AC3E}">
        <p14:creationId xmlns:p14="http://schemas.microsoft.com/office/powerpoint/2010/main" val="19433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Conteúdo</a:t>
            </a:r>
            <a:endParaRPr lang="en-US" dirty="0"/>
          </a:p>
        </p:txBody>
      </p:sp>
      <p:sp>
        <p:nvSpPr>
          <p:cNvPr id="14" name="Content Placeholder 13"/>
          <p:cNvSpPr>
            <a:spLocks noGrp="1"/>
          </p:cNvSpPr>
          <p:nvPr>
            <p:ph idx="1"/>
          </p:nvPr>
        </p:nvSpPr>
        <p:spPr/>
        <p:txBody>
          <a:bodyPr/>
          <a:lstStyle/>
          <a:p>
            <a:r>
              <a:rPr lang="en-US" dirty="0" err="1"/>
              <a:t>Introdução</a:t>
            </a:r>
            <a:r>
              <a:rPr lang="en-US" dirty="0"/>
              <a:t> à </a:t>
            </a:r>
            <a:r>
              <a:rPr lang="en-US" dirty="0" err="1"/>
              <a:t>Estatística</a:t>
            </a:r>
            <a:endParaRPr lang="en-US" dirty="0"/>
          </a:p>
          <a:p>
            <a:r>
              <a:rPr lang="en-US" dirty="0" err="1"/>
              <a:t>Medidas</a:t>
            </a:r>
            <a:r>
              <a:rPr lang="en-US" dirty="0"/>
              <a:t> </a:t>
            </a:r>
            <a:r>
              <a:rPr lang="en-US" dirty="0" err="1"/>
              <a:t>Resumo</a:t>
            </a:r>
            <a:endParaRPr lang="en-US" dirty="0"/>
          </a:p>
          <a:p>
            <a:r>
              <a:rPr lang="en-US" dirty="0" err="1"/>
              <a:t>Probabilidade</a:t>
            </a:r>
            <a:endParaRPr lang="en-US" dirty="0"/>
          </a:p>
          <a:p>
            <a:r>
              <a:rPr lang="en-US" dirty="0" err="1"/>
              <a:t>Inferência</a:t>
            </a:r>
            <a:r>
              <a:rPr lang="en-US" dirty="0"/>
              <a:t> </a:t>
            </a:r>
            <a:r>
              <a:rPr lang="en-US" dirty="0" err="1"/>
              <a:t>Estatística</a:t>
            </a:r>
            <a:r>
              <a:rPr lang="en-US" dirty="0"/>
              <a:t> - </a:t>
            </a:r>
            <a:r>
              <a:rPr lang="en-US" dirty="0" err="1"/>
              <a:t>Estimação</a:t>
            </a:r>
            <a:r>
              <a:rPr lang="en-US" dirty="0"/>
              <a:t> </a:t>
            </a:r>
          </a:p>
          <a:p>
            <a:r>
              <a:rPr lang="en-US" dirty="0" err="1"/>
              <a:t>Distribuições</a:t>
            </a:r>
            <a:r>
              <a:rPr lang="en-US" dirty="0"/>
              <a:t> de </a:t>
            </a:r>
            <a:r>
              <a:rPr lang="en-US" dirty="0" err="1"/>
              <a:t>Probabilidade</a:t>
            </a:r>
            <a:r>
              <a:rPr lang="en-US" dirty="0"/>
              <a:t> </a:t>
            </a:r>
            <a:r>
              <a:rPr lang="en-US" dirty="0" err="1"/>
              <a:t>Discretas</a:t>
            </a:r>
            <a:endParaRPr lang="en-US" dirty="0"/>
          </a:p>
          <a:p>
            <a:r>
              <a:rPr lang="en-US" dirty="0" err="1"/>
              <a:t>Distribuições</a:t>
            </a:r>
            <a:r>
              <a:rPr lang="en-US" dirty="0"/>
              <a:t> de </a:t>
            </a:r>
            <a:r>
              <a:rPr lang="en-US" dirty="0" err="1"/>
              <a:t>Probabilidade</a:t>
            </a:r>
            <a:r>
              <a:rPr lang="en-US" dirty="0"/>
              <a:t> </a:t>
            </a:r>
            <a:r>
              <a:rPr lang="en-US" dirty="0" err="1"/>
              <a:t>Contínuas</a:t>
            </a:r>
            <a:endParaRPr lang="en-US" dirty="0"/>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r>
              <a:rPr lang="en-US" dirty="0"/>
              <a:t> à </a:t>
            </a:r>
            <a:r>
              <a:rPr lang="en-US" dirty="0" err="1"/>
              <a:t>Estatística</a:t>
            </a:r>
            <a:endParaRPr lang="en-US" dirty="0"/>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648130318"/>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6246814" y="2209800"/>
            <a:ext cx="5410197" cy="3733800"/>
          </a:xfrm>
        </p:spPr>
        <p:txBody>
          <a:bodyPr/>
          <a:lstStyle/>
          <a:p>
            <a:r>
              <a:rPr lang="en-US" dirty="0" err="1"/>
              <a:t>Raciocinio</a:t>
            </a:r>
            <a:r>
              <a:rPr lang="en-US" dirty="0"/>
              <a:t> e </a:t>
            </a:r>
            <a:r>
              <a:rPr lang="en-US" dirty="0" err="1"/>
              <a:t>Disciplina</a:t>
            </a:r>
            <a:r>
              <a:rPr lang="en-US" dirty="0"/>
              <a:t> (</a:t>
            </a:r>
            <a:r>
              <a:rPr lang="en-US" dirty="0" err="1"/>
              <a:t>Matemática</a:t>
            </a:r>
            <a:r>
              <a:rPr lang="en-US" dirty="0"/>
              <a:t>)</a:t>
            </a:r>
          </a:p>
          <a:p>
            <a:r>
              <a:rPr lang="en-US" dirty="0"/>
              <a:t>Base de Dados</a:t>
            </a:r>
          </a:p>
          <a:p>
            <a:r>
              <a:rPr lang="en-US" dirty="0" err="1"/>
              <a:t>Desafiar</a:t>
            </a:r>
            <a:r>
              <a:rPr lang="en-US" dirty="0"/>
              <a:t> o status quo</a:t>
            </a:r>
          </a:p>
          <a:p>
            <a:r>
              <a:rPr lang="en-US" dirty="0" err="1"/>
              <a:t>Imparcialidade</a:t>
            </a:r>
            <a:endParaRPr lang="en-US" dirty="0"/>
          </a:p>
          <a:p>
            <a:r>
              <a:rPr lang="en-US" dirty="0" err="1"/>
              <a:t>Integridade</a:t>
            </a:r>
            <a:endParaRPr lang="en-US" dirty="0"/>
          </a:p>
          <a:p>
            <a:r>
              <a:rPr lang="en-US" dirty="0" err="1"/>
              <a:t>Etica</a:t>
            </a:r>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Eis</a:t>
            </a:r>
            <a:r>
              <a:rPr lang="en-US" dirty="0"/>
              <a:t> a </a:t>
            </a:r>
            <a:r>
              <a:rPr lang="en-US" dirty="0" err="1"/>
              <a:t>variabilidade</a:t>
            </a:r>
            <a:r>
              <a:rPr lang="en-US" dirty="0"/>
              <a:t>!</a:t>
            </a:r>
          </a:p>
        </p:txBody>
      </p:sp>
      <p:sp>
        <p:nvSpPr>
          <p:cNvPr id="3" name="Text Placeholder 2"/>
          <p:cNvSpPr>
            <a:spLocks noGrp="1"/>
          </p:cNvSpPr>
          <p:nvPr>
            <p:ph type="body" idx="1"/>
          </p:nvPr>
        </p:nvSpPr>
        <p:spPr/>
        <p:txBody>
          <a:bodyPr/>
          <a:lstStyle/>
          <a:p>
            <a:r>
              <a:rPr lang="pt-BR" dirty="0"/>
              <a:t>POPULAÇÃO</a:t>
            </a:r>
            <a:endParaRPr lang="en-US" dirty="0"/>
          </a:p>
        </p:txBody>
      </p:sp>
      <p:sp>
        <p:nvSpPr>
          <p:cNvPr id="4" name="Content Placeholder 3"/>
          <p:cNvSpPr>
            <a:spLocks noGrp="1"/>
          </p:cNvSpPr>
          <p:nvPr>
            <p:ph sz="half" idx="2"/>
          </p:nvPr>
        </p:nvSpPr>
        <p:spPr/>
        <p:txBody>
          <a:bodyPr>
            <a:normAutofit fontScale="85000" lnSpcReduction="20000"/>
          </a:bodyPr>
          <a:lstStyle/>
          <a:p>
            <a:pPr algn="just"/>
            <a:r>
              <a:rPr lang="pt-BR" dirty="0"/>
              <a:t>Universo</a:t>
            </a:r>
          </a:p>
          <a:p>
            <a:pPr algn="just"/>
            <a:r>
              <a:rPr lang="pt-BR" dirty="0"/>
              <a:t>Censo</a:t>
            </a:r>
          </a:p>
          <a:p>
            <a:pPr algn="just"/>
            <a:r>
              <a:rPr lang="pt-BR" dirty="0"/>
              <a:t>Base de dados que contém a característica de interesse </a:t>
            </a:r>
            <a:endParaRPr lang="en-US" dirty="0"/>
          </a:p>
          <a:p>
            <a:endParaRPr lang="en-US" dirty="0"/>
          </a:p>
        </p:txBody>
      </p:sp>
      <p:sp>
        <p:nvSpPr>
          <p:cNvPr id="5" name="Text Placeholder 4"/>
          <p:cNvSpPr>
            <a:spLocks noGrp="1"/>
          </p:cNvSpPr>
          <p:nvPr>
            <p:ph type="body" sz="quarter" idx="3"/>
          </p:nvPr>
        </p:nvSpPr>
        <p:spPr/>
        <p:txBody>
          <a:bodyPr/>
          <a:lstStyle/>
          <a:p>
            <a:r>
              <a:rPr lang="pt-BR" dirty="0"/>
              <a:t>AMOSTRA</a:t>
            </a:r>
            <a:endParaRPr lang="en-US" dirty="0"/>
          </a:p>
        </p:txBody>
      </p:sp>
      <p:sp>
        <p:nvSpPr>
          <p:cNvPr id="6" name="Content Placeholder 5"/>
          <p:cNvSpPr>
            <a:spLocks noGrp="1"/>
          </p:cNvSpPr>
          <p:nvPr>
            <p:ph sz="quarter" idx="4"/>
          </p:nvPr>
        </p:nvSpPr>
        <p:spPr/>
        <p:txBody>
          <a:bodyPr>
            <a:normAutofit fontScale="85000" lnSpcReduction="20000"/>
          </a:bodyPr>
          <a:lstStyle/>
          <a:p>
            <a:pPr algn="just"/>
            <a:r>
              <a:rPr lang="pt-BR" dirty="0"/>
              <a:t>Devido à dificuldade para se observar todos os elementos da população, coletaremos alguns deles para formar um grupo a ser avaliado.</a:t>
            </a:r>
          </a:p>
          <a:p>
            <a:pPr algn="just"/>
            <a:r>
              <a:rPr lang="pt-BR" dirty="0"/>
              <a:t>Subconjunto da população</a:t>
            </a:r>
          </a:p>
          <a:p>
            <a:pPr algn="just"/>
            <a:r>
              <a:rPr lang="pt-BR" dirty="0"/>
              <a:t>Planos amostrais existem para fornecer um subconjunto de valores o mais parecido possível com a população</a:t>
            </a:r>
          </a:p>
          <a:p>
            <a:pPr algn="just"/>
            <a:r>
              <a:rPr lang="pt-BR" dirty="0"/>
              <a:t>Amostragem: Casual Simples, Estratificada,  Sistemática e Conglomerados.</a:t>
            </a:r>
            <a:endParaRPr lang="en-US" dirty="0"/>
          </a:p>
        </p:txBody>
      </p:sp>
    </p:spTree>
    <p:extLst>
      <p:ext uri="{BB962C8B-B14F-4D97-AF65-F5344CB8AC3E}">
        <p14:creationId xmlns:p14="http://schemas.microsoft.com/office/powerpoint/2010/main" val="240156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Variável</a:t>
            </a:r>
            <a:r>
              <a:rPr lang="en-US" dirty="0"/>
              <a:t> </a:t>
            </a:r>
            <a:r>
              <a:rPr lang="en-US" dirty="0" err="1"/>
              <a:t>Aleatória</a:t>
            </a:r>
            <a:r>
              <a:rPr lang="en-US" dirty="0"/>
              <a:t> </a:t>
            </a:r>
            <a:r>
              <a:rPr lang="en-US" dirty="0" err="1"/>
              <a:t>Qualitativa</a:t>
            </a:r>
            <a:endParaRPr lang="en-US" dirty="0"/>
          </a:p>
        </p:txBody>
      </p:sp>
      <p:sp>
        <p:nvSpPr>
          <p:cNvPr id="6" name="Content Placeholder 5"/>
          <p:cNvSpPr>
            <a:spLocks noGrp="1"/>
          </p:cNvSpPr>
          <p:nvPr>
            <p:ph idx="1"/>
          </p:nvPr>
        </p:nvSpPr>
        <p:spPr/>
        <p:txBody>
          <a:bodyPr>
            <a:normAutofit lnSpcReduction="10000"/>
          </a:bodyPr>
          <a:lstStyle/>
          <a:p>
            <a:pPr algn="just"/>
            <a:r>
              <a:rPr lang="pt-BR" dirty="0"/>
              <a:t>Não-numérica</a:t>
            </a:r>
          </a:p>
          <a:p>
            <a:pPr algn="just"/>
            <a:r>
              <a:rPr lang="pt-BR" dirty="0"/>
              <a:t>Os possíveis valores que assume representam atributos e/ou qualidades</a:t>
            </a:r>
          </a:p>
          <a:p>
            <a:pPr algn="just"/>
            <a:r>
              <a:rPr lang="pt-BR" dirty="0"/>
              <a:t>Qualitativa ordinal: há uma ordenação natural, indicando intensidades crescentes de realização </a:t>
            </a:r>
            <a:r>
              <a:rPr lang="pt-BR" i="1" dirty="0"/>
              <a:t>(Classe Social: Baixo, Médio e Alto)</a:t>
            </a:r>
          </a:p>
          <a:p>
            <a:pPr algn="just"/>
            <a:r>
              <a:rPr lang="pt-BR" dirty="0"/>
              <a:t>Qualitativa nominal: quando não é possível estabelecer uma ordem natural entre seus valores. </a:t>
            </a:r>
            <a:r>
              <a:rPr lang="pt-BR" i="1" dirty="0"/>
              <a:t>(Sexo: F ou M)</a:t>
            </a:r>
            <a:endParaRPr lang="en-US" i="1" dirty="0"/>
          </a:p>
        </p:txBody>
      </p:sp>
      <p:sp>
        <p:nvSpPr>
          <p:cNvPr id="5" name="Text Placeholder 4">
            <a:extLst>
              <a:ext uri="{FF2B5EF4-FFF2-40B4-BE49-F238E27FC236}">
                <a16:creationId xmlns:a16="http://schemas.microsoft.com/office/drawing/2014/main" id="{A91EF0CA-EC5A-4571-95EF-1B67EDE42C7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Variável</a:t>
            </a:r>
            <a:r>
              <a:rPr lang="en-US" dirty="0"/>
              <a:t> </a:t>
            </a:r>
            <a:r>
              <a:rPr lang="en-US" dirty="0" err="1"/>
              <a:t>Aleatória</a:t>
            </a:r>
            <a:r>
              <a:rPr lang="en-US" dirty="0"/>
              <a:t> </a:t>
            </a:r>
            <a:r>
              <a:rPr lang="en-US" dirty="0" err="1"/>
              <a:t>Quantitativa</a:t>
            </a:r>
            <a:endParaRPr lang="en-US" dirty="0"/>
          </a:p>
        </p:txBody>
      </p:sp>
      <p:sp>
        <p:nvSpPr>
          <p:cNvPr id="6" name="Content Placeholder 5"/>
          <p:cNvSpPr>
            <a:spLocks noGrp="1"/>
          </p:cNvSpPr>
          <p:nvPr>
            <p:ph idx="1"/>
          </p:nvPr>
        </p:nvSpPr>
        <p:spPr/>
        <p:txBody>
          <a:bodyPr/>
          <a:lstStyle/>
          <a:p>
            <a:pPr algn="just"/>
            <a:r>
              <a:rPr lang="pt-BR" dirty="0"/>
              <a:t>Uma quantidade, X, associada a cada possível resultado do espaço amostral</a:t>
            </a:r>
          </a:p>
          <a:p>
            <a:pPr algn="just"/>
            <a:r>
              <a:rPr lang="pt-BR" dirty="0"/>
              <a:t>V.A. Discreta: assume valores num conjunto enumerável (0,1,2,3,4,5,...)</a:t>
            </a:r>
          </a:p>
          <a:p>
            <a:pPr algn="just"/>
            <a:r>
              <a:rPr lang="pt-BR" dirty="0"/>
              <a:t>V.A. Contínua: assume valores em qualquer intervalo dos números reais (não-enumerável)</a:t>
            </a:r>
            <a:endParaRPr lang="en-US" dirty="0"/>
          </a:p>
        </p:txBody>
      </p:sp>
      <p:sp>
        <p:nvSpPr>
          <p:cNvPr id="5" name="Text Placeholder 4">
            <a:extLst>
              <a:ext uri="{FF2B5EF4-FFF2-40B4-BE49-F238E27FC236}">
                <a16:creationId xmlns:a16="http://schemas.microsoft.com/office/drawing/2014/main" id="{87129C8E-AEB9-4B53-8C44-DF17248744C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1282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Medidas</a:t>
            </a:r>
            <a:r>
              <a:rPr lang="en-US" dirty="0"/>
              <a:t> </a:t>
            </a:r>
            <a:r>
              <a:rPr lang="en-US" dirty="0" err="1"/>
              <a:t>Resumo</a:t>
            </a:r>
            <a:endParaRPr lang="en-US" dirty="0"/>
          </a:p>
        </p:txBody>
      </p:sp>
      <p:sp>
        <p:nvSpPr>
          <p:cNvPr id="3" name="Text Placeholder 2"/>
          <p:cNvSpPr>
            <a:spLocks noGrp="1"/>
          </p:cNvSpPr>
          <p:nvPr>
            <p:ph type="body" idx="1"/>
          </p:nvPr>
        </p:nvSpPr>
        <p:spPr/>
        <p:txBody>
          <a:bodyPr/>
          <a:lstStyle/>
          <a:p>
            <a:r>
              <a:rPr lang="pt-BR" dirty="0"/>
              <a:t>POSIÇÃO</a:t>
            </a:r>
            <a:endParaRPr lang="en-US" dirty="0"/>
          </a:p>
        </p:txBody>
      </p:sp>
      <p:sp>
        <p:nvSpPr>
          <p:cNvPr id="4" name="Content Placeholder 3"/>
          <p:cNvSpPr>
            <a:spLocks noGrp="1"/>
          </p:cNvSpPr>
          <p:nvPr>
            <p:ph sz="half" idx="2"/>
          </p:nvPr>
        </p:nvSpPr>
        <p:spPr>
          <a:xfrm>
            <a:off x="1522413" y="2819399"/>
            <a:ext cx="4416552" cy="3657601"/>
          </a:xfrm>
        </p:spPr>
        <p:txBody>
          <a:bodyPr>
            <a:normAutofit fontScale="62500" lnSpcReduction="20000"/>
          </a:bodyPr>
          <a:lstStyle/>
          <a:p>
            <a:pPr algn="just"/>
            <a:r>
              <a:rPr lang="pt-BR" dirty="0"/>
              <a:t>Localizar uma distribuição</a:t>
            </a:r>
          </a:p>
          <a:p>
            <a:pPr algn="just"/>
            <a:r>
              <a:rPr lang="pt-BR" b="1" dirty="0"/>
              <a:t>Média aritmética</a:t>
            </a:r>
          </a:p>
          <a:p>
            <a:pPr algn="just"/>
            <a:r>
              <a:rPr lang="pt-BR" b="1" dirty="0"/>
              <a:t>Mediana: </a:t>
            </a:r>
            <a:r>
              <a:rPr lang="pt-BR" dirty="0"/>
              <a:t>valor que separa o conjunto de dados em 2 partes. O “meio” do conjunto amostral. É uma estatística de ordem (Robusta).</a:t>
            </a:r>
          </a:p>
          <a:p>
            <a:pPr algn="just"/>
            <a:r>
              <a:rPr lang="pt-BR" b="1" dirty="0"/>
              <a:t>Moda: </a:t>
            </a:r>
            <a:r>
              <a:rPr lang="pt-BR" dirty="0"/>
              <a:t>valor mais frequente</a:t>
            </a:r>
          </a:p>
          <a:p>
            <a:pPr algn="just"/>
            <a:r>
              <a:rPr lang="pt-BR" b="1" dirty="0"/>
              <a:t>1º Quartil:</a:t>
            </a:r>
            <a:r>
              <a:rPr lang="pt-BR" dirty="0"/>
              <a:t> 25% das observações ordenadas estão abaixo dele</a:t>
            </a:r>
          </a:p>
          <a:p>
            <a:pPr algn="just"/>
            <a:r>
              <a:rPr lang="pt-BR" dirty="0"/>
              <a:t> </a:t>
            </a:r>
            <a:r>
              <a:rPr lang="pt-BR" b="1" dirty="0"/>
              <a:t>2º Quartil:</a:t>
            </a:r>
            <a:r>
              <a:rPr lang="pt-BR" dirty="0"/>
              <a:t> 50% das observações ordenadas estão abaixo dele. É  a mediana.</a:t>
            </a:r>
          </a:p>
          <a:p>
            <a:pPr algn="just"/>
            <a:r>
              <a:rPr lang="pt-BR" b="1" dirty="0"/>
              <a:t>3º Quartil:</a:t>
            </a:r>
            <a:r>
              <a:rPr lang="pt-BR" dirty="0"/>
              <a:t> 75% das observações ordenadas estão abaixo dele</a:t>
            </a:r>
            <a:endParaRPr lang="en-US" dirty="0"/>
          </a:p>
          <a:p>
            <a:endParaRPr lang="en-US" dirty="0"/>
          </a:p>
        </p:txBody>
      </p:sp>
      <p:sp>
        <p:nvSpPr>
          <p:cNvPr id="5" name="Text Placeholder 4"/>
          <p:cNvSpPr>
            <a:spLocks noGrp="1"/>
          </p:cNvSpPr>
          <p:nvPr>
            <p:ph type="body" sz="quarter" idx="3"/>
          </p:nvPr>
        </p:nvSpPr>
        <p:spPr/>
        <p:txBody>
          <a:bodyPr/>
          <a:lstStyle/>
          <a:p>
            <a:r>
              <a:rPr lang="pt-BR" dirty="0"/>
              <a:t>DISPERSÃO</a:t>
            </a:r>
            <a:endParaRPr lang="en-US" dirty="0"/>
          </a:p>
        </p:txBody>
      </p:sp>
      <p:sp>
        <p:nvSpPr>
          <p:cNvPr id="6" name="Content Placeholder 5"/>
          <p:cNvSpPr>
            <a:spLocks noGrp="1"/>
          </p:cNvSpPr>
          <p:nvPr>
            <p:ph sz="quarter" idx="4"/>
          </p:nvPr>
        </p:nvSpPr>
        <p:spPr/>
        <p:txBody>
          <a:bodyPr>
            <a:normAutofit fontScale="62500" lnSpcReduction="20000"/>
          </a:bodyPr>
          <a:lstStyle/>
          <a:p>
            <a:pPr algn="just"/>
            <a:r>
              <a:rPr lang="pt-BR" dirty="0"/>
              <a:t>Caracterizar sua variabilidade</a:t>
            </a:r>
          </a:p>
          <a:p>
            <a:pPr algn="just"/>
            <a:r>
              <a:rPr lang="pt-BR" b="1" dirty="0"/>
              <a:t>Amplitude:</a:t>
            </a:r>
            <a:r>
              <a:rPr lang="pt-BR" dirty="0"/>
              <a:t> (Max – Min)</a:t>
            </a:r>
          </a:p>
          <a:p>
            <a:pPr algn="just"/>
            <a:r>
              <a:rPr lang="pt-BR" b="1" dirty="0"/>
              <a:t>Variância:</a:t>
            </a:r>
            <a:r>
              <a:rPr lang="pt-BR" dirty="0"/>
              <a:t> medida quadrática que mede a distância de cada ponto amostral em relação à sua própria média</a:t>
            </a:r>
          </a:p>
          <a:p>
            <a:pPr algn="just"/>
            <a:r>
              <a:rPr lang="pt-BR" b="1" dirty="0"/>
              <a:t>Desvio-Padrão:</a:t>
            </a:r>
            <a:r>
              <a:rPr lang="pt-BR" dirty="0"/>
              <a:t> </a:t>
            </a:r>
            <a:r>
              <a:rPr lang="pt-BR" dirty="0" err="1"/>
              <a:t>raíz</a:t>
            </a:r>
            <a:r>
              <a:rPr lang="pt-BR" dirty="0"/>
              <a:t> quadrada positiva da variância. Medida linear de grande aplicação prática</a:t>
            </a:r>
          </a:p>
          <a:p>
            <a:pPr algn="just"/>
            <a:r>
              <a:rPr lang="pt-BR" b="1" dirty="0"/>
              <a:t>Coeficiente de Variação:</a:t>
            </a:r>
            <a:r>
              <a:rPr lang="pt-BR" dirty="0"/>
              <a:t> quociente entre a média (denominador) e o desvio-padrão. Indica quanto a média está tomada pelo desvio-padrão (dispersão).</a:t>
            </a: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Medidas</a:t>
            </a:r>
            <a:r>
              <a:rPr lang="en-US" dirty="0"/>
              <a:t> </a:t>
            </a:r>
            <a:r>
              <a:rPr lang="en-US" dirty="0" err="1"/>
              <a:t>Resumo</a:t>
            </a:r>
            <a:endParaRPr lang="en-US" dirty="0"/>
          </a:p>
        </p:txBody>
      </p:sp>
      <p:sp>
        <p:nvSpPr>
          <p:cNvPr id="4" name="Rectangle 3">
            <a:extLst>
              <a:ext uri="{FF2B5EF4-FFF2-40B4-BE49-F238E27FC236}">
                <a16:creationId xmlns:a16="http://schemas.microsoft.com/office/drawing/2014/main" id="{B5BA8A14-7293-4200-A646-E96B7A993A5B}"/>
              </a:ext>
            </a:extLst>
          </p:cNvPr>
          <p:cNvSpPr/>
          <p:nvPr/>
        </p:nvSpPr>
        <p:spPr>
          <a:xfrm>
            <a:off x="1598612" y="1981200"/>
            <a:ext cx="10591800" cy="3693319"/>
          </a:xfrm>
          <a:prstGeom prst="rect">
            <a:avLst/>
          </a:prstGeom>
        </p:spPr>
        <p:txBody>
          <a:bodyPr wrap="square">
            <a:spAutoFit/>
          </a:bodyPr>
          <a:lstStyle/>
          <a:p>
            <a:pPr algn="just"/>
            <a:r>
              <a:rPr lang="en-US" dirty="0">
                <a:solidFill>
                  <a:srgbClr val="FFFFFF"/>
                </a:solidFill>
                <a:latin typeface="Arial" panose="020B0604020202020204" pitchFamily="34" charset="0"/>
              </a:rPr>
              <a:t>Iris data:</a:t>
            </a:r>
          </a:p>
          <a:p>
            <a:pPr algn="just"/>
            <a:endParaRPr lang="en-US" dirty="0">
              <a:solidFill>
                <a:srgbClr val="FFFFFF"/>
              </a:solidFill>
              <a:latin typeface="Arial" panose="020B0604020202020204" pitchFamily="34" charset="0"/>
            </a:endParaRPr>
          </a:p>
          <a:p>
            <a:pPr algn="just"/>
            <a:r>
              <a:rPr lang="en-US" sz="1600" dirty="0">
                <a:latin typeface="Arial" panose="020B0604020202020204" pitchFamily="34" charset="0"/>
                <a:cs typeface="Arial" panose="020B0604020202020204" pitchFamily="34" charset="0"/>
              </a:rPr>
              <a:t>This famous (Fisher's or Anderson's) iris data set gives the measurements in centimeters of the variables sepal length and width and petal length and width, respectively, for 50 flowers from each of 3 species of iris. The species are </a:t>
            </a:r>
            <a:r>
              <a:rPr lang="en-US" sz="1600" i="1" dirty="0">
                <a:latin typeface="Arial" panose="020B0604020202020204" pitchFamily="34" charset="0"/>
                <a:cs typeface="Arial" panose="020B0604020202020204" pitchFamily="34" charset="0"/>
              </a:rPr>
              <a:t>Iris </a:t>
            </a:r>
            <a:r>
              <a:rPr lang="en-US" sz="1600" i="1" dirty="0" err="1">
                <a:latin typeface="Arial" panose="020B0604020202020204" pitchFamily="34" charset="0"/>
                <a:cs typeface="Arial" panose="020B0604020202020204" pitchFamily="34" charset="0"/>
              </a:rPr>
              <a:t>setosa</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versicolor</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virginica</a:t>
            </a:r>
            <a:r>
              <a:rPr lang="en-US" sz="1600" dirty="0">
                <a:latin typeface="Arial" panose="020B0604020202020204" pitchFamily="34" charset="0"/>
                <a:cs typeface="Arial" panose="020B0604020202020204" pitchFamily="34" charset="0"/>
              </a:rPr>
              <a:t>.</a:t>
            </a:r>
          </a:p>
          <a:p>
            <a:pPr algn="just"/>
            <a:endParaRPr lang="en-US" b="1" dirty="0"/>
          </a:p>
          <a:p>
            <a:pPr algn="just"/>
            <a:endParaRPr lang="en-US" dirty="0">
              <a:solidFill>
                <a:srgbClr val="FFFFFF"/>
              </a:solidFill>
              <a:latin typeface="Arial" panose="020B0604020202020204" pitchFamily="34" charset="0"/>
            </a:endParaRPr>
          </a:p>
          <a:p>
            <a:pPr algn="just"/>
            <a:r>
              <a:rPr lang="en-US" dirty="0">
                <a:solidFill>
                  <a:srgbClr val="FFFFFF"/>
                </a:solidFill>
                <a:latin typeface="Arial" panose="020B0604020202020204" pitchFamily="34" charset="0"/>
              </a:rPr>
              <a:t> </a:t>
            </a:r>
          </a:p>
          <a:p>
            <a:pPr marL="285750" indent="-285750" algn="just">
              <a:buFont typeface="Arial" panose="020B0604020202020204" pitchFamily="34" charset="0"/>
              <a:buChar char="•"/>
            </a:pPr>
            <a:r>
              <a:rPr lang="en-US" dirty="0">
                <a:solidFill>
                  <a:srgbClr val="FFFFFF"/>
                </a:solidFill>
                <a:latin typeface="Arial" panose="020B0604020202020204" pitchFamily="34" charset="0"/>
              </a:rPr>
              <a:t>Fisher, R. A. (1936) The use of multiple measurements in taxonomic problems. </a:t>
            </a:r>
            <a:r>
              <a:rPr lang="en-US" i="1" dirty="0">
                <a:solidFill>
                  <a:srgbClr val="FFFFFF"/>
                </a:solidFill>
                <a:latin typeface="Arial" panose="020B0604020202020204" pitchFamily="34" charset="0"/>
              </a:rPr>
              <a:t>Annals of Eugenics</a:t>
            </a:r>
            <a:r>
              <a:rPr lang="en-US" dirty="0">
                <a:solidFill>
                  <a:srgbClr val="FFFFFF"/>
                </a:solidFill>
                <a:latin typeface="Arial" panose="020B0604020202020204" pitchFamily="34" charset="0"/>
              </a:rPr>
              <a:t>, </a:t>
            </a:r>
            <a:r>
              <a:rPr lang="en-US" b="1" dirty="0">
                <a:solidFill>
                  <a:srgbClr val="FFFFFF"/>
                </a:solidFill>
                <a:latin typeface="Arial" panose="020B0604020202020204" pitchFamily="34" charset="0"/>
              </a:rPr>
              <a:t>7</a:t>
            </a:r>
            <a:r>
              <a:rPr lang="en-US" dirty="0">
                <a:solidFill>
                  <a:srgbClr val="FFFFFF"/>
                </a:solidFill>
                <a:latin typeface="Arial" panose="020B0604020202020204" pitchFamily="34" charset="0"/>
              </a:rPr>
              <a:t>, Part II, 179–188.</a:t>
            </a:r>
          </a:p>
          <a:p>
            <a:pPr algn="just"/>
            <a:endParaRPr lang="en-US" dirty="0">
              <a:solidFill>
                <a:srgbClr val="FFFFFF"/>
              </a:solidFill>
              <a:latin typeface="Arial" panose="020B0604020202020204" pitchFamily="34" charset="0"/>
            </a:endParaRPr>
          </a:p>
          <a:p>
            <a:pPr marL="285750" indent="-285750" algn="just">
              <a:buFont typeface="Arial" panose="020B0604020202020204" pitchFamily="34" charset="0"/>
              <a:buChar char="•"/>
            </a:pPr>
            <a:r>
              <a:rPr lang="en-US" dirty="0">
                <a:solidFill>
                  <a:srgbClr val="FFFFFF"/>
                </a:solidFill>
                <a:latin typeface="Arial" panose="020B0604020202020204" pitchFamily="34" charset="0"/>
              </a:rPr>
              <a:t>The data were collected by Anderson, Edgar (1935). The irises of the Gaspe Peninsula, </a:t>
            </a:r>
            <a:r>
              <a:rPr lang="en-US" i="1" dirty="0">
                <a:solidFill>
                  <a:srgbClr val="FFFFFF"/>
                </a:solidFill>
                <a:latin typeface="Arial" panose="020B0604020202020204" pitchFamily="34" charset="0"/>
              </a:rPr>
              <a:t>Bulletin of the American Iris Society</a:t>
            </a:r>
            <a:r>
              <a:rPr lang="en-US" dirty="0">
                <a:solidFill>
                  <a:srgbClr val="FFFFFF"/>
                </a:solidFill>
                <a:latin typeface="Arial" panose="020B0604020202020204" pitchFamily="34" charset="0"/>
              </a:rPr>
              <a:t>, </a:t>
            </a:r>
            <a:r>
              <a:rPr lang="en-US" b="1" dirty="0">
                <a:solidFill>
                  <a:srgbClr val="FFFFFF"/>
                </a:solidFill>
                <a:latin typeface="Arial" panose="020B0604020202020204" pitchFamily="34" charset="0"/>
              </a:rPr>
              <a:t>59</a:t>
            </a:r>
            <a:r>
              <a:rPr lang="en-US" dirty="0">
                <a:solidFill>
                  <a:srgbClr val="FFFFFF"/>
                </a:solidFill>
                <a:latin typeface="Arial" panose="020B0604020202020204" pitchFamily="34" charset="0"/>
              </a:rPr>
              <a:t>, 2–5.</a:t>
            </a:r>
            <a:endParaRPr lang="en-US"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{F7FBA1E3-A7BC-46ED-B9D5-D5A02F6FD0A4}tf02804846</Template>
  <TotalTime>351</TotalTime>
  <Words>1587</Words>
  <Application>Microsoft Office PowerPoint</Application>
  <PresentationFormat>Custom</PresentationFormat>
  <Paragraphs>177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Consolas</vt:lpstr>
      <vt:lpstr>Corbel</vt:lpstr>
      <vt:lpstr>Chalkboard 16x9</vt:lpstr>
      <vt:lpstr>Análise Estatística</vt:lpstr>
      <vt:lpstr>Muito prazer...</vt:lpstr>
      <vt:lpstr>Conteúdo</vt:lpstr>
      <vt:lpstr>Introdução à Estatística</vt:lpstr>
      <vt:lpstr>Eis a variabilidade!</vt:lpstr>
      <vt:lpstr>Variável Aleatória Qualitativa</vt:lpstr>
      <vt:lpstr>Variável Aleatória Quantitativa</vt:lpstr>
      <vt:lpstr>Medidas Resumo</vt:lpstr>
      <vt:lpstr>Medidas Resumo</vt:lpstr>
      <vt:lpstr>Medidas Resumo</vt:lpstr>
      <vt:lpstr>Medidas Resumo</vt:lpstr>
      <vt:lpstr>Probabilidade</vt:lpstr>
      <vt:lpstr>Probabilidade</vt:lpstr>
      <vt:lpstr>Inferência Estatística - Estimação</vt:lpstr>
      <vt:lpstr>Distribuições de Probabilidades</vt:lpstr>
      <vt:lpstr>PowerPoint Presentation</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Estatística</dc:title>
  <dc:creator>Guilherme Moraes Ferraudo</dc:creator>
  <cp:lastModifiedBy>Guilherme Moraes Ferraudo</cp:lastModifiedBy>
  <cp:revision>52</cp:revision>
  <dcterms:created xsi:type="dcterms:W3CDTF">2020-05-10T14:26:27Z</dcterms:created>
  <dcterms:modified xsi:type="dcterms:W3CDTF">2020-05-10T20:17:47Z</dcterms:modified>
</cp:coreProperties>
</file>