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E657D-A528-4AC2-B7A9-1E5F3236A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212510-948D-4127-96D2-9783913B7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16C68-DCD1-4D54-9593-96B74446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E028D-C017-4A1F-98C0-2CCDDFF3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9C3A66-E6CF-4F98-A3C2-3B1DD38D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8D6F-6E9B-4A08-A0B9-C64726E8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D2277D-793B-4F60-A0B5-6250869B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92FC9-CF3C-4DC0-B05A-C287C9E5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EFCD9-A344-4FA7-BA22-CC991CDE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9EE15-B802-4B43-9661-C6855E59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9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205A56-9E93-40B2-9DA3-96E948E8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CFAD71-9417-4E3F-B10B-3E89A37D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898E50-85B6-416B-B47B-6F1356D2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F4F9E-CB07-4C7A-91C2-11A47C53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DF3AA6-86E9-478F-A9CB-2F81175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9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8801-822F-4E01-8281-95774D6B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2E451-7FE8-424E-BBFF-1EA83905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06786-80F4-4814-9066-4A1B1C8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90BBF-D895-4FBE-A1EE-3FEBD9B5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0639C-45A3-48DF-AED4-6CFDEBDE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0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8041C-4202-4549-AA1D-62E5C304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52905B-27AF-49F6-88C0-397344BC9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378A3-07C3-4F15-ABB9-F619B3B9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2D873-9541-4A7B-8D8D-EAB69643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D5B184-BB3B-49B4-8AA7-0CA4662B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3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24F61-A02E-4594-9F16-566122D7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63DB3-F2B5-48CE-8EED-36D2D365C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9C36DF-D0D7-43A6-BE47-EBA66B09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74870E-A69F-449B-99E9-74EEAE96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EEF94D-9564-4EC7-876F-3E0B1CB7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9AA0DD-9542-4859-BB2E-3012DBFA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2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B4AF1-2543-4890-A0CA-6E31888D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53B89-C843-42AC-982E-56EDB743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CA3C8-C771-4AEB-BBFA-B01D27A4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AFB106-462B-4238-9B01-BA6FCE119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5BEBF0-82BA-4FEA-AC78-C7B94BD90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2C0447-E711-4A56-9FE4-C3985E97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2A1578-FFD2-40EE-96EA-3FEF2D6C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322FE2-91D3-4871-A9B0-A1D86F26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9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68650-03A6-4789-B54D-BCACE90E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71BFAF-08D2-4351-8916-5B09F626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4F5D7D-FA5C-43D8-A4C8-C6564E02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DF2CF5-8964-4BE6-9E44-92CB5C6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7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0870AA-24EE-48AA-B94B-703A576F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B85CD8-64D7-4C7B-B923-B39D21DA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D5A35-D843-4594-91BB-3AEF1D04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8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53C3B-5182-42A6-9232-92CF737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3065D-99A5-4B02-AD89-416F1C2A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34802-04CF-48F5-A805-30D81F9FB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BFA30-E1FD-489E-8AD2-4A672EE8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09C8C3-74E1-45D3-A983-CA86B693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55229B-DF23-4A0C-9A05-2B92D288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0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A19C1-2B1B-4F8A-80E2-9BD12A2B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BBACA7-FAFE-4954-8B00-05E7800C3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A86A68-36CD-4F06-A6EF-311081C5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45ECD-C06E-468C-B365-9B88D916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D96DC-4B29-4B4E-A080-178A3172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10636-74F7-40CF-AD20-AD63425C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7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933A85-28CD-4A87-880B-229586C2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53BB99-1DE5-4DFA-AF14-C576CE74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91E0F-1D99-4433-9E9B-A32904AE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EE6D-C5AE-4058-8238-0BFFB9903DA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4967B-484A-4610-B317-F0993007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CB29D-3FE6-416B-8305-A8EC1B0B6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4F3A-DBDC-413B-B0EB-A96A24926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nik/aos#animation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wnloa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ct-spring.io/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BF8533-BAE4-4DF7-ACA8-43CBDEA14037}"/>
              </a:ext>
            </a:extLst>
          </p:cNvPr>
          <p:cNvSpPr/>
          <p:nvPr/>
        </p:nvSpPr>
        <p:spPr>
          <a:xfrm>
            <a:off x="0" y="0"/>
            <a:ext cx="12192000" cy="69209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636E0-C508-4C5F-A3DB-D95007AF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8588"/>
            <a:ext cx="12192000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45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Testando o  Projeto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2286000"/>
            <a:ext cx="7059507" cy="3890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Para testar o seu projeto vá ao terminal e execute o seguinte comando: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npm</a:t>
            </a:r>
            <a:r>
              <a:rPr lang="pt-BR" sz="2000" b="1" dirty="0"/>
              <a:t> start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O seu projeto será exibido no navegador</a:t>
            </a:r>
          </a:p>
        </p:txBody>
      </p:sp>
    </p:spTree>
    <p:extLst>
      <p:ext uri="{BB962C8B-B14F-4D97-AF65-F5344CB8AC3E}">
        <p14:creationId xmlns:p14="http://schemas.microsoft.com/office/powerpoint/2010/main" val="3372668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Modificar o projeto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49DA6E-0213-46B6-97DB-FC82A579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372AD4-4B67-4E28-A243-E11C16218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84" y="685800"/>
            <a:ext cx="6078513" cy="57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1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JSX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2286000"/>
            <a:ext cx="7059507" cy="28654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JSX parece um HTML comum na maioria dos casos. Veja o código do </a:t>
            </a:r>
            <a:r>
              <a:rPr lang="pt-BR" b="1" dirty="0"/>
              <a:t>App.js</a:t>
            </a:r>
            <a:r>
              <a:rPr lang="pt-BR" dirty="0"/>
              <a:t> onde estamos retornando </a:t>
            </a:r>
            <a:r>
              <a:rPr lang="pt-BR" b="1" dirty="0" err="1"/>
              <a:t>div</a:t>
            </a:r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Embora seja semelhante ao HTML, há algumas coisas que precisamos ter em mente ao trabalhar com JSX</a:t>
            </a:r>
          </a:p>
        </p:txBody>
      </p:sp>
    </p:spTree>
    <p:extLst>
      <p:ext uri="{BB962C8B-B14F-4D97-AF65-F5344CB8AC3E}">
        <p14:creationId xmlns:p14="http://schemas.microsoft.com/office/powerpoint/2010/main" val="3005098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JSX – Elementos Aninhados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633744"/>
            <a:ext cx="7059507" cy="1557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Se queremos retornar mais elementos, precisamos envolvê-lo com um elemento de contêiner. Observe como estamos usando </a:t>
            </a:r>
            <a:r>
              <a:rPr lang="pt-BR" sz="2000" b="1" dirty="0" err="1"/>
              <a:t>div</a:t>
            </a:r>
            <a:r>
              <a:rPr lang="pt-BR" sz="2000" dirty="0"/>
              <a:t> como um container para </a:t>
            </a:r>
            <a:r>
              <a:rPr lang="pt-BR" sz="2000" b="1" dirty="0"/>
              <a:t>h1</a:t>
            </a:r>
            <a:r>
              <a:rPr lang="pt-BR" sz="2000" dirty="0"/>
              <a:t> , </a:t>
            </a:r>
            <a:r>
              <a:rPr lang="pt-BR" sz="2000" b="1" dirty="0"/>
              <a:t>h2</a:t>
            </a:r>
            <a:r>
              <a:rPr lang="pt-BR" sz="2000" dirty="0"/>
              <a:t> e </a:t>
            </a:r>
            <a:r>
              <a:rPr lang="pt-BR" sz="2000" b="1" dirty="0"/>
              <a:t>p</a:t>
            </a:r>
            <a:r>
              <a:rPr lang="pt-BR" sz="2000" dirty="0"/>
              <a:t> elementos.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99727E-4813-492C-BF3D-91FE5CC7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539" y="1556821"/>
            <a:ext cx="5653511" cy="499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3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JSX – Atributos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633744"/>
            <a:ext cx="7059507" cy="4830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Podemos usar nossos próprios atributos personalizados, além de propriedades e atributos HTML regulares. Quando queremos adicionar atributo personalizado, precisamos usar o prefixo de </a:t>
            </a:r>
            <a:r>
              <a:rPr lang="pt-BR" sz="2000" b="1" dirty="0"/>
              <a:t>dados</a:t>
            </a:r>
            <a:r>
              <a:rPr lang="pt-BR" sz="2000" dirty="0"/>
              <a:t> . No exemplo a seguir, adicionamos </a:t>
            </a:r>
            <a:r>
              <a:rPr lang="pt-BR" sz="2000" b="1" dirty="0"/>
              <a:t>data-</a:t>
            </a:r>
            <a:r>
              <a:rPr lang="pt-BR" sz="2000" b="1" dirty="0" err="1"/>
              <a:t>myattribute</a:t>
            </a:r>
            <a:r>
              <a:rPr lang="pt-BR" sz="2000" dirty="0"/>
              <a:t> como um atributo do elemento </a:t>
            </a:r>
            <a:r>
              <a:rPr lang="pt-BR" sz="2000" b="1" dirty="0"/>
              <a:t>p</a:t>
            </a:r>
            <a:r>
              <a:rPr lang="pt-BR" sz="2000" dirty="0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318045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JSX – Atributos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80C0BEC1-B389-4097-A84B-81D3738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11" y="803686"/>
            <a:ext cx="7143750" cy="52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JSX – </a:t>
            </a:r>
            <a:r>
              <a:rPr lang="pt-BR" sz="4000" dirty="0"/>
              <a:t>Expressões </a:t>
            </a:r>
            <a:r>
              <a:rPr lang="pt-BR" sz="4000" dirty="0" err="1"/>
              <a:t>JavaScript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633744"/>
            <a:ext cx="7059507" cy="4830622"/>
          </a:xfrm>
        </p:spPr>
        <p:txBody>
          <a:bodyPr>
            <a:normAutofit/>
          </a:bodyPr>
          <a:lstStyle/>
          <a:p>
            <a:r>
              <a:rPr lang="pt-BR" dirty="0"/>
              <a:t>Expressões </a:t>
            </a:r>
            <a:r>
              <a:rPr lang="pt-BR" dirty="0" err="1"/>
              <a:t>JavaScript</a:t>
            </a:r>
            <a:r>
              <a:rPr lang="pt-BR" dirty="0"/>
              <a:t> podem ser usadas dentro do JSX. Nós só precisamos envolvê-lo com chaves </a:t>
            </a:r>
            <a:r>
              <a:rPr lang="pt-BR" b="1" dirty="0"/>
              <a:t>{}</a:t>
            </a:r>
            <a:r>
              <a:rPr lang="pt-BR" dirty="0"/>
              <a:t> . O exemplo a seguir </a:t>
            </a:r>
            <a:r>
              <a:rPr lang="pt-BR" dirty="0" err="1"/>
              <a:t>renderizará</a:t>
            </a:r>
            <a:r>
              <a:rPr lang="pt-BR" dirty="0"/>
              <a:t> </a:t>
            </a:r>
            <a:r>
              <a:rPr lang="pt-BR" b="1" dirty="0"/>
              <a:t>2</a:t>
            </a:r>
            <a:r>
              <a:rPr lang="pt-BR" dirty="0"/>
              <a:t> 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7B0954-6369-488A-B381-90BD72DC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94" y="2277737"/>
            <a:ext cx="6469201" cy="43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69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JSX – </a:t>
            </a:r>
            <a:r>
              <a:rPr lang="pt-BR" sz="4000" dirty="0"/>
              <a:t>Expressões </a:t>
            </a:r>
            <a:r>
              <a:rPr lang="pt-BR" sz="4000" dirty="0" err="1"/>
              <a:t>JavaScript</a:t>
            </a:r>
            <a:r>
              <a:rPr lang="pt-BR" sz="4000" dirty="0"/>
              <a:t> com variáveis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5B49147-ACB3-40FA-B473-74A07A96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40" y="172388"/>
            <a:ext cx="7309677" cy="580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5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JSX – </a:t>
            </a:r>
            <a:r>
              <a:rPr lang="pt-BR" sz="4000" dirty="0"/>
              <a:t>Aplicação de estilos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54136271-9403-4F78-A5BC-344584313A7A}"/>
              </a:ext>
            </a:extLst>
          </p:cNvPr>
          <p:cNvSpPr/>
          <p:nvPr/>
        </p:nvSpPr>
        <p:spPr>
          <a:xfrm>
            <a:off x="5701815" y="1932166"/>
            <a:ext cx="6096000" cy="25405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effectLst/>
                <a:latin typeface="Arial" panose="020B0604020202020204" pitchFamily="34" charset="0"/>
              </a:rPr>
              <a:t>O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React</a:t>
            </a:r>
            <a:r>
              <a:rPr lang="pt-BR" b="0" i="0" dirty="0">
                <a:effectLst/>
                <a:latin typeface="Arial" panose="020B0604020202020204" pitchFamily="34" charset="0"/>
              </a:rPr>
              <a:t> recomenda o uso de estilos embutidos. Quando queremos definir estilos embutidos, precisamos usar a sintaxe </a:t>
            </a:r>
            <a:r>
              <a:rPr lang="pt-BR" b="1" i="0" dirty="0" err="1">
                <a:effectLst/>
                <a:latin typeface="Arial" panose="020B0604020202020204" pitchFamily="34" charset="0"/>
              </a:rPr>
              <a:t>camelCase</a:t>
            </a:r>
            <a:r>
              <a:rPr lang="pt-BR" b="0" i="0" dirty="0">
                <a:effectLst/>
                <a:latin typeface="Arial" panose="020B0604020202020204" pitchFamily="34" charset="0"/>
              </a:rPr>
              <a:t> . O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React</a:t>
            </a:r>
            <a:r>
              <a:rPr lang="pt-BR" b="0" i="0" dirty="0">
                <a:effectLst/>
                <a:latin typeface="Arial" panose="020B0604020202020204" pitchFamily="34" charset="0"/>
              </a:rPr>
              <a:t> também anexará automaticamente </a:t>
            </a:r>
            <a:r>
              <a:rPr lang="pt-BR" b="1" i="0" dirty="0" err="1">
                <a:effectLst/>
                <a:latin typeface="Arial" panose="020B0604020202020204" pitchFamily="34" charset="0"/>
              </a:rPr>
              <a:t>px</a:t>
            </a:r>
            <a:r>
              <a:rPr lang="pt-BR" b="0" i="0" dirty="0">
                <a:effectLst/>
                <a:latin typeface="Arial" panose="020B0604020202020204" pitchFamily="34" charset="0"/>
              </a:rPr>
              <a:t> após o valor numérico em elementos específicos. O exemplo a seguir mostra como adicionar </a:t>
            </a:r>
            <a:r>
              <a:rPr lang="pt-BR" b="1" i="0" dirty="0" err="1">
                <a:effectLst/>
                <a:latin typeface="Arial" panose="020B0604020202020204" pitchFamily="34" charset="0"/>
              </a:rPr>
              <a:t>myStyle</a:t>
            </a:r>
            <a:r>
              <a:rPr lang="pt-BR" b="0" i="0" dirty="0">
                <a:effectLst/>
                <a:latin typeface="Arial" panose="020B0604020202020204" pitchFamily="34" charset="0"/>
              </a:rPr>
              <a:t> 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inline</a:t>
            </a:r>
            <a:r>
              <a:rPr lang="pt-BR" b="0" i="0" dirty="0">
                <a:effectLst/>
                <a:latin typeface="Arial" panose="020B0604020202020204" pitchFamily="34" charset="0"/>
              </a:rPr>
              <a:t> ao elemento </a:t>
            </a:r>
            <a:r>
              <a:rPr lang="pt-BR" b="1" i="0" dirty="0">
                <a:effectLst/>
                <a:latin typeface="Arial" panose="020B0604020202020204" pitchFamily="34" charset="0"/>
              </a:rPr>
              <a:t>h1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JSX – </a:t>
            </a:r>
            <a:r>
              <a:rPr lang="pt-BR" sz="4000" dirty="0"/>
              <a:t>Aplicação de estilos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9748737C-6E82-4F63-8DE6-E5B68D0A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36" y="143219"/>
            <a:ext cx="72009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6" y="1065862"/>
            <a:ext cx="273815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Trilha </a:t>
            </a:r>
            <a:r>
              <a:rPr lang="pt-BR" sz="4000" dirty="0" err="1">
                <a:solidFill>
                  <a:srgbClr val="FFFFFF"/>
                </a:solidFill>
              </a:rPr>
              <a:t>React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3E0C1-D76F-4044-A897-0EC20434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741" y="114300"/>
            <a:ext cx="4411978" cy="66827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br>
              <a:rPr lang="pt-BR" sz="2000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ReactJS - Introdução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Visão Geral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Configuração do ambiente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JSX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Componentes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Estado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Visão geral dos </a:t>
            </a:r>
            <a:r>
              <a:rPr lang="pt-BR" sz="2000" dirty="0" err="1">
                <a:solidFill>
                  <a:srgbClr val="FFFFFF"/>
                </a:solidFill>
              </a:rPr>
              <a:t>Props</a:t>
            </a:r>
            <a:endParaRPr lang="pt-B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Validação de </a:t>
            </a:r>
            <a:r>
              <a:rPr lang="pt-BR" sz="2000" dirty="0" err="1">
                <a:solidFill>
                  <a:srgbClr val="FFFFFF"/>
                </a:solidFill>
              </a:rPr>
              <a:t>Props</a:t>
            </a:r>
            <a:endParaRPr lang="pt-B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API de componentes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Ciclo de vida dos componentes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ReactJS - Formulários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3F4B32-AAC2-45B4-8BC1-A15FA1BCF9B7}"/>
              </a:ext>
            </a:extLst>
          </p:cNvPr>
          <p:cNvSpPr/>
          <p:nvPr/>
        </p:nvSpPr>
        <p:spPr>
          <a:xfrm>
            <a:off x="8955692" y="1221939"/>
            <a:ext cx="30863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ReactJS - Eventos</a:t>
            </a:r>
          </a:p>
          <a:p>
            <a:r>
              <a:rPr lang="pt-BR" sz="2000" dirty="0">
                <a:solidFill>
                  <a:srgbClr val="FFFFFF"/>
                </a:solidFill>
              </a:rPr>
              <a:t>ReactJS - </a:t>
            </a:r>
            <a:r>
              <a:rPr lang="pt-BR" sz="2000" dirty="0" err="1">
                <a:solidFill>
                  <a:srgbClr val="FFFFFF"/>
                </a:solidFill>
              </a:rPr>
              <a:t>Refs</a:t>
            </a:r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>
                <a:solidFill>
                  <a:srgbClr val="FFFFFF"/>
                </a:solidFill>
              </a:rPr>
              <a:t>ReactJS - Chaves</a:t>
            </a:r>
          </a:p>
          <a:p>
            <a:r>
              <a:rPr lang="pt-BR" sz="2000" dirty="0">
                <a:solidFill>
                  <a:srgbClr val="FFFFFF"/>
                </a:solidFill>
              </a:rPr>
              <a:t>ReactJS - Roteador</a:t>
            </a:r>
          </a:p>
          <a:p>
            <a:r>
              <a:rPr lang="pt-BR" sz="2000" dirty="0">
                <a:solidFill>
                  <a:srgbClr val="FFFFFF"/>
                </a:solidFill>
              </a:rPr>
              <a:t>ReactJS - Conceito de fluxo</a:t>
            </a:r>
          </a:p>
          <a:p>
            <a:r>
              <a:rPr lang="pt-BR" sz="2000" dirty="0">
                <a:solidFill>
                  <a:srgbClr val="FFFFFF"/>
                </a:solidFill>
              </a:rPr>
              <a:t>ReactJS - Usando o Flux</a:t>
            </a:r>
          </a:p>
          <a:p>
            <a:r>
              <a:rPr lang="pt-BR" sz="2000" dirty="0">
                <a:solidFill>
                  <a:srgbClr val="FFFFFF"/>
                </a:solidFill>
              </a:rPr>
              <a:t>ReactJS - Animações</a:t>
            </a:r>
          </a:p>
          <a:p>
            <a:r>
              <a:rPr lang="pt-BR" sz="2000" dirty="0">
                <a:solidFill>
                  <a:srgbClr val="FFFFFF"/>
                </a:solidFill>
              </a:rPr>
              <a:t>ReactJS - Componentes de ordem superior</a:t>
            </a:r>
          </a:p>
          <a:p>
            <a:r>
              <a:rPr lang="pt-BR" sz="2000" dirty="0">
                <a:solidFill>
                  <a:srgbClr val="FFFFFF"/>
                </a:solidFill>
              </a:rPr>
              <a:t>ReactJS - Melhores práticas</a:t>
            </a:r>
          </a:p>
        </p:txBody>
      </p:sp>
    </p:spTree>
    <p:extLst>
      <p:ext uri="{BB962C8B-B14F-4D97-AF65-F5344CB8AC3E}">
        <p14:creationId xmlns:p14="http://schemas.microsoft.com/office/powerpoint/2010/main" val="29258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JSX – Convenção para nomes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1086750"/>
            <a:ext cx="7059507" cy="4830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 sempre usam nomes em 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minúsculas</a:t>
            </a:r>
            <a:r>
              <a:rPr lang="pt-BR" dirty="0"/>
              <a:t> , enquanto os 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componentes do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React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 começam com Maiúsculas</a:t>
            </a:r>
            <a:r>
              <a:rPr lang="pt-BR" dirty="0"/>
              <a:t> .</a:t>
            </a:r>
          </a:p>
          <a:p>
            <a:pPr marL="0" indent="0">
              <a:buNone/>
            </a:pPr>
            <a:r>
              <a:rPr lang="pt-BR" dirty="0"/>
              <a:t>Nota - Você deve usar </a:t>
            </a:r>
            <a:r>
              <a:rPr lang="pt-BR" dirty="0" err="1"/>
              <a:t>className</a:t>
            </a:r>
            <a:r>
              <a:rPr lang="pt-BR" dirty="0"/>
              <a:t> e </a:t>
            </a:r>
            <a:r>
              <a:rPr lang="pt-BR" dirty="0" err="1"/>
              <a:t>htmlFor</a:t>
            </a:r>
            <a:r>
              <a:rPr lang="pt-BR" dirty="0"/>
              <a:t> como nomes de atributo XML em vez de </a:t>
            </a:r>
            <a:r>
              <a:rPr lang="pt-BR" dirty="0" err="1"/>
              <a:t>class</a:t>
            </a:r>
            <a:r>
              <a:rPr lang="pt-BR" dirty="0"/>
              <a:t> e for .</a:t>
            </a:r>
          </a:p>
          <a:p>
            <a:pPr marL="0" indent="0">
              <a:buNone/>
            </a:pPr>
            <a:r>
              <a:rPr lang="pt-BR" dirty="0"/>
              <a:t>Isso é explicado na página oficial do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Como JSX é </a:t>
            </a:r>
            <a:r>
              <a:rPr lang="pt-BR" dirty="0" err="1"/>
              <a:t>JavaScript</a:t>
            </a:r>
            <a:r>
              <a:rPr lang="pt-BR" dirty="0"/>
              <a:t>, identificadores como </a:t>
            </a:r>
            <a:r>
              <a:rPr lang="pt-BR" dirty="0" err="1"/>
              <a:t>class</a:t>
            </a:r>
            <a:r>
              <a:rPr lang="pt-BR" dirty="0"/>
              <a:t> e for são desencorajados como nomes de atributo XML. Em vez disso, os componentes </a:t>
            </a:r>
            <a:r>
              <a:rPr lang="pt-BR" dirty="0" err="1"/>
              <a:t>React</a:t>
            </a:r>
            <a:r>
              <a:rPr lang="pt-BR" dirty="0"/>
              <a:t> DOM esperam nomes de propriedades DOM, como </a:t>
            </a:r>
            <a:r>
              <a:rPr lang="pt-BR" dirty="0" err="1"/>
              <a:t>className</a:t>
            </a:r>
            <a:r>
              <a:rPr lang="pt-BR" dirty="0"/>
              <a:t> e </a:t>
            </a:r>
            <a:r>
              <a:rPr lang="pt-BR" dirty="0" err="1"/>
              <a:t>htmlFor</a:t>
            </a:r>
            <a:r>
              <a:rPr lang="pt-BR" dirty="0"/>
              <a:t> 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1948866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4001641" cy="4726276"/>
          </a:xfrm>
        </p:spPr>
        <p:txBody>
          <a:bodyPr>
            <a:normAutofit/>
          </a:bodyPr>
          <a:lstStyle/>
          <a:p>
            <a:r>
              <a:rPr lang="pt-BR" dirty="0" err="1"/>
              <a:t>ReactJS</a:t>
            </a:r>
            <a:r>
              <a:rPr lang="pt-BR" dirty="0"/>
              <a:t> - Componentes</a:t>
            </a:r>
            <a:br>
              <a:rPr lang="pt-BR" dirty="0"/>
            </a:br>
            <a:br>
              <a:rPr lang="pt-BR" sz="4000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4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Componentes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2563214"/>
            <a:ext cx="7059507" cy="1824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Componentes são elementos presentes em um aplicativo (</a:t>
            </a:r>
            <a:r>
              <a:rPr lang="pt-BR" dirty="0" err="1"/>
              <a:t>Web|Mobile</a:t>
            </a:r>
            <a:r>
              <a:rPr lang="pt-BR" dirty="0"/>
              <a:t>) que são capazes de construir uma tela e a alteração dos componentes não afeta o restante da página</a:t>
            </a:r>
          </a:p>
        </p:txBody>
      </p:sp>
    </p:spTree>
    <p:extLst>
      <p:ext uri="{BB962C8B-B14F-4D97-AF65-F5344CB8AC3E}">
        <p14:creationId xmlns:p14="http://schemas.microsoft.com/office/powerpoint/2010/main" val="3827897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Componentes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1694576"/>
            <a:ext cx="7059507" cy="269286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pt-BR" dirty="0"/>
              <a:t>Nosso primeiro componente no exemplo a seguir é </a:t>
            </a:r>
            <a:r>
              <a:rPr lang="pt-BR" b="1" dirty="0"/>
              <a:t>App</a:t>
            </a:r>
            <a:r>
              <a:rPr lang="pt-BR" dirty="0"/>
              <a:t> . Este componente é proprietário do </a:t>
            </a:r>
            <a:r>
              <a:rPr lang="pt-BR" b="1" dirty="0"/>
              <a:t>cabeçalho</a:t>
            </a:r>
            <a:r>
              <a:rPr lang="pt-BR" dirty="0"/>
              <a:t> e do </a:t>
            </a:r>
            <a:r>
              <a:rPr lang="pt-BR" b="1" dirty="0"/>
              <a:t>conteúdo</a:t>
            </a:r>
            <a:r>
              <a:rPr lang="pt-BR" dirty="0"/>
              <a:t> . Estamos criando </a:t>
            </a:r>
            <a:r>
              <a:rPr lang="pt-BR" b="1" dirty="0"/>
              <a:t>Cabeçalho</a:t>
            </a:r>
            <a:r>
              <a:rPr lang="pt-BR" dirty="0"/>
              <a:t> e </a:t>
            </a:r>
            <a:r>
              <a:rPr lang="pt-BR" b="1" dirty="0"/>
              <a:t>Conteúdo</a:t>
            </a:r>
            <a:r>
              <a:rPr lang="pt-BR" dirty="0"/>
              <a:t> separadamente e apenas adicionando-o à árvore JSX em nosso componente </a:t>
            </a:r>
            <a:r>
              <a:rPr lang="pt-BR" b="1" dirty="0"/>
              <a:t>App</a:t>
            </a:r>
            <a:r>
              <a:rPr lang="pt-BR" dirty="0"/>
              <a:t> . Apenas o componente </a:t>
            </a:r>
            <a:r>
              <a:rPr lang="pt-BR" b="1" dirty="0"/>
              <a:t>App</a:t>
            </a:r>
            <a:r>
              <a:rPr lang="pt-BR" dirty="0"/>
              <a:t> precisa ser exportado.</a:t>
            </a:r>
          </a:p>
        </p:txBody>
      </p:sp>
    </p:spTree>
    <p:extLst>
      <p:ext uri="{BB962C8B-B14F-4D97-AF65-F5344CB8AC3E}">
        <p14:creationId xmlns:p14="http://schemas.microsoft.com/office/powerpoint/2010/main" val="275590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Componentes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57EDBF-4320-4319-9378-56651722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B4F646-41D8-4242-A611-63EA23B8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862" y="-1"/>
            <a:ext cx="4701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6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Componentes – Separados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671119"/>
            <a:ext cx="7059507" cy="566256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dirty="0"/>
              <a:t>Separar os componentes em arquivos e utilizá-los no app principal</a:t>
            </a:r>
          </a:p>
        </p:txBody>
      </p:sp>
    </p:spTree>
    <p:extLst>
      <p:ext uri="{BB962C8B-B14F-4D97-AF65-F5344CB8AC3E}">
        <p14:creationId xmlns:p14="http://schemas.microsoft.com/office/powerpoint/2010/main" val="260072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Componentes –Estados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671119"/>
            <a:ext cx="7059507" cy="566256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b="1" dirty="0"/>
              <a:t>Estado</a:t>
            </a:r>
            <a:r>
              <a:rPr lang="pt-BR" dirty="0"/>
              <a:t> é o local de onde os dados vêm. Devemos sempre tentar tornar nosso estado o mais simples possível e minimizar o número de componentes com estado. Se tivermos, por exemplo, dez componentes que precisam de dados do estado, devemos criar um componente de contêiner que manterá o estado para todos eles.</a:t>
            </a:r>
          </a:p>
        </p:txBody>
      </p:sp>
    </p:spTree>
    <p:extLst>
      <p:ext uri="{BB962C8B-B14F-4D97-AF65-F5344CB8AC3E}">
        <p14:creationId xmlns:p14="http://schemas.microsoft.com/office/powerpoint/2010/main" val="153549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Componentes –Estados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1D2455-D24F-4521-BE56-FF97AA46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4CCCC4-08FF-4EE9-A495-2B94CF53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551" y="161924"/>
            <a:ext cx="53149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Componentes –Estados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1D2455-D24F-4521-BE56-FF97AA46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4CCCC4-08FF-4EE9-A495-2B94CF53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551" y="161924"/>
            <a:ext cx="53149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6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11" y="1065862"/>
            <a:ext cx="3606517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Componentes –Estados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660224A-2395-4CFD-9B15-26948583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169" y="364156"/>
            <a:ext cx="5265662" cy="61296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FE53FA-62BA-428E-A934-784EB7D58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55" y="3133910"/>
            <a:ext cx="4914143" cy="35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1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6" y="1065862"/>
            <a:ext cx="273815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Introdução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0" y="1691640"/>
            <a:ext cx="6408419" cy="44853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err="1"/>
              <a:t>React</a:t>
            </a:r>
            <a:r>
              <a:rPr lang="pt-BR" sz="2000" dirty="0"/>
              <a:t> é uma biblioteca front-</a:t>
            </a:r>
            <a:r>
              <a:rPr lang="pt-BR" sz="2000" dirty="0" err="1"/>
              <a:t>end</a:t>
            </a:r>
            <a:r>
              <a:rPr lang="pt-BR" sz="2000" dirty="0"/>
              <a:t> desenvolvida pelo Facebook. É usado para manipular a camada de visualização de aplicativos da Web e móveis. O ReactJS nos permite criar componentes reutilizáveis ​​da interface do usuário. Atualmente, é uma das bibliotecas </a:t>
            </a:r>
            <a:r>
              <a:rPr lang="pt-BR" sz="2000" dirty="0" err="1"/>
              <a:t>JavaScript</a:t>
            </a:r>
            <a:r>
              <a:rPr lang="pt-BR" sz="2000" dirty="0"/>
              <a:t> mais populares e tem uma base sólida e uma grande comunidade por trás.</a:t>
            </a:r>
          </a:p>
        </p:txBody>
      </p:sp>
    </p:spTree>
    <p:extLst>
      <p:ext uri="{BB962C8B-B14F-4D97-AF65-F5344CB8AC3E}">
        <p14:creationId xmlns:p14="http://schemas.microsoft.com/office/powerpoint/2010/main" val="3454055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11" y="1065862"/>
            <a:ext cx="3606517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Componentes –Estados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660224A-2395-4CFD-9B15-26948583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169" y="364156"/>
            <a:ext cx="5265662" cy="61296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889C0D2-0D32-499C-ADA1-CDAF37A08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341" y="2309057"/>
            <a:ext cx="3392162" cy="41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9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sz="4000" dirty="0" err="1"/>
              <a:t>Props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671119"/>
            <a:ext cx="7059507" cy="566256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dirty="0"/>
              <a:t>A principal diferença entre Estado e </a:t>
            </a:r>
            <a:r>
              <a:rPr lang="pt-BR" dirty="0" err="1"/>
              <a:t>Props</a:t>
            </a:r>
            <a:r>
              <a:rPr lang="pt-BR" dirty="0"/>
              <a:t> é que </a:t>
            </a:r>
            <a:r>
              <a:rPr lang="pt-BR" b="1" dirty="0" err="1"/>
              <a:t>Props</a:t>
            </a:r>
            <a:r>
              <a:rPr lang="pt-BR" dirty="0"/>
              <a:t> são imutáveis(Não podem sofrer alteração). É por isso que o componente do contêiner deve definir o estado que pode ser atualizado e alterado, enquanto os componentes filhos devem passar apenas dados do estado usando </a:t>
            </a:r>
            <a:r>
              <a:rPr lang="pt-BR" dirty="0" err="1"/>
              <a:t>Props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14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 err="1"/>
              <a:t>Props</a:t>
            </a:r>
            <a:r>
              <a:rPr lang="pt-BR" b="1" dirty="0"/>
              <a:t> são Somente Leitura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671119"/>
            <a:ext cx="7059507" cy="566256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dirty="0" err="1"/>
              <a:t>Props</a:t>
            </a:r>
            <a:r>
              <a:rPr lang="pt-BR" dirty="0"/>
              <a:t> são parâmetros de entrada para uma função;</a:t>
            </a:r>
          </a:p>
          <a:p>
            <a:pPr>
              <a:lnSpc>
                <a:spcPct val="160000"/>
              </a:lnSpc>
            </a:pPr>
            <a:r>
              <a:rPr lang="pt-BR" dirty="0"/>
              <a:t>Independente se você declarar um componente como uma função ou uma classe, ele nunca deve modificar seus próprios </a:t>
            </a:r>
            <a:r>
              <a:rPr lang="pt-BR" dirty="0" err="1"/>
              <a:t>props</a:t>
            </a:r>
            <a:r>
              <a:rPr lang="pt-BR" dirty="0"/>
              <a:t>. Exemplo:</a:t>
            </a:r>
          </a:p>
        </p:txBody>
      </p:sp>
    </p:spTree>
    <p:extLst>
      <p:ext uri="{BB962C8B-B14F-4D97-AF65-F5344CB8AC3E}">
        <p14:creationId xmlns:p14="http://schemas.microsoft.com/office/powerpoint/2010/main" val="377776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 err="1"/>
              <a:t>Props</a:t>
            </a:r>
            <a:r>
              <a:rPr lang="pt-BR" b="1" dirty="0"/>
              <a:t> são Somente Leitura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671119"/>
            <a:ext cx="7059507" cy="566256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dirty="0" err="1"/>
              <a:t>Props</a:t>
            </a:r>
            <a:r>
              <a:rPr lang="pt-BR" dirty="0"/>
              <a:t> são parâmetros de entrada para uma função;</a:t>
            </a:r>
          </a:p>
          <a:p>
            <a:pPr>
              <a:lnSpc>
                <a:spcPct val="160000"/>
              </a:lnSpc>
            </a:pPr>
            <a:r>
              <a:rPr lang="pt-BR" dirty="0"/>
              <a:t>Independente se você declarar um componente como uma função ou uma classe, ele nunca deve modificar seus próprios </a:t>
            </a:r>
            <a:r>
              <a:rPr lang="pt-BR" dirty="0" err="1"/>
              <a:t>props</a:t>
            </a:r>
            <a:r>
              <a:rPr lang="pt-BR" dirty="0"/>
              <a:t>. Exemplo:</a:t>
            </a:r>
          </a:p>
        </p:txBody>
      </p:sp>
    </p:spTree>
    <p:extLst>
      <p:ext uri="{BB962C8B-B14F-4D97-AF65-F5344CB8AC3E}">
        <p14:creationId xmlns:p14="http://schemas.microsoft.com/office/powerpoint/2010/main" val="224067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 err="1"/>
              <a:t>Props</a:t>
            </a:r>
            <a:r>
              <a:rPr lang="pt-BR" b="1" dirty="0"/>
              <a:t> são Somente Leitura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1979802"/>
            <a:ext cx="7059507" cy="4102216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pt-BR" dirty="0"/>
              <a:t>Tais funções são chamadas “puras” porque elas não tentam alterar suas entradas e sempre retornam o mesmo resultado para as mesmas entradas, ou seja, se usarmos a função soma passando os valores 2 e 5 o resultado será 7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4226DD-E659-49F9-AA59-E07AD976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107" y="337199"/>
            <a:ext cx="3629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4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 err="1"/>
              <a:t>Props</a:t>
            </a:r>
            <a:r>
              <a:rPr lang="pt-BR" b="1" dirty="0"/>
              <a:t> são Somente Leitura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377505"/>
            <a:ext cx="7059507" cy="570451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dirty="0"/>
              <a:t>Em contraste, essa função é impura porque altera sua própria entrada:</a:t>
            </a:r>
          </a:p>
          <a:p>
            <a:pPr>
              <a:lnSpc>
                <a:spcPct val="160000"/>
              </a:lnSpc>
            </a:pPr>
            <a:endParaRPr lang="pt-BR" dirty="0"/>
          </a:p>
          <a:p>
            <a:pPr>
              <a:lnSpc>
                <a:spcPct val="160000"/>
              </a:lnSpc>
            </a:pPr>
            <a:endParaRPr lang="pt-BR" dirty="0"/>
          </a:p>
          <a:p>
            <a:pPr>
              <a:lnSpc>
                <a:spcPct val="160000"/>
              </a:lnSpc>
            </a:pPr>
            <a:r>
              <a:rPr lang="pt-BR" dirty="0" err="1"/>
              <a:t>React</a:t>
            </a:r>
            <a:r>
              <a:rPr lang="pt-BR" dirty="0"/>
              <a:t> é bastante flexível, mas tem uma única regra estrita: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pt-BR" b="1" dirty="0">
                <a:solidFill>
                  <a:srgbClr val="FF0000"/>
                </a:solidFill>
              </a:rPr>
              <a:t>Todos os componentes </a:t>
            </a:r>
            <a:r>
              <a:rPr lang="pt-BR" b="1" dirty="0" err="1">
                <a:solidFill>
                  <a:srgbClr val="FF0000"/>
                </a:solidFill>
              </a:rPr>
              <a:t>React</a:t>
            </a:r>
            <a:r>
              <a:rPr lang="pt-BR" b="1" dirty="0">
                <a:solidFill>
                  <a:srgbClr val="FF0000"/>
                </a:solidFill>
              </a:rPr>
              <a:t> tem que agir como funções puras em relação ao seus </a:t>
            </a:r>
            <a:r>
              <a:rPr lang="pt-BR" b="1" dirty="0" err="1">
                <a:solidFill>
                  <a:srgbClr val="FF0000"/>
                </a:solidFill>
              </a:rPr>
              <a:t>props</a:t>
            </a:r>
            <a:r>
              <a:rPr lang="pt-BR" b="1" dirty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0AAC35-3857-4B0D-A488-1F07A0AA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98" y="1811323"/>
            <a:ext cx="5372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9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 err="1"/>
              <a:t>Props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377505"/>
            <a:ext cx="7059507" cy="5704513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pt-BR" dirty="0"/>
              <a:t>Obviamente, em alguns caso é necessário que as aplicações mude seu estado as tornando aplicativos dinâmicos e que mudam com o tempo. Para estes casos usamos </a:t>
            </a:r>
            <a:r>
              <a:rPr lang="pt-BR" dirty="0" err="1"/>
              <a:t>State</a:t>
            </a:r>
            <a:r>
              <a:rPr lang="pt-BR" dirty="0"/>
              <a:t>(estados).  O </a:t>
            </a:r>
            <a:r>
              <a:rPr lang="pt-BR" dirty="0" err="1"/>
              <a:t>state</a:t>
            </a:r>
            <a:r>
              <a:rPr lang="pt-BR" dirty="0"/>
              <a:t> permite aos componentes </a:t>
            </a:r>
            <a:r>
              <a:rPr lang="pt-BR" dirty="0" err="1"/>
              <a:t>React</a:t>
            </a:r>
            <a:r>
              <a:rPr lang="pt-BR" dirty="0"/>
              <a:t> alterar sua saída ao longo do tempo em resposta a ações do usuário, respostas de rede e quaisquer outras coisas, sem violar essa regra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</a:t>
            </a:r>
            <a:r>
              <a:rPr lang="pt-BR" b="1" dirty="0" err="1"/>
              <a:t>Props</a:t>
            </a:r>
            <a:r>
              <a:rPr lang="pt-BR" b="1" dirty="0"/>
              <a:t> Exemplos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614AF92-811D-4968-97E0-16FBDD71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10" y="166072"/>
            <a:ext cx="5062611" cy="65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5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</a:t>
            </a:r>
            <a:r>
              <a:rPr lang="pt-BR" b="1" dirty="0" err="1"/>
              <a:t>Props</a:t>
            </a:r>
            <a:r>
              <a:rPr lang="pt-BR" b="1" dirty="0"/>
              <a:t> Exemplos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EB1F6CF4-5825-4627-BE50-814682F1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985" y="117284"/>
            <a:ext cx="6776817" cy="66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51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</a:t>
            </a:r>
            <a:r>
              <a:rPr lang="pt-BR" b="1" dirty="0" err="1"/>
              <a:t>Props</a:t>
            </a:r>
            <a:r>
              <a:rPr lang="pt-BR" b="1" dirty="0"/>
              <a:t> Exemplos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97933BED-85B4-4BCE-9CE5-7132BDE9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964" y="100013"/>
            <a:ext cx="6508885" cy="66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1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Pré-requisitos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0" y="1691640"/>
            <a:ext cx="6408419" cy="44853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Se você deseja trabalhar com o ReactJS, precisa ter um sólido conhecimento de </a:t>
            </a:r>
            <a:r>
              <a:rPr lang="pt-BR" sz="2000" b="1" dirty="0" err="1"/>
              <a:t>JavaScript</a:t>
            </a:r>
            <a:r>
              <a:rPr lang="pt-BR" sz="2000" b="1" dirty="0"/>
              <a:t>, HTML5</a:t>
            </a:r>
            <a:r>
              <a:rPr lang="pt-BR" sz="2000" dirty="0"/>
              <a:t> e </a:t>
            </a:r>
            <a:r>
              <a:rPr lang="pt-BR" sz="2000" b="1" dirty="0"/>
              <a:t>CSS</a:t>
            </a:r>
            <a:r>
              <a:rPr lang="pt-BR" sz="2000" dirty="0"/>
              <a:t> . Mesmo que o ReactJS não use HTML, o JSX é semelhante; portanto, seu conhecimento em HTML será muito útil. Explicaremos isso mais em um dos próximos capítulos. Também usaremos a sintaxe do </a:t>
            </a:r>
            <a:r>
              <a:rPr lang="pt-BR" sz="2000" b="1" dirty="0" err="1"/>
              <a:t>EcmaScript</a:t>
            </a:r>
            <a:r>
              <a:rPr lang="pt-BR" sz="2000" b="1" dirty="0"/>
              <a:t> 2015</a:t>
            </a:r>
            <a:r>
              <a:rPr lang="pt-BR" sz="2000" dirty="0"/>
              <a:t> para que qualquer conhecimento nesta área possa ser útil.</a:t>
            </a:r>
          </a:p>
        </p:txBody>
      </p:sp>
    </p:spTree>
    <p:extLst>
      <p:ext uri="{BB962C8B-B14F-4D97-AF65-F5344CB8AC3E}">
        <p14:creationId xmlns:p14="http://schemas.microsoft.com/office/powerpoint/2010/main" val="164983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F5AF15AD-3317-4B83-A4D7-EE16055E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FA6462-C9FD-4759-89BA-4FF00307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4" y="148509"/>
            <a:ext cx="6383175" cy="47396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42AC02-6109-4C28-8907-14928A479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316" y="1481924"/>
            <a:ext cx="581253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36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/>
              <a:t>Estado e Ciclo de Vida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377505"/>
            <a:ext cx="7059507" cy="570451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dirty="0"/>
              <a:t>Considere o exemplo do relógio de uma das seções anteriores. Em Elementos de Renderização, nós aprendemos apenas uma maneira de atualizar a UI. Vamos ver a aplicação de um horário</a:t>
            </a:r>
          </a:p>
        </p:txBody>
      </p:sp>
    </p:spTree>
    <p:extLst>
      <p:ext uri="{BB962C8B-B14F-4D97-AF65-F5344CB8AC3E}">
        <p14:creationId xmlns:p14="http://schemas.microsoft.com/office/powerpoint/2010/main" val="2690929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/>
              <a:t>Estado e Ciclo de Vida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5F3E9-3628-48E6-8C80-DEF49EB9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E8EA58-C153-421C-A420-FBF4A519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04" y="384825"/>
            <a:ext cx="6889926" cy="57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3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/>
              <a:t>Estado e Ciclo de Vida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5F3E9-3628-48E6-8C80-DEF49EB9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538" y="241300"/>
            <a:ext cx="6598261" cy="5935663"/>
          </a:xfrm>
        </p:spPr>
        <p:txBody>
          <a:bodyPr/>
          <a:lstStyle/>
          <a:p>
            <a:r>
              <a:rPr lang="pt-BR" dirty="0"/>
              <a:t>Alteração do horário mudando  o estado. Outro exemplo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16F3E2-CFA0-4C0D-9F41-DEBD3364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05" y="1123950"/>
            <a:ext cx="7305675" cy="44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4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/>
              <a:t>Estado e Ciclo de Vida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5F3E9-3628-48E6-8C80-DEF49EB9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538" y="241300"/>
            <a:ext cx="6598261" cy="5935663"/>
          </a:xfrm>
        </p:spPr>
        <p:txBody>
          <a:bodyPr/>
          <a:lstStyle/>
          <a:p>
            <a:r>
              <a:rPr lang="nl-NL" b="1" dirty="0"/>
              <a:t>Usando Effect Hook (Hook de Efeito)</a:t>
            </a:r>
          </a:p>
          <a:p>
            <a:r>
              <a:rPr lang="pt-BR" i="1" dirty="0" err="1"/>
              <a:t>Hooks</a:t>
            </a:r>
            <a:r>
              <a:rPr lang="pt-BR" dirty="0"/>
              <a:t> são uma nova adição ao </a:t>
            </a:r>
            <a:r>
              <a:rPr lang="pt-BR" dirty="0" err="1"/>
              <a:t>React</a:t>
            </a:r>
            <a:r>
              <a:rPr lang="pt-BR" dirty="0"/>
              <a:t> 16.8. Eles permitem que você use o </a:t>
            </a:r>
            <a:r>
              <a:rPr lang="pt-BR" dirty="0" err="1"/>
              <a:t>state</a:t>
            </a:r>
            <a:r>
              <a:rPr lang="pt-BR" dirty="0"/>
              <a:t> e outros recursos do </a:t>
            </a:r>
            <a:r>
              <a:rPr lang="pt-BR" dirty="0" err="1"/>
              <a:t>React</a:t>
            </a:r>
            <a:r>
              <a:rPr lang="pt-BR" dirty="0"/>
              <a:t> sem escrever uma classe.</a:t>
            </a:r>
          </a:p>
          <a:p>
            <a:r>
              <a:rPr lang="pt-BR" dirty="0"/>
              <a:t>O </a:t>
            </a:r>
            <a:r>
              <a:rPr lang="pt-BR" i="1" dirty="0" err="1"/>
              <a:t>Effect</a:t>
            </a:r>
            <a:r>
              <a:rPr lang="pt-BR" i="1" dirty="0"/>
              <a:t> </a:t>
            </a:r>
            <a:r>
              <a:rPr lang="pt-BR" i="1" dirty="0" err="1"/>
              <a:t>Hook</a:t>
            </a:r>
            <a:r>
              <a:rPr lang="pt-BR" dirty="0"/>
              <a:t> (</a:t>
            </a:r>
            <a:r>
              <a:rPr lang="pt-BR" dirty="0" err="1"/>
              <a:t>Hook</a:t>
            </a:r>
            <a:r>
              <a:rPr lang="pt-BR" dirty="0"/>
              <a:t> de Efeito) te permite executar efeitos colaterais em componentes funcionais: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Vejamos um exemplo</a:t>
            </a:r>
          </a:p>
        </p:txBody>
      </p:sp>
    </p:spTree>
    <p:extLst>
      <p:ext uri="{BB962C8B-B14F-4D97-AF65-F5344CB8AC3E}">
        <p14:creationId xmlns:p14="http://schemas.microsoft.com/office/powerpoint/2010/main" val="511954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/>
              <a:t>Estado e Ciclo de Vida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5F3E9-3628-48E6-8C80-DEF49EB9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538" y="241300"/>
            <a:ext cx="6598261" cy="5935663"/>
          </a:xfrm>
        </p:spPr>
        <p:txBody>
          <a:bodyPr/>
          <a:lstStyle/>
          <a:p>
            <a:r>
              <a:rPr lang="nl-NL" b="1" dirty="0"/>
              <a:t>Usando Effect Hook (Hook de Efeito)</a:t>
            </a:r>
          </a:p>
          <a:p>
            <a:r>
              <a:rPr lang="pt-BR" i="1" dirty="0" err="1"/>
              <a:t>Hooks</a:t>
            </a:r>
            <a:r>
              <a:rPr lang="pt-BR" dirty="0"/>
              <a:t> são uma nova adição ao </a:t>
            </a:r>
            <a:r>
              <a:rPr lang="pt-BR" dirty="0" err="1"/>
              <a:t>React</a:t>
            </a:r>
            <a:r>
              <a:rPr lang="pt-BR" dirty="0"/>
              <a:t> 16.8. Eles permitem que você use o </a:t>
            </a:r>
            <a:r>
              <a:rPr lang="pt-BR" dirty="0" err="1"/>
              <a:t>state</a:t>
            </a:r>
            <a:r>
              <a:rPr lang="pt-BR" dirty="0"/>
              <a:t> e outros recursos do </a:t>
            </a:r>
            <a:r>
              <a:rPr lang="pt-BR" dirty="0" err="1"/>
              <a:t>React</a:t>
            </a:r>
            <a:r>
              <a:rPr lang="pt-BR" dirty="0"/>
              <a:t> sem escrever uma classe.</a:t>
            </a:r>
          </a:p>
          <a:p>
            <a:r>
              <a:rPr lang="pt-BR" dirty="0"/>
              <a:t>O </a:t>
            </a:r>
            <a:r>
              <a:rPr lang="pt-BR" i="1" dirty="0" err="1"/>
              <a:t>Effect</a:t>
            </a:r>
            <a:r>
              <a:rPr lang="pt-BR" i="1" dirty="0"/>
              <a:t> </a:t>
            </a:r>
            <a:r>
              <a:rPr lang="pt-BR" i="1" dirty="0" err="1"/>
              <a:t>Hook</a:t>
            </a:r>
            <a:r>
              <a:rPr lang="pt-BR" dirty="0"/>
              <a:t> (</a:t>
            </a:r>
            <a:r>
              <a:rPr lang="pt-BR" dirty="0" err="1"/>
              <a:t>Hook</a:t>
            </a:r>
            <a:r>
              <a:rPr lang="pt-BR" dirty="0"/>
              <a:t> de Efeito) te permite executar efeitos colaterais em componentes funcionais: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Vejamos um exemplo</a:t>
            </a:r>
          </a:p>
        </p:txBody>
      </p:sp>
    </p:spTree>
    <p:extLst>
      <p:ext uri="{BB962C8B-B14F-4D97-AF65-F5344CB8AC3E}">
        <p14:creationId xmlns:p14="http://schemas.microsoft.com/office/powerpoint/2010/main" val="216613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/>
              <a:t>Estado e Ciclo de Vida</a:t>
            </a: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61EC2CB1-7C75-4D12-A39C-D7F382C2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14" y="90487"/>
            <a:ext cx="7572375" cy="59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5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/>
              <a:t>Estado e Ciclo de Vida</a:t>
            </a:r>
            <a:br>
              <a:rPr lang="pt-BR" b="1" dirty="0"/>
            </a:b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5F3E9-3628-48E6-8C80-DEF49EB9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538" y="241300"/>
            <a:ext cx="6598261" cy="5935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3000" b="1" dirty="0"/>
              <a:t>O que o </a:t>
            </a:r>
            <a:r>
              <a:rPr lang="pt-BR" sz="3000" b="1" dirty="0" err="1"/>
              <a:t>useEffect</a:t>
            </a:r>
            <a:r>
              <a:rPr lang="pt-BR" sz="3000" b="1" dirty="0"/>
              <a:t> faz?</a:t>
            </a:r>
          </a:p>
          <a:p>
            <a:pPr>
              <a:lnSpc>
                <a:spcPct val="150000"/>
              </a:lnSpc>
            </a:pPr>
            <a:r>
              <a:rPr lang="pt-BR" dirty="0"/>
              <a:t>Usando esse </a:t>
            </a:r>
            <a:r>
              <a:rPr lang="pt-BR" dirty="0" err="1"/>
              <a:t>Hook</a:t>
            </a:r>
            <a:r>
              <a:rPr lang="pt-BR" dirty="0"/>
              <a:t>, você diz ao </a:t>
            </a:r>
            <a:r>
              <a:rPr lang="pt-BR" dirty="0" err="1"/>
              <a:t>React</a:t>
            </a:r>
            <a:r>
              <a:rPr lang="pt-BR" dirty="0"/>
              <a:t> que o componente precisa fazer algo apenas depois da renderização. O </a:t>
            </a:r>
            <a:r>
              <a:rPr lang="pt-BR" dirty="0" err="1"/>
              <a:t>React</a:t>
            </a:r>
            <a:r>
              <a:rPr lang="pt-BR" dirty="0"/>
              <a:t> ira se lembrar da função que você passou (nos referiremos a ele como nosso “efeito”), e chamá-la depois que realizar as atualizações do DOM. Nesse efeito, mudamos o título do documento, mas podemos também realizar busca de dados ou chamar alguma API imperativa.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071894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/>
              <a:t>Formulários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5F3E9-3628-48E6-8C80-DEF49EB9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538" y="241300"/>
            <a:ext cx="6598261" cy="5935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Os elementos de formulário HTML funcionam de maneira um pouco diferente de outros elementos DOM no </a:t>
            </a:r>
            <a:r>
              <a:rPr lang="pt-BR" dirty="0" err="1"/>
              <a:t>React</a:t>
            </a:r>
            <a:r>
              <a:rPr lang="pt-BR" dirty="0"/>
              <a:t>, porque os elementos de formulário mantêm naturalmente algum estado interno. 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24728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</a:t>
            </a:r>
            <a:r>
              <a:rPr lang="pt-BR" b="1" dirty="0"/>
              <a:t>Formulários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5F3E9-3628-48E6-8C80-DEF49EB9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538" y="241300"/>
            <a:ext cx="6598261" cy="5935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Por exemplo, este é formulário em HTML puro</a:t>
            </a:r>
            <a:endParaRPr lang="nl-NL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429A60-DBBC-4976-8FB1-A4E500E6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423" y="824562"/>
            <a:ext cx="4178560" cy="57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Visão Geral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0" y="1691640"/>
            <a:ext cx="6408419" cy="44853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ReactJS é uma biblioteca </a:t>
            </a:r>
            <a:r>
              <a:rPr lang="pt-BR" dirty="0" err="1"/>
              <a:t>JavaScript</a:t>
            </a:r>
            <a:r>
              <a:rPr lang="pt-BR" dirty="0"/>
              <a:t> usada para criar componentes reutilizáveis ​​da interface do usuário. De acordo com a documentação oficial do </a:t>
            </a:r>
            <a:r>
              <a:rPr lang="pt-BR" dirty="0" err="1"/>
              <a:t>React</a:t>
            </a:r>
            <a:r>
              <a:rPr lang="pt-BR" dirty="0"/>
              <a:t>, a seguir está a definição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9756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Eventos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7766E7F-E7BC-4365-AA5A-1546AAC2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708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Eventos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7766E7F-E7BC-4365-AA5A-1546AAC2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904" y="1065862"/>
            <a:ext cx="6131895" cy="5111101"/>
          </a:xfrm>
        </p:spPr>
        <p:txBody>
          <a:bodyPr>
            <a:normAutofit/>
          </a:bodyPr>
          <a:lstStyle/>
          <a:p>
            <a:r>
              <a:rPr lang="pt-BR" dirty="0"/>
              <a:t>Manipular eventos em elementos </a:t>
            </a:r>
            <a:r>
              <a:rPr lang="pt-BR" dirty="0" err="1"/>
              <a:t>React</a:t>
            </a:r>
            <a:r>
              <a:rPr lang="pt-BR" dirty="0"/>
              <a:t> é muito semelhante a manipular eventos em elementos do DOM. Existem algumas diferenças de sintaxe:</a:t>
            </a:r>
          </a:p>
          <a:p>
            <a:r>
              <a:rPr lang="pt-BR" dirty="0"/>
              <a:t>Eventos em </a:t>
            </a:r>
            <a:r>
              <a:rPr lang="pt-BR" dirty="0" err="1"/>
              <a:t>React</a:t>
            </a:r>
            <a:r>
              <a:rPr lang="pt-BR" dirty="0"/>
              <a:t> são nomeados usando </a:t>
            </a:r>
            <a:r>
              <a:rPr lang="pt-BR" dirty="0" err="1"/>
              <a:t>camelCase</a:t>
            </a:r>
            <a:r>
              <a:rPr lang="pt-BR" dirty="0"/>
              <a:t> ao invés de letras minúsculas.</a:t>
            </a:r>
          </a:p>
          <a:p>
            <a:r>
              <a:rPr lang="pt-BR" dirty="0"/>
              <a:t>Com o JSX você passa uma função como manipulador de eventos ao invés de um texto.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479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Eventos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596647-9568-4821-A8FE-FC08F136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CEAFF-30EF-46EF-BEEA-D1CD1039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11" y="1339330"/>
            <a:ext cx="5524883" cy="41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Eventos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596647-9568-4821-A8FE-FC08F136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CEAFF-30EF-46EF-BEEA-D1CD1039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11" y="1339330"/>
            <a:ext cx="5524883" cy="41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16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Chaves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596647-9568-4821-A8FE-FC08F136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454" y="527222"/>
            <a:ext cx="6073345" cy="5649741"/>
          </a:xfrm>
        </p:spPr>
        <p:txBody>
          <a:bodyPr>
            <a:normAutofit fontScale="92500"/>
          </a:bodyPr>
          <a:lstStyle/>
          <a:p>
            <a:r>
              <a:rPr lang="pt-BR" dirty="0"/>
              <a:t>As </a:t>
            </a:r>
            <a:r>
              <a:rPr lang="pt-BR" b="1" dirty="0"/>
              <a:t>chaves de</a:t>
            </a:r>
            <a:r>
              <a:rPr lang="pt-BR" dirty="0"/>
              <a:t> reação são úteis ao trabalhar com componentes criados dinamicamente ou quando suas listas são alteradas pelos usuários. A definição do valor da </a:t>
            </a:r>
            <a:r>
              <a:rPr lang="pt-BR" b="1" dirty="0"/>
              <a:t>chave</a:t>
            </a:r>
            <a:r>
              <a:rPr lang="pt-BR" dirty="0"/>
              <a:t> manterá seus componentes identificados de maneira única após a alteração.</a:t>
            </a:r>
          </a:p>
          <a:p>
            <a:r>
              <a:rPr lang="pt-BR" dirty="0"/>
              <a:t>Vamos criar dinamicamente elementos de </a:t>
            </a:r>
            <a:r>
              <a:rPr lang="pt-BR" b="1" dirty="0"/>
              <a:t>conteúdo</a:t>
            </a:r>
            <a:r>
              <a:rPr lang="pt-BR" dirty="0"/>
              <a:t> com um índice exclusivo (i). A função de </a:t>
            </a:r>
            <a:r>
              <a:rPr lang="pt-BR" b="1" dirty="0"/>
              <a:t>mapa</a:t>
            </a:r>
            <a:r>
              <a:rPr lang="pt-BR" dirty="0"/>
              <a:t> criará três elementos de nossa matriz de </a:t>
            </a:r>
            <a:r>
              <a:rPr lang="pt-BR" b="1" dirty="0"/>
              <a:t>dados</a:t>
            </a:r>
            <a:r>
              <a:rPr lang="pt-BR" dirty="0"/>
              <a:t> . Como o valor da </a:t>
            </a:r>
            <a:r>
              <a:rPr lang="pt-BR" b="1" dirty="0"/>
              <a:t>chave</a:t>
            </a:r>
            <a:r>
              <a:rPr lang="pt-BR" dirty="0"/>
              <a:t> precisa ser exclusivo para cada elemento, atribuiremos i como uma chave para cada elemento criado.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23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- Chaves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2C84BA-ADA4-444B-BE3C-0A24ED35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5EC34E-36D1-4560-BFCC-F19C39C3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9" y="111211"/>
            <a:ext cx="4066778" cy="65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6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Listas e Chaves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2C84BA-ADA4-444B-BE3C-0A24ED35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168" y="996778"/>
            <a:ext cx="6048632" cy="5180185"/>
          </a:xfrm>
        </p:spPr>
        <p:txBody>
          <a:bodyPr/>
          <a:lstStyle/>
          <a:p>
            <a:r>
              <a:rPr lang="pt-BR" dirty="0"/>
              <a:t>Primeiro, vamos rever como transformamos listas 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Dado o código abaixo, nós usamos a função </a:t>
            </a:r>
            <a:r>
              <a:rPr lang="pt-BR" dirty="0" err="1"/>
              <a:t>map</a:t>
            </a:r>
            <a:r>
              <a:rPr lang="pt-BR" dirty="0"/>
              <a:t>() para receber um </a:t>
            </a:r>
            <a:r>
              <a:rPr lang="pt-BR" dirty="0" err="1"/>
              <a:t>array</a:t>
            </a:r>
            <a:r>
              <a:rPr lang="pt-BR" dirty="0"/>
              <a:t> de números e dobrar o valor de cada um deles. Atribuímos o novo </a:t>
            </a:r>
            <a:r>
              <a:rPr lang="pt-BR" dirty="0" err="1"/>
              <a:t>array</a:t>
            </a:r>
            <a:r>
              <a:rPr lang="pt-BR" dirty="0"/>
              <a:t> retornado pela função </a:t>
            </a:r>
            <a:r>
              <a:rPr lang="pt-BR" dirty="0" err="1"/>
              <a:t>map</a:t>
            </a:r>
            <a:r>
              <a:rPr lang="pt-BR" dirty="0"/>
              <a:t>() para a variável dobrados e imprime no console: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9A0621-B0B5-48D3-ACAB-E38B8C89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29" y="5204519"/>
            <a:ext cx="6706686" cy="11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Listas e Chaves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2C84BA-ADA4-444B-BE3C-0A24ED35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168" y="478244"/>
            <a:ext cx="6048632" cy="569871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</a:t>
            </a:r>
            <a:r>
              <a:rPr lang="pt-BR" dirty="0" err="1"/>
              <a:t>React</a:t>
            </a:r>
            <a:r>
              <a:rPr lang="pt-BR" dirty="0"/>
              <a:t>, transformar </a:t>
            </a:r>
            <a:r>
              <a:rPr lang="pt-BR" dirty="0" err="1"/>
              <a:t>arrays</a:t>
            </a:r>
            <a:r>
              <a:rPr lang="pt-BR" dirty="0"/>
              <a:t> em listas de elementos é praticamente idêntico a isso.</a:t>
            </a:r>
          </a:p>
          <a:p>
            <a:endParaRPr lang="pt-BR" dirty="0"/>
          </a:p>
          <a:p>
            <a:r>
              <a:rPr lang="pt-BR" dirty="0" err="1"/>
              <a:t>Renderizando</a:t>
            </a:r>
            <a:r>
              <a:rPr lang="pt-BR" dirty="0"/>
              <a:t> Múltiplos Componentes</a:t>
            </a:r>
          </a:p>
          <a:p>
            <a:r>
              <a:rPr lang="pt-BR" dirty="0"/>
              <a:t>Você pode criar coleções de elementos e adicioná-los no JSX usando chaves {}.</a:t>
            </a:r>
          </a:p>
          <a:p>
            <a:endParaRPr lang="pt-BR" dirty="0"/>
          </a:p>
          <a:p>
            <a:r>
              <a:rPr lang="pt-BR" dirty="0"/>
              <a:t>Abaixo, iteramos pelo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numbers</a:t>
            </a:r>
            <a:r>
              <a:rPr lang="pt-BR" dirty="0"/>
              <a:t> usando a função </a:t>
            </a:r>
            <a:r>
              <a:rPr lang="pt-BR" dirty="0" err="1"/>
              <a:t>map</a:t>
            </a:r>
            <a:r>
              <a:rPr lang="pt-BR" dirty="0"/>
              <a:t>() do </a:t>
            </a:r>
            <a:r>
              <a:rPr lang="pt-BR" dirty="0" err="1"/>
              <a:t>JavaScript</a:t>
            </a:r>
            <a:r>
              <a:rPr lang="pt-BR" dirty="0"/>
              <a:t>. Retornamos um elemento &lt;li&gt; para cada item. Finalmente, atribuímos o </a:t>
            </a:r>
            <a:r>
              <a:rPr lang="pt-BR" dirty="0" err="1"/>
              <a:t>array</a:t>
            </a:r>
            <a:r>
              <a:rPr lang="pt-BR" dirty="0"/>
              <a:t> de elementos resultante para </a:t>
            </a:r>
            <a:r>
              <a:rPr lang="pt-BR" dirty="0" err="1"/>
              <a:t>listItems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994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Listas e Chaves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2C84BA-ADA4-444B-BE3C-0A24ED35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168" y="478244"/>
            <a:ext cx="6048632" cy="569871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</a:t>
            </a:r>
            <a:r>
              <a:rPr lang="pt-BR" dirty="0" err="1"/>
              <a:t>React</a:t>
            </a:r>
            <a:r>
              <a:rPr lang="pt-BR" dirty="0"/>
              <a:t>, transformar </a:t>
            </a:r>
            <a:r>
              <a:rPr lang="pt-BR" dirty="0" err="1"/>
              <a:t>arrays</a:t>
            </a:r>
            <a:r>
              <a:rPr lang="pt-BR" dirty="0"/>
              <a:t> em listas de elementos é praticamente idêntico a isso.</a:t>
            </a:r>
          </a:p>
          <a:p>
            <a:endParaRPr lang="pt-BR" dirty="0"/>
          </a:p>
          <a:p>
            <a:r>
              <a:rPr lang="pt-BR" dirty="0" err="1"/>
              <a:t>Renderizando</a:t>
            </a:r>
            <a:r>
              <a:rPr lang="pt-BR" dirty="0"/>
              <a:t> Múltiplos Componentes</a:t>
            </a:r>
          </a:p>
          <a:p>
            <a:r>
              <a:rPr lang="pt-BR" dirty="0"/>
              <a:t>Você pode criar coleções de elementos e adicioná-los no JSX usando chaves {}.</a:t>
            </a:r>
          </a:p>
          <a:p>
            <a:endParaRPr lang="pt-BR" dirty="0"/>
          </a:p>
          <a:p>
            <a:r>
              <a:rPr lang="pt-BR" dirty="0"/>
              <a:t>Abaixo, iteramos pelo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numbers</a:t>
            </a:r>
            <a:r>
              <a:rPr lang="pt-BR" dirty="0"/>
              <a:t> usando a função </a:t>
            </a:r>
            <a:r>
              <a:rPr lang="pt-BR" dirty="0" err="1"/>
              <a:t>map</a:t>
            </a:r>
            <a:r>
              <a:rPr lang="pt-BR" dirty="0"/>
              <a:t>() do </a:t>
            </a:r>
            <a:r>
              <a:rPr lang="pt-BR" dirty="0" err="1"/>
              <a:t>JavaScript</a:t>
            </a:r>
            <a:r>
              <a:rPr lang="pt-BR" dirty="0"/>
              <a:t>. Retornamos um elemento &lt;li&gt; para cada item. Finalmente, atribuímos o </a:t>
            </a:r>
            <a:r>
              <a:rPr lang="pt-BR" dirty="0" err="1"/>
              <a:t>array</a:t>
            </a:r>
            <a:r>
              <a:rPr lang="pt-BR" dirty="0"/>
              <a:t> de elementos resultante para </a:t>
            </a:r>
            <a:r>
              <a:rPr lang="pt-BR" dirty="0" err="1"/>
              <a:t>listItems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85014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Listas e Chaves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736B67-4C34-487A-874D-8E99E288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52F63C-F19E-4740-B321-C5D63DAA9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84" y="1825624"/>
            <a:ext cx="7088213" cy="34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1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Visão Geral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0" y="516048"/>
            <a:ext cx="6852434" cy="566091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err="1"/>
              <a:t>React</a:t>
            </a:r>
            <a:r>
              <a:rPr lang="pt-BR" dirty="0"/>
              <a:t> é uma biblioteca para criar interfaces de usuário </a:t>
            </a:r>
            <a:r>
              <a:rPr lang="pt-BR" dirty="0" err="1"/>
              <a:t>composíveis</a:t>
            </a:r>
            <a:r>
              <a:rPr lang="pt-BR" dirty="0"/>
              <a:t>. Ele incentiva a criação de componentes reutilizáveis ​​da interface do usuário, que apresentam dados que são alterados ao longo do tempo. Muitas pessoas usam </a:t>
            </a:r>
            <a:r>
              <a:rPr lang="pt-BR" dirty="0" err="1"/>
              <a:t>React</a:t>
            </a:r>
            <a:r>
              <a:rPr lang="pt-BR" dirty="0"/>
              <a:t> como o V no MVC. </a:t>
            </a:r>
            <a:r>
              <a:rPr lang="pt-BR" dirty="0" err="1"/>
              <a:t>React</a:t>
            </a:r>
            <a:r>
              <a:rPr lang="pt-BR" dirty="0"/>
              <a:t> os resumos para longe do DOM, oferecendo um modelo de programação mais simples e melhor desempenho. O </a:t>
            </a:r>
            <a:r>
              <a:rPr lang="pt-BR" dirty="0" err="1"/>
              <a:t>React</a:t>
            </a:r>
            <a:r>
              <a:rPr lang="pt-BR" dirty="0"/>
              <a:t> também pode </a:t>
            </a:r>
            <a:r>
              <a:rPr lang="pt-BR" dirty="0" err="1"/>
              <a:t>renderizar</a:t>
            </a:r>
            <a:r>
              <a:rPr lang="pt-BR" dirty="0"/>
              <a:t> no servidor usando o Node e pode alimentar aplicativos nativos usando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 O </a:t>
            </a:r>
            <a:r>
              <a:rPr lang="pt-BR" dirty="0" err="1"/>
              <a:t>React</a:t>
            </a:r>
            <a:r>
              <a:rPr lang="pt-BR" dirty="0"/>
              <a:t> implementa o fluxo de dados reativo unidirecional, o que reduz o padrão e é mais fácil de raciocinar do que a ligação de dados tradicional.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9930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Listas e Chaves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736B67-4C34-487A-874D-8E99E288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90" y="1825625"/>
            <a:ext cx="6408409" cy="4351338"/>
          </a:xfrm>
        </p:spPr>
        <p:txBody>
          <a:bodyPr/>
          <a:lstStyle/>
          <a:p>
            <a:r>
              <a:rPr lang="pt-BR" dirty="0"/>
              <a:t>Usando Componentes</a:t>
            </a:r>
          </a:p>
          <a:p>
            <a:r>
              <a:rPr lang="pt-BR" dirty="0"/>
              <a:t>Geralmente você irá </a:t>
            </a:r>
            <a:r>
              <a:rPr lang="pt-BR" dirty="0" err="1"/>
              <a:t>renderizar</a:t>
            </a:r>
            <a:r>
              <a:rPr lang="pt-BR" dirty="0"/>
              <a:t> listas dentro de um componente.</a:t>
            </a:r>
          </a:p>
          <a:p>
            <a:endParaRPr lang="pt-BR" dirty="0"/>
          </a:p>
          <a:p>
            <a:r>
              <a:rPr lang="pt-BR" dirty="0"/>
              <a:t>Podemos </a:t>
            </a:r>
            <a:r>
              <a:rPr lang="pt-BR" dirty="0" err="1"/>
              <a:t>refatorar</a:t>
            </a:r>
            <a:r>
              <a:rPr lang="pt-BR" dirty="0"/>
              <a:t> o exemplo anterior em um componente que aceita um </a:t>
            </a:r>
            <a:r>
              <a:rPr lang="pt-BR" dirty="0" err="1"/>
              <a:t>array</a:t>
            </a:r>
            <a:r>
              <a:rPr lang="pt-BR" dirty="0"/>
              <a:t> de números e retorna uma lista de elementos</a:t>
            </a:r>
          </a:p>
        </p:txBody>
      </p:sp>
    </p:spTree>
    <p:extLst>
      <p:ext uri="{BB962C8B-B14F-4D97-AF65-F5344CB8AC3E}">
        <p14:creationId xmlns:p14="http://schemas.microsoft.com/office/powerpoint/2010/main" val="3368097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Listas e Chaves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3E46346-95E0-4B92-B3DA-E658E76D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68EDBF-5AB5-4E96-A90C-FAF7EA0C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45" y="1065862"/>
            <a:ext cx="6947714" cy="51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Listas e Chaves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3E46346-95E0-4B92-B3DA-E658E76D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0" y="864973"/>
            <a:ext cx="6287529" cy="5311990"/>
          </a:xfrm>
        </p:spPr>
        <p:txBody>
          <a:bodyPr/>
          <a:lstStyle/>
          <a:p>
            <a:r>
              <a:rPr lang="pt-BR" dirty="0"/>
              <a:t>Vamos exibir os dados da lista com suas respectivas </a:t>
            </a:r>
            <a:r>
              <a:rPr lang="pt-BR" dirty="0" err="1"/>
              <a:t>keys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BF2F11-AC8E-4066-BBB2-6F1B1DE0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03" y="1831182"/>
            <a:ext cx="4947337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39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EF8DF1-005E-4457-BD63-30A47378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5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EF8DF1-005E-4457-BD63-30A47378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088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 utilização da biblioteca AOS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EF8DF1-005E-4457-BD63-30A47378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002" y="5995713"/>
            <a:ext cx="7117079" cy="63994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https://github.com/michalsnik/aos#animations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8ABE91-A278-491D-80B1-3C97E19F0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20" y="1732004"/>
            <a:ext cx="6158701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9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EF8DF1-005E-4457-BD63-30A47378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90" y="1065862"/>
            <a:ext cx="6408409" cy="5111101"/>
          </a:xfrm>
        </p:spPr>
        <p:txBody>
          <a:bodyPr/>
          <a:lstStyle/>
          <a:p>
            <a:r>
              <a:rPr lang="pt-BR" dirty="0"/>
              <a:t>Para utilizar a biblioteca AOS em nosso projeto iremos executar o seguinte comando:</a:t>
            </a:r>
          </a:p>
          <a:p>
            <a:r>
              <a:rPr lang="pt-BR" dirty="0" err="1"/>
              <a:t>npm</a:t>
            </a:r>
            <a:r>
              <a:rPr lang="pt-BR" dirty="0"/>
              <a:t> i aos --</a:t>
            </a:r>
            <a:r>
              <a:rPr lang="pt-BR" dirty="0" err="1"/>
              <a:t>save</a:t>
            </a:r>
            <a:endParaRPr lang="pt-BR" dirty="0"/>
          </a:p>
          <a:p>
            <a:r>
              <a:rPr lang="pt-BR" dirty="0"/>
              <a:t>Agora basta fazer a importação para o seu app e começar a usar.</a:t>
            </a:r>
          </a:p>
        </p:txBody>
      </p:sp>
    </p:spTree>
    <p:extLst>
      <p:ext uri="{BB962C8B-B14F-4D97-AF65-F5344CB8AC3E}">
        <p14:creationId xmlns:p14="http://schemas.microsoft.com/office/powerpoint/2010/main" val="4190709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EC96729-7151-47B8-97E5-3A979CD1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39" y="2286000"/>
            <a:ext cx="6973079" cy="170075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CD5D2CC-E962-40E0-8187-53BA058BD226}"/>
              </a:ext>
            </a:extLst>
          </p:cNvPr>
          <p:cNvSpPr/>
          <p:nvPr/>
        </p:nvSpPr>
        <p:spPr>
          <a:xfrm>
            <a:off x="5557962" y="3196932"/>
            <a:ext cx="3119110" cy="718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97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EC96729-7151-47B8-97E5-3A979CD1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39" y="2286000"/>
            <a:ext cx="6973079" cy="170075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CD5D2CC-E962-40E0-8187-53BA058BD226}"/>
              </a:ext>
            </a:extLst>
          </p:cNvPr>
          <p:cNvSpPr/>
          <p:nvPr/>
        </p:nvSpPr>
        <p:spPr>
          <a:xfrm>
            <a:off x="5557962" y="3196932"/>
            <a:ext cx="3119110" cy="718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07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629FCDA-E433-426F-9FA1-F14DCD3EA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91" y="1673461"/>
            <a:ext cx="6141326" cy="19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93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Configuração de ambiente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0" y="516048"/>
            <a:ext cx="6852434" cy="56609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 err="1"/>
              <a:t>NodeJS</a:t>
            </a:r>
            <a:r>
              <a:rPr lang="pt-BR" b="1" dirty="0"/>
              <a:t> e NPM: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	</a:t>
            </a:r>
            <a:r>
              <a:rPr lang="pt-BR" dirty="0"/>
              <a:t>O </a:t>
            </a:r>
            <a:r>
              <a:rPr lang="pt-BR" dirty="0" err="1"/>
              <a:t>NodeJS</a:t>
            </a:r>
            <a:r>
              <a:rPr lang="pt-BR" dirty="0"/>
              <a:t> é a plataforma necessária para o desenvolvimento do ReactJS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000" dirty="0"/>
              <a:t>Faça o download do </a:t>
            </a:r>
            <a:r>
              <a:rPr lang="pt-BR" sz="2000" dirty="0" err="1"/>
              <a:t>NodeJs</a:t>
            </a:r>
            <a:r>
              <a:rPr lang="pt-BR" sz="2000" dirty="0"/>
              <a:t>: </a:t>
            </a:r>
            <a:r>
              <a:rPr lang="pt-BR" sz="2000" dirty="0">
                <a:hlinkClick r:id="rId3"/>
              </a:rPr>
              <a:t>https://nodejs.org/pt-br/download/</a:t>
            </a:r>
            <a:endParaRPr lang="pt-B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000" dirty="0"/>
              <a:t>Após a instalação, vamos criar utilizar o </a:t>
            </a:r>
            <a:r>
              <a:rPr lang="pt-BR" sz="2000" dirty="0" err="1"/>
              <a:t>VSCode</a:t>
            </a:r>
            <a:r>
              <a:rPr lang="pt-BR" sz="2000" dirty="0"/>
              <a:t> para criar nosso projeto.</a:t>
            </a:r>
          </a:p>
        </p:txBody>
      </p:sp>
    </p:spTree>
    <p:extLst>
      <p:ext uri="{BB962C8B-B14F-4D97-AF65-F5344CB8AC3E}">
        <p14:creationId xmlns:p14="http://schemas.microsoft.com/office/powerpoint/2010/main" val="1950038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6399F9A9-7B65-49DE-8953-3234A11D1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446" y="105713"/>
            <a:ext cx="5531688" cy="66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9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B7607C2-D2C5-4CFF-A947-9B7E6873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85" y="1516905"/>
            <a:ext cx="6687430" cy="382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9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 – </a:t>
            </a:r>
            <a:r>
              <a:rPr lang="pt-BR" sz="4000" dirty="0" err="1"/>
              <a:t>React</a:t>
            </a:r>
            <a:r>
              <a:rPr lang="pt-BR" sz="4000" dirty="0"/>
              <a:t>-Spring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5602128-68AA-4F6C-864F-36B866378399}"/>
              </a:ext>
            </a:extLst>
          </p:cNvPr>
          <p:cNvSpPr/>
          <p:nvPr/>
        </p:nvSpPr>
        <p:spPr>
          <a:xfrm>
            <a:off x="5297342" y="49644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react-spring</a:t>
            </a:r>
            <a:r>
              <a:rPr lang="pt-BR" dirty="0"/>
              <a:t> é uma biblioteca de animação baseada em física da natureza que deve cobrir a maioria das necessidades de animação relacionadas à interface do usuário. Ele fornece ferramentas flexíveis o suficiente para transmitir suas ideias com confiança às interfaces móveis.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AE02D-7FC2-4E36-8621-F0F61B87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83" y="481094"/>
            <a:ext cx="6501232" cy="4002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28B7ADC-9278-403F-8D5B-A88ABF867944}"/>
              </a:ext>
            </a:extLst>
          </p:cNvPr>
          <p:cNvSpPr/>
          <p:nvPr/>
        </p:nvSpPr>
        <p:spPr>
          <a:xfrm>
            <a:off x="5296583" y="4506781"/>
            <a:ext cx="2893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https://www.react-spring.io/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82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 – </a:t>
            </a:r>
            <a:r>
              <a:rPr lang="pt-BR" sz="4000" dirty="0" err="1"/>
              <a:t>React</a:t>
            </a:r>
            <a:r>
              <a:rPr lang="pt-BR" sz="4000" dirty="0"/>
              <a:t>-Spring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5602128-68AA-4F6C-864F-36B866378399}"/>
              </a:ext>
            </a:extLst>
          </p:cNvPr>
          <p:cNvSpPr/>
          <p:nvPr/>
        </p:nvSpPr>
        <p:spPr>
          <a:xfrm>
            <a:off x="5082657" y="26903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Para o usar o </a:t>
            </a:r>
            <a:r>
              <a:rPr lang="pt-BR" dirty="0" err="1"/>
              <a:t>react-spring</a:t>
            </a:r>
            <a:r>
              <a:rPr lang="pt-BR" dirty="0"/>
              <a:t> você precisa instalar a biblioteca do </a:t>
            </a:r>
            <a:r>
              <a:rPr lang="pt-BR" dirty="0" err="1"/>
              <a:t>react-spring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react-spring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839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 – </a:t>
            </a:r>
            <a:r>
              <a:rPr lang="pt-BR" sz="4000" dirty="0" err="1"/>
              <a:t>React</a:t>
            </a:r>
            <a:r>
              <a:rPr lang="pt-BR" sz="4000" dirty="0"/>
              <a:t>-Spring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336FC4C-0280-4D2B-B386-46764F00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91" y="1866038"/>
            <a:ext cx="7011877" cy="31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6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 – </a:t>
            </a:r>
            <a:r>
              <a:rPr lang="pt-BR" sz="4000" dirty="0" err="1"/>
              <a:t>React</a:t>
            </a:r>
            <a:r>
              <a:rPr lang="pt-BR" sz="4000" dirty="0"/>
              <a:t>-Spring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03626C3-41B3-4677-9D6C-8606CB78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81" y="1800529"/>
            <a:ext cx="7195191" cy="33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3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 – </a:t>
            </a:r>
            <a:r>
              <a:rPr lang="pt-BR" sz="4000" dirty="0" err="1"/>
              <a:t>React</a:t>
            </a:r>
            <a:r>
              <a:rPr lang="pt-BR" sz="4000" dirty="0"/>
              <a:t>-Spring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96F4F87-C700-43A2-ACB0-6E2E00BD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5" y="1923137"/>
            <a:ext cx="7116455" cy="33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89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 – </a:t>
            </a:r>
            <a:r>
              <a:rPr lang="pt-BR" sz="4000" dirty="0" err="1"/>
              <a:t>React</a:t>
            </a:r>
            <a:r>
              <a:rPr lang="pt-BR" sz="4000" dirty="0"/>
              <a:t>-Spring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D18EA71F-BEC8-49C7-8901-184958CD1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754" y="438150"/>
            <a:ext cx="6219825" cy="59817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B73C0C1-7F54-43D6-A9D1-43983C16D737}"/>
              </a:ext>
            </a:extLst>
          </p:cNvPr>
          <p:cNvSpPr/>
          <p:nvPr/>
        </p:nvSpPr>
        <p:spPr>
          <a:xfrm>
            <a:off x="5437762" y="1590262"/>
            <a:ext cx="2052536" cy="267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66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3967169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 err="1"/>
              <a:t>ReactJS</a:t>
            </a:r>
            <a:r>
              <a:rPr lang="pt-BR" sz="4000" dirty="0"/>
              <a:t> – Animação – </a:t>
            </a:r>
            <a:r>
              <a:rPr lang="pt-BR" sz="4000" dirty="0" err="1"/>
              <a:t>React</a:t>
            </a:r>
            <a:r>
              <a:rPr lang="pt-BR" sz="4000" dirty="0"/>
              <a:t>-Spring</a:t>
            </a:r>
            <a:endParaRPr lang="pt-BR" sz="40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9C55B712-9BD3-49E1-9A24-699C9998E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39" y="101586"/>
            <a:ext cx="3195765" cy="48101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22F01C-349F-4E45-9C48-3BBAF5A39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55" y="2541580"/>
            <a:ext cx="51911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D81D35-9CAC-4FD2-A217-F9ABFA4E0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63"/>
          <a:stretch/>
        </p:blipFill>
        <p:spPr bwMode="auto">
          <a:xfrm>
            <a:off x="5283436" y="2218186"/>
            <a:ext cx="3724275" cy="242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B738DEE-9E4F-4D63-92DB-A8917E21C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71"/>
          <a:stretch/>
        </p:blipFill>
        <p:spPr bwMode="auto">
          <a:xfrm>
            <a:off x="719343" y="3045350"/>
            <a:ext cx="3724275" cy="120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0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Criar um Projeto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DC4D-4D86-492E-B79C-0AB17779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79" y="516048"/>
            <a:ext cx="7059507" cy="56609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t-B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Para criar um projeto de </a:t>
            </a:r>
            <a:r>
              <a:rPr lang="pt-BR" sz="2000" b="1" dirty="0" err="1"/>
              <a:t>React</a:t>
            </a:r>
            <a:r>
              <a:rPr lang="pt-BR" sz="2000" b="1" dirty="0"/>
              <a:t> você deve seguir como abaixo: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	- Terminal do </a:t>
            </a:r>
            <a:r>
              <a:rPr lang="pt-BR" sz="2000" dirty="0" err="1"/>
              <a:t>VSCode</a:t>
            </a:r>
            <a:r>
              <a:rPr lang="pt-BR" sz="2000" dirty="0"/>
              <a:t> execute o comando: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		</a:t>
            </a:r>
            <a:r>
              <a:rPr lang="pt-BR" sz="2000" dirty="0" err="1"/>
              <a:t>npx</a:t>
            </a:r>
            <a:r>
              <a:rPr lang="pt-BR" sz="2000" dirty="0"/>
              <a:t> </a:t>
            </a:r>
            <a:r>
              <a:rPr lang="pt-BR" sz="2000" dirty="0" err="1"/>
              <a:t>create</a:t>
            </a:r>
            <a:r>
              <a:rPr lang="pt-BR" sz="2000" dirty="0"/>
              <a:t>-</a:t>
            </a:r>
            <a:r>
              <a:rPr lang="pt-BR" sz="2000" dirty="0" err="1"/>
              <a:t>react</a:t>
            </a:r>
            <a:r>
              <a:rPr lang="pt-BR" sz="2000" dirty="0"/>
              <a:t>-app </a:t>
            </a:r>
            <a:r>
              <a:rPr lang="pt-BR" sz="2000" dirty="0" err="1"/>
              <a:t>myapp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	- Entre no diretório do projeto criado (</a:t>
            </a:r>
            <a:r>
              <a:rPr lang="pt-BR" sz="2000" dirty="0" err="1"/>
              <a:t>myapp</a:t>
            </a:r>
            <a:r>
              <a:rPr lang="pt-BR" sz="2000" dirty="0"/>
              <a:t>). Use o comando </a:t>
            </a:r>
            <a:r>
              <a:rPr lang="pt-BR" sz="2000" dirty="0" err="1"/>
              <a:t>cd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	- Digite o comando </a:t>
            </a:r>
            <a:r>
              <a:rPr lang="pt-BR" sz="2000" dirty="0" err="1"/>
              <a:t>code</a:t>
            </a:r>
            <a:r>
              <a:rPr lang="pt-BR" sz="2000" dirty="0"/>
              <a:t>  .   – r   no  terminal e veja a estrutura de diretórios e arquivos.</a:t>
            </a:r>
          </a:p>
        </p:txBody>
      </p:sp>
    </p:spTree>
    <p:extLst>
      <p:ext uri="{BB962C8B-B14F-4D97-AF65-F5344CB8AC3E}">
        <p14:creationId xmlns:p14="http://schemas.microsoft.com/office/powerpoint/2010/main" val="1024774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3BF5E-7DF2-4DD7-B6D0-D988B077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AE2CB3-ED56-4F7F-8700-1376DE4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1065862"/>
            <a:ext cx="2935751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Estrutura do Projeto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40FD5EEE-75CC-4DB6-9734-DDF67F4B1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87" y="1185862"/>
            <a:ext cx="42767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8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1329</Words>
  <Application>Microsoft Office PowerPoint</Application>
  <PresentationFormat>Widescreen</PresentationFormat>
  <Paragraphs>190</Paragraphs>
  <Slides>79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Tema do Office</vt:lpstr>
      <vt:lpstr>Apresentação do PowerPoint</vt:lpstr>
      <vt:lpstr>Trilha React</vt:lpstr>
      <vt:lpstr>Introdução</vt:lpstr>
      <vt:lpstr>Pré-requisitos</vt:lpstr>
      <vt:lpstr>Visão Geral</vt:lpstr>
      <vt:lpstr>Visão Geral</vt:lpstr>
      <vt:lpstr>Configuração de ambiente</vt:lpstr>
      <vt:lpstr>Criar um Projeto</vt:lpstr>
      <vt:lpstr>Estrutura do Projeto</vt:lpstr>
      <vt:lpstr>Testando o  Projeto</vt:lpstr>
      <vt:lpstr>Modificar o projeto</vt:lpstr>
      <vt:lpstr>JSX</vt:lpstr>
      <vt:lpstr>JSX – Elementos Aninhados</vt:lpstr>
      <vt:lpstr>JSX – Atributos</vt:lpstr>
      <vt:lpstr>JSX – Atributos</vt:lpstr>
      <vt:lpstr>JSX – Expressões JavaScript</vt:lpstr>
      <vt:lpstr>JSX – Expressões JavaScript com variáveis</vt:lpstr>
      <vt:lpstr>JSX – Aplicação de estilos</vt:lpstr>
      <vt:lpstr>JSX – Aplicação de estilos</vt:lpstr>
      <vt:lpstr>JSX – Convenção para nomes</vt:lpstr>
      <vt:lpstr>ReactJS - Componentes  </vt:lpstr>
      <vt:lpstr>ReactJS - Componentes</vt:lpstr>
      <vt:lpstr>ReactJS - Componentes</vt:lpstr>
      <vt:lpstr>ReactJS - Componentes</vt:lpstr>
      <vt:lpstr>ReactJS – Componentes – Separados</vt:lpstr>
      <vt:lpstr>ReactJS – Componentes –Estados</vt:lpstr>
      <vt:lpstr>ReactJS – Componentes –Estados</vt:lpstr>
      <vt:lpstr>ReactJS – Componentes –Estados</vt:lpstr>
      <vt:lpstr>ReactJS – Componentes –Estados</vt:lpstr>
      <vt:lpstr>ReactJS – Componentes –Estados</vt:lpstr>
      <vt:lpstr>ReactJS - Props</vt:lpstr>
      <vt:lpstr>ReactJS - Props são Somente Leitura </vt:lpstr>
      <vt:lpstr>ReactJS - Props são Somente Leitura </vt:lpstr>
      <vt:lpstr>ReactJS - Props são Somente Leitura </vt:lpstr>
      <vt:lpstr>ReactJS - Props são Somente Leitura </vt:lpstr>
      <vt:lpstr>ReactJS - Props </vt:lpstr>
      <vt:lpstr>ReactJS – Props Exemplos </vt:lpstr>
      <vt:lpstr>ReactJS – Props Exemplos </vt:lpstr>
      <vt:lpstr>ReactJS – Props Exemplos </vt:lpstr>
      <vt:lpstr>Apresentação do PowerPoint</vt:lpstr>
      <vt:lpstr>ReactJS - Estado e Ciclo de Vida </vt:lpstr>
      <vt:lpstr>ReactJS - Estado e Ciclo de Vida </vt:lpstr>
      <vt:lpstr>ReactJS - Estado e Ciclo de Vida </vt:lpstr>
      <vt:lpstr>ReactJS - Estado e Ciclo de Vida </vt:lpstr>
      <vt:lpstr>ReactJS - Estado e Ciclo de Vida </vt:lpstr>
      <vt:lpstr>ReactJS - Estado e Ciclo de Vida </vt:lpstr>
      <vt:lpstr>ReactJS - Estado e Ciclo de Vida  </vt:lpstr>
      <vt:lpstr>ReactJS - Formulários   </vt:lpstr>
      <vt:lpstr>ReactJS - Formulários   </vt:lpstr>
      <vt:lpstr>ReactJS - Eventos</vt:lpstr>
      <vt:lpstr>ReactJS - Eventos</vt:lpstr>
      <vt:lpstr>ReactJS - Eventos</vt:lpstr>
      <vt:lpstr>ReactJS - Eventos</vt:lpstr>
      <vt:lpstr>ReactJS - Chaves</vt:lpstr>
      <vt:lpstr>ReactJS - Chaves</vt:lpstr>
      <vt:lpstr>ReactJS – Listas e Chaves</vt:lpstr>
      <vt:lpstr>ReactJS – Listas e Chaves</vt:lpstr>
      <vt:lpstr>ReactJS – Listas e Chaves</vt:lpstr>
      <vt:lpstr>ReactJS – Listas e Chaves</vt:lpstr>
      <vt:lpstr>ReactJS – Listas e Chaves</vt:lpstr>
      <vt:lpstr>ReactJS – Listas e Chaves</vt:lpstr>
      <vt:lpstr>ReactJS – Listas e Chaves</vt:lpstr>
      <vt:lpstr>ReactJS – Animação</vt:lpstr>
      <vt:lpstr>ReactJS – Animação</vt:lpstr>
      <vt:lpstr>ReactJS – Animação utilização da biblioteca AOS</vt:lpstr>
      <vt:lpstr>ReactJS – Animação</vt:lpstr>
      <vt:lpstr>ReactJS – Animação</vt:lpstr>
      <vt:lpstr>ReactJS – Animação</vt:lpstr>
      <vt:lpstr>ReactJS – Animação</vt:lpstr>
      <vt:lpstr>ReactJS – Animação</vt:lpstr>
      <vt:lpstr>ReactJS – Animação</vt:lpstr>
      <vt:lpstr>ReactJS – Animação – React-Spring</vt:lpstr>
      <vt:lpstr>ReactJS – Animação – React-Spring</vt:lpstr>
      <vt:lpstr>ReactJS – Animação – React-Spring</vt:lpstr>
      <vt:lpstr>ReactJS – Animação – React-Spring</vt:lpstr>
      <vt:lpstr>ReactJS – Animação – React-Spring</vt:lpstr>
      <vt:lpstr>ReactJS – Animação – React-Spring</vt:lpstr>
      <vt:lpstr>ReactJS – Animação – React-Spring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Edilson Jesus Da Silva</dc:creator>
  <cp:lastModifiedBy>Edilson Jesus Da Silva</cp:lastModifiedBy>
  <cp:revision>54</cp:revision>
  <dcterms:created xsi:type="dcterms:W3CDTF">2020-05-08T15:47:16Z</dcterms:created>
  <dcterms:modified xsi:type="dcterms:W3CDTF">2020-05-15T19:22:59Z</dcterms:modified>
</cp:coreProperties>
</file>