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Lora-bold.fntdata"/><Relationship Id="rId12" Type="http://schemas.openxmlformats.org/officeDocument/2006/relationships/slide" Target="slides/slide8.xml"/><Relationship Id="rId34" Type="http://schemas.openxmlformats.org/officeDocument/2006/relationships/font" Target="fonts/Lora-regular.fntdata"/><Relationship Id="rId15" Type="http://schemas.openxmlformats.org/officeDocument/2006/relationships/slide" Target="slides/slide11.xml"/><Relationship Id="rId37" Type="http://schemas.openxmlformats.org/officeDocument/2006/relationships/font" Target="fonts/Lora-boldItalic.fntdata"/><Relationship Id="rId14" Type="http://schemas.openxmlformats.org/officeDocument/2006/relationships/slide" Target="slides/slide10.xml"/><Relationship Id="rId36" Type="http://schemas.openxmlformats.org/officeDocument/2006/relationships/font" Target="fonts/Lora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7361a98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7361a98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68ca0d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768ca0d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68ca0d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68ca0d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9d780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9d780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361a982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361a98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7b878c5d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7b878c5d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b878c5d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b878c5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b878c4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b878c4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b878c42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b878c42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7b878c5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7b878c5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7b878c5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7b878c5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b878c4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b878c4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68cb07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68cb07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7361a98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7361a98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b878c4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7b878c4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7b878c42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7b878c4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74ae041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74ae041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768ca0b1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768ca0b1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4ae04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4ae04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b878c5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b878c5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MSA that of a core area containing a substantial population nucleus, together with adjacent communities having a high degree of economic and social integration with that core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Each metropolitan statistical area must have at least one urbanized area of 50,000 or more inhabitants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361a98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361a98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7b878c5d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7b878c5d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361a98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361a98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361a98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7361a98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b1de3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b1de3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gol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ystemWide-maroon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30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Housing Market Trends in US Metropolitan Areas</a:t>
            </a:r>
            <a:endParaRPr sz="4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620175" y="2834125"/>
            <a:ext cx="215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Subhankar Ghosh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Zhecheng Sheng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Matthew Hockert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Mohammed Guiga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" name="Google Shape;62;p14"/>
          <p:cNvSpPr txBox="1"/>
          <p:nvPr/>
        </p:nvSpPr>
        <p:spPr>
          <a:xfrm>
            <a:off x="2566500" y="2953375"/>
            <a:ext cx="502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rPr>
              <a:t>Group 8</a:t>
            </a:r>
            <a:endParaRPr b="1" sz="2400">
              <a:solidFill>
                <a:srgbClr val="7A00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93150" y="107850"/>
            <a:ext cx="46803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Rental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Values Schema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0" y="1207300"/>
            <a:ext cx="8929999" cy="29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293150" y="107850"/>
            <a:ext cx="46803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Inventory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Schema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63" y="899325"/>
            <a:ext cx="8900076" cy="38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2293150" y="107850"/>
            <a:ext cx="46803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Employment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Schema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0" y="1422900"/>
            <a:ext cx="8836400" cy="30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Values - top/bottom performers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8725"/>
            <a:ext cx="3114900" cy="12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050" y="2865500"/>
            <a:ext cx="2311825" cy="2044127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650" y="1428725"/>
            <a:ext cx="3177649" cy="12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524" y="2865500"/>
            <a:ext cx="2311831" cy="20299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Rate - top/bottom performers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9051"/>
            <a:ext cx="4038382" cy="10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925" y="1329049"/>
            <a:ext cx="3883376" cy="10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000" y="2557399"/>
            <a:ext cx="2606859" cy="2331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3484" y="2557400"/>
            <a:ext cx="2582570" cy="2331599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175" y="841800"/>
            <a:ext cx="6796826" cy="41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>
            <p:ph type="title"/>
          </p:nvPr>
        </p:nvSpPr>
        <p:spPr>
          <a:xfrm>
            <a:off x="425825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Exploratory analysis of Zillow Data</a:t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9050"/>
            <a:ext cx="4521675" cy="25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0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LA &amp; MSP Home and Rental Prices</a:t>
            </a:r>
            <a:endParaRPr sz="2900"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675" y="1763225"/>
            <a:ext cx="4622325" cy="2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651938" y="1202750"/>
            <a:ext cx="32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Los Angeles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5223938" y="1202750"/>
            <a:ext cx="32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MSP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3575"/>
            <a:ext cx="4641175" cy="2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200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LA &amp; MSP Home Prices and Inventory</a:t>
            </a:r>
            <a:endParaRPr sz="2900"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175" y="1993579"/>
            <a:ext cx="4502825" cy="257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651938" y="1202750"/>
            <a:ext cx="32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Los Angeles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5223938" y="1202750"/>
            <a:ext cx="32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MSP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200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LA &amp; MSP Home Values and Employment</a:t>
            </a:r>
            <a:endParaRPr sz="2900"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6375"/>
            <a:ext cx="4615350" cy="2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350" y="1849411"/>
            <a:ext cx="4528650" cy="274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698763" y="1202750"/>
            <a:ext cx="32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Los Angeles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270763" y="1202750"/>
            <a:ext cx="32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MSP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9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718150" y="1188400"/>
            <a:ext cx="37077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A0019"/>
                </a:solidFill>
              </a:rPr>
              <a:t>Project Background</a:t>
            </a:r>
            <a:endParaRPr>
              <a:solidFill>
                <a:srgbClr val="7A0019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A0019"/>
                </a:solidFill>
              </a:rPr>
              <a:t>D</a:t>
            </a:r>
            <a:r>
              <a:rPr lang="en">
                <a:solidFill>
                  <a:srgbClr val="7A0019"/>
                </a:solidFill>
              </a:rPr>
              <a:t>ata Overview</a:t>
            </a:r>
            <a:endParaRPr>
              <a:solidFill>
                <a:srgbClr val="7A0019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A0019"/>
                </a:solidFill>
              </a:rPr>
              <a:t>Pipeline</a:t>
            </a:r>
            <a:endParaRPr>
              <a:solidFill>
                <a:srgbClr val="7A0019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A0019"/>
                </a:solidFill>
              </a:rPr>
              <a:t>Data Processing</a:t>
            </a:r>
            <a:endParaRPr>
              <a:solidFill>
                <a:srgbClr val="7A0019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A0019"/>
                </a:solidFill>
              </a:rPr>
              <a:t>Analysis</a:t>
            </a:r>
            <a:endParaRPr>
              <a:solidFill>
                <a:srgbClr val="7A0019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7A0019"/>
                </a:solidFill>
              </a:rPr>
              <a:t>Conclusion and Limitations</a:t>
            </a:r>
            <a:endParaRPr>
              <a:solidFill>
                <a:srgbClr val="7A001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200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Supply and Demand</a:t>
            </a:r>
            <a:endParaRPr sz="2900"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352" y="1042500"/>
            <a:ext cx="4325285" cy="37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521650" y="407575"/>
            <a:ext cx="7753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33333"/>
                </a:solidFill>
                <a:highlight>
                  <a:srgbClr val="FFFFFF"/>
                </a:highlight>
              </a:rPr>
              <a:t>Our data is in represented as time series. The</a:t>
            </a:r>
            <a:r>
              <a:rPr lang="en" sz="1850">
                <a:solidFill>
                  <a:srgbClr val="333333"/>
                </a:solidFill>
                <a:highlight>
                  <a:srgbClr val="FFFFFF"/>
                </a:highlight>
              </a:rPr>
              <a:t> time series is a sequence of data points indexed (or listed or graphed) in time order. One natural choice to analyze those time series data for forecasting is ARIMA model.</a:t>
            </a:r>
            <a:endParaRPr sz="2200"/>
          </a:p>
        </p:txBody>
      </p:sp>
      <p:sp>
        <p:nvSpPr>
          <p:cNvPr id="200" name="Google Shape;200;p35"/>
          <p:cNvSpPr txBox="1"/>
          <p:nvPr/>
        </p:nvSpPr>
        <p:spPr>
          <a:xfrm>
            <a:off x="521650" y="3649350"/>
            <a:ext cx="764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chemeClr val="lt1"/>
                </a:highlight>
              </a:rPr>
              <a:t>We try to use this model to forecast the home value in MSP and LA in the next 24 months </a:t>
            </a:r>
            <a:endParaRPr sz="1800"/>
          </a:p>
        </p:txBody>
      </p:sp>
      <p:pic>
        <p:nvPicPr>
          <p:cNvPr id="201" name="Google Shape;201;p35"/>
          <p:cNvPicPr preferRelativeResize="0"/>
          <p:nvPr/>
        </p:nvPicPr>
        <p:blipFill rotWithShape="1">
          <a:blip r:embed="rId3">
            <a:alphaModFix/>
          </a:blip>
          <a:srcRect b="0" l="0" r="527" t="0"/>
          <a:stretch/>
        </p:blipFill>
        <p:spPr>
          <a:xfrm>
            <a:off x="788225" y="2442950"/>
            <a:ext cx="6973076" cy="4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764" y="872000"/>
            <a:ext cx="3517210" cy="217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233" y="872000"/>
            <a:ext cx="3572580" cy="2207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263" y="2816316"/>
            <a:ext cx="3620530" cy="2236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1105" y="2816312"/>
            <a:ext cx="3620533" cy="223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/>
        </p:nvSpPr>
        <p:spPr>
          <a:xfrm>
            <a:off x="1101625" y="185250"/>
            <a:ext cx="727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rPr>
              <a:t>Home value forecasting w/o labor data</a:t>
            </a:r>
            <a:endParaRPr sz="2900">
              <a:solidFill>
                <a:srgbClr val="7A00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164975" y="333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Limitations</a:t>
            </a: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736775" y="1416100"/>
            <a:ext cx="7377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Housing price will still be increasing despite of the pandemic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Inventory is, generally, correlated with rent and housing prices.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Employment is a decent proxy of population.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AutoNum type="arabicPeriod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After the system was set up we we’re able to answer questions and generate data reports using SQL.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164975" y="333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Limitations</a:t>
            </a:r>
            <a:endParaRPr/>
          </a:p>
        </p:txBody>
      </p:sp>
      <p:sp>
        <p:nvSpPr>
          <p:cNvPr id="222" name="Google Shape;222;p38"/>
          <p:cNvSpPr txBox="1"/>
          <p:nvPr/>
        </p:nvSpPr>
        <p:spPr>
          <a:xfrm>
            <a:off x="684725" y="1377550"/>
            <a:ext cx="7549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AutoNum type="arabicPeriod"/>
            </a:pPr>
            <a:r>
              <a:rPr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Didn’t find a good data source for BEA that is measured in months, otherwise could increase our modeling options.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AutoNum type="arabicPeriod"/>
            </a:pPr>
            <a:r>
              <a:rPr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Could have tried more sophisticated machine learning models for predictions and compare their performance.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AutoNum type="arabicPeriod"/>
            </a:pPr>
            <a:r>
              <a:rPr lang="en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Combine geographical information for better insights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008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722950" y="1442575"/>
            <a:ext cx="798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Economic Data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Understanding the relationship between people and housing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Housing supply and demand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Our project focuses on economic principles and employment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Three primary data sources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Bureau of Labor Statistics (BLS)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Bureau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of Economic Analysis (BEA)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Zillow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Level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Metropolitan Statistical Areas (MSA)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Time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Months and years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8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574" y="1325575"/>
            <a:ext cx="6674852" cy="325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SQLite?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Provides a SQL interface that can be used within Python (sqlite3)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Integrates seamlessly into our pipeline since the manual ETL is written in 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Simplest RDBMS solution that meets our project’s requirements</a:t>
            </a:r>
            <a:endParaRPr/>
          </a:p>
        </p:txBody>
      </p:sp>
      <p:pic>
        <p:nvPicPr>
          <p:cNvPr descr="SQLite - Wikipedia"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225" y="1152475"/>
            <a:ext cx="2970425" cy="14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Entity-Relationship Diagram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48" y="1093925"/>
            <a:ext cx="78489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293150" y="107850"/>
            <a:ext cx="46803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Home Values Schema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75" y="1012250"/>
            <a:ext cx="8842449" cy="38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