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 FERREIRA" initials="EF" lastIdx="2" clrIdx="0">
    <p:extLst>
      <p:ext uri="{19B8F6BF-5375-455C-9EA6-DF929625EA0E}">
        <p15:presenceInfo xmlns:p15="http://schemas.microsoft.com/office/powerpoint/2012/main" userId="S::erick.ferreira@fatec.sp.gov.br::2ab133f0-54fd-4f55-bdda-e9fd46c8bb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2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1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7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25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2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7CEE-5924-4B1B-BC09-AF59C776AC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BD52-9DB9-4614-91EE-3EE9611D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éu, água, ao ar livre, edifício&#10;&#10;Descrição gerada com muito alta confiança">
            <a:extLst>
              <a:ext uri="{FF2B5EF4-FFF2-40B4-BE49-F238E27FC236}">
                <a16:creationId xmlns:a16="http://schemas.microsoft.com/office/drawing/2014/main" id="{CDB6C05B-1BC9-4661-A614-EAE694AFF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3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78425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Projeto de Solução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043" y="53380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Arquitetura Computacional 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Guilherme Gomes Barboza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Stefany Batista de Lima Silva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26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0312 0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70637"/>
              </p:ext>
            </p:extLst>
          </p:nvPr>
        </p:nvGraphicFramePr>
        <p:xfrm>
          <a:off x="1791805" y="766961"/>
          <a:ext cx="7785099" cy="596900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42302">
                  <a:extLst>
                    <a:ext uri="{9D8B030D-6E8A-4147-A177-3AD203B41FA5}">
                      <a16:colId xmlns:a16="http://schemas.microsoft.com/office/drawing/2014/main" val="3830623179"/>
                    </a:ext>
                  </a:extLst>
                </a:gridCol>
                <a:gridCol w="1737937">
                  <a:extLst>
                    <a:ext uri="{9D8B030D-6E8A-4147-A177-3AD203B41FA5}">
                      <a16:colId xmlns:a16="http://schemas.microsoft.com/office/drawing/2014/main" val="1364497080"/>
                    </a:ext>
                  </a:extLst>
                </a:gridCol>
                <a:gridCol w="2304860">
                  <a:extLst>
                    <a:ext uri="{9D8B030D-6E8A-4147-A177-3AD203B41FA5}">
                      <a16:colId xmlns:a16="http://schemas.microsoft.com/office/drawing/2014/main" val="4030581082"/>
                    </a:ext>
                  </a:extLst>
                </a:gridCol>
              </a:tblGrid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Funcionalidades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Celular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Computador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27599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Wifi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1156322547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Câmera frontal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46838391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Câmera traseira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917386061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Sensor de Proximidade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2323047513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Bluetooth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622211306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Ligação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2854974606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Gravador de Voz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19197855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Compilador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81712472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Teclado físico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1212378495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Entrada HDMI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N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03917710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Entrada USB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2898167065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Saída auto falante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561840437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 Entrada microfone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1432632453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Entrada VGA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N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2968470163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Ethernet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3852749146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 Lanterna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N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38" marR="3938" marT="3938" marB="0" anchor="ctr"/>
                </a:tc>
                <a:extLst>
                  <a:ext uri="{0D108BD9-81ED-4DB2-BD59-A6C34878D82A}">
                    <a16:rowId xmlns:a16="http://schemas.microsoft.com/office/drawing/2014/main" val="608291677"/>
                  </a:ext>
                </a:extLst>
              </a:tr>
            </a:tbl>
          </a:graphicData>
        </a:graphic>
      </p:graphicFrame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9320CFF1-CF9E-490A-AB97-D5873C2E850A}"/>
              </a:ext>
            </a:extLst>
          </p:cNvPr>
          <p:cNvSpPr/>
          <p:nvPr/>
        </p:nvSpPr>
        <p:spPr>
          <a:xfrm>
            <a:off x="1" y="0"/>
            <a:ext cx="3379304" cy="6493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Comparativo entre as funcionalidades  </a:t>
            </a:r>
          </a:p>
        </p:txBody>
      </p:sp>
    </p:spTree>
    <p:extLst>
      <p:ext uri="{BB962C8B-B14F-4D97-AF65-F5344CB8AC3E}">
        <p14:creationId xmlns:p14="http://schemas.microsoft.com/office/powerpoint/2010/main" val="96007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040"/>
              </p:ext>
            </p:extLst>
          </p:nvPr>
        </p:nvGraphicFramePr>
        <p:xfrm>
          <a:off x="2226365" y="1033670"/>
          <a:ext cx="8242852" cy="47862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12426">
                  <a:extLst>
                    <a:ext uri="{9D8B030D-6E8A-4147-A177-3AD203B41FA5}">
                      <a16:colId xmlns:a16="http://schemas.microsoft.com/office/drawing/2014/main" val="575178775"/>
                    </a:ext>
                  </a:extLst>
                </a:gridCol>
                <a:gridCol w="2877362">
                  <a:extLst>
                    <a:ext uri="{9D8B030D-6E8A-4147-A177-3AD203B41FA5}">
                      <a16:colId xmlns:a16="http://schemas.microsoft.com/office/drawing/2014/main" val="562541345"/>
                    </a:ext>
                  </a:extLst>
                </a:gridCol>
                <a:gridCol w="1953064">
                  <a:extLst>
                    <a:ext uri="{9D8B030D-6E8A-4147-A177-3AD203B41FA5}">
                      <a16:colId xmlns:a16="http://schemas.microsoft.com/office/drawing/2014/main" val="2406646371"/>
                    </a:ext>
                  </a:extLst>
                </a:gridCol>
              </a:tblGrid>
              <a:tr h="4240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Recursos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Intel Core i5-9600T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AMD-FX8350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04738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Quantidade de núcleos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627937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Cachê total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9MB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8MB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389325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frequência máx.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3.90GHz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4.2GHz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857512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Suporte para 4k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34251"/>
                  </a:ext>
                </a:extLst>
              </a:tr>
              <a:tr h="87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TDP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35w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125w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503867"/>
                  </a:ext>
                </a:extLst>
              </a:tr>
            </a:tbl>
          </a:graphicData>
        </a:graphic>
      </p:graphicFrame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4DE76261-C136-4ADC-A9E2-7C3DB48BC175}"/>
              </a:ext>
            </a:extLst>
          </p:cNvPr>
          <p:cNvSpPr/>
          <p:nvPr/>
        </p:nvSpPr>
        <p:spPr>
          <a:xfrm>
            <a:off x="1" y="0"/>
            <a:ext cx="3379304" cy="6493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Comparativo entre os Processadores  </a:t>
            </a:r>
          </a:p>
        </p:txBody>
      </p:sp>
    </p:spTree>
    <p:extLst>
      <p:ext uri="{BB962C8B-B14F-4D97-AF65-F5344CB8AC3E}">
        <p14:creationId xmlns:p14="http://schemas.microsoft.com/office/powerpoint/2010/main" val="250168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879BACF-838B-4876-BB53-653969410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4" b="23921"/>
          <a:stretch/>
        </p:blipFill>
        <p:spPr>
          <a:xfrm>
            <a:off x="0" y="2477308"/>
            <a:ext cx="12192000" cy="335981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776722B-232B-40B8-819D-CBDCA8B154C1}"/>
              </a:ext>
            </a:extLst>
          </p:cNvPr>
          <p:cNvSpPr/>
          <p:nvPr/>
        </p:nvSpPr>
        <p:spPr>
          <a:xfrm>
            <a:off x="0" y="2477307"/>
            <a:ext cx="12192000" cy="335981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49D32B8-04FA-4CEC-82CD-B4E47F7049BE}"/>
              </a:ext>
            </a:extLst>
          </p:cNvPr>
          <p:cNvSpPr/>
          <p:nvPr/>
        </p:nvSpPr>
        <p:spPr>
          <a:xfrm flipV="1">
            <a:off x="0" y="0"/>
            <a:ext cx="3526971" cy="5218316"/>
          </a:xfrm>
          <a:prstGeom prst="rtTriangle">
            <a:avLst/>
          </a:prstGeom>
          <a:solidFill>
            <a:srgbClr val="7F0E31"/>
          </a:solidFill>
          <a:ln>
            <a:noFill/>
          </a:ln>
          <a:effectLst>
            <a:outerShdw blurRad="508000" dist="12700" dir="30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CEE36997-B598-421D-AB9C-AF65504EC2A8}"/>
              </a:ext>
            </a:extLst>
          </p:cNvPr>
          <p:cNvSpPr/>
          <p:nvPr/>
        </p:nvSpPr>
        <p:spPr>
          <a:xfrm>
            <a:off x="6988629" y="1858497"/>
            <a:ext cx="5203371" cy="4999504"/>
          </a:xfrm>
          <a:prstGeom prst="parallelogram">
            <a:avLst>
              <a:gd name="adj" fmla="val 53386"/>
            </a:avLst>
          </a:prstGeom>
          <a:solidFill>
            <a:srgbClr val="6AC488"/>
          </a:solidFill>
          <a:ln>
            <a:noFill/>
          </a:ln>
          <a:effectLst>
            <a:outerShdw blurRad="266700" dist="38100" dir="135000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AB6824-B796-49DE-A563-F0671D09A871}"/>
              </a:ext>
            </a:extLst>
          </p:cNvPr>
          <p:cNvSpPr txBox="1"/>
          <p:nvPr/>
        </p:nvSpPr>
        <p:spPr>
          <a:xfrm>
            <a:off x="1616529" y="3449328"/>
            <a:ext cx="676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Arquitetura de solução </a:t>
            </a:r>
          </a:p>
        </p:txBody>
      </p:sp>
    </p:spTree>
    <p:extLst>
      <p:ext uri="{BB962C8B-B14F-4D97-AF65-F5344CB8AC3E}">
        <p14:creationId xmlns:p14="http://schemas.microsoft.com/office/powerpoint/2010/main" val="41269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3658" t="21413" r="23502" b="13368"/>
          <a:stretch/>
        </p:blipFill>
        <p:spPr>
          <a:xfrm>
            <a:off x="1658470" y="900951"/>
            <a:ext cx="8875059" cy="59570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16" y="1179930"/>
            <a:ext cx="349623" cy="349623"/>
          </a:xfrm>
          <a:prstGeom prst="rect">
            <a:avLst/>
          </a:prstGeom>
        </p:spPr>
      </p:pic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47CB3AFB-7485-49E3-8A68-7FE9C28ADE7C}"/>
              </a:ext>
            </a:extLst>
          </p:cNvPr>
          <p:cNvSpPr/>
          <p:nvPr/>
        </p:nvSpPr>
        <p:spPr>
          <a:xfrm>
            <a:off x="1" y="0"/>
            <a:ext cx="3379304" cy="6493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Arquitetura de Solução  </a:t>
            </a:r>
          </a:p>
        </p:txBody>
      </p:sp>
    </p:spTree>
    <p:extLst>
      <p:ext uri="{BB962C8B-B14F-4D97-AF65-F5344CB8AC3E}">
        <p14:creationId xmlns:p14="http://schemas.microsoft.com/office/powerpoint/2010/main" val="4424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interior, mesa&#10;&#10;Descrição gerada com muito alta confiança">
            <a:extLst>
              <a:ext uri="{FF2B5EF4-FFF2-40B4-BE49-F238E27FC236}">
                <a16:creationId xmlns:a16="http://schemas.microsoft.com/office/drawing/2014/main" id="{6692A5A1-3360-4A11-B1C9-0AF132D08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5" b="23202"/>
          <a:stretch/>
        </p:blipFill>
        <p:spPr>
          <a:xfrm>
            <a:off x="-25758" y="2678341"/>
            <a:ext cx="12217758" cy="335981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42A8E42-0455-444D-B7BF-37725B387394}"/>
              </a:ext>
            </a:extLst>
          </p:cNvPr>
          <p:cNvSpPr/>
          <p:nvPr/>
        </p:nvSpPr>
        <p:spPr>
          <a:xfrm>
            <a:off x="0" y="2678340"/>
            <a:ext cx="12192000" cy="335981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15B45F0-EC6B-4256-AF7C-D89D4BA7A62E}"/>
              </a:ext>
            </a:extLst>
          </p:cNvPr>
          <p:cNvSpPr/>
          <p:nvPr/>
        </p:nvSpPr>
        <p:spPr>
          <a:xfrm flipV="1">
            <a:off x="0" y="0"/>
            <a:ext cx="3526971" cy="5218316"/>
          </a:xfrm>
          <a:prstGeom prst="rtTriangle">
            <a:avLst/>
          </a:prstGeom>
          <a:solidFill>
            <a:srgbClr val="1C2643"/>
          </a:solidFill>
          <a:ln>
            <a:noFill/>
          </a:ln>
          <a:effectLst>
            <a:outerShdw blurRad="508000" dist="12700" dir="30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8C10C428-D247-45A9-9EC6-381B3CCE40D8}"/>
              </a:ext>
            </a:extLst>
          </p:cNvPr>
          <p:cNvSpPr/>
          <p:nvPr/>
        </p:nvSpPr>
        <p:spPr>
          <a:xfrm>
            <a:off x="6988629" y="1858497"/>
            <a:ext cx="5203371" cy="4999504"/>
          </a:xfrm>
          <a:prstGeom prst="parallelogram">
            <a:avLst>
              <a:gd name="adj" fmla="val 53386"/>
            </a:avLst>
          </a:prstGeom>
          <a:solidFill>
            <a:srgbClr val="257977"/>
          </a:solidFill>
          <a:ln>
            <a:noFill/>
          </a:ln>
          <a:effectLst>
            <a:outerShdw blurRad="266700" dist="38100" dir="135000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B53D6B-FFB4-4CD7-89C4-F43B48103A65}"/>
              </a:ext>
            </a:extLst>
          </p:cNvPr>
          <p:cNvSpPr txBox="1"/>
          <p:nvPr/>
        </p:nvSpPr>
        <p:spPr>
          <a:xfrm>
            <a:off x="1469571" y="3690257"/>
            <a:ext cx="63191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Modelo e Financeiro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47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ADEB0C-A351-43B5-8F49-15EC383C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3530"/>
              </p:ext>
            </p:extLst>
          </p:nvPr>
        </p:nvGraphicFramePr>
        <p:xfrm>
          <a:off x="318056" y="971752"/>
          <a:ext cx="5605669" cy="44674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13037">
                  <a:extLst>
                    <a:ext uri="{9D8B030D-6E8A-4147-A177-3AD203B41FA5}">
                      <a16:colId xmlns:a16="http://schemas.microsoft.com/office/drawing/2014/main" val="4245168176"/>
                    </a:ext>
                  </a:extLst>
                </a:gridCol>
                <a:gridCol w="1278299">
                  <a:extLst>
                    <a:ext uri="{9D8B030D-6E8A-4147-A177-3AD203B41FA5}">
                      <a16:colId xmlns:a16="http://schemas.microsoft.com/office/drawing/2014/main" val="2245879809"/>
                    </a:ext>
                  </a:extLst>
                </a:gridCol>
                <a:gridCol w="1030883">
                  <a:extLst>
                    <a:ext uri="{9D8B030D-6E8A-4147-A177-3AD203B41FA5}">
                      <a16:colId xmlns:a16="http://schemas.microsoft.com/office/drawing/2014/main" val="2634771296"/>
                    </a:ext>
                  </a:extLst>
                </a:gridCol>
                <a:gridCol w="983450">
                  <a:extLst>
                    <a:ext uri="{9D8B030D-6E8A-4147-A177-3AD203B41FA5}">
                      <a16:colId xmlns:a16="http://schemas.microsoft.com/office/drawing/2014/main" val="1368249312"/>
                    </a:ext>
                  </a:extLst>
                </a:gridCol>
              </a:tblGrid>
              <a:tr h="32135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Itens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Quantidade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Preço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total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9077"/>
                  </a:ext>
                </a:extLst>
              </a:tr>
              <a:tr h="17196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Computador Quantum Expert Qe51001d Intel Core I5 8gb </a:t>
                      </a:r>
                      <a:r>
                        <a:rPr lang="pt-BR" sz="1800" u="none" strike="noStrike" dirty="0" err="1">
                          <a:effectLst/>
                        </a:rPr>
                        <a:t>ram</a:t>
                      </a:r>
                      <a:r>
                        <a:rPr lang="pt-BR" sz="1800" u="none" strike="noStrike" dirty="0">
                          <a:effectLst/>
                        </a:rPr>
                        <a:t> 500 </a:t>
                      </a:r>
                      <a:r>
                        <a:rPr lang="pt-BR" sz="1800" u="none" strike="noStrike" dirty="0" err="1">
                          <a:effectLst/>
                        </a:rPr>
                        <a:t>gb</a:t>
                      </a:r>
                      <a:r>
                        <a:rPr lang="pt-BR" sz="1800" u="none" strike="noStrike" dirty="0">
                          <a:effectLst/>
                        </a:rPr>
                        <a:t>. Servidor e Principal.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 R$       900,00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5.400,00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8528540"/>
                  </a:ext>
                </a:extLst>
              </a:tr>
              <a:tr h="694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Teclado + Mouse.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       80,00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   480,00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104338"/>
                  </a:ext>
                </a:extLst>
              </a:tr>
              <a:tr h="694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Notebook  positivo </a:t>
                      </a:r>
                      <a:r>
                        <a:rPr lang="pt-BR" sz="1800" u="none" strike="noStrike" dirty="0" err="1">
                          <a:effectLst/>
                        </a:rPr>
                        <a:t>quad</a:t>
                      </a:r>
                      <a:r>
                        <a:rPr lang="pt-BR" sz="1800" u="none" strike="noStrike" dirty="0">
                          <a:effectLst/>
                        </a:rPr>
                        <a:t> core.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    949,00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   949,00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686001"/>
                  </a:ext>
                </a:extLst>
              </a:tr>
              <a:tr h="1036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Impressora Multifuncional Brother Laser.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 R$    1.060,00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R$   1.060,00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1266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D00D337-DD58-498F-9A4F-35046CF9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48854"/>
              </p:ext>
            </p:extLst>
          </p:nvPr>
        </p:nvGraphicFramePr>
        <p:xfrm>
          <a:off x="6268278" y="967409"/>
          <a:ext cx="5605669" cy="447181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31500">
                  <a:extLst>
                    <a:ext uri="{9D8B030D-6E8A-4147-A177-3AD203B41FA5}">
                      <a16:colId xmlns:a16="http://schemas.microsoft.com/office/drawing/2014/main" val="3537676636"/>
                    </a:ext>
                  </a:extLst>
                </a:gridCol>
                <a:gridCol w="1336989">
                  <a:extLst>
                    <a:ext uri="{9D8B030D-6E8A-4147-A177-3AD203B41FA5}">
                      <a16:colId xmlns:a16="http://schemas.microsoft.com/office/drawing/2014/main" val="1442621499"/>
                    </a:ext>
                  </a:extLst>
                </a:gridCol>
                <a:gridCol w="977792">
                  <a:extLst>
                    <a:ext uri="{9D8B030D-6E8A-4147-A177-3AD203B41FA5}">
                      <a16:colId xmlns:a16="http://schemas.microsoft.com/office/drawing/2014/main" val="4160289738"/>
                    </a:ext>
                  </a:extLst>
                </a:gridCol>
                <a:gridCol w="1659388">
                  <a:extLst>
                    <a:ext uri="{9D8B030D-6E8A-4147-A177-3AD203B41FA5}">
                      <a16:colId xmlns:a16="http://schemas.microsoft.com/office/drawing/2014/main" val="807399661"/>
                    </a:ext>
                  </a:extLst>
                </a:gridCol>
              </a:tblGrid>
              <a:tr h="29986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licença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43355"/>
                  </a:ext>
                </a:extLst>
              </a:tr>
              <a:tr h="55393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server 2012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180,00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180,00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056963"/>
                  </a:ext>
                </a:extLst>
              </a:tr>
              <a:tr h="8261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Contmatic gestão empresarial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239,00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239,00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5341685"/>
                  </a:ext>
                </a:extLst>
              </a:tr>
              <a:tr h="8261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Contmatic estoque + compras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   85,00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  85,00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6532313"/>
                  </a:ext>
                </a:extLst>
              </a:tr>
              <a:tr h="804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Licença promocional 2 usuários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185,00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370,00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4677673"/>
                  </a:ext>
                </a:extLst>
              </a:tr>
              <a:tr h="5394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 300MB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   99,00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  99,00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522395"/>
                  </a:ext>
                </a:extLst>
              </a:tr>
              <a:tr h="5394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8.1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 139,90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839,40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0548967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83E2E11-D706-4196-A776-BF2A286E4AA3}"/>
              </a:ext>
            </a:extLst>
          </p:cNvPr>
          <p:cNvSpPr/>
          <p:nvPr/>
        </p:nvSpPr>
        <p:spPr>
          <a:xfrm>
            <a:off x="3002044" y="5813440"/>
            <a:ext cx="6187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do projeto  R$      9.071,40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75886762-0FDD-4782-8D79-716D3B20270A}"/>
              </a:ext>
            </a:extLst>
          </p:cNvPr>
          <p:cNvSpPr/>
          <p:nvPr/>
        </p:nvSpPr>
        <p:spPr>
          <a:xfrm>
            <a:off x="1" y="0"/>
            <a:ext cx="3379304" cy="6493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Modelo e Financeiro  </a:t>
            </a:r>
          </a:p>
        </p:txBody>
      </p:sp>
    </p:spTree>
    <p:extLst>
      <p:ext uri="{BB962C8B-B14F-4D97-AF65-F5344CB8AC3E}">
        <p14:creationId xmlns:p14="http://schemas.microsoft.com/office/powerpoint/2010/main" val="97316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ior, mesa, janela&#10;&#10;Descrição gerada com muito alta confiança">
            <a:extLst>
              <a:ext uri="{FF2B5EF4-FFF2-40B4-BE49-F238E27FC236}">
                <a16:creationId xmlns:a16="http://schemas.microsoft.com/office/drawing/2014/main" id="{E567B407-A17C-4FA9-BC3F-3A5E5C39A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2349"/>
          <a:stretch/>
        </p:blipFill>
        <p:spPr>
          <a:xfrm>
            <a:off x="10095" y="0"/>
            <a:ext cx="12192000" cy="701910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5C701BB-6E70-44DA-A674-9580D99FB521}"/>
              </a:ext>
            </a:extLst>
          </p:cNvPr>
          <p:cNvSpPr/>
          <p:nvPr/>
        </p:nvSpPr>
        <p:spPr>
          <a:xfrm>
            <a:off x="3541584" y="1139616"/>
            <a:ext cx="3882886" cy="473987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E7BC44-C0FC-4AE4-8458-56F1553D89EA}"/>
              </a:ext>
            </a:extLst>
          </p:cNvPr>
          <p:cNvSpPr txBox="1"/>
          <p:nvPr/>
        </p:nvSpPr>
        <p:spPr>
          <a:xfrm>
            <a:off x="3762671" y="3167390"/>
            <a:ext cx="388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Obrigado a Todos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B1A079-3086-49CA-B8B1-0E508AD8F2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11" y="1257265"/>
            <a:ext cx="773554" cy="770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6826F32-9FD6-46D7-8DE2-3CAE71ACB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91" y="5011924"/>
            <a:ext cx="773554" cy="770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66521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295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Projeto de Solução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GOMES BARBOZA .</cp:lastModifiedBy>
  <cp:revision>15</cp:revision>
  <dcterms:created xsi:type="dcterms:W3CDTF">2020-02-07T04:22:18Z</dcterms:created>
  <dcterms:modified xsi:type="dcterms:W3CDTF">2020-02-12T22:47:55Z</dcterms:modified>
</cp:coreProperties>
</file>