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85" r:id="rId5"/>
    <p:sldId id="314" r:id="rId6"/>
    <p:sldId id="325" r:id="rId7"/>
    <p:sldId id="326" r:id="rId8"/>
    <p:sldId id="327" r:id="rId9"/>
    <p:sldId id="328" r:id="rId10"/>
    <p:sldId id="329" r:id="rId11"/>
    <p:sldId id="331" r:id="rId12"/>
    <p:sldId id="317" r:id="rId13"/>
  </p:sldIdLst>
  <p:sldSz cx="9144000" cy="6858000" type="screen4x3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9156" y="1279287"/>
            <a:ext cx="4605433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B3542-9305-48F3-9F36-5F01403ED0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B3542-9305-48F3-9F36-5F01403ED0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B3542-9305-48F3-9F36-5F01403ED0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B3542-9305-48F3-9F36-5F01403ED0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66900" y="2247899"/>
            <a:ext cx="7277100" cy="1790701"/>
          </a:xfrm>
        </p:spPr>
        <p:txBody>
          <a:bodyPr anchor="ctr" anchorCtr="0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00" y="3829050"/>
            <a:ext cx="3028950" cy="40005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添加副标题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C375-E8F9-4859-A467-779B0E354F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35D8-76BA-4E66-A5FE-5286BBDBBE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C375-E8F9-4859-A467-779B0E354F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35D8-76BA-4E66-A5FE-5286BBDBBEB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906"/>
            <a:ext cx="1008185" cy="1008185"/>
          </a:xfrm>
          <a:prstGeom prst="rect">
            <a:avLst/>
          </a:prstGeom>
        </p:spPr>
      </p:pic>
      <p:sp>
        <p:nvSpPr>
          <p:cNvPr id="9" name="内容占位符 8"/>
          <p:cNvSpPr>
            <a:spLocks noGrp="1"/>
          </p:cNvSpPr>
          <p:nvPr>
            <p:ph sz="quarter" idx="13"/>
          </p:nvPr>
        </p:nvSpPr>
        <p:spPr>
          <a:xfrm>
            <a:off x="1008063" y="438151"/>
            <a:ext cx="7507287" cy="55244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C375-E8F9-4859-A467-779B0E354F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35D8-76BA-4E66-A5FE-5286BBDBBEB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906"/>
            <a:ext cx="1008185" cy="10081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381000" y="957943"/>
            <a:ext cx="8414657" cy="5326743"/>
          </a:xfrm>
          <a:prstGeom prst="roundRect">
            <a:avLst>
              <a:gd name="adj" fmla="val 517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015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6372" y="1968227"/>
            <a:ext cx="5531257" cy="2921547"/>
          </a:xfrm>
        </p:spPr>
        <p:txBody>
          <a:bodyPr lIns="0" tIns="0" rIns="0" bIns="0" anchor="ctr" anchorCtr="0">
            <a:normAutofit/>
          </a:bodyPr>
          <a:lstStyle>
            <a:lvl1pPr algn="ctr">
              <a:lnSpc>
                <a:spcPct val="150000"/>
              </a:lnSpc>
              <a:defRPr sz="4400" b="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ADE6C375-E8F9-4859-A467-779B0E354F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FB835D8-76BA-4E66-A5FE-5286BBDBBE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4343"/>
            <a:ext cx="3886200" cy="481262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4343"/>
            <a:ext cx="3886200" cy="48126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C375-E8F9-4859-A467-779B0E354F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35D8-76BA-4E66-A5FE-5286BBDBBEBE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906"/>
            <a:ext cx="1008185" cy="10081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356054"/>
            <a:ext cx="7398940" cy="74869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96749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20660"/>
            <a:ext cx="3868340" cy="40989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96749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20660"/>
            <a:ext cx="3887391" cy="409892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C375-E8F9-4859-A467-779B0E354F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35D8-76BA-4E66-A5FE-5286BBDBBEBE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906"/>
            <a:ext cx="1008185" cy="10081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7829" y="2249713"/>
            <a:ext cx="7286171" cy="1814287"/>
          </a:xfrm>
        </p:spPr>
        <p:txBody>
          <a:bodyPr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C375-E8F9-4859-A467-779B0E354F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35D8-76BA-4E66-A5FE-5286BBDBBE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C375-E8F9-4859-A467-779B0E354F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35D8-76BA-4E66-A5FE-5286BBDBBE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711200"/>
            <a:ext cx="3196800" cy="1600200"/>
          </a:xfrm>
        </p:spPr>
        <p:txBody>
          <a:bodyPr anchor="t" anchorCtr="0">
            <a:no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14391" y="733425"/>
            <a:ext cx="4478400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365125"/>
            <a:ext cx="135255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381750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C375-E8F9-4859-A467-779B0E354F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35D8-76BA-4E66-A5FE-5286BBDBBE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1041400" y="323850"/>
            <a:ext cx="7473950" cy="838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28650" y="1543050"/>
            <a:ext cx="7886700" cy="4633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6C375-E8F9-4859-A467-779B0E354F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835D8-76BA-4E66-A5FE-5286BBDBBE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3" Type="http://schemas.openxmlformats.org/officeDocument/2006/relationships/notesSlide" Target="../notesSlides/notesSlide2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16.xml"/><Relationship Id="rId10" Type="http://schemas.openxmlformats.org/officeDocument/2006/relationships/tags" Target="../tags/tag15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Git</a:t>
            </a:r>
            <a:r>
              <a:rPr lang="zh-CN" altLang="en-US" sz="3600" dirty="0"/>
              <a:t>交流分享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聂桂贵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smtClean="0"/>
              <a:t>谢谢大家！</a:t>
            </a:r>
            <a:endParaRPr lang="zh-CN" altLang="en-US" smtClean="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/>
          <p:cNvSpPr/>
          <p:nvPr>
            <p:custDataLst>
              <p:tags r:id="rId1"/>
            </p:custDataLst>
          </p:nvPr>
        </p:nvSpPr>
        <p:spPr>
          <a:xfrm>
            <a:off x="1416844" y="1564754"/>
            <a:ext cx="6310993" cy="3995057"/>
          </a:xfrm>
          <a:prstGeom prst="roundRect">
            <a:avLst>
              <a:gd name="adj" fmla="val 517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015"/>
          </a:p>
        </p:txBody>
      </p:sp>
      <p:sp>
        <p:nvSpPr>
          <p:cNvPr id="13" name="圆角矩形 12"/>
          <p:cNvSpPr/>
          <p:nvPr>
            <p:custDataLst>
              <p:tags r:id="rId2"/>
            </p:custDataLst>
          </p:nvPr>
        </p:nvSpPr>
        <p:spPr>
          <a:xfrm>
            <a:off x="3425939" y="1337922"/>
            <a:ext cx="2292123" cy="4755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 fontScale="90000"/>
          </a:bodyPr>
          <a:lstStyle/>
          <a:p>
            <a:pPr algn="ctr"/>
            <a:r>
              <a:rPr lang="zh-CN" altLang="en-US" sz="240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目录</a:t>
            </a:r>
            <a:endParaRPr lang="zh-CN" altLang="en-US" sz="240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立方体 17"/>
          <p:cNvSpPr/>
          <p:nvPr>
            <p:custDataLst>
              <p:tags r:id="rId3"/>
            </p:custDataLst>
          </p:nvPr>
        </p:nvSpPr>
        <p:spPr>
          <a:xfrm>
            <a:off x="2119313" y="3738086"/>
            <a:ext cx="339090" cy="329089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b="1" dirty="0">
                <a:solidFill>
                  <a:schemeClr val="bg1"/>
                </a:solidFill>
              </a:rPr>
              <a:t>3</a:t>
            </a:r>
            <a:endParaRPr lang="zh-CN" altLang="en-US" sz="1350" b="1" dirty="0">
              <a:solidFill>
                <a:schemeClr val="bg1"/>
              </a:solidFill>
            </a:endParaRPr>
          </a:p>
        </p:txBody>
      </p:sp>
      <p:sp>
        <p:nvSpPr>
          <p:cNvPr id="19" name="立方体 18"/>
          <p:cNvSpPr/>
          <p:nvPr>
            <p:custDataLst>
              <p:tags r:id="rId4"/>
            </p:custDataLst>
          </p:nvPr>
        </p:nvSpPr>
        <p:spPr>
          <a:xfrm>
            <a:off x="2119313" y="4351496"/>
            <a:ext cx="339090" cy="329089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b="1" dirty="0">
                <a:solidFill>
                  <a:schemeClr val="bg1"/>
                </a:solidFill>
              </a:rPr>
              <a:t>4</a:t>
            </a:r>
            <a:endParaRPr lang="zh-CN" altLang="en-US" sz="1350" b="1" dirty="0">
              <a:solidFill>
                <a:schemeClr val="bg1"/>
              </a:solidFill>
            </a:endParaRPr>
          </a:p>
        </p:txBody>
      </p:sp>
      <p:sp>
        <p:nvSpPr>
          <p:cNvPr id="22" name="立方体 21"/>
          <p:cNvSpPr/>
          <p:nvPr>
            <p:custDataLst>
              <p:tags r:id="rId5"/>
            </p:custDataLst>
          </p:nvPr>
        </p:nvSpPr>
        <p:spPr>
          <a:xfrm>
            <a:off x="2119313" y="2511266"/>
            <a:ext cx="339090" cy="329089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b="1" dirty="0">
                <a:solidFill>
                  <a:schemeClr val="bg1"/>
                </a:solidFill>
              </a:rPr>
              <a:t>1</a:t>
            </a:r>
            <a:endParaRPr lang="zh-CN" altLang="en-US" sz="1350" b="1" dirty="0">
              <a:solidFill>
                <a:schemeClr val="bg1"/>
              </a:solidFill>
            </a:endParaRPr>
          </a:p>
        </p:txBody>
      </p:sp>
      <p:sp>
        <p:nvSpPr>
          <p:cNvPr id="23" name="立方体 22"/>
          <p:cNvSpPr/>
          <p:nvPr>
            <p:custDataLst>
              <p:tags r:id="rId6"/>
            </p:custDataLst>
          </p:nvPr>
        </p:nvSpPr>
        <p:spPr>
          <a:xfrm>
            <a:off x="2119313" y="3124676"/>
            <a:ext cx="339090" cy="329089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b="1" dirty="0">
                <a:solidFill>
                  <a:schemeClr val="bg1"/>
                </a:solidFill>
              </a:rPr>
              <a:t>2</a:t>
            </a:r>
            <a:endParaRPr lang="zh-CN" altLang="en-US" sz="1350" b="1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>
            <p:custDataLst>
              <p:tags r:id="rId7"/>
            </p:custDataLst>
          </p:nvPr>
        </p:nvSpPr>
        <p:spPr>
          <a:xfrm>
            <a:off x="2573655" y="2496979"/>
            <a:ext cx="2526983" cy="364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no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FontTx/>
              <a:buNone/>
              <a:defRPr sz="2400">
                <a:solidFill>
                  <a:srgbClr val="333333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r>
              <a:rPr lang="en-US" altLang="zh-CN" sz="1800" b="1" dirty="0">
                <a:solidFill>
                  <a:srgbClr val="00B050"/>
                </a:solidFill>
                <a:sym typeface="+mn-ea"/>
              </a:rPr>
              <a:t>Git</a:t>
            </a:r>
            <a:r>
              <a:rPr lang="zh-CN" altLang="en-US" sz="1800" b="1" dirty="0">
                <a:solidFill>
                  <a:srgbClr val="00B050"/>
                </a:solidFill>
                <a:sym typeface="+mn-ea"/>
              </a:rPr>
              <a:t>简介</a:t>
            </a:r>
            <a:endParaRPr lang="zh-CN" altLang="en-US" sz="1800" b="1" dirty="0">
              <a:solidFill>
                <a:srgbClr val="00B050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8"/>
            </p:custDataLst>
          </p:nvPr>
        </p:nvSpPr>
        <p:spPr>
          <a:xfrm>
            <a:off x="2573655" y="3107055"/>
            <a:ext cx="2526983" cy="364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no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FontTx/>
              <a:buNone/>
              <a:defRPr sz="2400">
                <a:solidFill>
                  <a:srgbClr val="333333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="1" dirty="0">
                <a:solidFill>
                  <a:srgbClr val="00B050"/>
                </a:solidFill>
              </a:rPr>
              <a:t>Git</a:t>
            </a:r>
            <a:r>
              <a:rPr lang="zh-CN" altLang="en-US" sz="1800" b="1" dirty="0">
                <a:solidFill>
                  <a:srgbClr val="00B050"/>
                </a:solidFill>
              </a:rPr>
              <a:t>安装</a:t>
            </a:r>
            <a:r>
              <a:rPr lang="en-US" altLang="zh-CN" sz="1800" b="1" dirty="0">
                <a:solidFill>
                  <a:srgbClr val="00B050"/>
                </a:solidFill>
              </a:rPr>
              <a:t>&amp;Git</a:t>
            </a:r>
            <a:r>
              <a:rPr lang="zh-CN" altLang="en-US" sz="1800" b="1" dirty="0">
                <a:solidFill>
                  <a:srgbClr val="00B050"/>
                </a:solidFill>
              </a:rPr>
              <a:t>命令</a:t>
            </a:r>
            <a:endParaRPr lang="zh-CN" altLang="en-US" sz="1800" b="1" dirty="0">
              <a:solidFill>
                <a:srgbClr val="00B050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2573655" y="3709670"/>
            <a:ext cx="2947035" cy="364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no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FontTx/>
              <a:buNone/>
              <a:defRPr sz="2400">
                <a:solidFill>
                  <a:srgbClr val="333333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="1" dirty="0">
                <a:solidFill>
                  <a:srgbClr val="00B050"/>
                </a:solidFill>
              </a:rPr>
              <a:t>Git</a:t>
            </a:r>
            <a:r>
              <a:rPr lang="zh-CN" altLang="en-US" sz="1800" b="1" dirty="0">
                <a:solidFill>
                  <a:srgbClr val="00B050"/>
                </a:solidFill>
              </a:rPr>
              <a:t>客户端工具</a:t>
            </a:r>
            <a:r>
              <a:rPr lang="en-US" altLang="zh-CN" sz="1800" b="1" dirty="0">
                <a:solidFill>
                  <a:srgbClr val="00B050"/>
                </a:solidFill>
              </a:rPr>
              <a:t>TortoiseGit</a:t>
            </a:r>
            <a:endParaRPr lang="en-US" altLang="zh-CN" sz="1800" b="1" dirty="0">
              <a:solidFill>
                <a:srgbClr val="00B050"/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10"/>
            </p:custDataLst>
          </p:nvPr>
        </p:nvSpPr>
        <p:spPr>
          <a:xfrm>
            <a:off x="2573655" y="4315778"/>
            <a:ext cx="2526983" cy="364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no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FontTx/>
              <a:buNone/>
              <a:defRPr sz="2400">
                <a:solidFill>
                  <a:srgbClr val="333333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="1" dirty="0">
                <a:solidFill>
                  <a:srgbClr val="00B050"/>
                </a:solidFill>
              </a:rPr>
              <a:t>Github&amp;Gitlab</a:t>
            </a:r>
            <a:endParaRPr lang="en-US" altLang="zh-CN" sz="1800" b="1" dirty="0">
              <a:solidFill>
                <a:srgbClr val="00B050"/>
              </a:solidFill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52080" y="5570220"/>
            <a:ext cx="1127760" cy="1131570"/>
          </a:xfrm>
          <a:prstGeom prst="rect">
            <a:avLst/>
          </a:prstGeom>
        </p:spPr>
      </p:pic>
      <p:sp>
        <p:nvSpPr>
          <p:cNvPr id="2" name="Title 1"/>
          <p:cNvSpPr txBox="1"/>
          <p:nvPr/>
        </p:nvSpPr>
        <p:spPr>
          <a:xfrm>
            <a:off x="859198" y="349877"/>
            <a:ext cx="6892925" cy="801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Git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简介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59155" y="1276350"/>
            <a:ext cx="754253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什么是</a:t>
            </a:r>
            <a:r>
              <a:rPr lang="en-US" altLang="zh-CN"/>
              <a:t>Git </a:t>
            </a:r>
            <a:r>
              <a:rPr lang="zh-CN" altLang="en-US"/>
              <a:t>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Git是一个开源的</a:t>
            </a:r>
            <a:r>
              <a:rPr lang="zh-CN" altLang="en-US">
                <a:solidFill>
                  <a:srgbClr val="00B0F0"/>
                </a:solidFill>
              </a:rPr>
              <a:t>分布式</a:t>
            </a:r>
            <a:r>
              <a:rPr lang="zh-CN" altLang="en-US"/>
              <a:t>版本控制系统（</a:t>
            </a:r>
            <a:r>
              <a:rPr lang="en-US" altLang="zh-CN"/>
              <a:t>version control</a:t>
            </a:r>
            <a:r>
              <a:rPr lang="zh-CN" altLang="en-US"/>
              <a:t>），用于敏捷高效地处理任何或小或大的项目。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常用的版本控制系统有哪些？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SVN</a:t>
            </a:r>
            <a:r>
              <a:rPr lang="zh-CN" altLang="en-US"/>
              <a:t>、CVS、</a:t>
            </a:r>
            <a:r>
              <a:rPr lang="en-US" altLang="zh-CN"/>
              <a:t>VSS</a:t>
            </a:r>
            <a:r>
              <a:rPr lang="zh-CN" altLang="en-US"/>
              <a:t>等。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 Git </a:t>
            </a:r>
            <a:r>
              <a:rPr lang="zh-CN" altLang="en-US"/>
              <a:t>与上述常用的版本控制系统有什么区别？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主要的区别：分布式（</a:t>
            </a:r>
            <a:r>
              <a:rPr lang="en-US" altLang="zh-CN"/>
              <a:t>Git</a:t>
            </a:r>
            <a:r>
              <a:rPr lang="zh-CN" altLang="en-US"/>
              <a:t>）</a:t>
            </a:r>
            <a:r>
              <a:rPr lang="en-US" altLang="zh-CN"/>
              <a:t>VS</a:t>
            </a:r>
            <a:r>
              <a:rPr lang="zh-CN" altLang="en-US"/>
              <a:t>集中式（</a:t>
            </a:r>
            <a:r>
              <a:rPr lang="en-US" altLang="zh-CN"/>
              <a:t>SVN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43050"/>
            <a:ext cx="7886700" cy="4974590"/>
          </a:xfrm>
        </p:spPr>
        <p:txBody>
          <a:bodyPr/>
          <a:p>
            <a:r>
              <a:rPr lang="zh-CN" altLang="en-US"/>
              <a:t>集中式版本控制系统如</a:t>
            </a:r>
            <a:r>
              <a:rPr lang="en-US" altLang="zh-CN"/>
              <a:t>SVN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5490" y="1981835"/>
            <a:ext cx="5282565" cy="28943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28980" y="5041265"/>
            <a:ext cx="80295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集中式版本控制系统，版本库是集中存放在中央服务器的，而干活的时候，用的都是自己的电脑，所以要先从中央服务器取得最新的版本，然后开始干活，干完活了，再把自己的活推送给中央服务器。中央服务器就好比是一个图书馆，你要改一本书，必须先从图书馆借出来，然后回到家自己改，改完了，再放回图书馆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43050"/>
            <a:ext cx="7886700" cy="4974590"/>
          </a:xfrm>
        </p:spPr>
        <p:txBody>
          <a:bodyPr/>
          <a:p>
            <a:r>
              <a:rPr lang="zh-CN" altLang="en-US"/>
              <a:t>分布式版本控制系统如</a:t>
            </a:r>
            <a:r>
              <a:rPr lang="en-US" altLang="zh-CN"/>
              <a:t>Git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728980" y="5041265"/>
            <a:ext cx="80295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分布式版本控制系统根本没有“中央服务器”，每个人的电脑上都是一个完整的版本库，这样，你工作的时候，就不需要联网了，因为版本库就在你自己的电脑上。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4390" y="1998345"/>
            <a:ext cx="4799965" cy="29508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分布式与集中式的对比</a:t>
            </a:r>
            <a:endParaRPr lang="zh-CN" altLang="en-US">
              <a:sym typeface="+mn-ea"/>
            </a:endParaRPr>
          </a:p>
          <a:p>
            <a:pPr marL="342900" indent="-342900">
              <a:buFont typeface="+mj-lt"/>
              <a:buAutoNum type="alphaLcPeriod"/>
            </a:pPr>
            <a:r>
              <a:rPr lang="zh-CN" altLang="en-US" sz="1800">
                <a:solidFill>
                  <a:schemeClr val="tx1"/>
                </a:solidFill>
                <a:sym typeface="+mn-ea"/>
              </a:rPr>
              <a:t>集中式系统不联网无法有效工作，版本信息存储在服务器上。如果没有联网则无法进行例如</a:t>
            </a:r>
            <a:r>
              <a:rPr lang="en-US" altLang="zh-CN" sz="1800">
                <a:solidFill>
                  <a:schemeClr val="tx1"/>
                </a:solidFill>
                <a:sym typeface="+mn-ea"/>
              </a:rPr>
              <a:t>show log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等操作。</a:t>
            </a: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pPr marL="342900" indent="-342900">
              <a:buFont typeface="+mj-lt"/>
              <a:buAutoNum type="alphaLcPeriod"/>
            </a:pPr>
            <a:r>
              <a:rPr lang="zh-CN" altLang="en-US" sz="1800">
                <a:solidFill>
                  <a:schemeClr val="tx1"/>
                </a:solidFill>
                <a:sym typeface="+mn-ea"/>
              </a:rPr>
              <a:t>分布式系统，每个人电脑上都存储了完整的代码库信息，即使不联网也可以进行本地</a:t>
            </a:r>
            <a:r>
              <a:rPr lang="en-US" altLang="zh-CN" sz="1800">
                <a:solidFill>
                  <a:schemeClr val="tx1"/>
                </a:solidFill>
                <a:sym typeface="+mn-ea"/>
              </a:rPr>
              <a:t>commit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以及获取之前的版本信息等操作。</a:t>
            </a: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pPr marL="342900" indent="-342900">
              <a:buFont typeface="+mj-lt"/>
              <a:buAutoNum type="alphaLcPeriod"/>
            </a:pPr>
            <a:r>
              <a:rPr lang="zh-CN" altLang="en-US" sz="1800">
                <a:solidFill>
                  <a:schemeClr val="tx1"/>
                </a:solidFill>
                <a:sym typeface="+mn-ea"/>
              </a:rPr>
              <a:t>分布式版本控制系统通常也有一台充当“中央服务器”的电脑（例如</a:t>
            </a:r>
            <a:r>
              <a:rPr lang="en-US" altLang="zh-CN" sz="1800">
                <a:solidFill>
                  <a:schemeClr val="tx1"/>
                </a:solidFill>
                <a:sym typeface="+mn-ea"/>
              </a:rPr>
              <a:t>github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），但这个服务器的作用仅仅是用来方便“交换”大家的修改，没有它大家也一样干活，只是交换修改不方便而已。</a:t>
            </a: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>
                <a:sym typeface="+mn-ea"/>
              </a:rPr>
              <a:t>Git和SVN的分支</a:t>
            </a:r>
            <a:endParaRPr lang="zh-CN" altLang="en-US" sz="2400">
              <a:sym typeface="+mn-ea"/>
            </a:endParaRPr>
          </a:p>
          <a:p>
            <a:pPr marL="457200" indent="-457200">
              <a:buFont typeface="+mj-lt"/>
              <a:buAutoNum type="alphaLcPeriod"/>
            </a:pPr>
            <a:r>
              <a:rPr lang="zh-CN" altLang="en-US" sz="1800">
                <a:solidFill>
                  <a:schemeClr val="tx1"/>
                </a:solidFill>
                <a:sym typeface="+mn-ea"/>
              </a:rPr>
              <a:t>SVN的分支创建成本很高，相当于拷贝了一份完整的目录在svn服务器上</a:t>
            </a: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pPr marL="0" indent="0">
              <a:buFont typeface="+mj-lt"/>
              <a:buNone/>
            </a:pPr>
            <a:r>
              <a:rPr lang="zh-CN" altLang="en-US" sz="1800">
                <a:solidFill>
                  <a:schemeClr val="tx1"/>
                </a:solidFill>
                <a:sym typeface="+mn-ea"/>
              </a:rPr>
              <a:t>如果分支比较多，则每个分支都要下载一份代码到本地。</a:t>
            </a: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pPr marL="0" indent="0">
              <a:buFont typeface="+mj-lt"/>
              <a:buNone/>
            </a:pPr>
            <a:r>
              <a:rPr lang="en-US" altLang="zh-CN" sz="1800">
                <a:solidFill>
                  <a:schemeClr val="tx1"/>
                </a:solidFill>
                <a:sym typeface="+mn-ea"/>
              </a:rPr>
              <a:t>b.    Git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创建分支是完全轻量级的，</a:t>
            </a:r>
            <a:r>
              <a:rPr lang="en-US" altLang="zh-CN" sz="1800">
                <a:solidFill>
                  <a:schemeClr val="tx1"/>
                </a:solidFill>
                <a:sym typeface="+mn-ea"/>
              </a:rPr>
              <a:t>git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只需要载入分支的元素，只下载主要分支</a:t>
            </a:r>
            <a:r>
              <a:rPr lang="en-US" altLang="zh-CN" sz="1800">
                <a:solidFill>
                  <a:schemeClr val="tx1"/>
                </a:solidFill>
                <a:sym typeface="+mn-ea"/>
              </a:rPr>
              <a:t>master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的代码，而且本地可以通过命令随意切换分支。</a:t>
            </a: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pPr marL="0" indent="0">
              <a:buFont typeface="+mj-lt"/>
              <a:buNone/>
            </a:pP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pPr marL="457200" indent="-457200">
              <a:buFont typeface="+mj-lt"/>
              <a:buAutoNum type="alphaLcPeriod"/>
            </a:pP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lang="zh-CN" altLang="en-US" sz="2400"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lang="en-US" altLang="zh-CN" sz="2400"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r>
              <a:rPr lang="zh-CN" altLang="en-US"/>
              <a:t>安装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1800">
                <a:solidFill>
                  <a:schemeClr val="tx1"/>
                </a:solidFill>
                <a:sym typeface="+mn-ea"/>
              </a:rPr>
              <a:t>安装包下载地址：</a:t>
            </a:r>
            <a:r>
              <a:rPr lang="zh-CN" altLang="en-US" sz="1800">
                <a:solidFill>
                  <a:srgbClr val="00B0F0"/>
                </a:solidFill>
                <a:sym typeface="+mn-ea"/>
              </a:rPr>
              <a:t>https://git-scm.com/download/win</a:t>
            </a:r>
            <a:endParaRPr lang="zh-CN" altLang="en-US" sz="1800">
              <a:solidFill>
                <a:srgbClr val="00B0F0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1800">
              <a:solidFill>
                <a:srgbClr val="00B0F0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1800">
              <a:solidFill>
                <a:srgbClr val="00B0F0"/>
              </a:solidFill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MQZIO2H})6CG}N0RKTXX)F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6760" y="1890395"/>
            <a:ext cx="5188585" cy="39395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r>
              <a:rPr lang="zh-CN" altLang="en-US"/>
              <a:t>安装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1800">
                <a:solidFill>
                  <a:schemeClr val="tx1"/>
                </a:solidFill>
                <a:sym typeface="+mn-ea"/>
              </a:rPr>
              <a:t>安装完成目录：</a:t>
            </a: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tx1"/>
                </a:solidFill>
                <a:sym typeface="+mn-ea"/>
              </a:rPr>
              <a:t>git-bash git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的命令窗口，集成了一些</a:t>
            </a:r>
            <a:r>
              <a:rPr lang="en-US" altLang="zh-CN" sz="1800">
                <a:solidFill>
                  <a:schemeClr val="tx1"/>
                </a:solidFill>
                <a:sym typeface="+mn-ea"/>
              </a:rPr>
              <a:t>linux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的命令。</a:t>
            </a: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1800">
                <a:solidFill>
                  <a:schemeClr val="tx1"/>
                </a:solidFill>
                <a:sym typeface="+mn-ea"/>
              </a:rPr>
              <a:t>甚至可以执行</a:t>
            </a:r>
            <a:r>
              <a:rPr lang="en-US" altLang="zh-CN" sz="1800">
                <a:solidFill>
                  <a:schemeClr val="tx1"/>
                </a:solidFill>
                <a:sym typeface="+mn-ea"/>
              </a:rPr>
              <a:t>vi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文件修改操作</a:t>
            </a: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1800">
              <a:solidFill>
                <a:srgbClr val="00B0F0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1800">
              <a:solidFill>
                <a:srgbClr val="00B0F0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1800">
              <a:solidFill>
                <a:srgbClr val="00B0F0"/>
              </a:solidFill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6" name="图片 5" descr="(FRE@S9@YJS]QKECG%2N9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2821940"/>
            <a:ext cx="6934835" cy="34747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r>
              <a:rPr lang="zh-CN" altLang="en-US"/>
              <a:t>常用命令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pPr>
              <a:buFont typeface="Wingdings" panose="05000000000000000000" charset="0"/>
              <a:buChar char="ü"/>
            </a:pPr>
            <a:r>
              <a:rPr lang="en-US" altLang="zh-CN" sz="2000">
                <a:sym typeface="+mn-ea"/>
              </a:rPr>
              <a:t>git clone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获取一个url对应的远程Git repo, 创建一个local copy.一般的格式是git clone [url]. clone下</a:t>
            </a:r>
            <a:endParaRPr lang="en-US" altLang="zh-CN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来的repo会以url最后一个斜线后面的名称命名,创建一个文件夹,如果想要指定特定的名称,可以</a:t>
            </a:r>
            <a:endParaRPr lang="en-US" altLang="zh-CN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git clone [url] newname指定.</a:t>
            </a:r>
            <a:endParaRPr lang="en-US" altLang="zh-CN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 altLang="zh-CN" sz="2000">
                <a:sym typeface="+mn-ea"/>
              </a:rPr>
              <a:t>git add</a:t>
            </a:r>
            <a:endParaRPr lang="en-US" altLang="zh-CN" sz="2000"/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在提交之前,Git有一个暂存区(staging area),可以放入新添加的文件或者加入新的改动. commit</a:t>
            </a:r>
            <a:endParaRPr lang="en-US" altLang="zh-CN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时提交的改动是上一次加入到staging area中的改动,而不是我们disk上的改动.git add .会递归</a:t>
            </a:r>
            <a:endParaRPr lang="en-US" altLang="zh-CN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地添加当前工作目录中的所有文件.</a:t>
            </a:r>
            <a:endParaRPr lang="en-US" altLang="zh-CN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 altLang="zh-CN" sz="2000">
                <a:sym typeface="+mn-ea"/>
              </a:rPr>
              <a:t>git commit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提交已经被add进来的改动.git commit -m “the commit message"git commit -a 会先把所有已</a:t>
            </a:r>
            <a:endParaRPr lang="en-US" altLang="zh-CN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经track的文件的改动add进来,然后提交(有点像svn的一次提交,不用先暂存). 对于没有track的文</a:t>
            </a:r>
            <a:endParaRPr lang="en-US" altLang="zh-CN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件,还是需要git add一下.git commit --amend 增补提交. 会使用与当前提交节点相同的父节点进</a:t>
            </a:r>
            <a:endParaRPr lang="en-US" altLang="zh-CN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行一次新的提交,旧的提交将会被取消.</a:t>
            </a:r>
            <a:endParaRPr lang="en-US" altLang="zh-CN" sz="1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446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46"/>
  <p:tag name="KSO_WM_UNIT_TYPE" val="l_i"/>
  <p:tag name="KSO_WM_UNIT_INDEX" val="1_1"/>
  <p:tag name="KSO_WM_UNIT_ID" val="custom446_9*l_i*1_1"/>
  <p:tag name="KSO_WM_UNIT_CLEAR" val="1"/>
  <p:tag name="KSO_WM_UNIT_LAYERLEVEL" val="1_1"/>
  <p:tag name="KSO_WM_DIAGRAM_GROUP_CODE" val="l1-1"/>
  <p:tag name="KSO_WM_UNIT_USESOURCEFORMAT_APPLY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46"/>
  <p:tag name="KSO_WM_UNIT_TYPE" val="l_i"/>
  <p:tag name="KSO_WM_UNIT_INDEX" val="1_4"/>
  <p:tag name="KSO_WM_UNIT_ID" val="custom446_9*l_i*1_4"/>
  <p:tag name="KSO_WM_UNIT_CLEAR" val="1"/>
  <p:tag name="KSO_WM_UNIT_LAYERLEVEL" val="1_1"/>
  <p:tag name="KSO_WM_DIAGRAM_GROUP_CODE" val="l1-1"/>
  <p:tag name="KSO_WM_UNIT_USESOURCEFORMAT_APPLY" val="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46"/>
  <p:tag name="KSO_WM_UNIT_TYPE" val="l_h_f"/>
  <p:tag name="KSO_WM_UNIT_INDEX" val="1_1_1"/>
  <p:tag name="KSO_WM_UNIT_ID" val="custom446_9*l_h_f*1_1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USESOURCEFORMAT_APPLY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46"/>
  <p:tag name="KSO_WM_UNIT_TYPE" val="l_h_f"/>
  <p:tag name="KSO_WM_UNIT_INDEX" val="1_1_1"/>
  <p:tag name="KSO_WM_UNIT_ID" val="custom446_9*l_h_f*1_1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USESOURCEFORMAT_APPLY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46"/>
  <p:tag name="KSO_WM_UNIT_TYPE" val="l_h_f"/>
  <p:tag name="KSO_WM_UNIT_INDEX" val="1_1_1"/>
  <p:tag name="KSO_WM_UNIT_ID" val="custom446_9*l_h_f*1_1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USESOURCEFORMAT_APPLY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46"/>
  <p:tag name="KSO_WM_UNIT_TYPE" val="l_h_f"/>
  <p:tag name="KSO_WM_UNIT_INDEX" val="1_1_1"/>
  <p:tag name="KSO_WM_UNIT_ID" val="custom446_9*l_h_f*1_1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USESOURCEFORMAT_APPLY" val="1"/>
</p:tagLst>
</file>

<file path=ppt/tags/tag16.xml><?xml version="1.0" encoding="utf-8"?>
<p:tagLst xmlns:p="http://schemas.openxmlformats.org/presentationml/2006/main">
  <p:tag name="KSO_WM_TEMPLATE_CATEGORY" val="custom"/>
  <p:tag name="KSO_WM_TEMPLATE_INDEX" val="446"/>
  <p:tag name="KSO_WM_TAG_VERSION" val="1.0"/>
  <p:tag name="KSO_WM_SLIDE_ID" val="custom446_9"/>
  <p:tag name="KSO_WM_SLIDE_INDEX" val="9"/>
  <p:tag name="KSO_WM_SLIDE_ITEM_CNT" val="4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7.xml><?xml version="1.0" encoding="utf-8"?>
<p:tagLst xmlns:p="http://schemas.openxmlformats.org/presentationml/2006/main">
  <p:tag name="KSO_WM_TEMPLATE_CATEGORY" val="custom"/>
  <p:tag name="KSO_WM_TEMPLATE_INDEX" val="446"/>
  <p:tag name="KSO_WM_TAG_VERSION" val="1.0"/>
  <p:tag name="KSO_WM_SLIDE_ID" val="custom446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108*201"/>
  <p:tag name="KSO_WM_SLIDE_SIZE" val="543*187"/>
  <p:tag name="KSO_WM_DIAGRAM_GROUP_CODE" val="l1-2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446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446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446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446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446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446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446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46"/>
  <p:tag name="KSO_WM_UNIT_TYPE" val="a"/>
  <p:tag name="KSO_WM_UNIT_INDEX" val="1"/>
  <p:tag name="KSO_WM_UNIT_ID" val="custom446_29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" val="谢谢大家！"/>
</p:tagLst>
</file>

<file path=ppt/tags/tag25.xml><?xml version="1.0" encoding="utf-8"?>
<p:tagLst xmlns:p="http://schemas.openxmlformats.org/presentationml/2006/main">
  <p:tag name="KSO_WM_TEMPLATE_CATEGORY" val="custom"/>
  <p:tag name="KSO_WM_TEMPLATE_INDEX" val="446"/>
  <p:tag name="KSO_WM_TAG_VERSION" val="1.0"/>
  <p:tag name="KSO_WM_SLIDE_ID" val="custom446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46"/>
  <p:tag name="KSO_WM_UNIT_TYPE" val="a"/>
  <p:tag name="KSO_WM_UNIT_INDEX" val="1"/>
  <p:tag name="KSO_WM_UNIT_ID" val="custom446_1*a*1"/>
  <p:tag name="KSO_WM_UNIT_CLEAR" val="1"/>
  <p:tag name="KSO_WM_UNIT_LAYERLEVEL" val="1"/>
  <p:tag name="KSO_WM_UNIT_VALUE" val="2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46"/>
  <p:tag name="KSO_WM_UNIT_TYPE" val="b"/>
  <p:tag name="KSO_WM_UNIT_INDEX" val="1"/>
  <p:tag name="KSO_WM_UNIT_ID" val="custom446_1*b*1"/>
  <p:tag name="KSO_WM_UNIT_CLEAR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EMPLATE_THUMBS_INDEX" val="1、4、5、11、12、16、21、25、27、28、29"/>
  <p:tag name="KSO_WM_TEMPLATE_CATEGORY" val="custom"/>
  <p:tag name="KSO_WM_TEMPLATE_INDEX" val="446"/>
  <p:tag name="KSO_WM_TAG_VERSION" val="1.0"/>
  <p:tag name="KSO_WM_SLIDE_ID" val="custom44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446_9*i*0"/>
  <p:tag name="KSO_WM_TEMPLATE_CATEGORY" val="custom"/>
  <p:tag name="KSO_WM_TEMPLATE_INDEX" val="446"/>
  <p:tag name="KSO_WM_UNIT_INDEX" val="0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46"/>
  <p:tag name="KSO_WM_UNIT_TYPE" val="a"/>
  <p:tag name="KSO_WM_UNIT_INDEX" val="1"/>
  <p:tag name="KSO_WM_UNIT_ID" val="custom446_9*a*1"/>
  <p:tag name="KSO_WM_UNIT_CLEAR" val="1"/>
  <p:tag name="KSO_WM_UNIT_LAYERLEVEL" val="1"/>
  <p:tag name="KSO_WM_UNIT_ISCONTENTSTITLE" val="1"/>
  <p:tag name="KSO_WM_UNIT_VALUE" val="8"/>
  <p:tag name="KSO_WM_UNIT_HIGHLIGHT" val="0"/>
  <p:tag name="KSO_WM_UNIT_COMPATIBLE" val="0"/>
  <p:tag name="KSO_WM_UNIT_PRESET_TEXT" val="CONTENTS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46"/>
  <p:tag name="KSO_WM_UNIT_TYPE" val="l_i"/>
  <p:tag name="KSO_WM_UNIT_INDEX" val="1_2"/>
  <p:tag name="KSO_WM_UNIT_ID" val="custom446_9*l_i*1_2"/>
  <p:tag name="KSO_WM_UNIT_CLEAR" val="1"/>
  <p:tag name="KSO_WM_UNIT_LAYERLEVEL" val="1_1"/>
  <p:tag name="KSO_WM_DIAGRAM_GROUP_CODE" val="l1-1"/>
  <p:tag name="KSO_WM_UNIT_USESOURCEFORMAT_APPLY" val="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46"/>
  <p:tag name="KSO_WM_UNIT_TYPE" val="l_i"/>
  <p:tag name="KSO_WM_UNIT_INDEX" val="1_5"/>
  <p:tag name="KSO_WM_UNIT_ID" val="custom446_9*l_i*1_5"/>
  <p:tag name="KSO_WM_UNIT_CLEAR" val="1"/>
  <p:tag name="KSO_WM_UNIT_LAYERLEVEL" val="1_1"/>
  <p:tag name="KSO_WM_DIAGRAM_GROUP_CODE" val="l1-1"/>
  <p:tag name="KSO_WM_UNIT_USESOURCEFORMAT_APPLY" val="1"/>
</p:tagLst>
</file>

<file path=ppt/theme/theme1.xml><?xml version="1.0" encoding="utf-8"?>
<a:theme xmlns:a="http://schemas.openxmlformats.org/drawingml/2006/main" name="1_Office 主题">
  <a:themeElements>
    <a:clrScheme name="446.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3F3F3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1418</Words>
  <Application>WPS 演示</Application>
  <PresentationFormat>宽屏</PresentationFormat>
  <Paragraphs>101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微软雅黑</vt:lpstr>
      <vt:lpstr>Wingdings</vt:lpstr>
      <vt:lpstr>黑体</vt:lpstr>
      <vt:lpstr>1_Office 主题</vt:lpstr>
      <vt:lpstr>Git交流分享</vt:lpstr>
      <vt:lpstr>PowerPoint 演示文稿</vt:lpstr>
      <vt:lpstr>PowerPoint 演示文稿</vt:lpstr>
      <vt:lpstr>Git简介</vt:lpstr>
      <vt:lpstr>Git简介</vt:lpstr>
      <vt:lpstr>Git简介</vt:lpstr>
      <vt:lpstr>Git安装</vt:lpstr>
      <vt:lpstr>Git安装</vt:lpstr>
      <vt:lpstr>Git常用命令</vt:lpstr>
      <vt:lpstr>谢谢大家！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humm</dc:creator>
  <cp:lastModifiedBy>ZNV</cp:lastModifiedBy>
  <cp:revision>63</cp:revision>
  <dcterms:created xsi:type="dcterms:W3CDTF">2016-11-21T14:20:00Z</dcterms:created>
  <dcterms:modified xsi:type="dcterms:W3CDTF">2018-04-17T11:19:27Z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