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14" r:id="rId6"/>
    <p:sldId id="325" r:id="rId7"/>
    <p:sldId id="326" r:id="rId8"/>
    <p:sldId id="327" r:id="rId9"/>
    <p:sldId id="328" r:id="rId10"/>
    <p:sldId id="329" r:id="rId11"/>
    <p:sldId id="331" r:id="rId12"/>
    <p:sldId id="333" r:id="rId13"/>
    <p:sldId id="335" r:id="rId14"/>
    <p:sldId id="337" r:id="rId15"/>
    <p:sldId id="338" r:id="rId16"/>
    <p:sldId id="339" r:id="rId17"/>
    <p:sldId id="340" r:id="rId18"/>
    <p:sldId id="341" r:id="rId19"/>
    <p:sldId id="342" r:id="rId20"/>
    <p:sldId id="317" r:id="rId21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6900" y="2247899"/>
            <a:ext cx="7277100" cy="179070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3829050"/>
            <a:ext cx="3028950" cy="4000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添加副标题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008063" y="438151"/>
            <a:ext cx="7507287" cy="55244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81000" y="957943"/>
            <a:ext cx="8414657" cy="532674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72" y="1968227"/>
            <a:ext cx="5531257" cy="2921547"/>
          </a:xfrm>
        </p:spPr>
        <p:txBody>
          <a:bodyPr lIns="0" tIns="0" rIns="0" bIns="0" anchor="ctr" anchorCtr="0">
            <a:normAutofit/>
          </a:bodyPr>
          <a:lstStyle>
            <a:lvl1pPr algn="ctr">
              <a:lnSpc>
                <a:spcPct val="150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4343"/>
            <a:ext cx="3886200" cy="4812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56054"/>
            <a:ext cx="7398940" cy="74869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67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0660"/>
            <a:ext cx="386834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967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0660"/>
            <a:ext cx="3887391" cy="4098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6"/>
            <a:ext cx="1008185" cy="1008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829" y="2249713"/>
            <a:ext cx="7286171" cy="181428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365125"/>
            <a:ext cx="13525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8175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41400" y="323850"/>
            <a:ext cx="747395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543050"/>
            <a:ext cx="78867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C375-E8F9-4859-A467-779B0E354F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35D8-76BA-4E66-A5FE-5286BBDBB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  <a:r>
              <a:rPr lang="zh-CN" altLang="en-US" sz="3600" dirty="0"/>
              <a:t>交流分享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聂桂贵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5095240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log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和svn的show log类似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，查看分支的修改历史记录。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revert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回退之前的某个本地commit，相应的本地文件的修改会被撤销回来。git revert HEAD 可以回退最近的一次提交。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rm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clean是从工作目录中移除没有track的文件.通常的参数是git clean -df: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-d表示同时移除目录,-f表示force,因为在git的配置文件中, clean.requireForce=true,如果不加-f,clean将会拒绝执行.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diff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不加参数的git diff:show diff of unstaged changes.此命令比较的是工作目录中当前文件和暂存区域快照之间的差异,也就是修改之后还没有暂存起来的变化内容.若要看已经暂存起来的文件和上次提交时的快照之间的差异,可以用:git diff --cached 命令.show diff of staged changes.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Git常用命令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36943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branch</a:t>
            </a:r>
            <a:endParaRPr lang="en-US" altLang="zh-CN" sz="2000"/>
          </a:p>
          <a:p>
            <a:pPr marL="0" indent="0">
              <a:buNone/>
            </a:pPr>
            <a:r>
              <a:rPr 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该命令是针对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中分支的操作，基础命令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会列出本地所有分支信息，当前分支会被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号标出。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则负责创建一个新的分支。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branch -d name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删除某个分支。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checkout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切换到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某一个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一个分支.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pull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将远程分支上的代码同步到本地库中。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push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将本地库分支代码同步到远程分支上。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Git界面化工具TortoiseGit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8395" y="1943735"/>
            <a:ext cx="6939280" cy="4535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0615" y="1049655"/>
            <a:ext cx="67633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的界面化工具，可以直观的进行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的一些命令操作，不用再在命令行敲入命令。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下载地址：https://tortoisegit.org/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hub&amp;Gitlab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</a:rPr>
              <a:t>gitHub是一个面向开源及私有软件项目的托管平台，因为只支持git 作为唯一的版本库格式进行托管，故名gitHub。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简明教程地址：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http://www.runoob.com/w3cnote/git-guide.html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332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Git Flow是什么?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 Flow是一套基于git的工作流程，这个工作流程围绕着project的发布(release)定义了一个严格的如何建立分支的模型。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Git建分支是非常cheap的，我们可以任意建立分支，对任意分支再分支，分支开发完后再合并。比较推荐、多见的做法是特性驱动(Feature Driven)的建立分支法(Feature Branch Workflow)。简而言之就是每一个特性(feature)的开发并不直接在主干上开发，而是在分支上开发，分支开发完毕后再合并到主干上。这样做的好处是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还处于半成品状态的feature不会影响到主干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各个开发人员之间做自己的分支，互不干扰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主干永远处于可编译、可运行的状态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GitFlow则在这个基础上更进一步，规定了如何建立、合并分支，如何发布，如何维护历史版本等工作流程。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master和develop分支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master分支只存放历史发布(release)版本的源代码。各个版本通过tag来标记。上图里的v0.1和v0.2就是tag。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develop分支则用来整合各个feature分支。开发中的版本的源代码存放在这里。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601595"/>
            <a:ext cx="6537325" cy="1770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feature分支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每一个特性(feature)都必须在自己的分支里开发，feature分支派生自develop分支。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当feature开发完毕后，要合并回develop分支。feature分支永远不会和master分支打交道。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421255"/>
            <a:ext cx="6399530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Git</a:t>
            </a:r>
            <a:r>
              <a:rPr lang="en-US" altLang="zh-CN">
                <a:sym typeface="+mn-ea"/>
              </a:rPr>
              <a:t> Flow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0615" y="1049655"/>
            <a:ext cx="6763385" cy="231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release分支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release分支不是一个放正式发布产品的分支，你可以将它理解为“待发布”分支。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我们用这个分支干所有和发布有关的事情，比如：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把这个分支打包给测试人员测试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在这个分支里修复bug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编写发布文档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所以在这个分支里面绝对不会添加新的特性。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当和发布相关的工作都完成后，release分支合并回develop和master分支。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单独搞一个release分支的好处是，当一个团队在做发布相关的工作时，另一个团队则可以接着开发下一版本的东西。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3438525"/>
            <a:ext cx="6548120" cy="304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谢谢大家！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1416844" y="1564754"/>
            <a:ext cx="6310993" cy="39950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15"/>
          </a:p>
        </p:txBody>
      </p:sp>
      <p:sp>
        <p:nvSpPr>
          <p:cNvPr id="13" name="圆角矩形 12"/>
          <p:cNvSpPr/>
          <p:nvPr>
            <p:custDataLst>
              <p:tags r:id="rId2"/>
            </p:custDataLst>
          </p:nvPr>
        </p:nvSpPr>
        <p:spPr>
          <a:xfrm>
            <a:off x="3425939" y="1337922"/>
            <a:ext cx="2292123" cy="4755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0000"/>
          </a:bodyPr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19630" y="2307590"/>
            <a:ext cx="3325495" cy="2051685"/>
            <a:chOff x="3338" y="3932"/>
            <a:chExt cx="5355" cy="3439"/>
          </a:xfrm>
        </p:grpSpPr>
        <p:sp>
          <p:nvSpPr>
            <p:cNvPr id="18" name="立方体 17"/>
            <p:cNvSpPr/>
            <p:nvPr>
              <p:custDataLst>
                <p:tags r:id="rId3"/>
              </p:custDataLst>
            </p:nvPr>
          </p:nvSpPr>
          <p:spPr>
            <a:xfrm>
              <a:off x="3338" y="5887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3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立方体 18"/>
            <p:cNvSpPr/>
            <p:nvPr>
              <p:custDataLst>
                <p:tags r:id="rId4"/>
              </p:custDataLst>
            </p:nvPr>
          </p:nvSpPr>
          <p:spPr>
            <a:xfrm>
              <a:off x="3338" y="6853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4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立方体 21"/>
            <p:cNvSpPr/>
            <p:nvPr>
              <p:custDataLst>
                <p:tags r:id="rId5"/>
              </p:custDataLst>
            </p:nvPr>
          </p:nvSpPr>
          <p:spPr>
            <a:xfrm>
              <a:off x="3338" y="3955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1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立方体 22"/>
            <p:cNvSpPr/>
            <p:nvPr>
              <p:custDataLst>
                <p:tags r:id="rId6"/>
              </p:custDataLst>
            </p:nvPr>
          </p:nvSpPr>
          <p:spPr>
            <a:xfrm>
              <a:off x="3338" y="4921"/>
              <a:ext cx="534" cy="51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>
                  <a:solidFill>
                    <a:schemeClr val="bg1"/>
                  </a:solidFill>
                </a:rPr>
                <a:t>2</a:t>
              </a:r>
              <a:endParaRPr lang="zh-CN" alt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7"/>
              </p:custDataLst>
            </p:nvPr>
          </p:nvSpPr>
          <p:spPr>
            <a:xfrm>
              <a:off x="4053" y="3932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l"/>
              <a:r>
                <a:rPr lang="en-US" altLang="zh-CN" sz="1800" b="1" dirty="0">
                  <a:solidFill>
                    <a:srgbClr val="00B050"/>
                  </a:solidFill>
                  <a:sym typeface="+mn-ea"/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  <a:sym typeface="+mn-ea"/>
                </a:rPr>
                <a:t>简介</a:t>
              </a:r>
              <a:endParaRPr lang="zh-CN" altLang="en-US" sz="1800" b="1" dirty="0">
                <a:solidFill>
                  <a:srgbClr val="00B050"/>
                </a:solidFill>
                <a:sym typeface="+mn-ea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8"/>
              </p:custDataLst>
            </p:nvPr>
          </p:nvSpPr>
          <p:spPr>
            <a:xfrm>
              <a:off x="4053" y="4893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安装</a:t>
              </a:r>
              <a:r>
                <a:rPr lang="en-US" altLang="zh-CN" sz="1800" b="1" dirty="0">
                  <a:solidFill>
                    <a:srgbClr val="00B050"/>
                  </a:solidFill>
                </a:rPr>
                <a:t>&amp;Git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命令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4053" y="5842"/>
              <a:ext cx="4641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</a:t>
              </a:r>
              <a:r>
                <a:rPr lang="zh-CN" altLang="en-US" sz="1800" b="1" dirty="0">
                  <a:solidFill>
                    <a:srgbClr val="00B050"/>
                  </a:solidFill>
                </a:rPr>
                <a:t>界面化工具</a:t>
              </a:r>
              <a:r>
                <a:rPr lang="en-US" altLang="zh-CN" sz="1800" b="1" dirty="0">
                  <a:solidFill>
                    <a:srgbClr val="00B050"/>
                  </a:solidFill>
                </a:rPr>
                <a:t>TortoiseGit</a:t>
              </a:r>
              <a:endParaRPr lang="en-US" altLang="zh-CN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10"/>
              </p:custDataLst>
            </p:nvPr>
          </p:nvSpPr>
          <p:spPr>
            <a:xfrm>
              <a:off x="4053" y="6797"/>
              <a:ext cx="3980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0"/>
                </a:spcBef>
                <a:buFontTx/>
                <a:buNone/>
                <a:defRPr sz="2400">
                  <a:solidFill>
                    <a:srgbClr val="333333"/>
                  </a:solidFill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solidFill>
                    <a:srgbClr val="00B050"/>
                  </a:solidFill>
                </a:rPr>
                <a:t>Github&amp;Gitlab</a:t>
              </a:r>
              <a:endParaRPr lang="en-US" altLang="zh-CN" sz="1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立方体 5"/>
          <p:cNvSpPr/>
          <p:nvPr>
            <p:custDataLst>
              <p:tags r:id="rId11"/>
            </p:custDataLst>
          </p:nvPr>
        </p:nvSpPr>
        <p:spPr>
          <a:xfrm>
            <a:off x="2119630" y="4613910"/>
            <a:ext cx="332105" cy="33909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 b="1" dirty="0">
                <a:solidFill>
                  <a:schemeClr val="bg1"/>
                </a:solidFill>
              </a:rPr>
              <a:t>5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2563650" y="4596592"/>
            <a:ext cx="2471300" cy="35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B050"/>
                </a:solidFill>
              </a:rPr>
              <a:t>Git Flow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080" y="5570220"/>
            <a:ext cx="1127760" cy="11315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59198" y="349877"/>
            <a:ext cx="6892925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155" y="1276350"/>
            <a:ext cx="7542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Git 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Git是一个开源的</a:t>
            </a:r>
            <a:r>
              <a:rPr lang="zh-CN" altLang="en-US">
                <a:solidFill>
                  <a:srgbClr val="00B0F0"/>
                </a:solidFill>
              </a:rPr>
              <a:t>分布式</a:t>
            </a:r>
            <a:r>
              <a:rPr lang="zh-CN" altLang="en-US"/>
              <a:t>版本控制系统（</a:t>
            </a:r>
            <a:r>
              <a:rPr lang="en-US" altLang="zh-CN"/>
              <a:t>version control</a:t>
            </a:r>
            <a:r>
              <a:rPr lang="zh-CN" altLang="en-US"/>
              <a:t>），用于敏捷高效地处理任何或小或大的项目。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常用的版本控制系统有哪些？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SVN</a:t>
            </a:r>
            <a:r>
              <a:rPr lang="zh-CN" altLang="en-US"/>
              <a:t>、CVS、</a:t>
            </a:r>
            <a:r>
              <a:rPr lang="en-US" altLang="zh-CN"/>
              <a:t>VSS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Git </a:t>
            </a:r>
            <a:r>
              <a:rPr lang="zh-CN" altLang="en-US"/>
              <a:t>与上述常用的版本控制系统有什么区别？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主要的区别：分布式（</a:t>
            </a:r>
            <a:r>
              <a:rPr lang="en-US" altLang="zh-CN"/>
              <a:t>Git</a:t>
            </a:r>
            <a:r>
              <a:rPr lang="zh-CN" altLang="en-US"/>
              <a:t>）</a:t>
            </a:r>
            <a:r>
              <a:rPr lang="en-US" altLang="zh-CN"/>
              <a:t>VS</a:t>
            </a:r>
            <a:r>
              <a:rPr lang="zh-CN" altLang="en-US"/>
              <a:t>集中式（</a:t>
            </a:r>
            <a:r>
              <a:rPr lang="en-US" altLang="zh-CN"/>
              <a:t>SVN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集中式版本控制系统如</a:t>
            </a:r>
            <a:r>
              <a:rPr lang="en-US" altLang="zh-CN"/>
              <a:t>SVN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981835"/>
            <a:ext cx="5282565" cy="2894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5041265"/>
            <a:ext cx="8029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974590"/>
          </a:xfrm>
        </p:spPr>
        <p:txBody>
          <a:bodyPr/>
          <a:p>
            <a:r>
              <a:rPr lang="zh-CN" altLang="en-US"/>
              <a:t>分布式版本控制系统如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980" y="5041265"/>
            <a:ext cx="8029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分布式版本控制系统根本没有“中央服务器”，每个人的电脑上都是一个完整的版本库，这样，你工作的时候，就不需要联网了，因为版本库就在你自己的电脑上。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1998345"/>
            <a:ext cx="4799965" cy="295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分布式与集中式的对比</a:t>
            </a: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集中式系统不联网无法有效工作，版本信息存储在服务器上。如果没有联网则无法进行例如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show log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分布式系统，每个人电脑上都存储了完整的代码库信息，即使不联网也可以进行本地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commit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以及获取之前的版本信息等操作。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分布式版本控制系统通常也有一台充当“中央服务器”的电脑（例如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github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），但这个服务器的作用仅仅是用来方便“交换”大家的修改，没有它大家也一样干活，只是交换修改不方便而已。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Git和SVN的分支</a:t>
            </a:r>
            <a:endParaRPr lang="zh-CN" altLang="en-US" sz="2400"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SVN的分支创建成本很高，相当于拷贝了一份完整的目录在svn服务器上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如果分支比较多，则每个分支都要下载一份代码到本地。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b.   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创建分支是完全轻量级的，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只需要载入分支的元素，只下载主要分支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master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的代码，而且本地可以通过命令随意切换分支。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lt"/>
              <a:buAutoNum type="alphaLcPeriod"/>
            </a:pP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安装包下载地址：</a:t>
            </a:r>
            <a:r>
              <a:rPr lang="zh-CN" altLang="en-US" sz="1800">
                <a:solidFill>
                  <a:srgbClr val="00B0F0"/>
                </a:solidFill>
                <a:sym typeface="+mn-ea"/>
              </a:rPr>
              <a:t>https://git-scm.com/download/win</a:t>
            </a: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MQZIO2H})6CG}N0RKTXX)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1890395"/>
            <a:ext cx="5188585" cy="3939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安装完成目录：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git-bash git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的命令窗口，集成了一些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的命令。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甚至可以执行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文件修改操作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(FRE@S9@YJS]QKECG%2N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821940"/>
            <a:ext cx="6934835" cy="3474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clone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获取一个url对应的远程Git repo, 创建一个local copy.一般的格式是git clone [url]. clone下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来的repo会以url最后一个斜线后面的名称命名,创建一个文件夹,如果想要指定特定的名称,可以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git clone [url] newname指定.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add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在提交之前,Git有一个暂存区(staging area),可以放入新添加的文件或者加入新的改动. commit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时提交的改动是上一次加入到staging area中的改动,而不是我们disk上的改动.git add .会递归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地添加当前工作目录中的所有文件.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git commit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提交已经被add进来的改动.git commit -m “the commit message"git commit -a 会先把所有已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经track的文件的改动add进来,然后提交(有点像svn的一次提交,不用先暂存). 对于没有track的文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件,还是需要git add一下.git commit --amend 增补提交. 会使用与当前提交节点相同的父节点进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行一次新的提交,旧的提交将会被取消.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1"/>
  <p:tag name="KSO_WM_UNIT_ID" val="custom446_9*l_i*1_1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4"/>
  <p:tag name="KSO_WM_UNIT_ID" val="custom446_9*l_i*1_4"/>
  <p:tag name="KSO_WM_UNIT_CLEAR" val="1"/>
  <p:tag name="KSO_WM_UNIT_LAYERLEVEL" val="1_1"/>
  <p:tag name="KSO_WM_DIAGRAM_GROUP_CODE" val="l1-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h_f"/>
  <p:tag name="KSO_WM_UNIT_INDEX" val="1_1_1"/>
  <p:tag name="KSO_WM_UNIT_ID" val="custom446_9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08*201"/>
  <p:tag name="KSO_WM_SLIDE_SIZE" val="543*187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44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谢谢大家！"/>
</p:tagLst>
</file>

<file path=ppt/tags/tag35.xml><?xml version="1.0" encoding="utf-8"?>
<p:tagLst xmlns:p="http://schemas.openxmlformats.org/presentationml/2006/main">
  <p:tag name="KSO_WM_TEMPLATE_CATEGORY" val="custom"/>
  <p:tag name="KSO_WM_TEMPLATE_INDEX" val="446"/>
  <p:tag name="KSO_WM_TAG_VERSION" val="1.0"/>
  <p:tag name="KSO_WM_SLIDE_ID" val="custom44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b"/>
  <p:tag name="KSO_WM_UNIT_INDEX" val="1"/>
  <p:tag name="KSO_WM_UNIT_ID" val="custom446_1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11、12、16、21、25、27、28、29"/>
  <p:tag name="KSO_WM_TEMPLATE_CATEGORY" val="custom"/>
  <p:tag name="KSO_WM_TEMPLATE_INDEX" val="446"/>
  <p:tag name="KSO_WM_TAG_VERSION" val="1.0"/>
  <p:tag name="KSO_WM_SLIDE_ID" val="custom4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446_9*i*0"/>
  <p:tag name="KSO_WM_TEMPLATE_CATEGORY" val="custom"/>
  <p:tag name="KSO_WM_TEMPLATE_INDEX" val="446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a"/>
  <p:tag name="KSO_WM_UNIT_INDEX" val="1"/>
  <p:tag name="KSO_WM_UNIT_ID" val="custom446_9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2"/>
  <p:tag name="KSO_WM_UNIT_ID" val="custom446_9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46"/>
  <p:tag name="KSO_WM_UNIT_TYPE" val="l_i"/>
  <p:tag name="KSO_WM_UNIT_INDEX" val="1_5"/>
  <p:tag name="KSO_WM_UNIT_ID" val="custom446_9*l_i*1_5"/>
  <p:tag name="KSO_WM_UNIT_CLEAR" val="1"/>
  <p:tag name="KSO_WM_UNIT_LAYERLEVEL" val="1_1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446.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演示</Application>
  <PresentationFormat>宽屏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1_Office 主题</vt:lpstr>
      <vt:lpstr>Git交流分享</vt:lpstr>
      <vt:lpstr>PowerPoint 演示文稿</vt:lpstr>
      <vt:lpstr>PowerPoint 演示文稿</vt:lpstr>
      <vt:lpstr>Git简介</vt:lpstr>
      <vt:lpstr>Git简介</vt:lpstr>
      <vt:lpstr>Git简介</vt:lpstr>
      <vt:lpstr>Git安装</vt:lpstr>
      <vt:lpstr>Git安装</vt:lpstr>
      <vt:lpstr>Git常用命令</vt:lpstr>
      <vt:lpstr>Git常用命令</vt:lpstr>
      <vt:lpstr>Git常用命令</vt:lpstr>
      <vt:lpstr>Git界面化工具TortoiseGit</vt:lpstr>
      <vt:lpstr>Github&amp;Gitlab</vt:lpstr>
      <vt:lpstr>Git Flow</vt:lpstr>
      <vt:lpstr>Git Flow</vt:lpstr>
      <vt:lpstr>Git Flow</vt:lpstr>
      <vt:lpstr>Git Flow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humm</dc:creator>
  <cp:lastModifiedBy>ZNV</cp:lastModifiedBy>
  <cp:revision>101</cp:revision>
  <dcterms:created xsi:type="dcterms:W3CDTF">2016-11-21T14:20:00Z</dcterms:created>
  <dcterms:modified xsi:type="dcterms:W3CDTF">2018-04-23T06:36:37Z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