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overhead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/>
    <p:restoredTop sz="91406"/>
  </p:normalViewPr>
  <p:slideViewPr>
    <p:cSldViewPr snapToGrid="0" snapToObjects="1">
      <p:cViewPr>
        <p:scale>
          <a:sx n="109" d="100"/>
          <a:sy n="109" d="100"/>
        </p:scale>
        <p:origin x="1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1AC4-B583-B242-8D4F-1045BAB964EF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E627D-B3F5-C547-831A-0B1D3BBC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err="1"/>
              <a:t>Exploramos</a:t>
            </a:r>
            <a:r>
              <a:rPr lang="de-DE" sz="900" dirty="0"/>
              <a:t> los </a:t>
            </a:r>
            <a:r>
              <a:rPr lang="de-DE" sz="900" dirty="0" err="1"/>
              <a:t>fenómenos</a:t>
            </a:r>
            <a:r>
              <a:rPr lang="de-DE" sz="900" dirty="0"/>
              <a:t> </a:t>
            </a:r>
            <a:r>
              <a:rPr lang="de-DE" sz="900" dirty="0" err="1"/>
              <a:t>y</a:t>
            </a:r>
            <a:r>
              <a:rPr lang="de-DE" sz="900" dirty="0"/>
              <a:t> </a:t>
            </a:r>
            <a:r>
              <a:rPr lang="de-DE" sz="900" dirty="0" err="1"/>
              <a:t>procesos</a:t>
            </a:r>
            <a:r>
              <a:rPr lang="de-DE" sz="900" dirty="0"/>
              <a:t> </a:t>
            </a:r>
            <a:r>
              <a:rPr lang="de-DE" sz="900" dirty="0" err="1"/>
              <a:t>sociales</a:t>
            </a:r>
            <a:r>
              <a:rPr lang="de-DE" sz="900" dirty="0"/>
              <a:t>, </a:t>
            </a:r>
            <a:r>
              <a:rPr lang="de-DE" sz="900" dirty="0" err="1"/>
              <a:t>culturales</a:t>
            </a:r>
            <a:r>
              <a:rPr lang="de-DE" sz="900" dirty="0"/>
              <a:t> </a:t>
            </a:r>
            <a:r>
              <a:rPr lang="de-DE" sz="900" dirty="0" err="1"/>
              <a:t>y</a:t>
            </a:r>
            <a:r>
              <a:rPr lang="de-DE" sz="900" dirty="0"/>
              <a:t> </a:t>
            </a:r>
            <a:r>
              <a:rPr lang="de-DE" sz="900" dirty="0" err="1"/>
              <a:t>ambientales</a:t>
            </a:r>
            <a:r>
              <a:rPr lang="de-DE" sz="900" dirty="0"/>
              <a:t> </a:t>
            </a:r>
            <a:r>
              <a:rPr lang="de-DE" sz="900" dirty="0" err="1"/>
              <a:t>que</a:t>
            </a:r>
            <a:r>
              <a:rPr lang="de-DE" sz="900" dirty="0"/>
              <a:t> </a:t>
            </a:r>
            <a:r>
              <a:rPr lang="de-DE" sz="900" dirty="0" err="1"/>
              <a:t>marcaron</a:t>
            </a:r>
            <a:r>
              <a:rPr lang="de-DE" sz="900" dirty="0"/>
              <a:t> </a:t>
            </a:r>
            <a:r>
              <a:rPr lang="de-DE" sz="900" dirty="0" err="1"/>
              <a:t>el</a:t>
            </a:r>
            <a:r>
              <a:rPr lang="de-DE" sz="900" dirty="0"/>
              <a:t> </a:t>
            </a:r>
            <a:r>
              <a:rPr lang="de-DE" sz="900" dirty="0" err="1"/>
              <a:t>desarrollo</a:t>
            </a:r>
            <a:r>
              <a:rPr lang="de-DE" sz="900" dirty="0"/>
              <a:t> de la </a:t>
            </a:r>
            <a:r>
              <a:rPr lang="de-DE" sz="900" dirty="0" err="1"/>
              <a:t>sociedad</a:t>
            </a:r>
            <a:r>
              <a:rPr lang="de-DE" sz="900" dirty="0"/>
              <a:t> </a:t>
            </a:r>
            <a:r>
              <a:rPr lang="de-DE" sz="900" dirty="0" err="1"/>
              <a:t>humana</a:t>
            </a:r>
            <a:r>
              <a:rPr lang="de-DE" sz="900" dirty="0"/>
              <a:t> </a:t>
            </a:r>
            <a:r>
              <a:rPr lang="de-DE" sz="900" dirty="0" err="1"/>
              <a:t>para</a:t>
            </a:r>
            <a:r>
              <a:rPr lang="de-DE" sz="900" dirty="0"/>
              <a:t> entender la </a:t>
            </a:r>
            <a:r>
              <a:rPr lang="de-DE" sz="900" dirty="0" err="1"/>
              <a:t>dinámica</a:t>
            </a:r>
            <a:r>
              <a:rPr lang="de-DE" sz="900" dirty="0"/>
              <a:t> </a:t>
            </a:r>
            <a:r>
              <a:rPr lang="de-DE" sz="900" dirty="0" err="1"/>
              <a:t>socio-ambiental</a:t>
            </a:r>
            <a:r>
              <a:rPr lang="de-DE" sz="900" dirty="0"/>
              <a:t> </a:t>
            </a:r>
            <a:r>
              <a:rPr lang="de-DE" sz="900" dirty="0" err="1"/>
              <a:t>para</a:t>
            </a:r>
            <a:r>
              <a:rPr lang="de-DE" sz="900" dirty="0"/>
              <a:t> </a:t>
            </a:r>
            <a:r>
              <a:rPr lang="de-DE" sz="900" dirty="0" err="1"/>
              <a:t>enfrentarnos</a:t>
            </a:r>
            <a:r>
              <a:rPr lang="de-DE" sz="900" dirty="0"/>
              <a:t> a los </a:t>
            </a:r>
            <a:r>
              <a:rPr lang="de-DE" sz="900" dirty="0" err="1"/>
              <a:t>retos</a:t>
            </a:r>
            <a:r>
              <a:rPr lang="de-DE" sz="900" dirty="0"/>
              <a:t> </a:t>
            </a:r>
            <a:r>
              <a:rPr lang="de-DE" sz="900" dirty="0" err="1"/>
              <a:t>actuales</a:t>
            </a:r>
            <a:r>
              <a:rPr lang="de-DE" sz="900" dirty="0"/>
              <a:t> en </a:t>
            </a:r>
            <a:r>
              <a:rPr lang="de-DE" sz="900" dirty="0" err="1"/>
              <a:t>el</a:t>
            </a:r>
            <a:r>
              <a:rPr lang="de-DE" sz="900" dirty="0"/>
              <a:t> </a:t>
            </a:r>
            <a:r>
              <a:rPr lang="de-DE" sz="900" dirty="0" err="1"/>
              <a:t>área</a:t>
            </a:r>
            <a:r>
              <a:rPr lang="de-DE" sz="900" dirty="0"/>
              <a:t> </a:t>
            </a:r>
            <a:r>
              <a:rPr lang="de-DE" sz="900" dirty="0" err="1"/>
              <a:t>económica</a:t>
            </a:r>
            <a:r>
              <a:rPr lang="de-DE" sz="900" dirty="0"/>
              <a:t>, </a:t>
            </a:r>
            <a:r>
              <a:rPr lang="de-DE" sz="900" dirty="0" err="1"/>
              <a:t>social</a:t>
            </a:r>
            <a:r>
              <a:rPr lang="de-DE" sz="900" dirty="0"/>
              <a:t>, </a:t>
            </a:r>
            <a:r>
              <a:rPr lang="de-DE" sz="900" dirty="0" err="1"/>
              <a:t>salud</a:t>
            </a:r>
            <a:r>
              <a:rPr lang="de-DE" sz="900" dirty="0"/>
              <a:t> </a:t>
            </a:r>
            <a:r>
              <a:rPr lang="de-DE" sz="900" dirty="0" err="1"/>
              <a:t>publica</a:t>
            </a:r>
            <a:r>
              <a:rPr lang="de-DE" sz="900" dirty="0"/>
              <a:t> </a:t>
            </a:r>
            <a:r>
              <a:rPr lang="de-DE" sz="900" dirty="0" err="1"/>
              <a:t>y</a:t>
            </a:r>
            <a:r>
              <a:rPr lang="de-DE" sz="900" dirty="0"/>
              <a:t> </a:t>
            </a:r>
            <a:r>
              <a:rPr lang="de-DE" sz="900" dirty="0" err="1"/>
              <a:t>ecológica</a:t>
            </a:r>
            <a:r>
              <a:rPr lang="de-DE" sz="900" dirty="0"/>
              <a:t>.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627D-B3F5-C547-831A-0B1D3BBC52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5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ABD8-2053-A748-AAD1-0E14358F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323" y="475882"/>
            <a:ext cx="7959969" cy="2337656"/>
          </a:xfrm>
        </p:spPr>
        <p:txBody>
          <a:bodyPr>
            <a:normAutofit/>
          </a:bodyPr>
          <a:lstStyle/>
          <a:p>
            <a:r>
              <a:rPr lang="en-US" sz="3600" dirty="0" err="1"/>
              <a:t>Introducción</a:t>
            </a:r>
            <a:r>
              <a:rPr lang="en-US" sz="3600" dirty="0"/>
              <a:t> al </a:t>
            </a:r>
            <a:r>
              <a:rPr lang="en-US" sz="3600" dirty="0" err="1"/>
              <a:t>modelamiento</a:t>
            </a:r>
            <a:r>
              <a:rPr lang="en-US" sz="3600" dirty="0"/>
              <a:t> </a:t>
            </a:r>
            <a:r>
              <a:rPr lang="en-US" sz="3600" dirty="0" err="1"/>
              <a:t>ecológico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3EC9C-A092-534F-9066-7562F646D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081" y="3473313"/>
            <a:ext cx="5774451" cy="23882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PhD. Guillermo G. Torres  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Kiel University - Excellence Cluster ROOTS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SENOVA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3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Ud</a:t>
            </a:r>
            <a:r>
              <a:rPr lang="en-US" dirty="0"/>
              <a:t>. No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quien</a:t>
            </a:r>
            <a:r>
              <a:rPr lang="en-US" dirty="0"/>
              <a:t> soy </a:t>
            </a:r>
            <a:r>
              <a:rPr lang="en-US" dirty="0" err="1"/>
              <a:t>yo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D469-1665-8840-91F9-45B9A5DF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7051431" cy="1781555"/>
          </a:xfrm>
        </p:spPr>
        <p:txBody>
          <a:bodyPr/>
          <a:lstStyle/>
          <a:p>
            <a:r>
              <a:rPr lang="en-US" dirty="0" err="1"/>
              <a:t>Biologo</a:t>
            </a:r>
            <a:r>
              <a:rPr lang="en-US" dirty="0"/>
              <a:t> de la UNAL </a:t>
            </a:r>
          </a:p>
          <a:p>
            <a:r>
              <a:rPr lang="en-US" dirty="0" err="1"/>
              <a:t>Maestria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genética</a:t>
            </a:r>
            <a:r>
              <a:rPr lang="en-US" dirty="0"/>
              <a:t> de la UNAL</a:t>
            </a:r>
          </a:p>
          <a:p>
            <a:r>
              <a:rPr lang="en-US" dirty="0" err="1"/>
              <a:t>Doctorado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biología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de la U. de Kiel</a:t>
            </a:r>
          </a:p>
          <a:p>
            <a:r>
              <a:rPr lang="en-US" dirty="0" err="1"/>
              <a:t>Investigador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(</a:t>
            </a:r>
            <a:r>
              <a:rPr lang="en-US" dirty="0" err="1"/>
              <a:t>PostDoc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el cluster de </a:t>
            </a:r>
            <a:r>
              <a:rPr lang="en-US" dirty="0" err="1"/>
              <a:t>excelencia</a:t>
            </a:r>
            <a:r>
              <a:rPr lang="en-US" dirty="0"/>
              <a:t> ROOTS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0B764-8369-DC47-BE37-0D015C15D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1" r="8116" b="23444"/>
          <a:stretch/>
        </p:blipFill>
        <p:spPr>
          <a:xfrm>
            <a:off x="4759569" y="3470031"/>
            <a:ext cx="4079631" cy="327746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6F734E-8BC3-934E-9E08-6DA8C26D84DD}"/>
              </a:ext>
            </a:extLst>
          </p:cNvPr>
          <p:cNvSpPr txBox="1">
            <a:spLocks/>
          </p:cNvSpPr>
          <p:nvPr/>
        </p:nvSpPr>
        <p:spPr>
          <a:xfrm>
            <a:off x="492368" y="3629716"/>
            <a:ext cx="4161693" cy="322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Análisis</a:t>
            </a:r>
            <a:r>
              <a:rPr lang="en-US" dirty="0"/>
              <a:t> de RNA-</a:t>
            </a:r>
            <a:r>
              <a:rPr lang="en-US" dirty="0" err="1"/>
              <a:t>seq</a:t>
            </a:r>
            <a:r>
              <a:rPr lang="en-US" dirty="0"/>
              <a:t>/</a:t>
            </a:r>
            <a:r>
              <a:rPr lang="en-US" dirty="0" err="1"/>
              <a:t>Microarraglos</a:t>
            </a:r>
            <a:endParaRPr lang="en-US" dirty="0"/>
          </a:p>
          <a:p>
            <a:r>
              <a:rPr lang="en-US" dirty="0" err="1"/>
              <a:t>Estudios</a:t>
            </a:r>
            <a:r>
              <a:rPr lang="en-US" dirty="0"/>
              <a:t> GWAS</a:t>
            </a:r>
          </a:p>
          <a:p>
            <a:r>
              <a:rPr lang="en-US" dirty="0" err="1"/>
              <a:t>Genética</a:t>
            </a:r>
            <a:r>
              <a:rPr lang="en-US" dirty="0"/>
              <a:t> de la </a:t>
            </a:r>
            <a:r>
              <a:rPr lang="en-US" dirty="0" err="1"/>
              <a:t>longevidad</a:t>
            </a:r>
            <a:r>
              <a:rPr lang="en-US" dirty="0"/>
              <a:t> e </a:t>
            </a:r>
            <a:r>
              <a:rPr lang="en-US" dirty="0" err="1"/>
              <a:t>interacciones</a:t>
            </a:r>
            <a:r>
              <a:rPr lang="en-US" dirty="0"/>
              <a:t> con </a:t>
            </a:r>
            <a:r>
              <a:rPr lang="en-US" dirty="0" err="1"/>
              <a:t>microbiomas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ecológico</a:t>
            </a:r>
            <a:r>
              <a:rPr lang="en-US" dirty="0"/>
              <a:t> del </a:t>
            </a:r>
            <a:r>
              <a:rPr lang="en-US" dirty="0" err="1"/>
              <a:t>microbiana</a:t>
            </a:r>
            <a:r>
              <a:rPr lang="en-US" dirty="0"/>
              <a:t> de colon </a:t>
            </a:r>
            <a:r>
              <a:rPr lang="en-US" dirty="0" err="1"/>
              <a:t>humano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ecológico</a:t>
            </a:r>
            <a:r>
              <a:rPr lang="en-US" dirty="0"/>
              <a:t> de la </a:t>
            </a:r>
            <a:r>
              <a:rPr lang="en-US" dirty="0" err="1"/>
              <a:t>rizósfera</a:t>
            </a:r>
            <a:r>
              <a:rPr lang="en-US" dirty="0"/>
              <a:t> de </a:t>
            </a:r>
            <a:r>
              <a:rPr lang="en-US" dirty="0" err="1"/>
              <a:t>suelo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complejos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manejo</a:t>
            </a:r>
            <a:r>
              <a:rPr lang="en-US" dirty="0"/>
              <a:t> </a:t>
            </a:r>
            <a:r>
              <a:rPr lang="en-US" dirty="0" err="1"/>
              <a:t>ecológico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8284-9F4E-9943-ABC6-E2A40EA8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6" y="1762448"/>
            <a:ext cx="6916616" cy="2329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7E2-B82E-8A43-802F-99E05536C483}"/>
              </a:ext>
            </a:extLst>
          </p:cNvPr>
          <p:cNvSpPr txBox="1"/>
          <p:nvPr/>
        </p:nvSpPr>
        <p:spPr>
          <a:xfrm>
            <a:off x="375138" y="4049987"/>
            <a:ext cx="8346831" cy="253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aplicación</a:t>
            </a:r>
            <a:r>
              <a:rPr lang="en-US" sz="1800" dirty="0"/>
              <a:t> de </a:t>
            </a:r>
            <a:r>
              <a:rPr lang="en-US" sz="1800" dirty="0" err="1"/>
              <a:t>modelos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ecología</a:t>
            </a:r>
            <a:r>
              <a:rPr lang="en-US" sz="1800" dirty="0"/>
              <a:t> son </a:t>
            </a:r>
            <a:r>
              <a:rPr lang="en-US" sz="1800" dirty="0" err="1"/>
              <a:t>necesarios</a:t>
            </a:r>
            <a:r>
              <a:rPr lang="en-US" sz="1800" dirty="0"/>
              <a:t> para </a:t>
            </a:r>
            <a:r>
              <a:rPr lang="en-US" sz="1800" dirty="0" err="1"/>
              <a:t>entender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ecosistemas</a:t>
            </a:r>
            <a:r>
              <a:rPr lang="en-US" sz="1800" dirty="0"/>
              <a:t> </a:t>
            </a:r>
            <a:r>
              <a:rPr lang="en-US" sz="1800" dirty="0" err="1"/>
              <a:t>dada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complejidad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Recientemente</a:t>
            </a:r>
            <a:r>
              <a:rPr lang="en-US" sz="1800" dirty="0"/>
              <a:t> el </a:t>
            </a:r>
            <a:r>
              <a:rPr lang="en-US" sz="1800" dirty="0" err="1"/>
              <a:t>uso</a:t>
            </a:r>
            <a:r>
              <a:rPr lang="en-US" sz="1800" dirty="0"/>
              <a:t> de </a:t>
            </a:r>
            <a:r>
              <a:rPr lang="en-US" sz="1800" dirty="0" err="1"/>
              <a:t>modelos</a:t>
            </a:r>
            <a:r>
              <a:rPr lang="en-US" sz="1800" dirty="0"/>
              <a:t> </a:t>
            </a:r>
            <a:r>
              <a:rPr lang="en-US" sz="1800" dirty="0" err="1"/>
              <a:t>ecológicos</a:t>
            </a:r>
            <a:r>
              <a:rPr lang="en-US" sz="1800" dirty="0"/>
              <a:t> se ha </a:t>
            </a:r>
            <a:r>
              <a:rPr lang="en-US" sz="1800" dirty="0" err="1"/>
              <a:t>incrementado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un </a:t>
            </a:r>
            <a:r>
              <a:rPr lang="en-US" sz="1800" dirty="0" err="1"/>
              <a:t>instrumento</a:t>
            </a:r>
            <a:r>
              <a:rPr lang="en-US" sz="1800" dirty="0"/>
              <a:t> para </a:t>
            </a:r>
            <a:r>
              <a:rPr lang="en-US" sz="1800" dirty="0" err="1"/>
              <a:t>entender</a:t>
            </a:r>
            <a:r>
              <a:rPr lang="en-US" sz="1800" dirty="0"/>
              <a:t> las </a:t>
            </a:r>
            <a:r>
              <a:rPr lang="en-US" sz="1800" dirty="0" err="1"/>
              <a:t>propiedades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ecosistemas</a:t>
            </a:r>
            <a:r>
              <a:rPr lang="en-US" sz="1800" dirty="0"/>
              <a:t>, </a:t>
            </a:r>
            <a:r>
              <a:rPr lang="en-US" sz="1800" dirty="0" err="1"/>
              <a:t>revelar</a:t>
            </a:r>
            <a:r>
              <a:rPr lang="en-US" sz="1800" dirty="0"/>
              <a:t> las </a:t>
            </a:r>
            <a:r>
              <a:rPr lang="en-US" sz="1800" dirty="0" err="1"/>
              <a:t>debilidades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conocimeinto</a:t>
            </a:r>
            <a:r>
              <a:rPr lang="en-US" sz="1800" dirty="0"/>
              <a:t> (</a:t>
            </a:r>
            <a:r>
              <a:rPr lang="en-US" sz="1800" dirty="0" err="1"/>
              <a:t>proponer</a:t>
            </a:r>
            <a:r>
              <a:rPr lang="en-US" sz="1800" dirty="0"/>
              <a:t> </a:t>
            </a:r>
            <a:r>
              <a:rPr lang="en-US" sz="1800" dirty="0" err="1"/>
              <a:t>prioridades</a:t>
            </a:r>
            <a:r>
              <a:rPr lang="en-US" sz="1800" dirty="0"/>
              <a:t> de </a:t>
            </a:r>
            <a:r>
              <a:rPr lang="en-US" sz="1800" dirty="0" err="1"/>
              <a:t>investigación</a:t>
            </a:r>
            <a:r>
              <a:rPr lang="en-US" sz="1800" dirty="0"/>
              <a:t>) y </a:t>
            </a:r>
            <a:r>
              <a:rPr lang="en-US" sz="1800" dirty="0" err="1"/>
              <a:t>probar</a:t>
            </a:r>
            <a:r>
              <a:rPr lang="en-US" sz="1800" dirty="0"/>
              <a:t> </a:t>
            </a:r>
            <a:r>
              <a:rPr lang="en-US" sz="1800" dirty="0" err="1"/>
              <a:t>hipótesis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20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346831" cy="473577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Breve </a:t>
            </a:r>
            <a:r>
              <a:rPr lang="en-US" sz="3200" dirty="0" err="1"/>
              <a:t>introducción</a:t>
            </a:r>
            <a:r>
              <a:rPr lang="en-US" sz="3200" dirty="0"/>
              <a:t> a 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Exploración</a:t>
            </a:r>
            <a:r>
              <a:rPr lang="en-US" sz="3200" dirty="0"/>
              <a:t> de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Datos</a:t>
            </a:r>
            <a:endParaRPr lang="en-US" sz="32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 err="1"/>
              <a:t>Gráficas</a:t>
            </a:r>
            <a:r>
              <a:rPr lang="en-US" sz="2800" dirty="0"/>
              <a:t> </a:t>
            </a:r>
            <a:r>
              <a:rPr lang="en-US" sz="2800" dirty="0" err="1"/>
              <a:t>exploratorias</a:t>
            </a:r>
            <a:r>
              <a:rPr lang="en-US" sz="2800" dirty="0"/>
              <a:t> y </a:t>
            </a:r>
            <a:r>
              <a:rPr lang="en-US" sz="2800" dirty="0" err="1"/>
              <a:t>estadisticos</a:t>
            </a:r>
            <a:r>
              <a:rPr lang="en-US" sz="2800" dirty="0"/>
              <a:t> </a:t>
            </a:r>
            <a:r>
              <a:rPr lang="en-US" sz="2800" dirty="0" err="1"/>
              <a:t>descriptivos</a:t>
            </a:r>
            <a:endParaRPr lang="en-US" sz="28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/>
              <a:t>Indices de </a:t>
            </a:r>
            <a:r>
              <a:rPr lang="en-US" sz="2800" dirty="0" err="1"/>
              <a:t>diversidad</a:t>
            </a:r>
            <a:endParaRPr lang="en-US" sz="28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 err="1"/>
              <a:t>Transformación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datos</a:t>
            </a:r>
            <a:endParaRPr lang="en-US" sz="28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 err="1"/>
              <a:t>Análisis</a:t>
            </a:r>
            <a:r>
              <a:rPr lang="en-US" sz="2800" dirty="0"/>
              <a:t> </a:t>
            </a:r>
            <a:r>
              <a:rPr lang="en-US" sz="2800" dirty="0" err="1"/>
              <a:t>Modo</a:t>
            </a:r>
            <a:r>
              <a:rPr lang="en-US" sz="2800" dirty="0"/>
              <a:t> R </a:t>
            </a:r>
            <a:r>
              <a:rPr lang="en-US" sz="2800" dirty="0" err="1"/>
              <a:t>modo</a:t>
            </a:r>
            <a:r>
              <a:rPr lang="en-US" sz="2800" dirty="0"/>
              <a:t> Q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Análisis</a:t>
            </a:r>
            <a:r>
              <a:rPr lang="en-US" sz="3200" dirty="0"/>
              <a:t> de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Componentes</a:t>
            </a:r>
            <a:r>
              <a:rPr lang="en-US" sz="3200" dirty="0"/>
              <a:t> </a:t>
            </a:r>
            <a:r>
              <a:rPr lang="en-US" sz="3200" dirty="0" err="1"/>
              <a:t>principales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765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es</a:t>
            </a:r>
            <a:r>
              <a:rPr lang="en-US" dirty="0"/>
              <a:t> 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229600" cy="4923339"/>
          </a:xfrm>
        </p:spPr>
        <p:txBody>
          <a:bodyPr>
            <a:normAutofit/>
          </a:bodyPr>
          <a:lstStyle/>
          <a:p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lenguaje</a:t>
            </a:r>
            <a:r>
              <a:rPr lang="en-US" sz="2800" dirty="0"/>
              <a:t> “open-source” de S</a:t>
            </a:r>
          </a:p>
          <a:p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lenguaje</a:t>
            </a:r>
            <a:r>
              <a:rPr lang="en-US" sz="2800" dirty="0"/>
              <a:t> para </a:t>
            </a:r>
            <a:r>
              <a:rPr lang="en-US" sz="2800" dirty="0" err="1"/>
              <a:t>computación</a:t>
            </a:r>
            <a:r>
              <a:rPr lang="en-US" sz="2800" dirty="0"/>
              <a:t> </a:t>
            </a:r>
            <a:r>
              <a:rPr lang="en-US" sz="2800" dirty="0" err="1"/>
              <a:t>estadística</a:t>
            </a:r>
            <a:endParaRPr lang="en-US" sz="2800" dirty="0"/>
          </a:p>
          <a:p>
            <a:r>
              <a:rPr lang="en-US" sz="2800" dirty="0" err="1"/>
              <a:t>Incluye</a:t>
            </a:r>
            <a:r>
              <a:rPr lang="en-US" sz="2800" dirty="0"/>
              <a:t> </a:t>
            </a:r>
            <a:r>
              <a:rPr lang="en-US" sz="2800" dirty="0" err="1"/>
              <a:t>bastantes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estadísticos</a:t>
            </a:r>
            <a:r>
              <a:rPr lang="en-US" sz="2800" dirty="0"/>
              <a:t> </a:t>
            </a:r>
            <a:r>
              <a:rPr lang="en-US" sz="2800" dirty="0" err="1"/>
              <a:t>proporcionados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usuarios</a:t>
            </a:r>
            <a:endParaRPr lang="en-US" sz="2800" dirty="0"/>
          </a:p>
          <a:p>
            <a:r>
              <a:rPr lang="en-US" sz="2800" dirty="0" err="1"/>
              <a:t>Grán</a:t>
            </a:r>
            <a:r>
              <a:rPr lang="en-US" sz="2800" dirty="0"/>
              <a:t> </a:t>
            </a:r>
            <a:r>
              <a:rPr lang="en-US" sz="2800" dirty="0" err="1"/>
              <a:t>capacidad</a:t>
            </a:r>
            <a:r>
              <a:rPr lang="en-US" sz="2800" dirty="0"/>
              <a:t> </a:t>
            </a:r>
            <a:r>
              <a:rPr lang="en-US" sz="2800" dirty="0" err="1"/>
              <a:t>gráfica</a:t>
            </a:r>
            <a:r>
              <a:rPr lang="en-US" sz="2800" dirty="0"/>
              <a:t> y de </a:t>
            </a:r>
            <a:r>
              <a:rPr lang="en-US" sz="2800" dirty="0" err="1"/>
              <a:t>visualización</a:t>
            </a:r>
            <a:r>
              <a:rPr lang="en-US" sz="2800" dirty="0"/>
              <a:t> (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flexibilidad</a:t>
            </a:r>
            <a:r>
              <a:rPr lang="en-US" sz="2800" dirty="0"/>
              <a:t>)</a:t>
            </a:r>
          </a:p>
          <a:p>
            <a:r>
              <a:rPr lang="en-US" sz="2800" dirty="0"/>
              <a:t>Extensible y </a:t>
            </a:r>
            <a:r>
              <a:rPr lang="en-US" sz="2800" dirty="0" err="1"/>
              <a:t>escalable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08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Ventajas</a:t>
            </a:r>
            <a:r>
              <a:rPr lang="en-US" dirty="0"/>
              <a:t> de </a:t>
            </a:r>
            <a:r>
              <a:rPr lang="en-US" dirty="0" err="1"/>
              <a:t>programar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229600" cy="4923339"/>
          </a:xfrm>
        </p:spPr>
        <p:txBody>
          <a:bodyPr>
            <a:normAutofit/>
          </a:bodyPr>
          <a:lstStyle/>
          <a:p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lenguaje</a:t>
            </a:r>
            <a:r>
              <a:rPr lang="en-US" sz="2800" dirty="0"/>
              <a:t> “open-source” = </a:t>
            </a:r>
            <a:r>
              <a:rPr lang="en-US" sz="2800" b="1" dirty="0"/>
              <a:t>Gratis !</a:t>
            </a:r>
          </a:p>
          <a:p>
            <a:r>
              <a:rPr lang="en-US" sz="2800" dirty="0" err="1"/>
              <a:t>Grán</a:t>
            </a:r>
            <a:r>
              <a:rPr lang="en-US" sz="2800" dirty="0"/>
              <a:t> </a:t>
            </a:r>
            <a:r>
              <a:rPr lang="en-US" sz="2800" dirty="0" err="1"/>
              <a:t>capacidad</a:t>
            </a:r>
            <a:r>
              <a:rPr lang="en-US" sz="2800" dirty="0"/>
              <a:t> de </a:t>
            </a:r>
            <a:r>
              <a:rPr lang="en-US" sz="2800" dirty="0" err="1"/>
              <a:t>generación</a:t>
            </a:r>
            <a:r>
              <a:rPr lang="en-US" sz="2800" dirty="0"/>
              <a:t> de </a:t>
            </a:r>
            <a:r>
              <a:rPr lang="en-US" sz="2800" dirty="0" err="1"/>
              <a:t>gráficas</a:t>
            </a:r>
            <a:r>
              <a:rPr lang="en-US" sz="2800" dirty="0"/>
              <a:t> (</a:t>
            </a:r>
            <a:r>
              <a:rPr lang="en-US" sz="2800" dirty="0" err="1"/>
              <a:t>especialmente</a:t>
            </a:r>
            <a:r>
              <a:rPr lang="en-US" sz="2800" dirty="0"/>
              <a:t> para </a:t>
            </a:r>
            <a:r>
              <a:rPr lang="en-US" sz="2800" dirty="0" err="1"/>
              <a:t>ciencias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Interfáz</a:t>
            </a:r>
            <a:r>
              <a:rPr lang="en-US" sz="2800" dirty="0"/>
              <a:t> de commandos (</a:t>
            </a:r>
            <a:r>
              <a:rPr lang="en-US" sz="2800" dirty="0" err="1"/>
              <a:t>incrementa</a:t>
            </a:r>
            <a:r>
              <a:rPr lang="en-US" sz="2800" dirty="0"/>
              <a:t> la </a:t>
            </a:r>
            <a:r>
              <a:rPr lang="en-US" sz="2800" dirty="0" err="1"/>
              <a:t>flexibilidad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Reproducibilidad</a:t>
            </a:r>
            <a:r>
              <a:rPr lang="en-US" sz="2800" dirty="0"/>
              <a:t> a </a:t>
            </a:r>
            <a:r>
              <a:rPr lang="en-US" sz="2800" dirty="0" err="1"/>
              <a:t>través</a:t>
            </a:r>
            <a:r>
              <a:rPr lang="en-US" sz="2800" dirty="0"/>
              <a:t> de scripts</a:t>
            </a:r>
          </a:p>
          <a:p>
            <a:r>
              <a:rPr lang="en-US" sz="2800" dirty="0" err="1"/>
              <a:t>Paquetes</a:t>
            </a:r>
            <a:r>
              <a:rPr lang="en-US" sz="2800" dirty="0"/>
              <a:t> de R </a:t>
            </a:r>
            <a:r>
              <a:rPr lang="en-US" sz="2800" dirty="0" err="1"/>
              <a:t>propocionan</a:t>
            </a:r>
            <a:r>
              <a:rPr lang="en-US" sz="2800" dirty="0"/>
              <a:t> 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extensibilidad</a:t>
            </a:r>
            <a:endParaRPr lang="en-US" sz="2800" dirty="0"/>
          </a:p>
          <a:p>
            <a:r>
              <a:rPr lang="en-US" sz="2800" dirty="0"/>
              <a:t>Gran </a:t>
            </a:r>
            <a:r>
              <a:rPr lang="en-US" sz="2800" dirty="0" err="1"/>
              <a:t>soporte</a:t>
            </a:r>
            <a:r>
              <a:rPr lang="en-US" sz="2800" dirty="0"/>
              <a:t> a </a:t>
            </a:r>
            <a:r>
              <a:rPr lang="en-US" sz="2800" dirty="0" err="1"/>
              <a:t>través</a:t>
            </a:r>
            <a:r>
              <a:rPr lang="en-US" sz="2800" dirty="0"/>
              <a:t> de la </a:t>
            </a:r>
            <a:r>
              <a:rPr lang="en-US" sz="2800" dirty="0" err="1"/>
              <a:t>activa</a:t>
            </a:r>
            <a:r>
              <a:rPr lang="en-US" sz="2800" dirty="0"/>
              <a:t> </a:t>
            </a:r>
            <a:r>
              <a:rPr lang="en-US" sz="2800" dirty="0" err="1"/>
              <a:t>participación</a:t>
            </a:r>
            <a:r>
              <a:rPr lang="en-US" sz="2800" dirty="0"/>
              <a:t> de la </a:t>
            </a:r>
            <a:r>
              <a:rPr lang="en-US" sz="2800" dirty="0" err="1"/>
              <a:t>comunidad</a:t>
            </a:r>
            <a:r>
              <a:rPr lang="en-US" sz="2800" dirty="0"/>
              <a:t> de </a:t>
            </a:r>
            <a:r>
              <a:rPr lang="en-US" sz="2800" dirty="0" err="1"/>
              <a:t>desarrolladores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698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229600" cy="49233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Es</a:t>
            </a:r>
            <a:r>
              <a:rPr lang="en-US" sz="1800" dirty="0"/>
              <a:t> un </a:t>
            </a:r>
            <a:r>
              <a:rPr lang="en-US" sz="1800" dirty="0" err="1"/>
              <a:t>objeto</a:t>
            </a:r>
            <a:r>
              <a:rPr lang="en-US" sz="1800" dirty="0"/>
              <a:t> que </a:t>
            </a:r>
            <a:r>
              <a:rPr lang="en-US" sz="1800" dirty="0" err="1"/>
              <a:t>guarda</a:t>
            </a:r>
            <a:r>
              <a:rPr lang="en-US" sz="1800" dirty="0"/>
              <a:t> </a:t>
            </a:r>
            <a:r>
              <a:rPr lang="en-US" sz="1800" dirty="0" err="1"/>
              <a:t>información</a:t>
            </a:r>
            <a:r>
              <a:rPr lang="en-US" sz="1800" dirty="0"/>
              <a:t>. La variable </a:t>
            </a:r>
            <a:r>
              <a:rPr lang="en-US" sz="1800" dirty="0" err="1"/>
              <a:t>tiene</a:t>
            </a:r>
            <a:r>
              <a:rPr lang="en-US" sz="1800" dirty="0"/>
              <a:t> un </a:t>
            </a:r>
            <a:r>
              <a:rPr lang="en-US" sz="1800" dirty="0" err="1"/>
              <a:t>nombre</a:t>
            </a:r>
            <a:r>
              <a:rPr lang="en-US" sz="1800" dirty="0"/>
              <a:t> y un valor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Las variables </a:t>
            </a:r>
            <a:r>
              <a:rPr lang="en-US" sz="1800" dirty="0" err="1"/>
              <a:t>primitivas</a:t>
            </a:r>
            <a:r>
              <a:rPr lang="en-US" sz="1800" dirty="0"/>
              <a:t>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de </a:t>
            </a:r>
            <a:r>
              <a:rPr lang="en-US" sz="1800" dirty="0" err="1"/>
              <a:t>diferentes</a:t>
            </a:r>
            <a:r>
              <a:rPr lang="en-US" sz="1800" dirty="0"/>
              <a:t> </a:t>
            </a:r>
            <a:r>
              <a:rPr lang="en-US" sz="1800" dirty="0" err="1"/>
              <a:t>clases</a:t>
            </a:r>
            <a:r>
              <a:rPr lang="en-US" sz="1800" dirty="0"/>
              <a:t>: </a:t>
            </a:r>
            <a:r>
              <a:rPr lang="en-US" sz="1800" b="1" dirty="0" err="1"/>
              <a:t>numericas</a:t>
            </a:r>
            <a:r>
              <a:rPr lang="en-US" sz="1800" dirty="0"/>
              <a:t> (</a:t>
            </a:r>
            <a:r>
              <a:rPr lang="en-US" sz="1800" dirty="0" err="1"/>
              <a:t>enteros</a:t>
            </a:r>
            <a:r>
              <a:rPr lang="en-US" sz="1800" dirty="0"/>
              <a:t> o </a:t>
            </a:r>
            <a:r>
              <a:rPr lang="en-US" sz="1800" dirty="0" err="1"/>
              <a:t>reales</a:t>
            </a:r>
            <a:r>
              <a:rPr lang="en-US" sz="1800" dirty="0"/>
              <a:t>), </a:t>
            </a:r>
            <a:r>
              <a:rPr lang="en-US" sz="1800" b="1" dirty="0" err="1"/>
              <a:t>caracteres</a:t>
            </a:r>
            <a:r>
              <a:rPr lang="en-US" sz="1800" dirty="0"/>
              <a:t>, </a:t>
            </a:r>
            <a:r>
              <a:rPr lang="en-US" sz="1800" b="1" dirty="0"/>
              <a:t>factor</a:t>
            </a:r>
            <a:r>
              <a:rPr lang="en-US" sz="1800" dirty="0"/>
              <a:t> (</a:t>
            </a:r>
            <a:r>
              <a:rPr lang="en-US" sz="1800" dirty="0" err="1"/>
              <a:t>caracteres</a:t>
            </a:r>
            <a:r>
              <a:rPr lang="en-US" sz="1800" dirty="0"/>
              <a:t> con order (</a:t>
            </a:r>
            <a:r>
              <a:rPr lang="en-US" sz="1800" dirty="0" err="1"/>
              <a:t>ordinales</a:t>
            </a:r>
            <a:r>
              <a:rPr lang="en-US" sz="1800" dirty="0"/>
              <a:t>)), </a:t>
            </a:r>
            <a:r>
              <a:rPr lang="en-US" sz="1800" b="1" dirty="0" err="1"/>
              <a:t>booleanas</a:t>
            </a:r>
            <a:r>
              <a:rPr lang="en-US" sz="1800" dirty="0"/>
              <a:t> (FALSE/TRUE)</a:t>
            </a:r>
          </a:p>
          <a:p>
            <a:r>
              <a:rPr lang="en-US" b="1" dirty="0" err="1"/>
              <a:t>Vectores</a:t>
            </a:r>
            <a:endParaRPr lang="en-US" b="1" dirty="0"/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Un </a:t>
            </a:r>
            <a:r>
              <a:rPr lang="en-US" sz="1800" dirty="0" err="1"/>
              <a:t>objeto</a:t>
            </a:r>
            <a:r>
              <a:rPr lang="en-US" sz="1800" dirty="0"/>
              <a:t> el </a:t>
            </a:r>
            <a:r>
              <a:rPr lang="en-US" sz="1800" dirty="0" err="1"/>
              <a:t>cual</a:t>
            </a:r>
            <a:r>
              <a:rPr lang="en-US" sz="1800" dirty="0"/>
              <a:t> </a:t>
            </a:r>
            <a:r>
              <a:rPr lang="en-US" sz="1800" dirty="0" err="1"/>
              <a:t>alberga</a:t>
            </a:r>
            <a:r>
              <a:rPr lang="en-US" sz="1800" dirty="0"/>
              <a:t> un conjunto lineal (1 </a:t>
            </a:r>
            <a:r>
              <a:rPr lang="en-US" sz="1800" dirty="0" err="1"/>
              <a:t>dimensión</a:t>
            </a:r>
            <a:r>
              <a:rPr lang="en-US" sz="1800" dirty="0"/>
              <a:t>) de </a:t>
            </a:r>
            <a:r>
              <a:rPr lang="en-US" sz="1800" dirty="0" err="1"/>
              <a:t>elemntos</a:t>
            </a:r>
            <a:endParaRPr lang="en-US" sz="1800" dirty="0"/>
          </a:p>
          <a:p>
            <a:r>
              <a:rPr lang="en-US" b="1" dirty="0" err="1"/>
              <a:t>Listas</a:t>
            </a:r>
            <a:r>
              <a:rPr lang="en-US" b="1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Un </a:t>
            </a:r>
            <a:r>
              <a:rPr lang="en-US" sz="1800" dirty="0" err="1"/>
              <a:t>objeto</a:t>
            </a:r>
            <a:r>
              <a:rPr lang="en-US" sz="1800" dirty="0"/>
              <a:t> el </a:t>
            </a:r>
            <a:r>
              <a:rPr lang="en-US" sz="1800" dirty="0" err="1"/>
              <a:t>cual</a:t>
            </a:r>
            <a:r>
              <a:rPr lang="en-US" sz="1800" dirty="0"/>
              <a:t> </a:t>
            </a:r>
            <a:r>
              <a:rPr lang="en-US" sz="1800" dirty="0" err="1"/>
              <a:t>alberga</a:t>
            </a:r>
            <a:r>
              <a:rPr lang="en-US" sz="1800" dirty="0"/>
              <a:t>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de </a:t>
            </a:r>
            <a:r>
              <a:rPr lang="en-US" sz="1800" dirty="0" err="1"/>
              <a:t>clases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 (multidimensional)</a:t>
            </a:r>
          </a:p>
          <a:p>
            <a:r>
              <a:rPr lang="en-US" b="1" dirty="0"/>
              <a:t>Data frames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Objetos</a:t>
            </a:r>
            <a:r>
              <a:rPr lang="en-US" dirty="0"/>
              <a:t> con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filas</a:t>
            </a:r>
            <a:r>
              <a:rPr lang="en-US" dirty="0"/>
              <a:t> (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excel) que </a:t>
            </a:r>
            <a:r>
              <a:rPr lang="en-US" dirty="0" err="1"/>
              <a:t>contienen</a:t>
            </a:r>
            <a:r>
              <a:rPr lang="en-US" dirty="0"/>
              <a:t> variables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primitivas</a:t>
            </a:r>
            <a:endParaRPr lang="en-US" dirty="0"/>
          </a:p>
          <a:p>
            <a:r>
              <a:rPr lang="en-US" b="1" dirty="0"/>
              <a:t>Matrices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Data frames con un solo </a:t>
            </a:r>
            <a:r>
              <a:rPr lang="en-US" dirty="0" err="1"/>
              <a:t>tipo</a:t>
            </a:r>
            <a:r>
              <a:rPr lang="en-US" dirty="0"/>
              <a:t> (</a:t>
            </a:r>
            <a:r>
              <a:rPr lang="en-US" dirty="0" err="1"/>
              <a:t>clase</a:t>
            </a:r>
            <a:r>
              <a:rPr lang="en-US" dirty="0"/>
              <a:t>) de variable </a:t>
            </a:r>
            <a:r>
              <a:rPr lang="en-US" dirty="0" err="1"/>
              <a:t>primitiva</a:t>
            </a:r>
            <a:r>
              <a:rPr lang="en-US" dirty="0"/>
              <a:t> (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numericas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41400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{8C72DD36-6976-7D40-8013-C1CC272E8322}tf10001120</Template>
  <TotalTime>6645</TotalTime>
  <Words>439</Words>
  <Application>Microsoft Macintosh PowerPoint</Application>
  <PresentationFormat>Overhead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Parcel</vt:lpstr>
      <vt:lpstr>Introducción al modelamiento ecológico</vt:lpstr>
      <vt:lpstr>Ud. No sabe quien soy yo?</vt:lpstr>
      <vt:lpstr>El Modelamiento como una herramienta de manejo ecológico</vt:lpstr>
      <vt:lpstr>Contenido del curso</vt:lpstr>
      <vt:lpstr>Que es R?</vt:lpstr>
      <vt:lpstr>Ventajas de programar en R?</vt:lpstr>
      <vt:lpstr>Elementos de 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Escalamiento y normalizacion de los datos</dc:title>
  <dc:creator>Guillermo G. Torres</dc:creator>
  <cp:lastModifiedBy>Guillermo G. Torres</cp:lastModifiedBy>
  <cp:revision>19</cp:revision>
  <dcterms:created xsi:type="dcterms:W3CDTF">2019-09-05T13:15:29Z</dcterms:created>
  <dcterms:modified xsi:type="dcterms:W3CDTF">2019-09-10T04:00:39Z</dcterms:modified>
</cp:coreProperties>
</file>