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71" r:id="rId6"/>
    <p:sldId id="261" r:id="rId7"/>
    <p:sldId id="262" r:id="rId8"/>
    <p:sldId id="265" r:id="rId9"/>
    <p:sldId id="276" r:id="rId10"/>
    <p:sldId id="264" r:id="rId11"/>
    <p:sldId id="277" r:id="rId12"/>
    <p:sldId id="266" r:id="rId13"/>
    <p:sldId id="287" r:id="rId14"/>
    <p:sldId id="285" r:id="rId15"/>
    <p:sldId id="275" r:id="rId16"/>
    <p:sldId id="272" r:id="rId17"/>
    <p:sldId id="269" r:id="rId18"/>
    <p:sldId id="268" r:id="rId19"/>
    <p:sldId id="278" r:id="rId20"/>
    <p:sldId id="283" r:id="rId21"/>
    <p:sldId id="288" r:id="rId22"/>
    <p:sldId id="284" r:id="rId23"/>
    <p:sldId id="282" r:id="rId24"/>
    <p:sldId id="286" r:id="rId25"/>
    <p:sldId id="270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5"/>
    <p:restoredTop sz="94364" autoAdjust="0"/>
  </p:normalViewPr>
  <p:slideViewPr>
    <p:cSldViewPr>
      <p:cViewPr varScale="1">
        <p:scale>
          <a:sx n="73" d="100"/>
          <a:sy n="73" d="100"/>
        </p:scale>
        <p:origin x="162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7CB1A9C-A444-5C4B-AAA3-94B8D8EB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668C2CD-1627-0A49-B4EA-DD676343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26432E14-12BC-8140-B283-F057B15ED58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9AB2FD-0676-1347-BFF4-50D75D649F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  <p:extLst>
      <p:ext uri="{BB962C8B-B14F-4D97-AF65-F5344CB8AC3E}">
        <p14:creationId xmlns:p14="http://schemas.microsoft.com/office/powerpoint/2010/main" val="2563431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9CF71A1-54A4-554D-BB35-CF979272B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87B59F91-E261-6846-B32A-3FF976D9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C6E3F29-BE60-BC49-9821-60BC978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1DFCFA6-9CC6-2846-8272-FDEE9AA7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99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3F9D0F3-6579-3E46-AC69-281C62508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240110DA-12DC-8A4A-AB3D-20FC9017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0AF570D-5F46-D44D-AA98-B2FD9EFF6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F269017-6762-9A48-BDC1-77AE340B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6E111A7-5A9F-1C4C-A788-C8E7C5E3F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09497921-9F84-4C4F-9BFC-AD2BE110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CEE880A-76BF-F245-BF19-3D428D695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CD96FB3-9A9A-2146-9693-D217D16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D675B4AD-04D0-D849-A06A-2760A5D17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5CB85F4E-5F34-9B4C-B000-C91A7267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F5B1F0A-2DE2-3C44-B10C-D22E3F496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222B365-759C-0741-BC14-A3C74942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C067EF-7C6C-B240-B881-2277BA43B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A0F5CC7-99D3-C443-8884-4CB405D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8196" name="Espaço Reservado para Anotações 1">
            <a:extLst>
              <a:ext uri="{FF2B5EF4-FFF2-40B4-BE49-F238E27FC236}">
                <a16:creationId xmlns:a16="http://schemas.microsoft.com/office/drawing/2014/main" id="{CAAF2860-8DC5-7E42-8CF7-EC88D66EE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C067EF-7C6C-B240-B881-2277BA43B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A0F5CC7-99D3-C443-8884-4CB405D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8196" name="Espaço Reservado para Anotações 1">
            <a:extLst>
              <a:ext uri="{FF2B5EF4-FFF2-40B4-BE49-F238E27FC236}">
                <a16:creationId xmlns:a16="http://schemas.microsoft.com/office/drawing/2014/main" id="{CAAF2860-8DC5-7E42-8CF7-EC88D66EE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Times New Rom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0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27756F13-683B-7B4C-94EA-4B74A5FB8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304802E-3677-9D4C-B6DA-B0418823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9977FA7-1752-1348-B785-6E9432A26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47DA3F1-4AC6-C243-B049-5CC9F00B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8317830-71E3-1646-BC99-6399439A6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C776418-0E0F-774B-AC5B-FD2F569F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02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F002D-B3A2-D84B-8F3F-B0C56E13BE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53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B332-1F51-ED4A-B5DD-B8CF2C48E10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5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81FD7-CEB7-454B-9C7B-C51A87AB12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91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3C38-3BF1-3647-AF57-A5E77657911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2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10C43-A894-5E48-BBA4-E39F7E42353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6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198411-474F-BB40-A7AD-D4B348B1A9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6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4C125F-ED59-2D49-98F8-D4947A9BD6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3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FAEC4D-6C36-E445-B007-0ACBAD6F84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7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5A959A6-A7A3-574E-AAA1-90C09F336E5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F0095F-4A49-A448-B3B9-A04996094F3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4598DC-823D-5942-A282-C0AC7705350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5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0F88C73-7DF4-A34C-9A67-CEB71F449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B87DFC9-085D-F646-8927-5EDF5F6B6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7BFF34-C8AD-714C-9BEF-9ADA76E4D7B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35D9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 kern="1200">
          <a:solidFill>
            <a:srgbClr val="035D9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80808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3D91FBED-3449-5843-8A13-5A385C07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rgbClr val="FFFFFF"/>
                </a:solidFill>
                <a:latin typeface="Arial" panose="020B0604020202020204" pitchFamily="34" charset="0"/>
              </a:rPr>
              <a:t>Relatório de monitoração de segurança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36071CA7-7B97-B243-8EE1-2AAB8199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DATAPREV/DIT/SUOP/DESO/DMPR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Dia: </a:t>
            </a:r>
            <a:r>
              <a:rPr lang="pt-BR" altLang="pt-BR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03/11/2021 </a:t>
            </a: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Hora: </a:t>
            </a:r>
            <a:r>
              <a:rPr lang="pt-BR" altLang="pt-BR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11:00h</a:t>
            </a: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1B7A1948-7640-9044-A9E2-D9055D08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9139524-89EC-8746-95C1-A86111C9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ABFF6104-0262-7441-905B-161557A1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91327D30-1605-054E-A4B5-EDC22D9A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10889E25-874E-E948-A53E-1743CDE8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23B3D964-F17D-AD41-9DE5-6B5FB8D8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4EE96-5533-4743-8DC0-90015EE6E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566124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043"/>
            <a:ext cx="9144000" cy="42059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145361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6036BD-B629-3246-82AC-E1F77A4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002"/>
              </p:ext>
            </p:extLst>
          </p:nvPr>
        </p:nvGraphicFramePr>
        <p:xfrm>
          <a:off x="88417" y="670461"/>
          <a:ext cx="8859215" cy="550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378495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571409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400" b="1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400" b="1" i="0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Hostname</a:t>
                      </a:r>
                      <a:r>
                        <a:rPr lang="pt-BR" sz="1400" b="1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Tipo de tráfego​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Motivação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10.132.32.81 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e111312vmp04-vip.exadata.prevnet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 smtClean="0">
                          <a:latin typeface="+mj-lt"/>
                        </a:rPr>
                        <a:t>Esperado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10.70.158.45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v241p069.prevnet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10.31.3.47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v341p027.prevnet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10.70.128.121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v241p070.prevnet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0080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10.148.8.16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e311204vmp01-vip.exadata.prevnet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10.0.144.202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v121p713.prevnet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pt-BR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8651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10.148.1.173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e3113dbadm02vmp02.exadata.prevnet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10.0.144.201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v121p712.prevnet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7793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10.70.121.127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 smtClean="0">
                          <a:effectLst/>
                          <a:latin typeface="+mj-lt"/>
                        </a:rPr>
                        <a:t>REDE DE ACESSO[10.70.0.0/16]RII - </a:t>
                      </a:r>
                      <a:r>
                        <a:rPr lang="pt-BR" sz="1400" dirty="0" err="1" smtClean="0">
                          <a:effectLst/>
                          <a:latin typeface="+mj-lt"/>
                        </a:rPr>
                        <a:t>Producao</a:t>
                      </a:r>
                      <a:r>
                        <a:rPr lang="pt-BR" sz="1400" dirty="0" smtClean="0">
                          <a:effectLst/>
                          <a:latin typeface="+mj-lt"/>
                        </a:rPr>
                        <a:t> - </a:t>
                      </a:r>
                      <a:r>
                        <a:rPr lang="pt-BR" sz="1400" dirty="0" err="1" smtClean="0">
                          <a:effectLst/>
                          <a:latin typeface="+mj-lt"/>
                        </a:rPr>
                        <a:t>Aplicacao</a:t>
                      </a:r>
                      <a:r>
                        <a:rPr lang="pt-BR" sz="1400" dirty="0" smtClean="0">
                          <a:effectLst/>
                          <a:latin typeface="+mj-lt"/>
                        </a:rPr>
                        <a:t> (GW 10.70.121.250 - VLAN 121)[10.70.121.0/24]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10.143.32.8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Rede Segregada[10.136.0.0/13]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Rede_Ger_Facilities_OOB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[10.143.32.0/23]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0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DB57AEDB-1F4A-974A-806F-D8632058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2D423446-AC5D-8840-8705-810F526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barrados pelo WAF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8214D5E-8A57-3442-896D-2E1640BC3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3CF5EFDA-5CEB-BF45-8431-C8D8F638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3998E945-3C00-F64C-A756-C9204E7C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67832AF-30CA-9446-AEBE-F3C0F6E8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21512" name="CaixaDeTexto 11">
            <a:extLst>
              <a:ext uri="{FF2B5EF4-FFF2-40B4-BE49-F238E27FC236}">
                <a16:creationId xmlns:a16="http://schemas.microsoft.com/office/drawing/2014/main" id="{24CB693C-637E-374E-B05B-D274CCAB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530120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21513" name="Retângulo 6">
            <a:extLst>
              <a:ext uri="{FF2B5EF4-FFF2-40B4-BE49-F238E27FC236}">
                <a16:creationId xmlns:a16="http://schemas.microsoft.com/office/drawing/2014/main" id="{80049A1D-AEE4-964B-8820-32357A0A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dirty="0"/>
              <a:t>Registro de eventos no SIAC próximo das 02:00 h e após 06:00 h – Incidente já sendo tratado pela CTIR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891"/>
            <a:ext cx="9144000" cy="25882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dirty="0" smtClean="0"/>
              <a:t>WAF – Eventos Bloqueados – TOP 10</a:t>
            </a:r>
            <a:endParaRPr lang="pt-BR" sz="24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 smtClean="0"/>
              <a:t> </a:t>
            </a:r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>
            <a:off x="3614045" y="542547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278913" y="6156012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1400" dirty="0">
                <a:solidFill>
                  <a:schemeClr val="tx1"/>
                </a:solidFill>
              </a:rPr>
              <a:t>Fonte: </a:t>
            </a:r>
            <a:r>
              <a:rPr lang="pt-BR" altLang="pt-BR" sz="1400" dirty="0" err="1">
                <a:solidFill>
                  <a:schemeClr val="tx1"/>
                </a:solidFill>
              </a:rPr>
              <a:t>Dataprev</a:t>
            </a:r>
            <a:r>
              <a:rPr lang="pt-BR" altLang="pt-BR" sz="1400" dirty="0">
                <a:solidFill>
                  <a:schemeClr val="tx1"/>
                </a:solidFill>
              </a:rPr>
              <a:t> / </a:t>
            </a:r>
            <a:r>
              <a:rPr lang="pt-BR" altLang="pt-BR" sz="1400" dirty="0" err="1">
                <a:solidFill>
                  <a:schemeClr val="tx1"/>
                </a:solidFill>
              </a:rPr>
              <a:t>Kibana</a:t>
            </a:r>
            <a:endParaRPr lang="pt-BR" alt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9" y="1601899"/>
            <a:ext cx="8224838" cy="3634555"/>
          </a:xfrm>
        </p:spPr>
      </p:pic>
    </p:spTree>
    <p:extLst>
      <p:ext uri="{BB962C8B-B14F-4D97-AF65-F5344CB8AC3E}">
        <p14:creationId xmlns:p14="http://schemas.microsoft.com/office/powerpoint/2010/main" val="105983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WAF – Alertas por Localização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 smtClean="0"/>
              <a:t> </a:t>
            </a:r>
            <a:endParaRPr lang="pt-BR" altLang="pt-BR"/>
          </a:p>
        </p:txBody>
      </p:sp>
      <p:sp>
        <p:nvSpPr>
          <p:cNvPr id="6" name="CaixaDeTexto 11">
            <a:extLst>
              <a:ext uri="{FF2B5EF4-FFF2-40B4-BE49-F238E27FC236}">
                <a16:creationId xmlns:a16="http://schemas.microsoft.com/office/drawing/2014/main" id="{24CB693C-637E-374E-B05B-D274CCAB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549728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67832AF-30CA-9446-AEBE-F3C0F6E8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1657"/>
            <a:ext cx="8224838" cy="3118286"/>
          </a:xfrm>
        </p:spPr>
      </p:pic>
    </p:spTree>
    <p:extLst>
      <p:ext uri="{BB962C8B-B14F-4D97-AF65-F5344CB8AC3E}">
        <p14:creationId xmlns:p14="http://schemas.microsoft.com/office/powerpoint/2010/main" val="29064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">
            <a:extLst>
              <a:ext uri="{FF2B5EF4-FFF2-40B4-BE49-F238E27FC236}">
                <a16:creationId xmlns:a16="http://schemas.microsoft.com/office/drawing/2014/main" id="{AA7B4A32-78A8-4F48-9841-2FA48D2D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6405468A-0D05-074B-AD40-A029581C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45BF0E29-B6B2-474C-9B00-09209F9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80C7503D-0FB8-234F-9EF7-85DFF5E8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23560" name="CaixaDeTexto 11">
            <a:extLst>
              <a:ext uri="{FF2B5EF4-FFF2-40B4-BE49-F238E27FC236}">
                <a16:creationId xmlns:a16="http://schemas.microsoft.com/office/drawing/2014/main" id="{9F36F694-3ED6-0C4E-A6A5-91AE6D07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065" y="6071575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2449A81-CB80-7947-84E7-24C6212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solidFill>
                  <a:srgbClr val="035D93"/>
                </a:solidFill>
              </a:rPr>
              <a:t>Top Threat ID - Total - Drop - Allow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20952" y="329385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chemeClr val="tx1"/>
                </a:solidFill>
              </a:rPr>
              <a:t>TOTAL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588224" y="3351878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chemeClr val="tx1"/>
                </a:solidFill>
              </a:rPr>
              <a:t>DROP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1188" y="5738709"/>
            <a:ext cx="6559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smtClean="0">
                <a:solidFill>
                  <a:schemeClr val="tx1"/>
                </a:solidFill>
              </a:rPr>
              <a:t>ALLOW</a:t>
            </a:r>
            <a:endParaRPr lang="pt-BR" sz="1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3" y="1324883"/>
            <a:ext cx="3759705" cy="18823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43" y="1370801"/>
            <a:ext cx="3582588" cy="18667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3698"/>
            <a:ext cx="3807337" cy="1881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F4947B6-B5CB-C34A-959A-D8AF6E4F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5CFA4AC0-E8CC-9343-A0F8-FE7DA4BD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 smtClean="0">
                <a:solidFill>
                  <a:srgbClr val="035D93"/>
                </a:solidFill>
              </a:rPr>
              <a:t>Top Destinos Atacados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A5327D6-CD4E-6848-887E-C2B0247E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C1C6CC0A-C20E-E64B-A24C-F49973D8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643DA8B7-C4E2-4B43-A34F-023826F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B02EEAC1-87E5-434D-B5D7-3206D235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7656" name="CaixaDeTexto 4">
            <a:extLst>
              <a:ext uri="{FF2B5EF4-FFF2-40B4-BE49-F238E27FC236}">
                <a16:creationId xmlns:a16="http://schemas.microsoft.com/office/drawing/2014/main" id="{6184CF00-BE61-4446-93A9-66AA00F0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32" y="566124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863"/>
            <a:ext cx="9144000" cy="432827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B459CEEC-9A5C-C047-980D-51ECAAD0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8377A71A-2D16-054E-8757-9A7A8DFC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Top </a:t>
            </a:r>
            <a:r>
              <a:rPr lang="pt-BR" altLang="pt-BR" sz="2200" b="1" dirty="0" err="1">
                <a:solidFill>
                  <a:srgbClr val="035D93"/>
                </a:solidFill>
              </a:rPr>
              <a:t>Destination</a:t>
            </a:r>
            <a:r>
              <a:rPr lang="pt-BR" altLang="pt-BR" sz="2200" b="1" dirty="0">
                <a:solidFill>
                  <a:srgbClr val="035D93"/>
                </a:solidFill>
              </a:rPr>
              <a:t> IP x Total Bytes Monitoração Especial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0DE12FF5-619A-B84D-A687-17163017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4790D69E-FA18-E344-8330-FE9E3F22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C24F8CAB-A27D-FF4C-B1FF-FCEDCD8C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9704" name="CaixaDeTexto 10">
            <a:extLst>
              <a:ext uri="{FF2B5EF4-FFF2-40B4-BE49-F238E27FC236}">
                <a16:creationId xmlns:a16="http://schemas.microsoft.com/office/drawing/2014/main" id="{CA2DAA20-3D4B-A64E-A067-63D9FCE4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566124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395"/>
            <a:ext cx="9144000" cy="41732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CB73388-EFBA-8049-B377-859EB670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5333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301208"/>
            <a:ext cx="2016224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solidFill>
                  <a:srgbClr val="035D93"/>
                </a:solidFill>
              </a:rPr>
              <a:t>Top Source IP x Total Bytes </a:t>
            </a:r>
            <a:r>
              <a:rPr lang="en-US" altLang="pt-BR" sz="2200" b="1" dirty="0" err="1">
                <a:solidFill>
                  <a:srgbClr val="035D93"/>
                </a:solidFill>
              </a:rPr>
              <a:t>Monitoração</a:t>
            </a:r>
            <a:r>
              <a:rPr lang="en-US" altLang="pt-BR" sz="2200" b="1" dirty="0">
                <a:solidFill>
                  <a:srgbClr val="035D93"/>
                </a:solidFill>
              </a:rPr>
              <a:t> Especial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1056646"/>
            <a:ext cx="9144000" cy="42445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F0D54F-1D42-4FE3-B4E3-E778277932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 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F9A0D4A-F962-4AFA-B7A6-E3E841F6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73964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Top </a:t>
            </a:r>
            <a:r>
              <a:rPr lang="pt-BR" altLang="pt-BR" sz="2200" b="1" dirty="0" err="1">
                <a:solidFill>
                  <a:srgbClr val="035D93"/>
                </a:solidFill>
              </a:rPr>
              <a:t>talkers</a:t>
            </a:r>
            <a:r>
              <a:rPr lang="pt-BR" altLang="pt-BR" sz="2200" b="1" dirty="0">
                <a:solidFill>
                  <a:srgbClr val="035D93"/>
                </a:solidFill>
              </a:rPr>
              <a:t> - Origem/Destino - Total Bytes Monitoração Especial</a:t>
            </a: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15B5B307-55DB-442C-89BA-FED8244F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78" y="5661248"/>
            <a:ext cx="27368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500" dirty="0">
                <a:solidFill>
                  <a:schemeClr val="tx1"/>
                </a:solidFill>
              </a:rPr>
              <a:t>Últimas 12 horas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9905AB9-79FD-43A7-880C-362CA1C2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 smtClean="0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55715C5-FBD1-4C85-8CC4-FE88CCE6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81806"/>
            <a:ext cx="9331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422"/>
            <a:ext cx="9144000" cy="37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EB2E258-EF9B-AE48-B8AF-F0139B30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</a:t>
            </a:r>
            <a:r>
              <a:rPr lang="pt-BR" altLang="pt-BR" sz="2200" b="1" dirty="0" smtClean="0">
                <a:solidFill>
                  <a:srgbClr val="035D93"/>
                </a:solidFill>
              </a:rPr>
              <a:t>– </a:t>
            </a:r>
            <a:r>
              <a:rPr lang="pt-BR" altLang="pt-BR" sz="2200" b="1" dirty="0" err="1" smtClean="0">
                <a:solidFill>
                  <a:srgbClr val="035D93"/>
                </a:solidFill>
              </a:rPr>
              <a:t>Vogel</a:t>
            </a:r>
            <a:r>
              <a:rPr lang="pt-BR" altLang="pt-BR" sz="2200" b="1" dirty="0" smtClean="0">
                <a:solidFill>
                  <a:srgbClr val="035D93"/>
                </a:solidFill>
              </a:rPr>
              <a:t> - RJ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211E6F3-D945-9A4B-8AB0-34BF061A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11"/>
            <a:ext cx="9144000" cy="44849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dirty="0"/>
              <a:t>Top </a:t>
            </a:r>
            <a:r>
              <a:rPr lang="pt-BR" altLang="pt-BR" dirty="0" err="1"/>
              <a:t>Destination</a:t>
            </a:r>
            <a:r>
              <a:rPr lang="pt-BR" altLang="pt-BR" dirty="0"/>
              <a:t>/</a:t>
            </a:r>
            <a:r>
              <a:rPr lang="pt-BR" altLang="pt-BR" dirty="0" err="1"/>
              <a:t>Source</a:t>
            </a:r>
            <a:r>
              <a:rPr lang="pt-BR" altLang="pt-BR" dirty="0"/>
              <a:t> IP x Total Bytes Internet</a:t>
            </a:r>
            <a:br>
              <a:rPr lang="pt-BR" altLang="pt-BR" dirty="0"/>
            </a:b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Fonte: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Dataprev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 /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Kibana</a:t>
            </a: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707904" y="544522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7935"/>
            <a:ext cx="8224838" cy="2985729"/>
          </a:xfrm>
        </p:spPr>
      </p:pic>
    </p:spTree>
    <p:extLst>
      <p:ext uri="{BB962C8B-B14F-4D97-AF65-F5344CB8AC3E}">
        <p14:creationId xmlns:p14="http://schemas.microsoft.com/office/powerpoint/2010/main" val="18613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Top </a:t>
            </a:r>
            <a:r>
              <a:rPr lang="pt-BR" altLang="pt-BR" sz="2400" dirty="0" err="1"/>
              <a:t>Destination</a:t>
            </a:r>
            <a:r>
              <a:rPr lang="pt-BR" altLang="pt-BR" sz="2400" dirty="0"/>
              <a:t>/</a:t>
            </a:r>
            <a:r>
              <a:rPr lang="pt-BR" altLang="pt-BR" sz="2400" dirty="0" err="1"/>
              <a:t>Source</a:t>
            </a:r>
            <a:r>
              <a:rPr lang="pt-BR" altLang="pt-BR" sz="2400" dirty="0"/>
              <a:t> IP x Total Bytes </a:t>
            </a:r>
            <a:r>
              <a:rPr lang="pt-BR" altLang="pt-BR" sz="2400" dirty="0" smtClean="0"/>
              <a:t>Internet – </a:t>
            </a:r>
            <a:r>
              <a:rPr lang="pt-BR" altLang="pt-BR" sz="2400" dirty="0" err="1" smtClean="0"/>
              <a:t>IP’s</a:t>
            </a:r>
            <a:r>
              <a:rPr lang="pt-BR" altLang="pt-BR" sz="2400" dirty="0" smtClean="0"/>
              <a:t> identificados</a:t>
            </a:r>
            <a:r>
              <a:rPr lang="pt-BR" altLang="pt-BR" sz="2400" dirty="0"/>
              <a:t/>
            </a:r>
            <a:br>
              <a:rPr lang="pt-BR" altLang="pt-BR" sz="2400" dirty="0"/>
            </a:b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201729"/>
              </p:ext>
            </p:extLst>
          </p:nvPr>
        </p:nvGraphicFramePr>
        <p:xfrm>
          <a:off x="457200" y="1600200"/>
          <a:ext cx="8224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Tabela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186369" marR="186369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186369" marR="18636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20.119.207.25</a:t>
                      </a:r>
                      <a:endParaRPr lang="pt-BR" dirty="0"/>
                    </a:p>
                  </a:txBody>
                  <a:tcPr marL="186369" marR="1863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Microsoft Corporation</a:t>
                      </a:r>
                      <a:endParaRPr lang="pt-BR" dirty="0" smtClean="0"/>
                    </a:p>
                  </a:txBody>
                  <a:tcPr marL="186369" marR="1863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54.92.245.218</a:t>
                      </a:r>
                      <a:endParaRPr lang="pt-BR" dirty="0"/>
                    </a:p>
                  </a:txBody>
                  <a:tcPr marL="186369" marR="1863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ec2-54-92-245-218.compute-1.amazonaws.com</a:t>
                      </a:r>
                      <a:endParaRPr lang="pt-BR" dirty="0" smtClean="0"/>
                    </a:p>
                  </a:txBody>
                  <a:tcPr marL="186369" marR="1863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 smtClean="0"/>
              <a:t> </a:t>
            </a:r>
            <a:endParaRPr lang="pt-BR" alt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9831759"/>
              </p:ext>
            </p:extLst>
          </p:nvPr>
        </p:nvGraphicFramePr>
        <p:xfrm>
          <a:off x="467544" y="3212976"/>
          <a:ext cx="8208912" cy="123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Tabela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 smtClean="0"/>
                        <a:t>13.107.4.50</a:t>
                      </a:r>
                      <a:endParaRPr lang="pt-BR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Microsoft Corporation (MSFT)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none" dirty="0" smtClean="0"/>
                        <a:t> </a:t>
                      </a:r>
                      <a:r>
                        <a:rPr lang="pt-BR" u="none" dirty="0" smtClean="0"/>
                        <a:t>40.122.118.159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Microsoft Corporation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3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 smtClean="0"/>
              <a:t> </a:t>
            </a:r>
            <a:endParaRPr lang="pt-BR" altLang="pt-BR"/>
          </a:p>
        </p:txBody>
      </p:sp>
      <p:sp>
        <p:nvSpPr>
          <p:cNvPr id="3" name="Retângulo 2"/>
          <p:cNvSpPr/>
          <p:nvPr/>
        </p:nvSpPr>
        <p:spPr>
          <a:xfrm>
            <a:off x="2286000" y="3326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pt-BR" altLang="pt-BR" b="1" dirty="0" smtClean="0">
                <a:solidFill>
                  <a:srgbClr val="035D93"/>
                </a:solidFill>
              </a:rPr>
              <a:t>Conexões VPN </a:t>
            </a:r>
            <a:endParaRPr lang="pt-BR" altLang="pt-BR" b="1" dirty="0">
              <a:solidFill>
                <a:srgbClr val="035D93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75856" y="177281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Sem eventos no período.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F0D54F-1D42-4FE3-B4E3-E778277932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 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F9A0D4A-F962-4AFA-B7A6-E3E841F6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73964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Incidentes No Respond Netwitness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15B5B307-55DB-442C-89BA-FED8244F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78" y="5661248"/>
            <a:ext cx="27368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500" dirty="0">
                <a:solidFill>
                  <a:schemeClr val="tx1"/>
                </a:solidFill>
              </a:rPr>
              <a:t>Últimas 6 horas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9905AB9-79FD-43A7-880C-362CA1C2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Netwitness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55715C5-FBD1-4C85-8CC4-FE88CCE6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81806"/>
            <a:ext cx="9331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75856" y="177281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Sem eventos no período.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dirty="0" smtClean="0"/>
              <a:t>Monitoração do [WAF] Troca de Senhas</a:t>
            </a:r>
            <a:endParaRPr lang="pt-BR" sz="24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 smtClean="0"/>
              <a:t> </a:t>
            </a:r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>
            <a:off x="3216507" y="4787860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dirty="0" smtClean="0">
                <a:solidFill>
                  <a:schemeClr val="tx1"/>
                </a:solidFill>
              </a:rPr>
              <a:t>Até o presente momento</a:t>
            </a:r>
            <a:endParaRPr lang="pt-BR" alt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06905" y="5579948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Fonte: </a:t>
            </a:r>
            <a:r>
              <a:rPr lang="pt-BR" altLang="pt-BR" sz="1400" dirty="0" err="1">
                <a:solidFill>
                  <a:schemeClr val="tx1"/>
                </a:solidFill>
              </a:rPr>
              <a:t>Dataprev</a:t>
            </a:r>
            <a:r>
              <a:rPr lang="pt-BR" altLang="pt-BR" sz="1400" dirty="0">
                <a:solidFill>
                  <a:schemeClr val="tx1"/>
                </a:solidFill>
              </a:rPr>
              <a:t> / </a:t>
            </a:r>
            <a:r>
              <a:rPr lang="pt-BR" altLang="pt-BR" sz="1400" dirty="0" err="1">
                <a:solidFill>
                  <a:schemeClr val="tx1"/>
                </a:solidFill>
              </a:rPr>
              <a:t>Kibana</a:t>
            </a:r>
            <a:endParaRPr lang="pt-BR" altLang="pt-BR" sz="1400" dirty="0">
              <a:solidFill>
                <a:schemeClr val="tx1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" y="1770375"/>
            <a:ext cx="8224838" cy="2966454"/>
          </a:xfrm>
        </p:spPr>
      </p:pic>
    </p:spTree>
    <p:extLst>
      <p:ext uri="{BB962C8B-B14F-4D97-AF65-F5344CB8AC3E}">
        <p14:creationId xmlns:p14="http://schemas.microsoft.com/office/powerpoint/2010/main" val="192697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87EACBAB-57FD-1F49-8FBC-0BB9350E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035D93"/>
                </a:solidFill>
              </a:rPr>
              <a:t>DIT/SUOP/DESO/DMPR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 smtClean="0">
                <a:solidFill>
                  <a:srgbClr val="035D93"/>
                </a:solidFill>
              </a:rPr>
              <a:t>Novembro 2021</a:t>
            </a:r>
            <a:endParaRPr lang="pt-BR" altLang="pt-BR" sz="3200" b="1" dirty="0">
              <a:solidFill>
                <a:srgbClr val="035D93"/>
              </a:solidFill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E1B07973-9C9A-874A-A426-DCA18ACD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F9BACCB-60CF-6F47-BD69-305AC383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- TIM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547E33D-6B88-D047-9C5C-1F0C8A9C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2FF3397-C1C4-EE4F-BA7A-C2B7927F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25C7998-68D0-774C-B3DA-26F412A6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Ferramentas </a:t>
            </a:r>
            <a:r>
              <a:rPr lang="pt-BR" altLang="pt-BR" sz="1400" dirty="0" err="1">
                <a:latin typeface="Arial" panose="020B0604020202020204" pitchFamily="34" charset="0"/>
              </a:rPr>
              <a:t>antiDDoS</a:t>
            </a:r>
            <a:r>
              <a:rPr lang="pt-BR" altLang="pt-BR" sz="1400" dirty="0">
                <a:latin typeface="Arial" panose="020B0604020202020204" pitchFamily="34" charset="0"/>
              </a:rPr>
              <a:t> operadoras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35"/>
            <a:ext cx="9144000" cy="33971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F9BACCB-60CF-6F47-BD69-305AC383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 smtClean="0">
                <a:solidFill>
                  <a:srgbClr val="035D93"/>
                </a:solidFill>
              </a:rPr>
              <a:t>DDoS</a:t>
            </a:r>
            <a:r>
              <a:rPr lang="pt-BR" altLang="pt-BR" sz="2200" b="1" dirty="0" smtClean="0">
                <a:solidFill>
                  <a:srgbClr val="035D93"/>
                </a:solidFill>
              </a:rPr>
              <a:t> - LUMEN 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547E33D-6B88-D047-9C5C-1F0C8A9C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2FF3397-C1C4-EE4F-BA7A-C2B7927F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25C7998-68D0-774C-B3DA-26F412A6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981"/>
            <a:ext cx="9144000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7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1018A79-22B1-9044-AA8B-DFAAD4AF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858D1D25-17BE-034B-9B43-D23C2883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Volumes de acesso a portais e aplicações WEB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5B58DA51-B48D-9448-98DD-630544B1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0F07ADB3-59A7-2245-BCFF-D53897A0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9237F5C9-50E8-3742-AE80-5FB11CAEE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96B79FF3-B068-1C4C-8D85-30828349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1272" name="Retângulo 4">
            <a:extLst>
              <a:ext uri="{FF2B5EF4-FFF2-40B4-BE49-F238E27FC236}">
                <a16:creationId xmlns:a16="http://schemas.microsoft.com/office/drawing/2014/main" id="{197F0361-9AB1-734C-9694-837DFD23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733256"/>
            <a:ext cx="16700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732"/>
            <a:ext cx="9144000" cy="41105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19A3BD40-0232-D846-AAB2-3F5E796F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94" y="5661248"/>
            <a:ext cx="46863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Últimas 12 horas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B9805FB1-E9AA-B847-B434-60C56EF9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Número de origens de acesso aos portais e aplicações WEB 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85F6E618-5EC0-0C4E-BFB4-2361AFE4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F156FAF-591C-1C4B-B226-F1619ABA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BB6ECE0F-D0ED-734D-92B4-13B76989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228"/>
            <a:ext cx="9144000" cy="30135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D7A8AA1-6F85-7244-A8DF-CA3AF0B5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12E0D8E-27EC-9847-BF6F-CB68C2FF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>
                <a:solidFill>
                  <a:srgbClr val="035D93"/>
                </a:solidFill>
              </a:rPr>
              <a:t>Volume de conexões VPN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325B40D-A7A0-654D-A7CB-66701B95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7621B7A4-1721-DC44-BB6E-AA265051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4E46BC2-B8B2-0B46-A15A-BF4D1CE7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9581A7A-2893-8144-89A3-37B78550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Cocar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211"/>
            <a:ext cx="9144000" cy="41455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5589240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060"/>
            <a:ext cx="9144000" cy="42258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0212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12 horas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A0B63D4-4B80-40D3-9A1D-C6CD656B3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7503"/>
              </p:ext>
            </p:extLst>
          </p:nvPr>
        </p:nvGraphicFramePr>
        <p:xfrm>
          <a:off x="0" y="702288"/>
          <a:ext cx="8873368" cy="514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179174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532337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758209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498019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400" b="1" i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IP</a:t>
                      </a:r>
                      <a:endParaRPr lang="pt-BR" sz="1400" b="1" i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400" b="1" i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Hostname​</a:t>
                      </a:r>
                      <a:endParaRPr lang="pt-BR" sz="1400" b="1" i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i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Tipo de tráfego​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i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Motivação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261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10.146.16.46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v320p070.prevnet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2612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10.148.16.208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f321p059.prevnet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2612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10.70.1.4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uxdfl031.prevnet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261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10.121.0.43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www755.dmz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4928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10.148.16.42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f321p062.prevnet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261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10.69.64.46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Assigned Numbers Authority (IANA)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4928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10.122.25.34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 Ed. Sede DF[10.122.0.0/16]Rede de </a:t>
                      </a:r>
                      <a:r>
                        <a:rPr lang="pt-B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Usuarios</a:t>
                      </a: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- 1o Andar (Anexo)[10.122.25.0/24]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8626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10.143.70.2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 Segregada[10.136.0.0/13]Gerencia Firewall </a:t>
                      </a:r>
                      <a:r>
                        <a:rPr lang="pt-B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</a:t>
                      </a:r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2649[10.143.70.0/24]</a:t>
                      </a:r>
                      <a:endParaRPr lang="pt-BR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4928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10.16.33.227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f321p027.prevnet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7521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10.16.21.200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v321p021.prevnet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+mj-lt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5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507</Words>
  <Application>Microsoft Office PowerPoint</Application>
  <PresentationFormat>Apresentação na tela (4:3)</PresentationFormat>
  <Paragraphs>173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WAF – Eventos Bloqueados – TOP 10</vt:lpstr>
      <vt:lpstr>WAF – Alertas por Localização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Top Destination/Source IP x Total Bytes Internet </vt:lpstr>
      <vt:lpstr>Top Destination/Source IP x Total Bytes Internet – IP’s identificados </vt:lpstr>
      <vt:lpstr>Apresentação do PowerPoint</vt:lpstr>
      <vt:lpstr>Apresentação do PowerPoint</vt:lpstr>
      <vt:lpstr>Monitoração do [WAF] Troca de Senhas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Rodrigues</dc:creator>
  <cp:lastModifiedBy>Patrícia Silva</cp:lastModifiedBy>
  <cp:revision>1918</cp:revision>
  <dcterms:created xsi:type="dcterms:W3CDTF">2020-11-16T18:38:44Z</dcterms:created>
  <dcterms:modified xsi:type="dcterms:W3CDTF">2021-11-03T14:40:59Z</dcterms:modified>
</cp:coreProperties>
</file>