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embeddedFontLst>
    <p:embeddedFont>
      <p:font typeface="Quattrocento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mP+KSVlGkMhFbd2rEXx/+ozG2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AE009-98EC-46B7-A2A8-4F9A959C1D40}">
  <a:tblStyle styleId="{FBFAE009-98EC-46B7-A2A8-4F9A959C1D40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customschemas.google.com/relationships/presentationmetadata" Target="meta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4-16T10:49:21.640" idx="1">
    <p:pos x="10" y="1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MmaF8aM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4-15T16:40:24.638" idx="2">
    <p:pos x="10" y="1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MmaF8a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0" name="Google Shape;150;p10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2" name="Google Shape;162;p11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Google Shape;175;p12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p14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2" name="Google Shape;212;p15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p16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5" name="Google Shape;235;p17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8" name="Google Shape;248;p18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9" name="Google Shape;259;p19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p2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8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9:notes"/>
          <p:cNvSpPr txBox="1"/>
          <p:nvPr/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1200" cy="822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 rot="5400000">
            <a:off x="4730751" y="2170112"/>
            <a:ext cx="5846762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 rot="5400000">
            <a:off x="542132" y="189707"/>
            <a:ext cx="5846762" cy="60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4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45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5425" cy="4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2"/>
          </p:nvPr>
        </p:nvSpPr>
        <p:spPr>
          <a:xfrm>
            <a:off x="4645025" y="1600200"/>
            <a:ext cx="4037013" cy="4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4683125" cy="47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2484438" y="1412875"/>
            <a:ext cx="5973762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pt-BR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Relatório de monitoração de segurança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3635375" y="2997200"/>
            <a:ext cx="4968875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DATAPREV/DIT/SUOP/DESO/DMPR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Dia: 01/12/2020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Hora: 10:30 h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4" name="Google Shape;154;p10"/>
          <p:cNvSpPr txBox="1"/>
          <p:nvPr/>
        </p:nvSpPr>
        <p:spPr>
          <a:xfrm>
            <a:off x="745175" y="295562"/>
            <a:ext cx="7726363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Acessos volumétricos por destino - Firewall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5077470" y="6399692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Acessos volumétricos por destino - Firewall</a:t>
            </a:r>
            <a:endParaRPr/>
          </a:p>
        </p:txBody>
      </p:sp>
      <p:sp>
        <p:nvSpPr>
          <p:cNvPr id="167" name="Google Shape;167;p11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graphicFrame>
        <p:nvGraphicFramePr>
          <p:cNvPr id="172" name="Google Shape;172;p11"/>
          <p:cNvGraphicFramePr/>
          <p:nvPr>
            <p:extLst>
              <p:ext uri="{D42A27DB-BD31-4B8C-83A1-F6EECF244321}">
                <p14:modId xmlns:p14="http://schemas.microsoft.com/office/powerpoint/2010/main" val="1855867024"/>
              </p:ext>
            </p:extLst>
          </p:nvPr>
        </p:nvGraphicFramePr>
        <p:xfrm>
          <a:off x="244415" y="690113"/>
          <a:ext cx="8640925" cy="3692125"/>
        </p:xfrm>
        <a:graphic>
          <a:graphicData uri="http://schemas.openxmlformats.org/drawingml/2006/table">
            <a:tbl>
              <a:tblPr firstRow="1" bandRow="1">
                <a:noFill/>
                <a:tableStyleId>{FBFAE009-98EC-46B7-A2A8-4F9A959C1D40}</a:tableStyleId>
              </a:tblPr>
              <a:tblGrid>
                <a:gridCol w="159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IP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Hostname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Tipo de tráfego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Motivação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446088" y="312739"/>
            <a:ext cx="8302376" cy="43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Volume de Ataques barrados pelo WAF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3707904" y="6018213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2286000" y="2967038"/>
            <a:ext cx="45720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Registro de eventos no SIAC próximo das 02:00 h e após 06:00 h – Incidente já sendo tratado pela CTIR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3228851" y="6053138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2286000" y="2967038"/>
            <a:ext cx="45720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Registro de eventos no SIAC próximo das 02:00 h e após 06:00 h – Incidente já sendo tratado pela CTIR </a:t>
            </a:r>
            <a:endParaRPr/>
          </a:p>
        </p:txBody>
      </p:sp>
      <p:sp>
        <p:nvSpPr>
          <p:cNvPr id="197" name="Google Shape;197;p13"/>
          <p:cNvSpPr txBox="1"/>
          <p:nvPr/>
        </p:nvSpPr>
        <p:spPr>
          <a:xfrm>
            <a:off x="446088" y="312739"/>
            <a:ext cx="8302376" cy="43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Volume de Ataques barrados pelo WAF Timeline</a:t>
            </a:r>
            <a:endParaRPr sz="2200" b="1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4" name="Google Shape;204;p14"/>
          <p:cNvSpPr txBox="1"/>
          <p:nvPr/>
        </p:nvSpPr>
        <p:spPr>
          <a:xfrm>
            <a:off x="446088" y="312738"/>
            <a:ext cx="8302376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Volume de Ataques por geolocalização barrados pelo WAF</a:t>
            </a:r>
            <a:endParaRPr/>
          </a:p>
        </p:txBody>
      </p:sp>
      <p:sp>
        <p:nvSpPr>
          <p:cNvPr id="205" name="Google Shape;205;p14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4716463" y="6361113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09" name="Google Shape;209;p14"/>
          <p:cNvSpPr txBox="1"/>
          <p:nvPr/>
        </p:nvSpPr>
        <p:spPr>
          <a:xfrm>
            <a:off x="3844132" y="6053138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Volume de ataques detectados pelo Firewall</a:t>
            </a: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5148263" y="6430218"/>
            <a:ext cx="3371850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21" name="Google Shape;221;p15"/>
          <p:cNvSpPr txBox="1"/>
          <p:nvPr/>
        </p:nvSpPr>
        <p:spPr>
          <a:xfrm>
            <a:off x="3851920" y="6096049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3851275" y="6074941"/>
            <a:ext cx="273685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232" name="Google Shape;232;p16"/>
          <p:cNvSpPr txBox="1"/>
          <p:nvPr/>
        </p:nvSpPr>
        <p:spPr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Volume de ataques detectados pelo Firewall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3851275" y="6074941"/>
            <a:ext cx="273685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242" name="Google Shape;242;p17"/>
          <p:cNvSpPr txBox="1"/>
          <p:nvPr/>
        </p:nvSpPr>
        <p:spPr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Conexões VPN via: SO Server</a:t>
            </a:r>
            <a:endParaRPr sz="2200" b="1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243" name="Google Shape;243;p17"/>
          <p:cNvGraphicFramePr/>
          <p:nvPr/>
        </p:nvGraphicFramePr>
        <p:xfrm>
          <a:off x="1601788" y="10185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{FBFAE009-98EC-46B7-A2A8-4F9A959C1D40}</a:tableStyleId>
              </a:tblPr>
              <a:tblGrid>
                <a:gridCol w="239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PUBLIC.IP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USER.DST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177.54.153.211</a:t>
                      </a: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i="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gisele.dumsch@inss.gov.br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4" name="Google Shape;244;p17"/>
          <p:cNvSpPr/>
          <p:nvPr/>
        </p:nvSpPr>
        <p:spPr>
          <a:xfrm>
            <a:off x="1331698" y="850580"/>
            <a:ext cx="6480600" cy="115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1793652" y="1122868"/>
            <a:ext cx="5700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SEM EVENTOS PARA O PERÍODO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54" name="Google Shape;254;p18"/>
          <p:cNvSpPr txBox="1"/>
          <p:nvPr/>
        </p:nvSpPr>
        <p:spPr>
          <a:xfrm>
            <a:off x="3851275" y="6074941"/>
            <a:ext cx="273685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255" name="Google Shape;255;p18"/>
          <p:cNvSpPr txBox="1"/>
          <p:nvPr/>
        </p:nvSpPr>
        <p:spPr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Conexões VPN via: Conexões fora do Brasil</a:t>
            </a:r>
            <a:endParaRPr sz="2200" b="1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256" name="Google Shape;256;p18"/>
          <p:cNvGraphicFramePr/>
          <p:nvPr>
            <p:extLst>
              <p:ext uri="{D42A27DB-BD31-4B8C-83A1-F6EECF244321}">
                <p14:modId xmlns:p14="http://schemas.microsoft.com/office/powerpoint/2010/main" val="633769883"/>
              </p:ext>
            </p:extLst>
          </p:nvPr>
        </p:nvGraphicFramePr>
        <p:xfrm>
          <a:off x="323528" y="764704"/>
          <a:ext cx="8568975" cy="3374123"/>
        </p:xfrm>
        <a:graphic>
          <a:graphicData uri="http://schemas.openxmlformats.org/drawingml/2006/table">
            <a:tbl>
              <a:tblPr firstRow="1" bandRow="1">
                <a:noFill/>
                <a:tableStyleId>{FBFAE009-98EC-46B7-A2A8-4F9A959C1D40}</a:tableStyleId>
              </a:tblPr>
              <a:tblGrid>
                <a:gridCol w="151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+mj-lt"/>
                        </a:rPr>
                        <a:t>PUBLIC.IP</a:t>
                      </a:r>
                      <a:endParaRPr>
                        <a:latin typeface="+mj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dirty="0">
                          <a:latin typeface="+mj-lt"/>
                          <a:ea typeface="Arial"/>
                          <a:cs typeface="Arial"/>
                          <a:sym typeface="Arial"/>
                        </a:rPr>
                        <a:t>USER.DST</a:t>
                      </a:r>
                      <a:endParaRPr sz="1400" dirty="0"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+mj-lt"/>
                        </a:rPr>
                        <a:t>REGION.CODE</a:t>
                      </a:r>
                      <a:endParaRPr sz="1400" dirty="0"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dirty="0">
                          <a:latin typeface="+mj-lt"/>
                          <a:ea typeface="Arial"/>
                          <a:cs typeface="Arial"/>
                          <a:sym typeface="Arial"/>
                        </a:rPr>
                        <a:t>OS</a:t>
                      </a:r>
                      <a:endParaRPr sz="1400" dirty="0"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5219700" y="6431806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3851275" y="6074941"/>
            <a:ext cx="273685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539552" y="285430"/>
            <a:ext cx="8064896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Conexões VPN via: Client Linux</a:t>
            </a:r>
            <a:endParaRPr sz="2200" b="1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267" name="Google Shape;267;p19"/>
          <p:cNvGraphicFramePr/>
          <p:nvPr>
            <p:extLst>
              <p:ext uri="{D42A27DB-BD31-4B8C-83A1-F6EECF244321}">
                <p14:modId xmlns:p14="http://schemas.microsoft.com/office/powerpoint/2010/main" val="1215741428"/>
              </p:ext>
            </p:extLst>
          </p:nvPr>
        </p:nvGraphicFramePr>
        <p:xfrm>
          <a:off x="323528" y="764704"/>
          <a:ext cx="8496950" cy="3337650"/>
        </p:xfrm>
        <a:graphic>
          <a:graphicData uri="http://schemas.openxmlformats.org/drawingml/2006/table">
            <a:tbl>
              <a:tblPr firstRow="1" bandRow="1">
                <a:noFill/>
                <a:tableStyleId>{FBFAE009-98EC-46B7-A2A8-4F9A959C1D40}</a:tableStyleId>
              </a:tblPr>
              <a:tblGrid>
                <a:gridCol w="233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latin typeface="+mj-lt"/>
                        </a:rPr>
                        <a:t>PUBLIC.IP</a:t>
                      </a:r>
                      <a:endParaRPr sz="1400"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dirty="0">
                          <a:latin typeface="+mj-lt"/>
                          <a:ea typeface="Arial"/>
                          <a:cs typeface="Arial"/>
                          <a:sym typeface="Arial"/>
                        </a:rPr>
                        <a:t>USER.DST</a:t>
                      </a:r>
                      <a:endParaRPr sz="1400" dirty="0"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>
                          <a:latin typeface="+mj-lt"/>
                        </a:rPr>
                        <a:t>REGION.CODE</a:t>
                      </a:r>
                      <a:endParaRPr sz="1400" dirty="0"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 u="none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611188" y="100013"/>
            <a:ext cx="83994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 i="0" u="none" strike="noStrike" cap="non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Ataques DDoS - Oi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3708400" y="6192838"/>
            <a:ext cx="4495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Ferramentas antiDDoS operadoras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/>
        </p:nvSpPr>
        <p:spPr>
          <a:xfrm>
            <a:off x="2339975" y="1700213"/>
            <a:ext cx="5038725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3200"/>
              <a:buFont typeface="Times New Roman"/>
              <a:buNone/>
            </a:pPr>
            <a:r>
              <a:rPr lang="pt-BR" sz="3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DIT/SUOP/DESO/DMPR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3200" b="1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3200" b="1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3200"/>
              <a:buFont typeface="Times New Roman"/>
              <a:buNone/>
            </a:pPr>
            <a:r>
              <a:rPr lang="pt-BR" sz="3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Dezembro 2020</a:t>
            </a:r>
            <a:endParaRPr/>
          </a:p>
        </p:txBody>
      </p:sp>
      <p:sp>
        <p:nvSpPr>
          <p:cNvPr id="274" name="Google Shape;274;p20"/>
          <p:cNvSpPr txBox="1"/>
          <p:nvPr/>
        </p:nvSpPr>
        <p:spPr>
          <a:xfrm>
            <a:off x="2339975" y="3789363"/>
            <a:ext cx="5040313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683568" y="115888"/>
            <a:ext cx="7812359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 i="0" u="none" strike="noStrike" cap="non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Ataques DDoS - TIM</a:t>
            </a:r>
            <a:endParaRPr sz="2200" b="1" i="0" u="none" strike="noStrike" cap="none">
              <a:solidFill>
                <a:srgbClr val="035D9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3708400" y="6319838"/>
            <a:ext cx="493395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Ferramentas antiDDoS operadoras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/>
        </p:nvSpPr>
        <p:spPr>
          <a:xfrm>
            <a:off x="3563938" y="6381750"/>
            <a:ext cx="4686300" cy="40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Ferramentas antiDDoS operadoras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1162050" y="133350"/>
            <a:ext cx="67119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 i="0" u="none" strike="noStrike" cap="non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Ataques DDoS - Telebrás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1601788" y="1709738"/>
            <a:ext cx="583247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5651500" y="6207125"/>
            <a:ext cx="2230438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432048" y="303213"/>
            <a:ext cx="831641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 i="0" u="none" strike="noStrike" cap="none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Volumes de acesso a portais e aplicações WEB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579563" y="1536700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5467350" y="6500813"/>
            <a:ext cx="337185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3851275" y="6143773"/>
            <a:ext cx="1670050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/>
        </p:nvSpPr>
        <p:spPr>
          <a:xfrm>
            <a:off x="2248694" y="5752645"/>
            <a:ext cx="46863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sp>
        <p:nvSpPr>
          <p:cNvPr id="108" name="Google Shape;108;p6"/>
          <p:cNvSpPr txBox="1"/>
          <p:nvPr/>
        </p:nvSpPr>
        <p:spPr>
          <a:xfrm>
            <a:off x="467544" y="332656"/>
            <a:ext cx="822401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Número de origens de acesso aos portais e aplicações WEB </a:t>
            </a:r>
            <a:endParaRPr/>
          </a:p>
        </p:txBody>
      </p:sp>
      <p:sp>
        <p:nvSpPr>
          <p:cNvPr id="109" name="Google Shape;109;p6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6011863" y="6245225"/>
            <a:ext cx="2847975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/>
        </p:nvSpPr>
        <p:spPr>
          <a:xfrm>
            <a:off x="3168650" y="6273800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8" name="Google Shape;118;p7"/>
          <p:cNvSpPr txBox="1"/>
          <p:nvPr/>
        </p:nvSpPr>
        <p:spPr>
          <a:xfrm>
            <a:off x="539750" y="292100"/>
            <a:ext cx="806469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Volume de conexões VPN</a:t>
            </a:r>
            <a:endParaRPr/>
          </a:p>
        </p:txBody>
      </p:sp>
      <p:sp>
        <p:nvSpPr>
          <p:cNvPr id="119" name="Google Shape;119;p7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601788" y="1500188"/>
            <a:ext cx="1671637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5580063" y="6273800"/>
            <a:ext cx="3371850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Cocar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Acessos volumétricos por origem - Firewall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/>
        </p:nvSpPr>
        <p:spPr>
          <a:xfrm>
            <a:off x="3124200" y="6245225"/>
            <a:ext cx="46863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654049" y="257109"/>
            <a:ext cx="7808541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5D93"/>
              </a:buClr>
              <a:buSzPts val="2200"/>
              <a:buFont typeface="Times New Roman"/>
              <a:buNone/>
            </a:pPr>
            <a:r>
              <a:rPr lang="pt-BR" sz="2200" b="1">
                <a:solidFill>
                  <a:srgbClr val="035D9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Acessos volumétricos por origem - Firewall</a:t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1655763" y="1808163"/>
            <a:ext cx="185737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1493838" y="1527175"/>
            <a:ext cx="1671637" cy="4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1601788" y="1709738"/>
            <a:ext cx="5832475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5090741" y="6440488"/>
            <a:ext cx="3371850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Dataprev / Kibana</a:t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3185319" y="6217369"/>
            <a:ext cx="27368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Últimas 24 horas</a:t>
            </a:r>
            <a:endParaRPr/>
          </a:p>
        </p:txBody>
      </p:sp>
      <p:graphicFrame>
        <p:nvGraphicFramePr>
          <p:cNvPr id="147" name="Google Shape;147;p9"/>
          <p:cNvGraphicFramePr/>
          <p:nvPr>
            <p:extLst>
              <p:ext uri="{D42A27DB-BD31-4B8C-83A1-F6EECF244321}">
                <p14:modId xmlns:p14="http://schemas.microsoft.com/office/powerpoint/2010/main" val="1164096774"/>
              </p:ext>
            </p:extLst>
          </p:nvPr>
        </p:nvGraphicFramePr>
        <p:xfrm>
          <a:off x="251520" y="988557"/>
          <a:ext cx="8640950" cy="3688190"/>
        </p:xfrm>
        <a:graphic>
          <a:graphicData uri="http://schemas.openxmlformats.org/drawingml/2006/table">
            <a:tbl>
              <a:tblPr firstRow="1" bandRow="1">
                <a:noFill/>
                <a:tableStyleId>{FBFAE009-98EC-46B7-A2A8-4F9A959C1D40}</a:tableStyleId>
              </a:tblPr>
              <a:tblGrid>
                <a:gridCol w="165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Hostname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Tipo de tráfego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Motivação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Quattrocento Sans"/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On-screen Show (4:3)</PresentationFormat>
  <Paragraphs>91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Quattrocento Sans</vt:lpstr>
      <vt:lpstr>Times New Roman</vt:lpstr>
      <vt:lpstr>Arial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d329363</dc:creator>
  <cp:lastModifiedBy>Fernandes, Guilherme Henrique de Medeiros</cp:lastModifiedBy>
  <cp:revision>1</cp:revision>
  <dcterms:created xsi:type="dcterms:W3CDTF">2014-03-25T18:47:49Z</dcterms:created>
  <dcterms:modified xsi:type="dcterms:W3CDTF">2021-07-12T12:44:23Z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0x0101003343B1C758CE9A4F9A2DF7C0A7A22E86</vt:lpwstr>
  </property>
</Properties>
</file>