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Quattrocento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7" roundtripDataSignature="AMtx7miXMWfzg4xK1k1Wq+mwbQr4tyXS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0A8C50-7785-4C1A-BED4-D928B42BA8D5}">
  <a:tblStyle styleId="{AF0A8C50-7785-4C1A-BED4-D928B42BA8D5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QuattrocentoSa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QuattrocentoSans-italic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Quattrocento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5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16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17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18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509818ccf_0_0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509818ccf_0_0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2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" type="body"/>
          </p:nvPr>
        </p:nvSpPr>
        <p:spPr>
          <a:xfrm rot="5400000">
            <a:off x="2309019" y="-251619"/>
            <a:ext cx="4521200" cy="822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 rot="5400000">
            <a:off x="4730751" y="2170112"/>
            <a:ext cx="5846762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 rot="5400000">
            <a:off x="542132" y="189707"/>
            <a:ext cx="5846762" cy="601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600200"/>
            <a:ext cx="403542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2" type="body"/>
          </p:nvPr>
        </p:nvSpPr>
        <p:spPr>
          <a:xfrm>
            <a:off x="4645025" y="1600200"/>
            <a:ext cx="403701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3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34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6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" type="body"/>
          </p:nvPr>
        </p:nvSpPr>
        <p:spPr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2484438" y="1412875"/>
            <a:ext cx="5973762" cy="20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Relatório de monitoração de segurança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3635375" y="2997200"/>
            <a:ext cx="496887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DATAPREV/DIT/SUOP/DESO/DMPR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Dia: 03/11/2021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Hora: 11:00h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745175" y="295562"/>
            <a:ext cx="7726363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destino - Firewall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5077470" y="6399692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3185319" y="5661248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6043"/>
            <a:ext cx="9144000" cy="420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destino - Firewall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185319" y="6145361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graphicFrame>
        <p:nvGraphicFramePr>
          <p:cNvPr id="180" name="Google Shape;180;p11"/>
          <p:cNvGraphicFramePr/>
          <p:nvPr/>
        </p:nvGraphicFramePr>
        <p:xfrm>
          <a:off x="88417" y="6704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{AF0A8C50-7785-4C1A-BED4-D928B42BA8D5}</a:tableStyleId>
              </a:tblPr>
              <a:tblGrid>
                <a:gridCol w="1512175"/>
                <a:gridCol w="3744425"/>
                <a:gridCol w="1224125"/>
                <a:gridCol w="2378500"/>
              </a:tblGrid>
              <a:tr h="57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Hostname​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Tipo de tráfego​</a:t>
                      </a:r>
                      <a:endParaRPr b="0" sz="1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Motivação</a:t>
                      </a:r>
                      <a:endParaRPr b="0" sz="1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3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10.132.32.81 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e111312vmp04-vip.exadata.prevnet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0" marL="0" anchor="ctr"/>
                </a:tc>
              </a:tr>
              <a:tr h="44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10.70.158.45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v241p069.prevnet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/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4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10.31.3.47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v341p027.prevnet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/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0" marL="0" anchor="ctr"/>
                </a:tc>
              </a:tr>
              <a:tr h="43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10.70.128.121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v241p070.prevnet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/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10.148.8.16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e311204vmp01-vip.exadata.prevnet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/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4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10.0.144.202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v121p713.prevnet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/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10.148.1.173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e3113dbadm02vmp02.exadata.prevnet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/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4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10.0.144.201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v121p712.prevnet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/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7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10.70.121.127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REDE DE ACESSO[10.70.0.0/16]RII - Producao - Aplicacao (GW 10.70.121.250 - VLAN 121)[10.70.121.0/24]</a:t>
                      </a:r>
                      <a:endParaRPr sz="1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/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3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10.143.32.8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Rede Segregada[10.136.0.0/13]Rede_Ger_Facilities_OOB[10.143.32.0/23]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/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Ataques barrados pelo WAF</a:t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3707904" y="5301208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sp>
        <p:nvSpPr>
          <p:cNvPr id="193" name="Google Shape;193;p12"/>
          <p:cNvSpPr/>
          <p:nvPr/>
        </p:nvSpPr>
        <p:spPr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Registro de eventos no SIAC próximo das 02:00 h e após 06:00 h – Incidente já sendo tratado pela CTIR </a:t>
            </a:r>
            <a:endParaRPr/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4891"/>
            <a:ext cx="9144000" cy="258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WAF – Eventos Bloqueados – TOP 10</a:t>
            </a:r>
            <a:endParaRPr sz="2400"/>
          </a:p>
        </p:txBody>
      </p:sp>
      <p:sp>
        <p:nvSpPr>
          <p:cNvPr id="200" name="Google Shape;200;p13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3614045" y="5425479"/>
            <a:ext cx="15279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5278913" y="6156012"/>
            <a:ext cx="2173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89" y="1601899"/>
            <a:ext cx="8224838" cy="363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WAF – Alertas por Localização</a:t>
            </a:r>
            <a:endParaRPr/>
          </a:p>
        </p:txBody>
      </p:sp>
      <p:sp>
        <p:nvSpPr>
          <p:cNvPr id="209" name="Google Shape;209;p14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3707904" y="549728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pic>
        <p:nvPicPr>
          <p:cNvPr id="212" name="Google Shape;21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01657"/>
            <a:ext cx="8224838" cy="311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3247065" y="6071575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Threat ID - Total - Drop - Allow</a:t>
            </a:r>
            <a:endParaRPr b="1" sz="2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1620952" y="3293857"/>
            <a:ext cx="6126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6588224" y="3351878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3951188" y="5738709"/>
            <a:ext cx="6559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803" y="1324883"/>
            <a:ext cx="3759705" cy="188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543" y="1370801"/>
            <a:ext cx="3582588" cy="186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3768" y="3783698"/>
            <a:ext cx="3807337" cy="188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446088" y="312738"/>
            <a:ext cx="8302376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Destinos Atacados</a:t>
            </a:r>
            <a:endParaRPr b="1" sz="2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3844132" y="5661248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4863"/>
            <a:ext cx="9144000" cy="432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Destination IP x Total Bytes Monitoração Especial</a:t>
            </a: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5148263" y="643021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3851920" y="5661248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2395"/>
            <a:ext cx="9144000" cy="417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5219700" y="6453336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3419872" y="5301208"/>
            <a:ext cx="2016224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Source IP x Total Bytes Monitoração Especial</a:t>
            </a:r>
            <a:endParaRPr b="1" sz="2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0" y="1056646"/>
            <a:ext cx="9144000" cy="424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683568" y="73964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talkers - Origem/Destino - Total Bytes Monitoração Especial</a:t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2987278" y="5661248"/>
            <a:ext cx="27368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395536" y="681806"/>
            <a:ext cx="9331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34422"/>
            <a:ext cx="9144000" cy="378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611188" y="100013"/>
            <a:ext cx="83994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i="0" lang="pt-BR" sz="2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DDoS – Vogel - RJ</a:t>
            </a:r>
            <a:endParaRPr b="1" i="0" sz="2200" u="none" cap="none" strike="noStrike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708400" y="6192838"/>
            <a:ext cx="449580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Ferramentas antiDDoS operadoras</a:t>
            </a: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86511"/>
            <a:ext cx="9144000" cy="448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 Destination IP x Total Bytes Internet</a:t>
            </a:r>
            <a:br>
              <a:rPr lang="pt-BR"/>
            </a:br>
            <a:endParaRPr/>
          </a:p>
        </p:txBody>
      </p:sp>
      <p:sp>
        <p:nvSpPr>
          <p:cNvPr id="281" name="Google Shape;281;p20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3707904" y="5445224"/>
            <a:ext cx="1915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pic>
        <p:nvPicPr>
          <p:cNvPr id="283" name="Google Shape;28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67935"/>
            <a:ext cx="8224838" cy="298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509818ccf_0_0"/>
          <p:cNvSpPr txBox="1"/>
          <p:nvPr>
            <p:ph type="title"/>
          </p:nvPr>
        </p:nvSpPr>
        <p:spPr>
          <a:xfrm>
            <a:off x="457200" y="274638"/>
            <a:ext cx="8224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 Source IP x Total Bytes Internet</a:t>
            </a:r>
            <a:br>
              <a:rPr lang="pt-BR"/>
            </a:br>
            <a:endParaRPr/>
          </a:p>
        </p:txBody>
      </p:sp>
      <p:sp>
        <p:nvSpPr>
          <p:cNvPr id="289" name="Google Shape;289;g10509818ccf_0_0"/>
          <p:cNvSpPr txBox="1"/>
          <p:nvPr>
            <p:ph idx="11" type="ftr"/>
          </p:nvPr>
        </p:nvSpPr>
        <p:spPr>
          <a:xfrm>
            <a:off x="3124200" y="6245225"/>
            <a:ext cx="4683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09818ccf_0_0"/>
          <p:cNvSpPr/>
          <p:nvPr/>
        </p:nvSpPr>
        <p:spPr>
          <a:xfrm>
            <a:off x="3707904" y="5445224"/>
            <a:ext cx="191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pic>
        <p:nvPicPr>
          <p:cNvPr id="291" name="Google Shape;291;g10509818ccf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67935"/>
            <a:ext cx="8224800" cy="29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Top Destination/Source IP x Total Bytes Internet – IP’s identificados</a:t>
            </a:r>
            <a:br>
              <a:rPr lang="pt-BR" sz="2400"/>
            </a:br>
            <a:endParaRPr sz="2400"/>
          </a:p>
        </p:txBody>
      </p:sp>
      <p:graphicFrame>
        <p:nvGraphicFramePr>
          <p:cNvPr id="297" name="Google Shape;297;p2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{AF0A8C50-7785-4C1A-BED4-D928B42BA8D5}</a:tableStyleId>
              </a:tblPr>
              <a:tblGrid>
                <a:gridCol w="2026575"/>
                <a:gridCol w="619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Tabela Source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186375" marL="186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186375" marL="1863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20.119.207.25</a:t>
                      </a:r>
                      <a:endParaRPr sz="1800"/>
                    </a:p>
                  </a:txBody>
                  <a:tcPr marT="45725" marB="45725" marR="186375" marL="186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pt-BR" sz="1800"/>
                        <a:t>Microsoft Corporation</a:t>
                      </a:r>
                      <a:endParaRPr sz="1800"/>
                    </a:p>
                  </a:txBody>
                  <a:tcPr marT="45725" marB="45725" marR="186375" marL="1863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54.92.245.218</a:t>
                      </a:r>
                      <a:endParaRPr sz="1800"/>
                    </a:p>
                  </a:txBody>
                  <a:tcPr marT="45725" marB="45725" marR="186375" marL="186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pt-BR" sz="1800"/>
                        <a:t>ec2-54-92-245-218.compute-1.amazonaws.com</a:t>
                      </a:r>
                      <a:endParaRPr sz="1800"/>
                    </a:p>
                  </a:txBody>
                  <a:tcPr marT="45725" marB="45725" marR="186375" marL="186375"/>
                </a:tc>
              </a:tr>
            </a:tbl>
          </a:graphicData>
        </a:graphic>
      </p:graphicFrame>
      <p:sp>
        <p:nvSpPr>
          <p:cNvPr id="298" name="Google Shape;298;p21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2286000" y="33265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35D93"/>
                </a:solidFill>
                <a:latin typeface="Arial"/>
                <a:ea typeface="Arial"/>
                <a:cs typeface="Arial"/>
                <a:sym typeface="Arial"/>
              </a:rPr>
              <a:t>Conexões VPN </a:t>
            </a:r>
            <a:endParaRPr b="1" sz="1800">
              <a:solidFill>
                <a:srgbClr val="035D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3275856" y="1772816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Sem eventos no período.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683568" y="73964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Incidentes No Respond Netwitness</a:t>
            </a:r>
            <a:endParaRPr b="1" sz="2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2987278" y="5661248"/>
            <a:ext cx="27368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6 horas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Netwitness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395536" y="681806"/>
            <a:ext cx="9331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>
            <a:off x="3275856" y="1772816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Sem eventos no período.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Monitoração do [WAF] Troca de Senhas</a:t>
            </a:r>
            <a:endParaRPr sz="2400"/>
          </a:p>
        </p:txBody>
      </p:sp>
      <p:sp>
        <p:nvSpPr>
          <p:cNvPr id="321" name="Google Shape;321;p24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3216507" y="4787860"/>
            <a:ext cx="2710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Até o presente momento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5206905" y="5579948"/>
            <a:ext cx="2173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352" y="1770375"/>
            <a:ext cx="8224838" cy="296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/>
        </p:nvSpPr>
        <p:spPr>
          <a:xfrm>
            <a:off x="2339975" y="1700213"/>
            <a:ext cx="503872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DIT/SUOP/DESO/DMPR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sz="3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sz="3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Novembro 2021</a:t>
            </a:r>
            <a:endParaRPr b="1" sz="3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2339975" y="3789363"/>
            <a:ext cx="5040313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683568" y="115888"/>
            <a:ext cx="7812359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i="0" lang="pt-BR" sz="2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DDoS - TIM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708400" y="6319838"/>
            <a:ext cx="49339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Ferramentas antiDDoS operadoras</a:t>
            </a:r>
            <a:endParaRPr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0435"/>
            <a:ext cx="9144000" cy="339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683568" y="115888"/>
            <a:ext cx="7812359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i="0" lang="pt-BR" sz="2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DDoS - LUMEN </a:t>
            </a:r>
            <a:endParaRPr b="1" i="0" sz="2200" u="none" cap="none" strike="noStrike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3708400" y="6319838"/>
            <a:ext cx="49339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Ferramentas antiDDoS operadoras</a:t>
            </a:r>
            <a:endParaRPr/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7981"/>
            <a:ext cx="9144000" cy="344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/>
        </p:nvSpPr>
        <p:spPr>
          <a:xfrm>
            <a:off x="5651500" y="6207125"/>
            <a:ext cx="2230438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432048" y="303213"/>
            <a:ext cx="8316416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i="0" lang="pt-BR" sz="2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Volumes de acesso a portais e aplicações WEB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1579563" y="1536700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467350" y="65008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51275" y="5733256"/>
            <a:ext cx="16700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3732"/>
            <a:ext cx="9144000" cy="411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2248694" y="5661248"/>
            <a:ext cx="46863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467544" y="332656"/>
            <a:ext cx="822401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Número de origens de acesso aos portais e aplicações WEB 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011863" y="6245225"/>
            <a:ext cx="2847975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2228"/>
            <a:ext cx="9144000" cy="3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3168650" y="6273800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539750" y="292100"/>
            <a:ext cx="806469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conexões VPN</a:t>
            </a:r>
            <a:endParaRPr b="1" sz="2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601788" y="1500188"/>
            <a:ext cx="1671637" cy="42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5580063" y="6273800"/>
            <a:ext cx="33718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Cocar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6211"/>
            <a:ext cx="9144000" cy="414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origem - Firewall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3185319" y="5589240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6060"/>
            <a:ext cx="9144000" cy="422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origem - Firewall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3185319" y="6021288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12 horas</a:t>
            </a:r>
            <a:endParaRPr/>
          </a:p>
        </p:txBody>
      </p:sp>
      <p:graphicFrame>
        <p:nvGraphicFramePr>
          <p:cNvPr id="154" name="Google Shape;154;p9"/>
          <p:cNvGraphicFramePr/>
          <p:nvPr/>
        </p:nvGraphicFramePr>
        <p:xfrm>
          <a:off x="0" y="7022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{AF0A8C50-7785-4C1A-BED4-D928B42BA8D5}</a:tableStyleId>
              </a:tblPr>
              <a:tblGrid>
                <a:gridCol w="1403650"/>
                <a:gridCol w="3179175"/>
                <a:gridCol w="1532325"/>
                <a:gridCol w="2758200"/>
              </a:tblGrid>
              <a:tr h="49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IP</a:t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Hostname​</a:t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Tipo de tráfego​</a:t>
                      </a:r>
                      <a:endParaRPr b="0" sz="1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Motivação</a:t>
                      </a:r>
                      <a:endParaRPr b="0" sz="1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2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10.146.16.46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v320p070.prevnet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b"/>
                </a:tc>
              </a:tr>
              <a:tr h="42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10.148.16.208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f321p059.prevnet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2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10.70.1.4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uxdfl031.prevnet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2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10.121.0.43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www755.dmz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</a:tr>
              <a:tr h="44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10.148.16.42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f321p062.prevnet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2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10.69.64.46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Internet Assigned Numbers Authority (IANA)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4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10.122.25.34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Redes Ed. Sede DF[10.122.0.0/16]Rede de Usuarios - 1o Andar (Anexo)[10.122.25.0/24]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10.143.70.2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Rede Segregada[10.136.0.0/13]Gerencia Firewall Vlan 2649[10.143.70.0/24]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4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10.16.33.227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f321p027.prevnet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10.16.21.200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v321p021.prevnet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Esperado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1575" marB="41575" marR="100575" marL="10057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2020-11-16T18:38:44Z</dcterms:created>
  <dc:creator>Patricia Rodrigues</dc:creator>
</cp:coreProperties>
</file>