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42" r:id="rId7"/>
    <p:sldId id="350" r:id="rId8"/>
    <p:sldId id="351" r:id="rId9"/>
    <p:sldId id="352" r:id="rId10"/>
    <p:sldId id="337" r:id="rId11"/>
    <p:sldId id="346" r:id="rId12"/>
    <p:sldId id="349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74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82194A8-30FC-4207-99C1-CDE77F2D0535}" type="datetime1">
              <a:rPr lang="pt-BR" smtClean="0"/>
              <a:t>21/03/2024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397C78D2-97D1-4B37-BDD1-08A09BD4CA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DBB7F9DC-3813-42FB-8F68-922CDC0967A5}" type="datetime1">
              <a:rPr lang="pt-BR" smtClean="0"/>
              <a:t>21/03/2024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5939589-3E79-4C82-AA4A-FE78234FAA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26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25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95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mente d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pt-B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pt-B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pt-BR" sz="1200">
                <a:solidFill>
                  <a:schemeClr val="tx1"/>
                </a:solidFill>
              </a:defRPr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>
              <a:spcBef>
                <a:spcPts val="1200"/>
              </a:spcBef>
              <a:defRPr lang="pt-BR" sz="1800"/>
            </a:lvl2pPr>
            <a:lvl3pPr marL="914400">
              <a:spcBef>
                <a:spcPts val="1200"/>
              </a:spcBef>
              <a:defRPr lang="pt-BR" sz="1800"/>
            </a:lvl3pPr>
            <a:lvl4pPr marL="1371600">
              <a:spcBef>
                <a:spcPts val="1200"/>
              </a:spcBef>
              <a:defRPr lang="pt-BR" sz="1800"/>
            </a:lvl4pPr>
            <a:lvl5pPr marL="18288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800"/>
            </a:lvl2pPr>
            <a:lvl3pPr>
              <a:spcBef>
                <a:spcPts val="1200"/>
              </a:spcBef>
              <a:defRPr lang="pt-BR" sz="1800"/>
            </a:lvl3pPr>
            <a:lvl4pPr>
              <a:spcBef>
                <a:spcPts val="1200"/>
              </a:spcBef>
              <a:defRPr lang="pt-BR" sz="1800"/>
            </a:lvl4pPr>
            <a:lvl5pPr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Elemento gráfico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Elemento gráfico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Elemento gráfico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Elemento gráfico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" name="Gráfico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" name="Elemento gráfico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pt-BR" sz="4000" b="1" cap="all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has de imagem e título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pt-B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Imagem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Elemento gráfico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" name="Elemento gráfico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" name="Elemento gráfico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pt-B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" name="Espaço Reservado para Imagem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5" name="Espaço Reservado para Imagem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pt-BR" sz="1800"/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defRPr lang="pt-BR" sz="1600"/>
            </a:lvl2pPr>
            <a:lvl3pPr marL="457200">
              <a:defRPr lang="pt-BR" sz="1400"/>
            </a:lvl3pPr>
            <a:lvl4pPr marL="685800">
              <a:defRPr lang="pt-BR" sz="1200"/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áfico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Elemento gráfico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" name="Espaço Reservado para Rodapé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 + sub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pt-B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pt-B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pt-B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 indent="0">
              <a:spcBef>
                <a:spcPts val="1200"/>
              </a:spcBef>
              <a:buNone/>
              <a:defRPr lang="pt-BR" sz="1600"/>
            </a:lvl2pPr>
            <a:lvl3pPr marL="914400" indent="0">
              <a:spcBef>
                <a:spcPts val="1200"/>
              </a:spcBef>
              <a:buNone/>
              <a:defRPr lang="pt-BR" sz="1400"/>
            </a:lvl3pPr>
            <a:lvl4pPr marL="1371600" indent="0">
              <a:spcBef>
                <a:spcPts val="1200"/>
              </a:spcBef>
              <a:buNone/>
              <a:defRPr lang="pt-BR" sz="1200"/>
            </a:lvl4pPr>
            <a:lvl5pPr marL="1828800" indent="0">
              <a:spcBef>
                <a:spcPts val="120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600"/>
            </a:lvl2pPr>
            <a:lvl3pPr>
              <a:spcBef>
                <a:spcPts val="1200"/>
              </a:spcBef>
              <a:defRPr lang="pt-BR" sz="1400"/>
            </a:lvl3pPr>
            <a:lvl4pPr>
              <a:spcBef>
                <a:spcPts val="1200"/>
              </a:spcBef>
              <a:defRPr lang="pt-BR" sz="1200"/>
            </a:lvl4pPr>
            <a:lvl5pPr>
              <a:spcBef>
                <a:spcPts val="1200"/>
              </a:spcBef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pt-BR" sz="4000" b="1" i="0" cap="all" spc="0" baseline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lnSpc>
                <a:spcPct val="110000"/>
              </a:lnSpc>
              <a:defRPr lang="pt-BR" sz="1600"/>
            </a:lvl2pPr>
            <a:lvl3pPr marL="457200">
              <a:lnSpc>
                <a:spcPct val="110000"/>
              </a:lnSpc>
              <a:defRPr lang="pt-BR" sz="1400"/>
            </a:lvl3pPr>
            <a:lvl4pPr marL="685800">
              <a:lnSpc>
                <a:spcPct val="110000"/>
              </a:lnSpc>
              <a:defRPr lang="pt-BR" sz="1200"/>
            </a:lvl4pPr>
            <a:lvl5pPr marL="914400">
              <a:lnSpc>
                <a:spcPct val="110000"/>
              </a:lnSpc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0" name="Espaço Reservado para Rodapé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pt-B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pt-B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Programação paralela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</a:t>
            </a:r>
          </a:p>
        </p:txBody>
      </p:sp>
      <p:pic>
        <p:nvPicPr>
          <p:cNvPr id="6" name="Espaço Reservado para Imagem 5" descr="Montanhas no pôr do sol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Speedup</a:t>
            </a:r>
            <a:endParaRPr lang="pt-BR" dirty="0"/>
          </a:p>
          <a:p>
            <a:pPr rtl="0"/>
            <a:r>
              <a:rPr lang="pt-BR" dirty="0"/>
              <a:t>Eficiência</a:t>
            </a:r>
          </a:p>
          <a:p>
            <a:pPr rtl="0"/>
            <a:r>
              <a:rPr lang="pt-BR" dirty="0"/>
              <a:t>	Relatório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SPEEDUP</a:t>
            </a:r>
          </a:p>
        </p:txBody>
      </p:sp>
      <p:pic>
        <p:nvPicPr>
          <p:cNvPr id="13" name="Espaço Reservado para Imagem 12" descr="Uma cadeia de montanhas com neve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418541-7290-F1A9-2357-CA26E074E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0" y="2194560"/>
                <a:ext cx="7853082" cy="4023360"/>
              </a:xfrm>
            </p:spPr>
            <p:txBody>
              <a:bodyPr rtlCol="0"/>
              <a:lstStyle>
                <a:defPPr>
                  <a:defRPr lang="pt-BR"/>
                </a:defPPr>
              </a:lstStyle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pt-BR" dirty="0"/>
                  <a:t>Medida de desempenho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pt-BR" dirty="0"/>
                  <a:t>Mede o ganho absoluto de desempenho ao otimizar um algoritmo ou utilizar mais recursos.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pt-BR" b="0" i="0" dirty="0">
                    <a:solidFill>
                      <a:srgbClr val="0D0D0D"/>
                    </a:solidFill>
                    <a:effectLst/>
                    <a:latin typeface="Söhne"/>
                  </a:rPr>
                  <a:t>Por exemplo, se um algoritmo leva 10 segundos para ser executado em um sistema não otimizado e apenas 2 segundos em um sistema otimizado, o </a:t>
                </a:r>
                <a:r>
                  <a:rPr lang="pt-BR" b="0" i="0" dirty="0" err="1">
                    <a:solidFill>
                      <a:srgbClr val="0D0D0D"/>
                    </a:solidFill>
                    <a:effectLst/>
                    <a:latin typeface="Söhne"/>
                  </a:rPr>
                  <a:t>speedup</a:t>
                </a:r>
                <a:r>
                  <a:rPr lang="pt-BR" b="0" i="0" dirty="0">
                    <a:solidFill>
                      <a:srgbClr val="0D0D0D"/>
                    </a:solidFill>
                    <a:effectLst/>
                    <a:latin typeface="Söhne"/>
                  </a:rPr>
                  <a:t> é de 10/2 = 5.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rgbClr val="0D0D0D"/>
                    </a:solidFill>
                    <a:latin typeface="Söhne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 tempo inicial (sequencial) e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é o tempo com a melhoria (paralelizado)</a:t>
                </a:r>
              </a:p>
              <a:p>
                <a:pPr rtl="0"/>
                <a:endParaRPr lang="pt-BR" dirty="0"/>
              </a:p>
              <a:p>
                <a:pPr rtl="0"/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418541-7290-F1A9-2357-CA26E074E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0" y="2194560"/>
                <a:ext cx="7853082" cy="4023360"/>
              </a:xfrm>
              <a:blipFill>
                <a:blip r:embed="rId4"/>
                <a:stretch>
                  <a:fillRect l="-1630" t="-1667" r="-20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SPEEDUP</a:t>
            </a:r>
          </a:p>
        </p:txBody>
      </p:sp>
      <p:pic>
        <p:nvPicPr>
          <p:cNvPr id="13" name="Espaço Reservado para Imagem 12" descr="Uma cadeia de montanhas com neve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F670EA4-CBC5-485F-02AA-FB261BF86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86518" y="2448473"/>
            <a:ext cx="7354326" cy="3515216"/>
          </a:xfrm>
        </p:spPr>
      </p:pic>
    </p:spTree>
    <p:extLst>
      <p:ext uri="{BB962C8B-B14F-4D97-AF65-F5344CB8AC3E}">
        <p14:creationId xmlns:p14="http://schemas.microsoft.com/office/powerpoint/2010/main" val="216106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Eficiência</a:t>
            </a:r>
          </a:p>
        </p:txBody>
      </p:sp>
      <p:pic>
        <p:nvPicPr>
          <p:cNvPr id="13" name="Espaço Reservado para Imagem 12" descr="Uma cadeia de montanhas com neve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418541-7290-F1A9-2357-CA26E074E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0" y="2194560"/>
                <a:ext cx="7853082" cy="4023360"/>
              </a:xfrm>
            </p:spPr>
            <p:txBody>
              <a:bodyPr rtlCol="0"/>
              <a:lstStyle>
                <a:defPPr>
                  <a:defRPr lang="pt-BR"/>
                </a:defPPr>
              </a:lstStyle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pt-BR" b="0" i="0" dirty="0">
                    <a:solidFill>
                      <a:srgbClr val="0D0D0D"/>
                    </a:solidFill>
                    <a:effectLst/>
                    <a:latin typeface="Söhne"/>
                  </a:rPr>
                  <a:t>A eficiência é uma medida que indica o quão bem um sistema ou algoritmo utiliza seus recursos disponíveis.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rgbClr val="0D0D0D"/>
                    </a:solidFill>
                    <a:latin typeface="Söhne"/>
                  </a:rPr>
                  <a:t>M</a:t>
                </a:r>
                <a:r>
                  <a:rPr lang="pt-BR" b="0" i="0" dirty="0">
                    <a:solidFill>
                      <a:srgbClr val="0D0D0D"/>
                    </a:solidFill>
                    <a:effectLst/>
                    <a:latin typeface="Söhne"/>
                  </a:rPr>
                  <a:t>ede o quão bem esses recursos são utilizados em relação ao aumento de desempenho esperado.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pt-BR" b="0" i="0" dirty="0">
                    <a:solidFill>
                      <a:srgbClr val="0D0D0D"/>
                    </a:solidFill>
                    <a:effectLst/>
                    <a:latin typeface="Söhne"/>
                  </a:rPr>
                  <a:t>Por exemplo, se um algoritmo tem um </a:t>
                </a:r>
                <a:r>
                  <a:rPr lang="pt-BR" b="0" i="0" dirty="0" err="1">
                    <a:solidFill>
                      <a:srgbClr val="0D0D0D"/>
                    </a:solidFill>
                    <a:effectLst/>
                    <a:latin typeface="Söhne"/>
                  </a:rPr>
                  <a:t>speedup</a:t>
                </a:r>
                <a:r>
                  <a:rPr lang="pt-BR" b="0" i="0" dirty="0">
                    <a:solidFill>
                      <a:srgbClr val="0D0D0D"/>
                    </a:solidFill>
                    <a:effectLst/>
                    <a:latin typeface="Söhne"/>
                  </a:rPr>
                  <a:t> de 8 ao utilizar 8 processadores, então sua eficiência é 8/8 = 1. Isso significa que todos os processadores estão sendo totalmente utilizados.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rgbClr val="0D0D0D"/>
                    </a:solidFill>
                    <a:latin typeface="Söhne"/>
                  </a:rPr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rgbClr val="0D0D0D"/>
                    </a:solidFill>
                    <a:latin typeface="Söhne"/>
                  </a:rPr>
                  <a:t> , S é o </a:t>
                </a:r>
                <a:r>
                  <a:rPr lang="pt-BR" dirty="0" err="1">
                    <a:solidFill>
                      <a:srgbClr val="0D0D0D"/>
                    </a:solidFill>
                    <a:latin typeface="Söhne"/>
                  </a:rPr>
                  <a:t>speedup</a:t>
                </a:r>
                <a:r>
                  <a:rPr lang="pt-BR" dirty="0">
                    <a:solidFill>
                      <a:srgbClr val="0D0D0D"/>
                    </a:solidFill>
                    <a:latin typeface="Söhne"/>
                  </a:rPr>
                  <a:t> e n é o número de cores (threads)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rtl="0"/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418541-7290-F1A9-2357-CA26E074E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0" y="2194560"/>
                <a:ext cx="7853082" cy="4023360"/>
              </a:xfrm>
              <a:blipFill>
                <a:blip r:embed="rId4"/>
                <a:stretch>
                  <a:fillRect l="-1630" t="-1667" r="-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1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Eficiência</a:t>
            </a:r>
          </a:p>
        </p:txBody>
      </p:sp>
      <p:pic>
        <p:nvPicPr>
          <p:cNvPr id="13" name="Espaço Reservado para Imagem 12" descr="Uma cadeia de montanhas com neve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1CD8E57-4A6D-895D-587D-5FE763E22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8439" y="2529447"/>
            <a:ext cx="7230484" cy="3353268"/>
          </a:xfrm>
        </p:spPr>
      </p:pic>
    </p:spTree>
    <p:extLst>
      <p:ext uri="{BB962C8B-B14F-4D97-AF65-F5344CB8AC3E}">
        <p14:creationId xmlns:p14="http://schemas.microsoft.com/office/powerpoint/2010/main" val="294843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ts val="5800"/>
              </a:lnSpc>
            </a:pPr>
            <a:r>
              <a:rPr lang="pt-BR" dirty="0"/>
              <a:t>Modelo de relatório</a:t>
            </a:r>
          </a:p>
        </p:txBody>
      </p:sp>
      <p:pic>
        <p:nvPicPr>
          <p:cNvPr id="7" name="Espaço Reservado para Imagem 8" descr="Montanhas no pôr do sol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532357" cy="56705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Tópicos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533524"/>
            <a:ext cx="5013698" cy="517766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  <a:p>
            <a:pPr lvl="1"/>
            <a:r>
              <a:rPr lang="pt-BR" dirty="0"/>
              <a:t>Realizar um overview do que foi feito no trabalho e explicar o problema.</a:t>
            </a:r>
          </a:p>
          <a:p>
            <a:pPr rtl="0"/>
            <a:r>
              <a:rPr lang="pt-BR" dirty="0"/>
              <a:t>Implementação</a:t>
            </a:r>
          </a:p>
          <a:p>
            <a:pPr lvl="1"/>
            <a:r>
              <a:rPr lang="pt-BR" dirty="0"/>
              <a:t>Explicar a solução escolhida em detalhes e apresentando o fonte.</a:t>
            </a:r>
          </a:p>
          <a:p>
            <a:pPr rtl="0"/>
            <a:r>
              <a:rPr lang="pt-BR" dirty="0"/>
              <a:t>Resultados</a:t>
            </a:r>
          </a:p>
          <a:p>
            <a:pPr lvl="1"/>
            <a:r>
              <a:rPr lang="pt-BR" dirty="0"/>
              <a:t>Apresentar os resultados obtidos e as tabelas/gráficos dos resultados de </a:t>
            </a:r>
            <a:r>
              <a:rPr lang="pt-BR" dirty="0" err="1"/>
              <a:t>speedup</a:t>
            </a:r>
            <a:r>
              <a:rPr lang="pt-BR" dirty="0"/>
              <a:t> e eficiência.</a:t>
            </a:r>
          </a:p>
          <a:p>
            <a:pPr rtl="0"/>
            <a:r>
              <a:rPr lang="pt-BR" dirty="0"/>
              <a:t>Conclusão</a:t>
            </a:r>
          </a:p>
          <a:p>
            <a:pPr lvl="1"/>
            <a:r>
              <a:rPr lang="pt-BR" dirty="0"/>
              <a:t>Fazer uma conclusão final apresentado as considerações sobre os resultados obtidos.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pic>
        <p:nvPicPr>
          <p:cNvPr id="5" name="Espaço Reservado para Imagem 14" descr="Montanhas sob o céu ao anoitecer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Prof. Rafael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55_TF89338750_Win32" id="{54BEF785-082C-4E0B-BCFB-A043159B0E7F}" vid="{395EE93A-69AB-4CDE-B07A-EFCE1BE215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{B1DEFE11-F929-4411-9EB5-6D3C6D527DD3}tf89338750_win32</Template>
  <TotalTime>17</TotalTime>
  <Words>249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Söhne</vt:lpstr>
      <vt:lpstr>Univers</vt:lpstr>
      <vt:lpstr>GradientVTI</vt:lpstr>
      <vt:lpstr>Programação paralela</vt:lpstr>
      <vt:lpstr>Agenda</vt:lpstr>
      <vt:lpstr>SPEEDUP</vt:lpstr>
      <vt:lpstr>SPEEDUP</vt:lpstr>
      <vt:lpstr>Eficiência</vt:lpstr>
      <vt:lpstr>Eficiência</vt:lpstr>
      <vt:lpstr>Modelo de relatório</vt:lpstr>
      <vt:lpstr>Tópicos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paralela</dc:title>
  <dc:creator>Rafael Ramos</dc:creator>
  <cp:lastModifiedBy>Rafael Ramos</cp:lastModifiedBy>
  <cp:revision>1</cp:revision>
  <dcterms:created xsi:type="dcterms:W3CDTF">2024-03-21T17:55:19Z</dcterms:created>
  <dcterms:modified xsi:type="dcterms:W3CDTF">2024-03-21T18:13:17Z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