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63" r:id="rId4"/>
    <p:sldId id="262" r:id="rId5"/>
    <p:sldId id="259" r:id="rId6"/>
    <p:sldId id="260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6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8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7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9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4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42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D4E1-20C5-54FA-1051-2A20D19BB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71831"/>
            <a:ext cx="10058400" cy="3566160"/>
          </a:xfrm>
        </p:spPr>
        <p:txBody>
          <a:bodyPr/>
          <a:lstStyle/>
          <a:p>
            <a:r>
              <a:rPr lang="pt-BR" b="1" dirty="0" err="1"/>
              <a:t>CloudWalk</a:t>
            </a:r>
            <a:r>
              <a:rPr lang="pt-BR" b="1" dirty="0"/>
              <a:t> 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4D4CE-A3B7-1220-49DA-EAC31D94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623515"/>
            <a:ext cx="10572000" cy="1313646"/>
          </a:xfrm>
        </p:spPr>
        <p:txBody>
          <a:bodyPr>
            <a:normAutofit/>
          </a:bodyPr>
          <a:lstStyle/>
          <a:p>
            <a:r>
              <a:rPr lang="pt-BR" sz="2800" b="1" i="1" dirty="0" err="1">
                <a:solidFill>
                  <a:schemeClr val="tx1"/>
                </a:solidFill>
                <a:effectLst/>
                <a:latin typeface="-apple-system"/>
              </a:rPr>
              <a:t>Logistics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2800" b="1" i="1" dirty="0" err="1">
                <a:solidFill>
                  <a:schemeClr val="tx1"/>
                </a:solidFill>
                <a:effectLst/>
                <a:latin typeface="-apple-system"/>
              </a:rPr>
              <a:t>Operations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-apple-system"/>
              </a:rPr>
              <a:t> Case</a:t>
            </a:r>
          </a:p>
          <a:p>
            <a:endParaRPr lang="pt-BR" sz="1600" b="1" dirty="0">
              <a:solidFill>
                <a:schemeClr val="tx1"/>
              </a:solidFill>
              <a:latin typeface="-apple-system"/>
            </a:endParaRPr>
          </a:p>
          <a:p>
            <a:pPr algn="r"/>
            <a:r>
              <a:rPr lang="pt-BR" sz="1600" b="1" dirty="0">
                <a:solidFill>
                  <a:schemeClr val="tx1"/>
                </a:solidFill>
                <a:latin typeface="-apple-system"/>
              </a:rPr>
              <a:t>Guilherme </a:t>
            </a:r>
            <a:r>
              <a:rPr lang="pt-BR" sz="1600" b="1" dirty="0" err="1">
                <a:solidFill>
                  <a:schemeClr val="tx1"/>
                </a:solidFill>
                <a:latin typeface="-apple-system"/>
              </a:rPr>
              <a:t>kanadani</a:t>
            </a:r>
            <a:r>
              <a:rPr lang="pt-BR" sz="1600" b="1" dirty="0">
                <a:solidFill>
                  <a:schemeClr val="tx1"/>
                </a:solidFill>
                <a:latin typeface="-apple-system"/>
              </a:rPr>
              <a:t> franco</a:t>
            </a:r>
          </a:p>
        </p:txBody>
      </p:sp>
      <p:pic>
        <p:nvPicPr>
          <p:cNvPr id="1028" name="Picture 4" descr="Nenhuma descrição de foto disponível.">
            <a:extLst>
              <a:ext uri="{FF2B5EF4-FFF2-40B4-BE49-F238E27FC236}">
                <a16:creationId xmlns:a16="http://schemas.microsoft.com/office/drawing/2014/main" id="{31585A01-3FA4-8108-9538-434230DA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81" y="296172"/>
            <a:ext cx="4041819" cy="404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0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949089E-159E-D20B-7DC8-81EB7982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5" y="168066"/>
            <a:ext cx="11075830" cy="4010464"/>
          </a:xfrm>
          <a:prstGeom prst="rect">
            <a:avLst/>
          </a:prstGeom>
        </p:spPr>
      </p:pic>
      <p:pic>
        <p:nvPicPr>
          <p:cNvPr id="5" name="Picture 4" descr="Nenhuma descrição de foto disponível.">
            <a:extLst>
              <a:ext uri="{FF2B5EF4-FFF2-40B4-BE49-F238E27FC236}">
                <a16:creationId xmlns:a16="http://schemas.microsoft.com/office/drawing/2014/main" id="{7CC4210C-9827-A948-1EFF-E5BFFD8F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9C98F58-F128-6F0C-49FD-514C5EFB51DF}"/>
              </a:ext>
            </a:extLst>
          </p:cNvPr>
          <p:cNvSpPr/>
          <p:nvPr/>
        </p:nvSpPr>
        <p:spPr>
          <a:xfrm>
            <a:off x="8538693" y="1180203"/>
            <a:ext cx="530182" cy="84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C03665-F0B4-8669-2B2B-70E712F0528B}"/>
              </a:ext>
            </a:extLst>
          </p:cNvPr>
          <p:cNvSpPr txBox="1"/>
          <p:nvPr/>
        </p:nvSpPr>
        <p:spPr>
          <a:xfrm>
            <a:off x="4314424" y="4518139"/>
            <a:ext cx="72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522B70-8947-950D-43FB-BED3AD3E7A7A}"/>
              </a:ext>
            </a:extLst>
          </p:cNvPr>
          <p:cNvSpPr txBox="1"/>
          <p:nvPr/>
        </p:nvSpPr>
        <p:spPr>
          <a:xfrm>
            <a:off x="588135" y="4631910"/>
            <a:ext cx="1101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Apesar da baixa confiabilidade nos dados fornecidos, perante coleta e entrada de datas, podemos considerar que o volume de dias apresentado para conclusão da OP 4 (Transit – CD) é elevado, sendo esse  o segundo maior gargalo da operação. Nos gráficos acima estão destacadas as etapas OP4,5 e OP6 na cidade de São Paulo – SP, o maior mercado nacional das nossas máquinas.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9AD69DC-7239-47F4-F8D3-C07C105E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5" y="3668572"/>
            <a:ext cx="2847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9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E69FA9E7-BC5E-6FB9-163A-50F28D4C7D91}"/>
              </a:ext>
            </a:extLst>
          </p:cNvPr>
          <p:cNvSpPr txBox="1"/>
          <p:nvPr/>
        </p:nvSpPr>
        <p:spPr>
          <a:xfrm>
            <a:off x="554888" y="1997839"/>
            <a:ext cx="104544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Entregas concluídas de máquinas;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Custos totais das entregas;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Projeção de entregas ao longo do ano;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Quantidade de entregas por estado;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Custo totais de entregas para cada estado;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Tempo de entrega em cada etapa do processo. </a:t>
            </a:r>
          </a:p>
          <a:p>
            <a:pPr algn="just"/>
            <a:endParaRPr lang="pt-BR" dirty="0"/>
          </a:p>
        </p:txBody>
      </p:sp>
      <p:pic>
        <p:nvPicPr>
          <p:cNvPr id="11" name="Picture 4" descr="Nenhuma descrição de foto disponível.">
            <a:extLst>
              <a:ext uri="{FF2B5EF4-FFF2-40B4-BE49-F238E27FC236}">
                <a16:creationId xmlns:a16="http://schemas.microsoft.com/office/drawing/2014/main" id="{E3B3E9C1-5067-444E-68ED-3D0A6A6A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6FB057F-2C21-734A-B713-0C9305BCB501}"/>
              </a:ext>
            </a:extLst>
          </p:cNvPr>
          <p:cNvSpPr txBox="1">
            <a:spLocks/>
          </p:cNvSpPr>
          <p:nvPr/>
        </p:nvSpPr>
        <p:spPr>
          <a:xfrm>
            <a:off x="341770" y="303491"/>
            <a:ext cx="10554574" cy="14737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/>
              <a:t>Com base no Data Base apresentado para o case, podemos tirar nossas primeiras análises sobre os seguintes KPIS:</a:t>
            </a:r>
          </a:p>
        </p:txBody>
      </p:sp>
    </p:spTree>
    <p:extLst>
      <p:ext uri="{BB962C8B-B14F-4D97-AF65-F5344CB8AC3E}">
        <p14:creationId xmlns:p14="http://schemas.microsoft.com/office/powerpoint/2010/main" val="409222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5E6E31B-6303-2A7A-10BD-D2EA59CA788B}"/>
              </a:ext>
            </a:extLst>
          </p:cNvPr>
          <p:cNvSpPr txBox="1">
            <a:spLocks/>
          </p:cNvSpPr>
          <p:nvPr/>
        </p:nvSpPr>
        <p:spPr>
          <a:xfrm>
            <a:off x="363783" y="-60887"/>
            <a:ext cx="10554574" cy="13596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Após a analise total de entregas, podemos observar o custo total com tais entregas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CD76F3-B75C-802A-B2C8-78653E6414B9}"/>
              </a:ext>
            </a:extLst>
          </p:cNvPr>
          <p:cNvSpPr txBox="1"/>
          <p:nvPr/>
        </p:nvSpPr>
        <p:spPr>
          <a:xfrm>
            <a:off x="363783" y="5237812"/>
            <a:ext cx="1126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Neste gráfico temos uma melhor visão sobre o cenário de 2022 e 2023, sendo o maior volume de entregas reportado em Novembro de 2022, apresentando queda nos meses seguintes.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A1F69E-2B6F-1875-7835-2A40E6C4775E}"/>
              </a:ext>
            </a:extLst>
          </p:cNvPr>
          <p:cNvGrpSpPr/>
          <p:nvPr/>
        </p:nvGrpSpPr>
        <p:grpSpPr>
          <a:xfrm>
            <a:off x="1379245" y="1080528"/>
            <a:ext cx="8856533" cy="4067132"/>
            <a:chOff x="2061825" y="1170680"/>
            <a:chExt cx="8856533" cy="406713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63ADF7A-C8C4-8FCD-1538-A6DC55F86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972"/>
            <a:stretch/>
          </p:blipFill>
          <p:spPr>
            <a:xfrm>
              <a:off x="2061825" y="1170680"/>
              <a:ext cx="8856533" cy="40671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9D355BF-E2B7-2E57-D2B5-8BC6CA28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446" y="1766023"/>
              <a:ext cx="1447800" cy="66675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40DC01A-CFF5-B5D8-768B-336766D34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6496" y="2809875"/>
              <a:ext cx="2171700" cy="619125"/>
            </a:xfrm>
            <a:prstGeom prst="rect">
              <a:avLst/>
            </a:prstGeom>
          </p:spPr>
        </p:pic>
      </p:grpSp>
      <p:pic>
        <p:nvPicPr>
          <p:cNvPr id="14" name="Picture 4" descr="Nenhuma descrição de foto disponível.">
            <a:extLst>
              <a:ext uri="{FF2B5EF4-FFF2-40B4-BE49-F238E27FC236}">
                <a16:creationId xmlns:a16="http://schemas.microsoft.com/office/drawing/2014/main" id="{0430CDA0-727F-14DC-C487-FB6AF8D31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37A91D3-010E-DFB8-5252-AE51AD5260F9}"/>
              </a:ext>
            </a:extLst>
          </p:cNvPr>
          <p:cNvSpPr txBox="1">
            <a:spLocks/>
          </p:cNvSpPr>
          <p:nvPr/>
        </p:nvSpPr>
        <p:spPr>
          <a:xfrm>
            <a:off x="341770" y="303491"/>
            <a:ext cx="10554574" cy="44364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/>
              <a:t>Quantidade total de máquinas enviadas, retornadas e canceladas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D2061C-1F5D-EFE9-22CB-17D9718EC0FF}"/>
              </a:ext>
            </a:extLst>
          </p:cNvPr>
          <p:cNvSpPr txBox="1"/>
          <p:nvPr/>
        </p:nvSpPr>
        <p:spPr>
          <a:xfrm>
            <a:off x="7997780" y="1859338"/>
            <a:ext cx="3635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 ponto a se destacar neste Data Base é que </a:t>
            </a:r>
            <a:r>
              <a:rPr lang="pt-BR" b="1" dirty="0"/>
              <a:t>não há a presença do motivo pela qual o cliente efetuou o retorno ou cancelamento</a:t>
            </a:r>
            <a:r>
              <a:rPr lang="pt-BR" dirty="0"/>
              <a:t>, assim não é possível atuar com assertividade nas causas, apesar do gráfico demonstrar a baixa incidência de devoluções/cancelamentos.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3F24D15-F75C-4957-D04E-CDEA2A00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0" y="996682"/>
            <a:ext cx="7153734" cy="4537377"/>
          </a:xfrm>
          <a:prstGeom prst="rect">
            <a:avLst/>
          </a:prstGeom>
        </p:spPr>
      </p:pic>
      <p:pic>
        <p:nvPicPr>
          <p:cNvPr id="19" name="Picture 4" descr="Nenhuma descrição de foto disponível.">
            <a:extLst>
              <a:ext uri="{FF2B5EF4-FFF2-40B4-BE49-F238E27FC236}">
                <a16:creationId xmlns:a16="http://schemas.microsoft.com/office/drawing/2014/main" id="{034AE40C-7DB5-9B19-5E8D-916634CC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72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71CF18-80E1-FDB8-418B-5F4089D8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201770"/>
            <a:ext cx="9629752" cy="5366779"/>
          </a:xfrm>
          <a:prstGeom prst="rect">
            <a:avLst/>
          </a:prstGeom>
        </p:spPr>
      </p:pic>
      <p:pic>
        <p:nvPicPr>
          <p:cNvPr id="9" name="Picture 4" descr="Nenhuma descrição de foto disponível.">
            <a:extLst>
              <a:ext uri="{FF2B5EF4-FFF2-40B4-BE49-F238E27FC236}">
                <a16:creationId xmlns:a16="http://schemas.microsoft.com/office/drawing/2014/main" id="{4F0B4F7F-057A-E507-DA9D-8252AA5A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BB07C2-E28E-9A6D-D840-A687F0734A5D}"/>
              </a:ext>
            </a:extLst>
          </p:cNvPr>
          <p:cNvSpPr txBox="1">
            <a:spLocks/>
          </p:cNvSpPr>
          <p:nvPr/>
        </p:nvSpPr>
        <p:spPr>
          <a:xfrm>
            <a:off x="176010" y="5439759"/>
            <a:ext cx="12015989" cy="9481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Os  gráficos acima indicam os principais Estados de distribuição e vendas. Destacam-se os Estados de SP, MG, RJ, PR, BA, GO E SC, evidenciando a vasta amplitude geográfica na distribuição de nossas máquinas. </a:t>
            </a:r>
          </a:p>
        </p:txBody>
      </p:sp>
    </p:spTree>
    <p:extLst>
      <p:ext uri="{BB962C8B-B14F-4D97-AF65-F5344CB8AC3E}">
        <p14:creationId xmlns:p14="http://schemas.microsoft.com/office/powerpoint/2010/main" val="58228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DBAF76-BA93-7900-0D5A-072611830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3"/>
          <a:stretch/>
        </p:blipFill>
        <p:spPr>
          <a:xfrm>
            <a:off x="326666" y="134399"/>
            <a:ext cx="6988533" cy="31585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B9F0EA-0CC3-6B85-36B6-DFC070CB9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0"/>
          <a:stretch/>
        </p:blipFill>
        <p:spPr>
          <a:xfrm>
            <a:off x="326666" y="3549059"/>
            <a:ext cx="6988532" cy="317454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765DF31-A3E4-11EA-DB1C-57366D915BB7}"/>
              </a:ext>
            </a:extLst>
          </p:cNvPr>
          <p:cNvSpPr txBox="1"/>
          <p:nvPr/>
        </p:nvSpPr>
        <p:spPr>
          <a:xfrm>
            <a:off x="2047740" y="254457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Gráfico de 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torno de Itens por Estado.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9286F4-AB6A-425C-DFA0-A5CC50A2F1D1}"/>
              </a:ext>
            </a:extLst>
          </p:cNvPr>
          <p:cNvSpPr txBox="1"/>
          <p:nvPr/>
        </p:nvSpPr>
        <p:spPr>
          <a:xfrm>
            <a:off x="1867435" y="350222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Gráfico de Cancelamento de Itens por Estado.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36D59C-1579-3B34-066E-2FCFCF76AAB6}"/>
              </a:ext>
            </a:extLst>
          </p:cNvPr>
          <p:cNvSpPr txBox="1"/>
          <p:nvPr/>
        </p:nvSpPr>
        <p:spPr>
          <a:xfrm>
            <a:off x="7529848" y="1252006"/>
            <a:ext cx="463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Apesar de ser o terceiro estado com maior número de entregas o </a:t>
            </a:r>
            <a:r>
              <a:rPr lang="pt-BR" b="1" dirty="0"/>
              <a:t>Rio de Janeiro é o estado com maior índice de retorno de máquinas</a:t>
            </a:r>
            <a:r>
              <a:rPr lang="pt-BR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28E515-7C83-4822-638C-5CE9385BFB79}"/>
              </a:ext>
            </a:extLst>
          </p:cNvPr>
          <p:cNvSpPr txBox="1"/>
          <p:nvPr/>
        </p:nvSpPr>
        <p:spPr>
          <a:xfrm>
            <a:off x="7559899" y="4489999"/>
            <a:ext cx="463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No caso dos itens cancelados São Paulo permanece na frente.</a:t>
            </a:r>
          </a:p>
        </p:txBody>
      </p:sp>
      <p:pic>
        <p:nvPicPr>
          <p:cNvPr id="12" name="Picture 4" descr="Nenhuma descrição de foto disponível.">
            <a:extLst>
              <a:ext uri="{FF2B5EF4-FFF2-40B4-BE49-F238E27FC236}">
                <a16:creationId xmlns:a16="http://schemas.microsoft.com/office/drawing/2014/main" id="{3020FD76-49B8-86A2-A595-1BBD0A45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7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B799D32-FDD5-A95F-F493-3544AF25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8" y="466592"/>
            <a:ext cx="11484121" cy="435010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F52085-8358-14F0-C861-066EF0E10167}"/>
              </a:ext>
            </a:extLst>
          </p:cNvPr>
          <p:cNvSpPr txBox="1"/>
          <p:nvPr/>
        </p:nvSpPr>
        <p:spPr>
          <a:xfrm>
            <a:off x="463079" y="5315085"/>
            <a:ext cx="1126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Ao avaliar os tempos realizados para cada etapa de operação, fica evidente a disparidade da OP1 – Ordem de Vendas para Ordem do Dispositivo (Sales- Device) perante os demais processos. Esse outlier polui a análise e indica falha sistêmica e/ou de alimentação de dados. </a:t>
            </a:r>
          </a:p>
        </p:txBody>
      </p:sp>
      <p:pic>
        <p:nvPicPr>
          <p:cNvPr id="12" name="Picture 4" descr="Nenhuma descrição de foto disponível.">
            <a:extLst>
              <a:ext uri="{FF2B5EF4-FFF2-40B4-BE49-F238E27FC236}">
                <a16:creationId xmlns:a16="http://schemas.microsoft.com/office/drawing/2014/main" id="{163770CC-1B3A-488B-AC61-8EEFF6DA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8228678-29EA-C6E5-7323-264FA6938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75"/>
          <a:stretch/>
        </p:blipFill>
        <p:spPr>
          <a:xfrm>
            <a:off x="9543244" y="3953813"/>
            <a:ext cx="2648755" cy="82425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1625659-6720-68ED-EC0D-DAB99D4776D5}"/>
              </a:ext>
            </a:extLst>
          </p:cNvPr>
          <p:cNvSpPr/>
          <p:nvPr/>
        </p:nvSpPr>
        <p:spPr>
          <a:xfrm>
            <a:off x="9543244" y="3953813"/>
            <a:ext cx="476519" cy="82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62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23C095A-EF29-F61A-5B1F-F5E900B8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1" y="440833"/>
            <a:ext cx="11464438" cy="42728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1818472-073F-0975-CB49-EA9C2E8F693F}"/>
              </a:ext>
            </a:extLst>
          </p:cNvPr>
          <p:cNvSpPr txBox="1"/>
          <p:nvPr/>
        </p:nvSpPr>
        <p:spPr>
          <a:xfrm>
            <a:off x="363781" y="4967356"/>
            <a:ext cx="112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dados foram filtrados para uma base com períodos de operação mais coerentes. Os </a:t>
            </a:r>
            <a:r>
              <a:rPr lang="pt-BR" dirty="0" err="1"/>
              <a:t>IDs</a:t>
            </a:r>
            <a:r>
              <a:rPr lang="pt-BR" dirty="0"/>
              <a:t> selecionados demonstram a possibilidade de otimização do processo, para que os principais gargalos possam ser melhor avaliados. Para que a meta de 3 dias de entrega seja alcançada, é essencial automatizar os processos de coleta e entrada (OP1 e OP2), ou seja gerar ordens de forma quase instantânea.  </a:t>
            </a:r>
          </a:p>
        </p:txBody>
      </p:sp>
      <p:pic>
        <p:nvPicPr>
          <p:cNvPr id="10" name="Picture 4" descr="Nenhuma descrição de foto disponível.">
            <a:extLst>
              <a:ext uri="{FF2B5EF4-FFF2-40B4-BE49-F238E27FC236}">
                <a16:creationId xmlns:a16="http://schemas.microsoft.com/office/drawing/2014/main" id="{D56CF43C-EDEB-5755-1A7B-37AD5326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9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ED1A27F-B28C-5BE3-2722-E73B7226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1" y="442175"/>
            <a:ext cx="11525102" cy="4316234"/>
          </a:xfrm>
          <a:prstGeom prst="rect">
            <a:avLst/>
          </a:prstGeom>
        </p:spPr>
      </p:pic>
      <p:pic>
        <p:nvPicPr>
          <p:cNvPr id="7" name="Picture 4" descr="Nenhuma descrição de foto disponível.">
            <a:extLst>
              <a:ext uri="{FF2B5EF4-FFF2-40B4-BE49-F238E27FC236}">
                <a16:creationId xmlns:a16="http://schemas.microsoft.com/office/drawing/2014/main" id="{29F3F694-9014-33A3-9439-02DBD5B8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50" y="1"/>
            <a:ext cx="884349" cy="8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00F5D0D-03E0-9D27-8E27-EFADCFE70965}"/>
              </a:ext>
            </a:extLst>
          </p:cNvPr>
          <p:cNvSpPr txBox="1"/>
          <p:nvPr/>
        </p:nvSpPr>
        <p:spPr>
          <a:xfrm>
            <a:off x="363781" y="4967356"/>
            <a:ext cx="1126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OP6 destacado no gráfico acima é um novo indicador  sobre falha na Coleta e/ou alimentação de dados.</a:t>
            </a:r>
          </a:p>
          <a:p>
            <a:pPr algn="just"/>
            <a:r>
              <a:rPr lang="pt-BR" dirty="0"/>
              <a:t>Os dados indicam que a o pedido ID35593 foi entregue dia 08/12/22, porém saiu para entrega no dia 18/12/22.</a:t>
            </a:r>
          </a:p>
          <a:p>
            <a:pPr algn="just"/>
            <a:r>
              <a:rPr lang="pt-BR" dirty="0"/>
              <a:t>Nota-se a mesma inconsistência em outros dados e operações.    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009BE5-8AAF-17BB-ED1C-96BDA89B5F6F}"/>
              </a:ext>
            </a:extLst>
          </p:cNvPr>
          <p:cNvSpPr/>
          <p:nvPr/>
        </p:nvSpPr>
        <p:spPr>
          <a:xfrm>
            <a:off x="2215166" y="2781837"/>
            <a:ext cx="6774288" cy="1365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22D3184-5BAB-BA22-E602-6415E314D0FC}"/>
              </a:ext>
            </a:extLst>
          </p:cNvPr>
          <p:cNvSpPr/>
          <p:nvPr/>
        </p:nvSpPr>
        <p:spPr>
          <a:xfrm rot="12036524" flipV="1">
            <a:off x="6521628" y="3401877"/>
            <a:ext cx="1055843" cy="54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ACE0E82-A3E3-D5D8-A1C0-E94EDF8B2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203" y="3769723"/>
            <a:ext cx="4182340" cy="7866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BE86B1A-ADD6-1DB7-7EC2-2696DD52552D}"/>
              </a:ext>
            </a:extLst>
          </p:cNvPr>
          <p:cNvSpPr/>
          <p:nvPr/>
        </p:nvSpPr>
        <p:spPr>
          <a:xfrm>
            <a:off x="6272011" y="4107149"/>
            <a:ext cx="273853" cy="422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813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351BD1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643</TotalTime>
  <Words>512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 2</vt:lpstr>
      <vt:lpstr>Retrospectiva</vt:lpstr>
      <vt:lpstr>CloudWalk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CloudWalk  </dc:title>
  <dc:creator>Guilherme</dc:creator>
  <cp:lastModifiedBy>Guilherme</cp:lastModifiedBy>
  <cp:revision>5</cp:revision>
  <dcterms:created xsi:type="dcterms:W3CDTF">2023-04-17T15:06:51Z</dcterms:created>
  <dcterms:modified xsi:type="dcterms:W3CDTF">2023-04-18T01:50:12Z</dcterms:modified>
</cp:coreProperties>
</file>