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8" r:id="rId18"/>
    <p:sldId id="276" r:id="rId19"/>
    <p:sldId id="279" r:id="rId20"/>
    <p:sldId id="277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FF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8BCB-944D-4062-ADA4-32ABD4DB8702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00E8-8C94-4FBD-986E-CA8A1C396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8BCB-944D-4062-ADA4-32ABD4DB8702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00E8-8C94-4FBD-986E-CA8A1C396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8BCB-944D-4062-ADA4-32ABD4DB8702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00E8-8C94-4FBD-986E-CA8A1C396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8BCB-944D-4062-ADA4-32ABD4DB8702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00E8-8C94-4FBD-986E-CA8A1C396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8BCB-944D-4062-ADA4-32ABD4DB8702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00E8-8C94-4FBD-986E-CA8A1C396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8BCB-944D-4062-ADA4-32ABD4DB8702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00E8-8C94-4FBD-986E-CA8A1C396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8BCB-944D-4062-ADA4-32ABD4DB8702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00E8-8C94-4FBD-986E-CA8A1C396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8BCB-944D-4062-ADA4-32ABD4DB8702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00E8-8C94-4FBD-986E-CA8A1C396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8BCB-944D-4062-ADA4-32ABD4DB8702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00E8-8C94-4FBD-986E-CA8A1C396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8BCB-944D-4062-ADA4-32ABD4DB8702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00E8-8C94-4FBD-986E-CA8A1C396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8BCB-944D-4062-ADA4-32ABD4DB8702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00E8-8C94-4FBD-986E-CA8A1C396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C8BCB-944D-4062-ADA4-32ABD4DB8702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00E8-8C94-4FBD-986E-CA8A1C396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3: a) Top Finger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362200"/>
            <a:ext cx="4114800" cy="361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8"/>
          <p:cNvGrpSpPr/>
          <p:nvPr/>
        </p:nvGrpSpPr>
        <p:grpSpPr>
          <a:xfrm>
            <a:off x="3200400" y="2438400"/>
            <a:ext cx="381000" cy="381000"/>
            <a:chOff x="4114800" y="1981200"/>
            <a:chExt cx="381000" cy="381000"/>
          </a:xfrm>
        </p:grpSpPr>
        <p:sp>
          <p:nvSpPr>
            <p:cNvPr id="4" name="Oval 3"/>
            <p:cNvSpPr/>
            <p:nvPr/>
          </p:nvSpPr>
          <p:spPr>
            <a:xfrm>
              <a:off x="4114800" y="1981200"/>
              <a:ext cx="381000" cy="381000"/>
            </a:xfrm>
            <a:prstGeom prst="ellipse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0"/>
              <a:endCxn id="4" idx="4"/>
            </p:cNvCxnSpPr>
            <p:nvPr/>
          </p:nvCxnSpPr>
          <p:spPr>
            <a:xfrm>
              <a:off x="4305300" y="1981200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2"/>
              <a:endCxn id="4" idx="6"/>
            </p:cNvCxnSpPr>
            <p:nvPr/>
          </p:nvCxnSpPr>
          <p:spPr>
            <a:xfrm>
              <a:off x="4114800" y="2171700"/>
              <a:ext cx="381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 flipH="1">
            <a:off x="457200" y="1371600"/>
            <a:ext cx="4572000" cy="35052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4800" y="25146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4A7EBB"/>
                </a:solidFill>
              </a:rPr>
              <a:t>+</a:t>
            </a:r>
            <a:endParaRPr lang="en-US" dirty="0">
              <a:solidFill>
                <a:srgbClr val="4A7EB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1447800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4A7EBB"/>
                </a:solidFill>
              </a:rPr>
              <a:t>-</a:t>
            </a:r>
            <a:endParaRPr lang="en-US" sz="3200" dirty="0">
              <a:solidFill>
                <a:srgbClr val="4A7EB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4: b) Shading Areas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38201"/>
            <a:ext cx="8769668" cy="599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4: b) Shading Areas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" y="841248"/>
            <a:ext cx="8769668" cy="599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 rot="5400000">
            <a:off x="2971800" y="5486400"/>
            <a:ext cx="1752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6200000">
            <a:off x="2971800" y="3733800"/>
            <a:ext cx="1752600" cy="381000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038600" y="2514600"/>
            <a:ext cx="1676400" cy="175260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5000" y="226689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Counter-Force Up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133600" y="5334000"/>
            <a:ext cx="1524000" cy="53340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" y="56388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Force Down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3343870"/>
            <a:ext cx="259080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PS: The magnitude of the forces are proportional of the length of the vector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4: b) Why?</a:t>
            </a:r>
            <a:endParaRPr lang="en-US" dirty="0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that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force represented in Green that counters the force in Blue enters a shaded region.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Therefore, the contacts might not be able to resist a force in Blue by applying the force in Green.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6</a:t>
            </a:r>
            <a:r>
              <a:rPr lang="en-US" dirty="0" smtClean="0"/>
              <a:t>: Pentagon</a:t>
            </a:r>
            <a:endParaRPr lang="en-US" dirty="0"/>
          </a:p>
        </p:txBody>
      </p:sp>
      <p:sp>
        <p:nvSpPr>
          <p:cNvPr id="4" name="Regular Pentagon 3"/>
          <p:cNvSpPr/>
          <p:nvPr/>
        </p:nvSpPr>
        <p:spPr>
          <a:xfrm>
            <a:off x="1219200" y="1295400"/>
            <a:ext cx="3276600" cy="3048000"/>
          </a:xfrm>
          <a:prstGeom prst="pentagon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656691" y="2971800"/>
            <a:ext cx="705509" cy="1143000"/>
            <a:chOff x="1656691" y="2971800"/>
            <a:chExt cx="705509" cy="11430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656692" y="3702022"/>
              <a:ext cx="705508" cy="41277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656691" y="2971800"/>
              <a:ext cx="476909" cy="73022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12143174">
            <a:off x="3346704" y="3063077"/>
            <a:ext cx="705509" cy="1143000"/>
            <a:chOff x="1656691" y="2971800"/>
            <a:chExt cx="705509" cy="114300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656692" y="3702022"/>
              <a:ext cx="705508" cy="41277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656691" y="2971800"/>
              <a:ext cx="476909" cy="73022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 flipV="1">
            <a:off x="1600200" y="3474720"/>
            <a:ext cx="838200" cy="228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276600" y="3474720"/>
            <a:ext cx="8382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8973048">
            <a:off x="2419591" y="811443"/>
            <a:ext cx="723420" cy="897962"/>
          </a:xfrm>
          <a:prstGeom prst="arc">
            <a:avLst>
              <a:gd name="adj1" fmla="val 14698999"/>
              <a:gd name="adj2" fmla="val 20684852"/>
            </a:avLst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590800" y="1676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108°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724400" y="1066800"/>
            <a:ext cx="1105456" cy="1304330"/>
            <a:chOff x="5619472" y="909935"/>
            <a:chExt cx="1105456" cy="1304330"/>
          </a:xfrm>
        </p:grpSpPr>
        <p:grpSp>
          <p:nvGrpSpPr>
            <p:cNvPr id="43" name="Group 42"/>
            <p:cNvGrpSpPr/>
            <p:nvPr/>
          </p:nvGrpSpPr>
          <p:grpSpPr>
            <a:xfrm>
              <a:off x="5715000" y="1295400"/>
              <a:ext cx="762000" cy="762000"/>
              <a:chOff x="5715000" y="1295400"/>
              <a:chExt cx="1219200" cy="1219200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flipV="1">
                <a:off x="5715000" y="1295400"/>
                <a:ext cx="0" cy="121920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5715000" y="2514600"/>
                <a:ext cx="1219200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5619472" y="909935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4A7EBB"/>
                  </a:solidFill>
                </a:rPr>
                <a:t>y</a:t>
              </a:r>
              <a:endParaRPr lang="en-US" sz="2400" dirty="0">
                <a:solidFill>
                  <a:srgbClr val="4A7EBB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00800" y="1752600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4A7EBB"/>
                  </a:solidFill>
                </a:rPr>
                <a:t>x</a:t>
              </a:r>
              <a:endParaRPr lang="en-US" sz="2400" dirty="0">
                <a:solidFill>
                  <a:srgbClr val="4A7EBB"/>
                </a:solidFill>
              </a:endParaRPr>
            </a:p>
          </p:txBody>
        </p:sp>
      </p:grp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Arc 24"/>
          <p:cNvSpPr/>
          <p:nvPr/>
        </p:nvSpPr>
        <p:spPr>
          <a:xfrm rot="3296886">
            <a:off x="1560109" y="3287904"/>
            <a:ext cx="366083" cy="650905"/>
          </a:xfrm>
          <a:prstGeom prst="arc">
            <a:avLst>
              <a:gd name="adj1" fmla="val 14350795"/>
              <a:gd name="adj2" fmla="val 18257310"/>
            </a:avLst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81200" y="32004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7030A0"/>
                </a:solidFill>
              </a:rPr>
              <a:t>α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4648200"/>
            <a:ext cx="5048250" cy="304800"/>
          </a:xfrm>
          <a:prstGeom prst="rect">
            <a:avLst/>
          </a:prstGeom>
          <a:noFill/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5486400"/>
            <a:ext cx="695325" cy="3048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257800"/>
            <a:ext cx="1076325" cy="304800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562600"/>
            <a:ext cx="981075" cy="30480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505200" y="5410200"/>
            <a:ext cx="2514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029200" y="2743200"/>
            <a:ext cx="3276600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better the friction cones face each other, the less friction we will </a:t>
            </a:r>
            <a:r>
              <a:rPr lang="en-US" dirty="0" smtClean="0"/>
              <a:t>need. (The more friction makes </a:t>
            </a:r>
            <a:r>
              <a:rPr lang="el-GR" b="1" dirty="0" smtClean="0"/>
              <a:t>α</a:t>
            </a:r>
            <a:r>
              <a:rPr lang="en-US" b="1" dirty="0" smtClean="0"/>
              <a:t> bigger, </a:t>
            </a:r>
            <a:r>
              <a:rPr lang="en-US" dirty="0" smtClean="0"/>
              <a:t>making the friction cone wider)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6</a:t>
            </a:r>
            <a:r>
              <a:rPr lang="en-US" dirty="0" smtClean="0"/>
              <a:t>: Pentagon</a:t>
            </a:r>
            <a:endParaRPr lang="en-US" dirty="0"/>
          </a:p>
        </p:txBody>
      </p:sp>
      <p:sp>
        <p:nvSpPr>
          <p:cNvPr id="4" name="Regular Pentagon 3"/>
          <p:cNvSpPr/>
          <p:nvPr/>
        </p:nvSpPr>
        <p:spPr>
          <a:xfrm>
            <a:off x="1219200" y="1295400"/>
            <a:ext cx="3276600" cy="3048000"/>
          </a:xfrm>
          <a:prstGeom prst="pentagon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0"/>
          <p:cNvGrpSpPr/>
          <p:nvPr/>
        </p:nvGrpSpPr>
        <p:grpSpPr>
          <a:xfrm>
            <a:off x="1656691" y="2971800"/>
            <a:ext cx="705509" cy="1143000"/>
            <a:chOff x="1656691" y="2971800"/>
            <a:chExt cx="705509" cy="11430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656692" y="3702022"/>
              <a:ext cx="705508" cy="41277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656691" y="2971800"/>
              <a:ext cx="476909" cy="73022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1"/>
          <p:cNvGrpSpPr/>
          <p:nvPr/>
        </p:nvGrpSpPr>
        <p:grpSpPr>
          <a:xfrm rot="12143174">
            <a:off x="3346704" y="3063077"/>
            <a:ext cx="705509" cy="1143000"/>
            <a:chOff x="1656691" y="2971800"/>
            <a:chExt cx="705509" cy="114300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656692" y="3702022"/>
              <a:ext cx="705508" cy="41277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656691" y="2971800"/>
              <a:ext cx="476909" cy="73022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 flipV="1">
            <a:off x="1600200" y="3474720"/>
            <a:ext cx="838200" cy="228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276600" y="3474720"/>
            <a:ext cx="8382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8973048">
            <a:off x="2419591" y="811443"/>
            <a:ext cx="723420" cy="897962"/>
          </a:xfrm>
          <a:prstGeom prst="arc">
            <a:avLst>
              <a:gd name="adj1" fmla="val 14698999"/>
              <a:gd name="adj2" fmla="val 20684852"/>
            </a:avLst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590800" y="1676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108°</a:t>
            </a:r>
            <a:endParaRPr lang="en-US" dirty="0"/>
          </a:p>
        </p:txBody>
      </p:sp>
      <p:grpSp>
        <p:nvGrpSpPr>
          <p:cNvPr id="8" name="Group 38"/>
          <p:cNvGrpSpPr/>
          <p:nvPr/>
        </p:nvGrpSpPr>
        <p:grpSpPr>
          <a:xfrm>
            <a:off x="4724400" y="1066800"/>
            <a:ext cx="1105456" cy="1304330"/>
            <a:chOff x="5619472" y="909935"/>
            <a:chExt cx="1105456" cy="1304330"/>
          </a:xfrm>
        </p:grpSpPr>
        <p:grpSp>
          <p:nvGrpSpPr>
            <p:cNvPr id="9" name="Group 42"/>
            <p:cNvGrpSpPr/>
            <p:nvPr/>
          </p:nvGrpSpPr>
          <p:grpSpPr>
            <a:xfrm>
              <a:off x="5715000" y="1295400"/>
              <a:ext cx="762000" cy="762000"/>
              <a:chOff x="5715000" y="1295400"/>
              <a:chExt cx="1219200" cy="1219200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flipV="1">
                <a:off x="5715000" y="1295400"/>
                <a:ext cx="0" cy="121920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5715000" y="2514600"/>
                <a:ext cx="1219200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5619472" y="909935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4A7EBB"/>
                  </a:solidFill>
                </a:rPr>
                <a:t>y</a:t>
              </a:r>
              <a:endParaRPr lang="en-US" sz="2400" dirty="0">
                <a:solidFill>
                  <a:srgbClr val="4A7EBB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00800" y="1752600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4A7EBB"/>
                  </a:solidFill>
                </a:rPr>
                <a:t>x</a:t>
              </a:r>
              <a:endParaRPr lang="en-US" sz="2400" dirty="0">
                <a:solidFill>
                  <a:srgbClr val="4A7EBB"/>
                </a:solidFill>
              </a:endParaRPr>
            </a:p>
          </p:txBody>
        </p:sp>
      </p:grp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Arc 24"/>
          <p:cNvSpPr/>
          <p:nvPr/>
        </p:nvSpPr>
        <p:spPr>
          <a:xfrm rot="3296886">
            <a:off x="1560109" y="3287904"/>
            <a:ext cx="366083" cy="650905"/>
          </a:xfrm>
          <a:prstGeom prst="arc">
            <a:avLst>
              <a:gd name="adj1" fmla="val 14350795"/>
              <a:gd name="adj2" fmla="val 18257310"/>
            </a:avLst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81200" y="32004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7030A0"/>
                </a:solidFill>
              </a:rPr>
              <a:t>α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4648200"/>
            <a:ext cx="5048250" cy="304800"/>
          </a:xfrm>
          <a:prstGeom prst="rect">
            <a:avLst/>
          </a:prstGeom>
          <a:noFill/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5486400"/>
            <a:ext cx="695325" cy="3048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257800"/>
            <a:ext cx="1076325" cy="304800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562600"/>
            <a:ext cx="981075" cy="30480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505200" y="5410200"/>
            <a:ext cx="2514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029200" y="2743200"/>
            <a:ext cx="3276600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better the friction cones face each other, the less friction we will </a:t>
            </a:r>
            <a:r>
              <a:rPr lang="en-US" dirty="0" smtClean="0"/>
              <a:t>need. (The more friction makes </a:t>
            </a:r>
            <a:r>
              <a:rPr lang="el-GR" b="1" dirty="0" smtClean="0"/>
              <a:t>α</a:t>
            </a:r>
            <a:r>
              <a:rPr lang="en-US" b="1" dirty="0" smtClean="0"/>
              <a:t> bigger, </a:t>
            </a:r>
            <a:r>
              <a:rPr lang="en-US" dirty="0" smtClean="0"/>
              <a:t>making the friction cone wider)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524000" y="3657600"/>
            <a:ext cx="2895600" cy="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6</a:t>
            </a:r>
            <a:r>
              <a:rPr lang="en-US" dirty="0" smtClean="0"/>
              <a:t>: Hexagon</a:t>
            </a:r>
            <a:endParaRPr lang="en-US" dirty="0"/>
          </a:p>
        </p:txBody>
      </p:sp>
      <p:sp>
        <p:nvSpPr>
          <p:cNvPr id="35" name="Arc 34"/>
          <p:cNvSpPr/>
          <p:nvPr/>
        </p:nvSpPr>
        <p:spPr>
          <a:xfrm rot="4105778">
            <a:off x="547212" y="2487444"/>
            <a:ext cx="843384" cy="603188"/>
          </a:xfrm>
          <a:prstGeom prst="arc">
            <a:avLst>
              <a:gd name="adj1" fmla="val 14698999"/>
              <a:gd name="adj2" fmla="val 20684852"/>
            </a:avLst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295400" y="259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128°</a:t>
            </a:r>
            <a:endParaRPr lang="en-US" dirty="0"/>
          </a:p>
        </p:txBody>
      </p:sp>
      <p:grpSp>
        <p:nvGrpSpPr>
          <p:cNvPr id="8" name="Group 38"/>
          <p:cNvGrpSpPr/>
          <p:nvPr/>
        </p:nvGrpSpPr>
        <p:grpSpPr>
          <a:xfrm>
            <a:off x="4724400" y="1066800"/>
            <a:ext cx="1105456" cy="1304330"/>
            <a:chOff x="5619472" y="909935"/>
            <a:chExt cx="1105456" cy="1304330"/>
          </a:xfrm>
        </p:grpSpPr>
        <p:grpSp>
          <p:nvGrpSpPr>
            <p:cNvPr id="9" name="Group 42"/>
            <p:cNvGrpSpPr/>
            <p:nvPr/>
          </p:nvGrpSpPr>
          <p:grpSpPr>
            <a:xfrm>
              <a:off x="5715000" y="1295400"/>
              <a:ext cx="762000" cy="762000"/>
              <a:chOff x="5715000" y="1295400"/>
              <a:chExt cx="1219200" cy="1219200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flipV="1">
                <a:off x="5715000" y="1295400"/>
                <a:ext cx="0" cy="121920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5715000" y="2514600"/>
                <a:ext cx="1219200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5619472" y="909935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4A7EBB"/>
                  </a:solidFill>
                </a:rPr>
                <a:t>y</a:t>
              </a:r>
              <a:endParaRPr lang="en-US" sz="2400" dirty="0">
                <a:solidFill>
                  <a:srgbClr val="4A7EBB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00800" y="1752600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4A7EBB"/>
                  </a:solidFill>
                </a:rPr>
                <a:t>x</a:t>
              </a:r>
              <a:endParaRPr lang="en-US" sz="2400" dirty="0">
                <a:solidFill>
                  <a:srgbClr val="4A7EBB"/>
                </a:solidFill>
              </a:endParaRPr>
            </a:p>
          </p:txBody>
        </p:sp>
      </p:grp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6325646" flipV="1">
            <a:off x="2409023" y="1596093"/>
            <a:ext cx="838200" cy="228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9622532">
            <a:off x="2695083" y="1112267"/>
            <a:ext cx="366083" cy="650905"/>
          </a:xfrm>
          <a:prstGeom prst="arc">
            <a:avLst>
              <a:gd name="adj1" fmla="val 14350795"/>
              <a:gd name="adj2" fmla="val 18257310"/>
            </a:avLst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38400" y="35052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7030A0"/>
                </a:solidFill>
              </a:rPr>
              <a:t>α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9200" y="2743200"/>
            <a:ext cx="327660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this trivial example </a:t>
            </a:r>
            <a:r>
              <a:rPr lang="el-GR" b="1" dirty="0" smtClean="0"/>
              <a:t>α</a:t>
            </a:r>
            <a:r>
              <a:rPr lang="en-US" b="1" dirty="0" smtClean="0"/>
              <a:t>=0</a:t>
            </a:r>
            <a:r>
              <a:rPr lang="en-US" dirty="0" smtClean="0"/>
              <a:t>. What makes the friction not necessary to hold the object (</a:t>
            </a:r>
            <a:r>
              <a:rPr lang="el-GR" dirty="0" smtClean="0"/>
              <a:t>μ</a:t>
            </a:r>
            <a:r>
              <a:rPr lang="en-US" dirty="0" smtClean="0"/>
              <a:t>=0).</a:t>
            </a:r>
            <a:endParaRPr lang="en-US" dirty="0"/>
          </a:p>
        </p:txBody>
      </p:sp>
      <p:sp>
        <p:nvSpPr>
          <p:cNvPr id="39" name="Hexagon 38"/>
          <p:cNvSpPr/>
          <p:nvPr/>
        </p:nvSpPr>
        <p:spPr>
          <a:xfrm>
            <a:off x="1066800" y="1295400"/>
            <a:ext cx="3505200" cy="2971800"/>
          </a:xfrm>
          <a:prstGeom prst="hex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17123846" flipV="1">
            <a:off x="2371625" y="3780564"/>
            <a:ext cx="838200" cy="228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/>
          <p:cNvSpPr/>
          <p:nvPr/>
        </p:nvSpPr>
        <p:spPr>
          <a:xfrm rot="20420732">
            <a:off x="2557826" y="3842111"/>
            <a:ext cx="366083" cy="650905"/>
          </a:xfrm>
          <a:prstGeom prst="arc">
            <a:avLst>
              <a:gd name="adj1" fmla="val 14350795"/>
              <a:gd name="adj2" fmla="val 18257310"/>
            </a:avLst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895600" y="16764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7030A0"/>
                </a:solidFill>
              </a:rPr>
              <a:t>α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6</a:t>
            </a:r>
            <a:r>
              <a:rPr lang="en-US" dirty="0" smtClean="0"/>
              <a:t>: Hexagon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05000" y="144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128°</a:t>
            </a:r>
            <a:endParaRPr lang="en-US" dirty="0"/>
          </a:p>
        </p:txBody>
      </p:sp>
      <p:grpSp>
        <p:nvGrpSpPr>
          <p:cNvPr id="3" name="Group 38"/>
          <p:cNvGrpSpPr/>
          <p:nvPr/>
        </p:nvGrpSpPr>
        <p:grpSpPr>
          <a:xfrm>
            <a:off x="4724400" y="1066800"/>
            <a:ext cx="1105456" cy="1304330"/>
            <a:chOff x="5619472" y="909935"/>
            <a:chExt cx="1105456" cy="1304330"/>
          </a:xfrm>
        </p:grpSpPr>
        <p:grpSp>
          <p:nvGrpSpPr>
            <p:cNvPr id="4" name="Group 42"/>
            <p:cNvGrpSpPr/>
            <p:nvPr/>
          </p:nvGrpSpPr>
          <p:grpSpPr>
            <a:xfrm>
              <a:off x="5715000" y="1295400"/>
              <a:ext cx="762000" cy="762000"/>
              <a:chOff x="5715000" y="1295400"/>
              <a:chExt cx="1219200" cy="1219200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flipV="1">
                <a:off x="5715000" y="1295400"/>
                <a:ext cx="0" cy="121920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5715000" y="2514600"/>
                <a:ext cx="1219200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5619472" y="909935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4A7EBB"/>
                  </a:solidFill>
                </a:rPr>
                <a:t>y</a:t>
              </a:r>
              <a:endParaRPr lang="en-US" sz="2400" dirty="0">
                <a:solidFill>
                  <a:srgbClr val="4A7EBB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00800" y="1752600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4A7EBB"/>
                  </a:solidFill>
                </a:rPr>
                <a:t>x</a:t>
              </a:r>
              <a:endParaRPr lang="en-US" sz="2400" dirty="0">
                <a:solidFill>
                  <a:srgbClr val="4A7EBB"/>
                </a:solidFill>
              </a:endParaRPr>
            </a:p>
          </p:txBody>
        </p:sp>
      </p:grp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40"/>
          <p:cNvGrpSpPr/>
          <p:nvPr/>
        </p:nvGrpSpPr>
        <p:grpSpPr>
          <a:xfrm rot="13173036">
            <a:off x="3371270" y="2777666"/>
            <a:ext cx="1020702" cy="1143000"/>
            <a:chOff x="1417698" y="2971800"/>
            <a:chExt cx="1020702" cy="1143000"/>
          </a:xfrm>
        </p:grpSpPr>
        <p:grpSp>
          <p:nvGrpSpPr>
            <p:cNvPr id="8" name="Group 20"/>
            <p:cNvGrpSpPr/>
            <p:nvPr/>
          </p:nvGrpSpPr>
          <p:grpSpPr>
            <a:xfrm>
              <a:off x="1656691" y="2971800"/>
              <a:ext cx="705509" cy="1143000"/>
              <a:chOff x="1656691" y="2971800"/>
              <a:chExt cx="705509" cy="1143000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1656692" y="3702022"/>
                <a:ext cx="705508" cy="41277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1656691" y="2971800"/>
                <a:ext cx="476909" cy="730224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1600200" y="3474720"/>
              <a:ext cx="838200" cy="228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24"/>
            <p:cNvSpPr/>
            <p:nvPr/>
          </p:nvSpPr>
          <p:spPr>
            <a:xfrm rot="3296886">
              <a:off x="1560109" y="3287904"/>
              <a:ext cx="366083" cy="650905"/>
            </a:xfrm>
            <a:prstGeom prst="arc">
              <a:avLst>
                <a:gd name="adj1" fmla="val 14350795"/>
                <a:gd name="adj2" fmla="val 18257310"/>
              </a:avLst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676400" y="28194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7030A0"/>
                </a:solidFill>
              </a:rPr>
              <a:t>α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505200" y="5410200"/>
            <a:ext cx="2514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029200" y="2743200"/>
            <a:ext cx="3276600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better the friction cones face each other, the less friction we will </a:t>
            </a:r>
            <a:r>
              <a:rPr lang="en-US" dirty="0" smtClean="0"/>
              <a:t>need. (The more friction makes </a:t>
            </a:r>
            <a:r>
              <a:rPr lang="el-GR" b="1" dirty="0" smtClean="0"/>
              <a:t>α</a:t>
            </a:r>
            <a:r>
              <a:rPr lang="en-US" b="1" dirty="0" smtClean="0"/>
              <a:t> bigger, </a:t>
            </a:r>
            <a:r>
              <a:rPr lang="en-US" dirty="0" smtClean="0"/>
              <a:t>making the friction cone wider)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1066800" y="853214"/>
            <a:ext cx="3505200" cy="3413986"/>
            <a:chOff x="1066800" y="853214"/>
            <a:chExt cx="3505200" cy="3413986"/>
          </a:xfrm>
        </p:grpSpPr>
        <p:sp>
          <p:nvSpPr>
            <p:cNvPr id="35" name="Arc 34"/>
            <p:cNvSpPr/>
            <p:nvPr/>
          </p:nvSpPr>
          <p:spPr>
            <a:xfrm rot="7031490">
              <a:off x="1334670" y="973312"/>
              <a:ext cx="843384" cy="603188"/>
            </a:xfrm>
            <a:prstGeom prst="arc">
              <a:avLst>
                <a:gd name="adj1" fmla="val 14698999"/>
                <a:gd name="adj2" fmla="val 20684852"/>
              </a:avLst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exagon 38"/>
            <p:cNvSpPr/>
            <p:nvPr/>
          </p:nvSpPr>
          <p:spPr>
            <a:xfrm>
              <a:off x="1066800" y="1295400"/>
              <a:ext cx="3505200" cy="2971800"/>
            </a:xfrm>
            <a:prstGeom prst="hexagon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42"/>
          <p:cNvGrpSpPr/>
          <p:nvPr/>
        </p:nvGrpSpPr>
        <p:grpSpPr>
          <a:xfrm rot="21234590">
            <a:off x="1124553" y="2616080"/>
            <a:ext cx="1020702" cy="1143000"/>
            <a:chOff x="1417698" y="2971800"/>
            <a:chExt cx="1020702" cy="1143000"/>
          </a:xfrm>
        </p:grpSpPr>
        <p:grpSp>
          <p:nvGrpSpPr>
            <p:cNvPr id="10" name="Group 20"/>
            <p:cNvGrpSpPr/>
            <p:nvPr/>
          </p:nvGrpSpPr>
          <p:grpSpPr>
            <a:xfrm>
              <a:off x="1656691" y="2971800"/>
              <a:ext cx="705509" cy="1143000"/>
              <a:chOff x="1656691" y="2971800"/>
              <a:chExt cx="705509" cy="1143000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1656692" y="3702022"/>
                <a:ext cx="705508" cy="41277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1656691" y="2971800"/>
                <a:ext cx="476909" cy="730224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/>
            <p:cNvCxnSpPr/>
            <p:nvPr/>
          </p:nvCxnSpPr>
          <p:spPr>
            <a:xfrm flipV="1">
              <a:off x="1600200" y="3474720"/>
              <a:ext cx="838200" cy="228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rc 47"/>
            <p:cNvSpPr/>
            <p:nvPr/>
          </p:nvSpPr>
          <p:spPr>
            <a:xfrm rot="3296886">
              <a:off x="1560109" y="3287904"/>
              <a:ext cx="366083" cy="650905"/>
            </a:xfrm>
            <a:prstGeom prst="arc">
              <a:avLst>
                <a:gd name="adj1" fmla="val 14350795"/>
                <a:gd name="adj2" fmla="val 18257310"/>
              </a:avLst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429000" y="32004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7030A0"/>
                </a:solidFill>
              </a:rPr>
              <a:t>α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5334000"/>
            <a:ext cx="1076325" cy="304800"/>
          </a:xfrm>
          <a:prstGeom prst="rect">
            <a:avLst/>
          </a:prstGeom>
          <a:noFill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5638800"/>
            <a:ext cx="981075" cy="304800"/>
          </a:xfrm>
          <a:prstGeom prst="rect">
            <a:avLst/>
          </a:prstGeom>
          <a:noFill/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4800600"/>
            <a:ext cx="5048250" cy="304800"/>
          </a:xfrm>
          <a:prstGeom prst="rect">
            <a:avLst/>
          </a:prstGeom>
          <a:noFill/>
        </p:spPr>
      </p:pic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5486400"/>
            <a:ext cx="695325" cy="304800"/>
          </a:xfrm>
          <a:prstGeom prst="rect">
            <a:avLst/>
          </a:prstGeom>
          <a:noFill/>
        </p:spPr>
      </p:pic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1676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6</a:t>
            </a:r>
            <a:r>
              <a:rPr lang="en-US" dirty="0" smtClean="0"/>
              <a:t>: Hexagon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05000" y="144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128°</a:t>
            </a:r>
            <a:endParaRPr lang="en-US" dirty="0"/>
          </a:p>
        </p:txBody>
      </p:sp>
      <p:grpSp>
        <p:nvGrpSpPr>
          <p:cNvPr id="3" name="Group 38"/>
          <p:cNvGrpSpPr/>
          <p:nvPr/>
        </p:nvGrpSpPr>
        <p:grpSpPr>
          <a:xfrm>
            <a:off x="4724400" y="1066800"/>
            <a:ext cx="1105456" cy="1304330"/>
            <a:chOff x="5619472" y="909935"/>
            <a:chExt cx="1105456" cy="1304330"/>
          </a:xfrm>
        </p:grpSpPr>
        <p:grpSp>
          <p:nvGrpSpPr>
            <p:cNvPr id="4" name="Group 42"/>
            <p:cNvGrpSpPr/>
            <p:nvPr/>
          </p:nvGrpSpPr>
          <p:grpSpPr>
            <a:xfrm>
              <a:off x="5715000" y="1295400"/>
              <a:ext cx="762000" cy="762000"/>
              <a:chOff x="5715000" y="1295400"/>
              <a:chExt cx="1219200" cy="1219200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flipV="1">
                <a:off x="5715000" y="1295400"/>
                <a:ext cx="0" cy="121920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5715000" y="2514600"/>
                <a:ext cx="1219200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5619472" y="909935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4A7EBB"/>
                  </a:solidFill>
                </a:rPr>
                <a:t>y</a:t>
              </a:r>
              <a:endParaRPr lang="en-US" sz="2400" dirty="0">
                <a:solidFill>
                  <a:srgbClr val="4A7EBB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00800" y="1752600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4A7EBB"/>
                  </a:solidFill>
                </a:rPr>
                <a:t>x</a:t>
              </a:r>
              <a:endParaRPr lang="en-US" sz="2400" dirty="0">
                <a:solidFill>
                  <a:srgbClr val="4A7EBB"/>
                </a:solidFill>
              </a:endParaRPr>
            </a:p>
          </p:txBody>
        </p:sp>
      </p:grp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40"/>
          <p:cNvGrpSpPr/>
          <p:nvPr/>
        </p:nvGrpSpPr>
        <p:grpSpPr>
          <a:xfrm rot="13173036">
            <a:off x="3371270" y="2777666"/>
            <a:ext cx="1020702" cy="1143000"/>
            <a:chOff x="1417698" y="2971800"/>
            <a:chExt cx="1020702" cy="1143000"/>
          </a:xfrm>
        </p:grpSpPr>
        <p:grpSp>
          <p:nvGrpSpPr>
            <p:cNvPr id="8" name="Group 20"/>
            <p:cNvGrpSpPr/>
            <p:nvPr/>
          </p:nvGrpSpPr>
          <p:grpSpPr>
            <a:xfrm>
              <a:off x="1656691" y="2971800"/>
              <a:ext cx="705509" cy="1143000"/>
              <a:chOff x="1656691" y="2971800"/>
              <a:chExt cx="705509" cy="1143000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1656692" y="3702022"/>
                <a:ext cx="705508" cy="41277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1656691" y="2971800"/>
                <a:ext cx="476909" cy="730224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1600200" y="3474720"/>
              <a:ext cx="838200" cy="228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24"/>
            <p:cNvSpPr/>
            <p:nvPr/>
          </p:nvSpPr>
          <p:spPr>
            <a:xfrm rot="3296886">
              <a:off x="1560109" y="3287904"/>
              <a:ext cx="366083" cy="650905"/>
            </a:xfrm>
            <a:prstGeom prst="arc">
              <a:avLst>
                <a:gd name="adj1" fmla="val 14350795"/>
                <a:gd name="adj2" fmla="val 18257310"/>
              </a:avLst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676400" y="28194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7030A0"/>
                </a:solidFill>
              </a:rPr>
              <a:t>α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505200" y="5410200"/>
            <a:ext cx="2514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029200" y="2743200"/>
            <a:ext cx="3276600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better the friction cones face each other, the less friction we will </a:t>
            </a:r>
            <a:r>
              <a:rPr lang="en-US" dirty="0" smtClean="0"/>
              <a:t>need. (The more friction makes </a:t>
            </a:r>
            <a:r>
              <a:rPr lang="el-GR" b="1" dirty="0" smtClean="0"/>
              <a:t>α</a:t>
            </a:r>
            <a:r>
              <a:rPr lang="en-US" b="1" dirty="0" smtClean="0"/>
              <a:t> bigger, </a:t>
            </a:r>
            <a:r>
              <a:rPr lang="en-US" dirty="0" smtClean="0"/>
              <a:t>making the friction cone wider)</a:t>
            </a:r>
            <a:endParaRPr lang="en-US" dirty="0"/>
          </a:p>
        </p:txBody>
      </p:sp>
      <p:grpSp>
        <p:nvGrpSpPr>
          <p:cNvPr id="9" name="Group 53"/>
          <p:cNvGrpSpPr/>
          <p:nvPr/>
        </p:nvGrpSpPr>
        <p:grpSpPr>
          <a:xfrm>
            <a:off x="1066800" y="853214"/>
            <a:ext cx="3505200" cy="3413986"/>
            <a:chOff x="1066800" y="853214"/>
            <a:chExt cx="3505200" cy="3413986"/>
          </a:xfrm>
        </p:grpSpPr>
        <p:sp>
          <p:nvSpPr>
            <p:cNvPr id="35" name="Arc 34"/>
            <p:cNvSpPr/>
            <p:nvPr/>
          </p:nvSpPr>
          <p:spPr>
            <a:xfrm rot="7031490">
              <a:off x="1334670" y="973312"/>
              <a:ext cx="843384" cy="603188"/>
            </a:xfrm>
            <a:prstGeom prst="arc">
              <a:avLst>
                <a:gd name="adj1" fmla="val 14698999"/>
                <a:gd name="adj2" fmla="val 20684852"/>
              </a:avLst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exagon 38"/>
            <p:cNvSpPr/>
            <p:nvPr/>
          </p:nvSpPr>
          <p:spPr>
            <a:xfrm>
              <a:off x="1066800" y="1295400"/>
              <a:ext cx="3505200" cy="2971800"/>
            </a:xfrm>
            <a:prstGeom prst="hexagon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2"/>
          <p:cNvGrpSpPr/>
          <p:nvPr/>
        </p:nvGrpSpPr>
        <p:grpSpPr>
          <a:xfrm rot="21234590">
            <a:off x="1124553" y="2616080"/>
            <a:ext cx="1020702" cy="1143000"/>
            <a:chOff x="1417698" y="2971800"/>
            <a:chExt cx="1020702" cy="1143000"/>
          </a:xfrm>
        </p:grpSpPr>
        <p:grpSp>
          <p:nvGrpSpPr>
            <p:cNvPr id="11" name="Group 20"/>
            <p:cNvGrpSpPr/>
            <p:nvPr/>
          </p:nvGrpSpPr>
          <p:grpSpPr>
            <a:xfrm>
              <a:off x="1656691" y="2971800"/>
              <a:ext cx="705509" cy="1143000"/>
              <a:chOff x="1656691" y="2971800"/>
              <a:chExt cx="705509" cy="1143000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1656692" y="3702022"/>
                <a:ext cx="705508" cy="41277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1656691" y="2971800"/>
                <a:ext cx="476909" cy="730224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/>
            <p:cNvCxnSpPr/>
            <p:nvPr/>
          </p:nvCxnSpPr>
          <p:spPr>
            <a:xfrm flipV="1">
              <a:off x="1600200" y="3474720"/>
              <a:ext cx="838200" cy="228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rc 47"/>
            <p:cNvSpPr/>
            <p:nvPr/>
          </p:nvSpPr>
          <p:spPr>
            <a:xfrm rot="3296886">
              <a:off x="1560109" y="3287904"/>
              <a:ext cx="366083" cy="650905"/>
            </a:xfrm>
            <a:prstGeom prst="arc">
              <a:avLst>
                <a:gd name="adj1" fmla="val 14350795"/>
                <a:gd name="adj2" fmla="val 18257310"/>
              </a:avLst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429000" y="32004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7030A0"/>
                </a:solidFill>
              </a:rPr>
              <a:t>α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5334000"/>
            <a:ext cx="1076325" cy="304800"/>
          </a:xfrm>
          <a:prstGeom prst="rect">
            <a:avLst/>
          </a:prstGeom>
          <a:noFill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5638800"/>
            <a:ext cx="981075" cy="304800"/>
          </a:xfrm>
          <a:prstGeom prst="rect">
            <a:avLst/>
          </a:prstGeom>
          <a:noFill/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4800600"/>
            <a:ext cx="5048250" cy="304800"/>
          </a:xfrm>
          <a:prstGeom prst="rect">
            <a:avLst/>
          </a:prstGeom>
          <a:noFill/>
        </p:spPr>
      </p:pic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5486400"/>
            <a:ext cx="695325" cy="304800"/>
          </a:xfrm>
          <a:prstGeom prst="rect">
            <a:avLst/>
          </a:prstGeom>
          <a:noFill/>
        </p:spPr>
      </p:pic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1676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1143000" y="3352800"/>
            <a:ext cx="3276600" cy="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6</a:t>
            </a:r>
            <a:r>
              <a:rPr lang="en-US" dirty="0" smtClean="0"/>
              <a:t>: Pentagon Corners</a:t>
            </a:r>
            <a:endParaRPr lang="en-US" dirty="0"/>
          </a:p>
        </p:txBody>
      </p:sp>
      <p:sp>
        <p:nvSpPr>
          <p:cNvPr id="4" name="Regular Pentagon 3"/>
          <p:cNvSpPr/>
          <p:nvPr/>
        </p:nvSpPr>
        <p:spPr>
          <a:xfrm>
            <a:off x="1219200" y="1295400"/>
            <a:ext cx="3276600" cy="3048000"/>
          </a:xfrm>
          <a:prstGeom prst="pentagon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 rot="8973048">
            <a:off x="2419591" y="811443"/>
            <a:ext cx="723420" cy="897962"/>
          </a:xfrm>
          <a:prstGeom prst="arc">
            <a:avLst>
              <a:gd name="adj1" fmla="val 14698999"/>
              <a:gd name="adj2" fmla="val 20684852"/>
            </a:avLst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590800" y="1676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108°</a:t>
            </a:r>
            <a:endParaRPr lang="en-US" dirty="0"/>
          </a:p>
        </p:txBody>
      </p:sp>
      <p:grpSp>
        <p:nvGrpSpPr>
          <p:cNvPr id="8" name="Group 38"/>
          <p:cNvGrpSpPr/>
          <p:nvPr/>
        </p:nvGrpSpPr>
        <p:grpSpPr>
          <a:xfrm>
            <a:off x="4724400" y="1066800"/>
            <a:ext cx="1105456" cy="1304330"/>
            <a:chOff x="5619472" y="909935"/>
            <a:chExt cx="1105456" cy="1304330"/>
          </a:xfrm>
        </p:grpSpPr>
        <p:grpSp>
          <p:nvGrpSpPr>
            <p:cNvPr id="9" name="Group 42"/>
            <p:cNvGrpSpPr/>
            <p:nvPr/>
          </p:nvGrpSpPr>
          <p:grpSpPr>
            <a:xfrm>
              <a:off x="5715000" y="1295400"/>
              <a:ext cx="762000" cy="762000"/>
              <a:chOff x="5715000" y="1295400"/>
              <a:chExt cx="1219200" cy="1219200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flipV="1">
                <a:off x="5715000" y="1295400"/>
                <a:ext cx="0" cy="121920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5715000" y="2514600"/>
                <a:ext cx="1219200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5619472" y="909935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4A7EBB"/>
                  </a:solidFill>
                </a:rPr>
                <a:t>y</a:t>
              </a:r>
              <a:endParaRPr lang="en-US" sz="2400" dirty="0">
                <a:solidFill>
                  <a:srgbClr val="4A7EBB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00800" y="1752600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4A7EBB"/>
                  </a:solidFill>
                </a:rPr>
                <a:t>x</a:t>
              </a:r>
              <a:endParaRPr lang="en-US" sz="2400" dirty="0">
                <a:solidFill>
                  <a:srgbClr val="4A7EBB"/>
                </a:solidFill>
              </a:endParaRPr>
            </a:p>
          </p:txBody>
        </p:sp>
      </p:grp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 rot="19777524">
            <a:off x="1514329" y="3456214"/>
            <a:ext cx="1020702" cy="1143000"/>
            <a:chOff x="1417698" y="2971800"/>
            <a:chExt cx="1020702" cy="1143000"/>
          </a:xfrm>
        </p:grpSpPr>
        <p:grpSp>
          <p:nvGrpSpPr>
            <p:cNvPr id="3" name="Group 20"/>
            <p:cNvGrpSpPr/>
            <p:nvPr/>
          </p:nvGrpSpPr>
          <p:grpSpPr>
            <a:xfrm>
              <a:off x="1656691" y="2971800"/>
              <a:ext cx="705509" cy="1143000"/>
              <a:chOff x="1656691" y="2971800"/>
              <a:chExt cx="705509" cy="1143000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1656692" y="3702022"/>
                <a:ext cx="705508" cy="41277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1656691" y="2971800"/>
                <a:ext cx="476909" cy="730224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1600200" y="3474720"/>
              <a:ext cx="838200" cy="228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24"/>
            <p:cNvSpPr/>
            <p:nvPr/>
          </p:nvSpPr>
          <p:spPr>
            <a:xfrm rot="3296886">
              <a:off x="1560109" y="3287904"/>
              <a:ext cx="366083" cy="650905"/>
            </a:xfrm>
            <a:prstGeom prst="arc">
              <a:avLst>
                <a:gd name="adj1" fmla="val 14350795"/>
                <a:gd name="adj2" fmla="val 18257310"/>
              </a:avLst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905000" y="35814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7030A0"/>
                </a:solidFill>
              </a:rPr>
              <a:t>α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5486400"/>
            <a:ext cx="695325" cy="3048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257800"/>
            <a:ext cx="1076325" cy="304800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562600"/>
            <a:ext cx="981075" cy="30480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505200" y="5410200"/>
            <a:ext cx="2514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029200" y="2743200"/>
            <a:ext cx="3276600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better the friction cones face each other, the less friction we will </a:t>
            </a:r>
            <a:r>
              <a:rPr lang="en-US" dirty="0" smtClean="0"/>
              <a:t>need. (The more friction makes </a:t>
            </a:r>
            <a:r>
              <a:rPr lang="el-GR" b="1" dirty="0" smtClean="0"/>
              <a:t>α</a:t>
            </a:r>
            <a:r>
              <a:rPr lang="en-US" b="1" dirty="0" smtClean="0"/>
              <a:t> bigger, </a:t>
            </a:r>
            <a:r>
              <a:rPr lang="en-US" dirty="0" smtClean="0"/>
              <a:t>making the friction cone wider)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 rot="10307425">
            <a:off x="3657776" y="2124419"/>
            <a:ext cx="1020702" cy="1143000"/>
            <a:chOff x="1417698" y="2971800"/>
            <a:chExt cx="1020702" cy="1143000"/>
          </a:xfrm>
        </p:grpSpPr>
        <p:grpSp>
          <p:nvGrpSpPr>
            <p:cNvPr id="46" name="Group 20"/>
            <p:cNvGrpSpPr/>
            <p:nvPr/>
          </p:nvGrpSpPr>
          <p:grpSpPr>
            <a:xfrm>
              <a:off x="1656691" y="2971800"/>
              <a:ext cx="705509" cy="1143000"/>
              <a:chOff x="1656691" y="2971800"/>
              <a:chExt cx="705509" cy="1143000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1656692" y="3702022"/>
                <a:ext cx="705508" cy="41277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1656691" y="2971800"/>
                <a:ext cx="476909" cy="730224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/>
            <p:cNvCxnSpPr/>
            <p:nvPr/>
          </p:nvCxnSpPr>
          <p:spPr>
            <a:xfrm flipV="1">
              <a:off x="1600200" y="3474720"/>
              <a:ext cx="838200" cy="228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rc 47"/>
            <p:cNvSpPr/>
            <p:nvPr/>
          </p:nvSpPr>
          <p:spPr>
            <a:xfrm rot="3296886">
              <a:off x="1560109" y="3287904"/>
              <a:ext cx="366083" cy="650905"/>
            </a:xfrm>
            <a:prstGeom prst="arc">
              <a:avLst>
                <a:gd name="adj1" fmla="val 14350795"/>
                <a:gd name="adj2" fmla="val 18257310"/>
              </a:avLst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4800600"/>
            <a:ext cx="4391025" cy="304800"/>
          </a:xfrm>
          <a:prstGeom prst="rect">
            <a:avLst/>
          </a:prstGeom>
          <a:noFill/>
        </p:spPr>
      </p:pic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6</a:t>
            </a:r>
            <a:r>
              <a:rPr lang="en-US" dirty="0" smtClean="0"/>
              <a:t>: Pentagon Corners</a:t>
            </a:r>
            <a:endParaRPr lang="en-US" dirty="0"/>
          </a:p>
        </p:txBody>
      </p:sp>
      <p:sp>
        <p:nvSpPr>
          <p:cNvPr id="4" name="Regular Pentagon 3"/>
          <p:cNvSpPr/>
          <p:nvPr/>
        </p:nvSpPr>
        <p:spPr>
          <a:xfrm>
            <a:off x="1219200" y="1295400"/>
            <a:ext cx="3276600" cy="3048000"/>
          </a:xfrm>
          <a:prstGeom prst="pentagon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 rot="8973048">
            <a:off x="2419591" y="811443"/>
            <a:ext cx="723420" cy="897962"/>
          </a:xfrm>
          <a:prstGeom prst="arc">
            <a:avLst>
              <a:gd name="adj1" fmla="val 14698999"/>
              <a:gd name="adj2" fmla="val 20684852"/>
            </a:avLst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590800" y="1676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108°</a:t>
            </a:r>
            <a:endParaRPr lang="en-US" dirty="0"/>
          </a:p>
        </p:txBody>
      </p:sp>
      <p:grpSp>
        <p:nvGrpSpPr>
          <p:cNvPr id="3" name="Group 38"/>
          <p:cNvGrpSpPr/>
          <p:nvPr/>
        </p:nvGrpSpPr>
        <p:grpSpPr>
          <a:xfrm>
            <a:off x="4724400" y="1066800"/>
            <a:ext cx="1105456" cy="1304330"/>
            <a:chOff x="5619472" y="909935"/>
            <a:chExt cx="1105456" cy="1304330"/>
          </a:xfrm>
        </p:grpSpPr>
        <p:grpSp>
          <p:nvGrpSpPr>
            <p:cNvPr id="5" name="Group 42"/>
            <p:cNvGrpSpPr/>
            <p:nvPr/>
          </p:nvGrpSpPr>
          <p:grpSpPr>
            <a:xfrm>
              <a:off x="5715000" y="1295400"/>
              <a:ext cx="762000" cy="762000"/>
              <a:chOff x="5715000" y="1295400"/>
              <a:chExt cx="1219200" cy="1219200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flipV="1">
                <a:off x="5715000" y="1295400"/>
                <a:ext cx="0" cy="121920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5715000" y="2514600"/>
                <a:ext cx="1219200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5619472" y="909935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4A7EBB"/>
                  </a:solidFill>
                </a:rPr>
                <a:t>y</a:t>
              </a:r>
              <a:endParaRPr lang="en-US" sz="2400" dirty="0">
                <a:solidFill>
                  <a:srgbClr val="4A7EBB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00800" y="1752600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4A7EBB"/>
                  </a:solidFill>
                </a:rPr>
                <a:t>x</a:t>
              </a:r>
              <a:endParaRPr lang="en-US" sz="2400" dirty="0">
                <a:solidFill>
                  <a:srgbClr val="4A7EBB"/>
                </a:solidFill>
              </a:endParaRPr>
            </a:p>
          </p:txBody>
        </p:sp>
      </p:grp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" name="Group 40"/>
          <p:cNvGrpSpPr/>
          <p:nvPr/>
        </p:nvGrpSpPr>
        <p:grpSpPr>
          <a:xfrm rot="19777524">
            <a:off x="1514329" y="3456214"/>
            <a:ext cx="1020702" cy="1143000"/>
            <a:chOff x="1417698" y="2971800"/>
            <a:chExt cx="1020702" cy="1143000"/>
          </a:xfrm>
        </p:grpSpPr>
        <p:grpSp>
          <p:nvGrpSpPr>
            <p:cNvPr id="9" name="Group 20"/>
            <p:cNvGrpSpPr/>
            <p:nvPr/>
          </p:nvGrpSpPr>
          <p:grpSpPr>
            <a:xfrm>
              <a:off x="1656691" y="2971800"/>
              <a:ext cx="705509" cy="1143000"/>
              <a:chOff x="1656691" y="2971800"/>
              <a:chExt cx="705509" cy="1143000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1656692" y="3702022"/>
                <a:ext cx="705508" cy="41277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1656691" y="2971800"/>
                <a:ext cx="476909" cy="730224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1600200" y="3474720"/>
              <a:ext cx="838200" cy="228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24"/>
            <p:cNvSpPr/>
            <p:nvPr/>
          </p:nvSpPr>
          <p:spPr>
            <a:xfrm rot="3296886">
              <a:off x="1560109" y="3287904"/>
              <a:ext cx="366083" cy="650905"/>
            </a:xfrm>
            <a:prstGeom prst="arc">
              <a:avLst>
                <a:gd name="adj1" fmla="val 14350795"/>
                <a:gd name="adj2" fmla="val 18257310"/>
              </a:avLst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905000" y="35814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7030A0"/>
                </a:solidFill>
              </a:rPr>
              <a:t>α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5486400"/>
            <a:ext cx="695325" cy="3048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257800"/>
            <a:ext cx="1076325" cy="304800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562600"/>
            <a:ext cx="981075" cy="30480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505200" y="5410200"/>
            <a:ext cx="2514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029200" y="2743200"/>
            <a:ext cx="3276600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better the friction cones face each other, the less friction we will </a:t>
            </a:r>
            <a:r>
              <a:rPr lang="en-US" dirty="0" smtClean="0"/>
              <a:t>need. (The more friction makes </a:t>
            </a:r>
            <a:r>
              <a:rPr lang="el-GR" b="1" dirty="0" smtClean="0"/>
              <a:t>α</a:t>
            </a:r>
            <a:r>
              <a:rPr lang="en-US" b="1" dirty="0" smtClean="0"/>
              <a:t> bigger, </a:t>
            </a:r>
            <a:r>
              <a:rPr lang="en-US" dirty="0" smtClean="0"/>
              <a:t>making the friction cone wider)</a:t>
            </a:r>
            <a:endParaRPr lang="en-US" dirty="0"/>
          </a:p>
        </p:txBody>
      </p:sp>
      <p:grpSp>
        <p:nvGrpSpPr>
          <p:cNvPr id="10" name="Group 42"/>
          <p:cNvGrpSpPr/>
          <p:nvPr/>
        </p:nvGrpSpPr>
        <p:grpSpPr>
          <a:xfrm rot="10307425">
            <a:off x="3657776" y="2124419"/>
            <a:ext cx="1020702" cy="1143000"/>
            <a:chOff x="1417698" y="2971800"/>
            <a:chExt cx="1020702" cy="1143000"/>
          </a:xfrm>
        </p:grpSpPr>
        <p:grpSp>
          <p:nvGrpSpPr>
            <p:cNvPr id="11" name="Group 20"/>
            <p:cNvGrpSpPr/>
            <p:nvPr/>
          </p:nvGrpSpPr>
          <p:grpSpPr>
            <a:xfrm>
              <a:off x="1656691" y="2971800"/>
              <a:ext cx="705509" cy="1143000"/>
              <a:chOff x="1656691" y="2971800"/>
              <a:chExt cx="705509" cy="1143000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1656692" y="3702022"/>
                <a:ext cx="705508" cy="41277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1656691" y="2971800"/>
                <a:ext cx="476909" cy="730224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/>
            <p:cNvCxnSpPr/>
            <p:nvPr/>
          </p:nvCxnSpPr>
          <p:spPr>
            <a:xfrm flipV="1">
              <a:off x="1600200" y="3474720"/>
              <a:ext cx="838200" cy="228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rc 47"/>
            <p:cNvSpPr/>
            <p:nvPr/>
          </p:nvSpPr>
          <p:spPr>
            <a:xfrm rot="3296886">
              <a:off x="1560109" y="3287904"/>
              <a:ext cx="366083" cy="650905"/>
            </a:xfrm>
            <a:prstGeom prst="arc">
              <a:avLst>
                <a:gd name="adj1" fmla="val 14350795"/>
                <a:gd name="adj2" fmla="val 18257310"/>
              </a:avLst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4800600"/>
            <a:ext cx="4391025" cy="304800"/>
          </a:xfrm>
          <a:prstGeom prst="rect">
            <a:avLst/>
          </a:prstGeom>
          <a:noFill/>
        </p:spPr>
      </p:pic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676400" y="2362200"/>
            <a:ext cx="2971800" cy="205740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3: a) Middle Finger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362200"/>
            <a:ext cx="4114800" cy="361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8"/>
          <p:cNvGrpSpPr/>
          <p:nvPr/>
        </p:nvGrpSpPr>
        <p:grpSpPr>
          <a:xfrm>
            <a:off x="3200400" y="2438400"/>
            <a:ext cx="381000" cy="381000"/>
            <a:chOff x="4114800" y="1981200"/>
            <a:chExt cx="381000" cy="381000"/>
          </a:xfrm>
        </p:grpSpPr>
        <p:sp>
          <p:nvSpPr>
            <p:cNvPr id="4" name="Oval 3"/>
            <p:cNvSpPr/>
            <p:nvPr/>
          </p:nvSpPr>
          <p:spPr>
            <a:xfrm>
              <a:off x="4114800" y="1981200"/>
              <a:ext cx="381000" cy="381000"/>
            </a:xfrm>
            <a:prstGeom prst="ellipse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0"/>
              <a:endCxn id="4" idx="4"/>
            </p:cNvCxnSpPr>
            <p:nvPr/>
          </p:nvCxnSpPr>
          <p:spPr>
            <a:xfrm>
              <a:off x="4305300" y="1981200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2"/>
              <a:endCxn id="4" idx="6"/>
            </p:cNvCxnSpPr>
            <p:nvPr/>
          </p:nvCxnSpPr>
          <p:spPr>
            <a:xfrm>
              <a:off x="4114800" y="2171700"/>
              <a:ext cx="381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 flipH="1">
            <a:off x="457200" y="1371600"/>
            <a:ext cx="4572000" cy="35052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4800" y="25146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4A7EBB"/>
                </a:solidFill>
              </a:rPr>
              <a:t>+</a:t>
            </a:r>
            <a:endParaRPr lang="en-US" dirty="0">
              <a:solidFill>
                <a:srgbClr val="4A7EB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1447800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4A7EBB"/>
                </a:solidFill>
              </a:rPr>
              <a:t>-</a:t>
            </a:r>
            <a:endParaRPr lang="en-US" sz="3200" dirty="0">
              <a:solidFill>
                <a:srgbClr val="4A7EBB"/>
              </a:solidFill>
            </a:endParaRPr>
          </a:p>
        </p:txBody>
      </p:sp>
      <p:grpSp>
        <p:nvGrpSpPr>
          <p:cNvPr id="13" name="Group 8"/>
          <p:cNvGrpSpPr/>
          <p:nvPr/>
        </p:nvGrpSpPr>
        <p:grpSpPr>
          <a:xfrm>
            <a:off x="2395728" y="5029200"/>
            <a:ext cx="381000" cy="381000"/>
            <a:chOff x="4114800" y="1981200"/>
            <a:chExt cx="381000" cy="381000"/>
          </a:xfrm>
        </p:grpSpPr>
        <p:sp>
          <p:nvSpPr>
            <p:cNvPr id="14" name="Oval 13"/>
            <p:cNvSpPr/>
            <p:nvPr/>
          </p:nvSpPr>
          <p:spPr>
            <a:xfrm>
              <a:off x="4114800" y="1981200"/>
              <a:ext cx="381000" cy="381000"/>
            </a:xfrm>
            <a:prstGeom prst="ellipse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4" idx="0"/>
              <a:endCxn id="14" idx="4"/>
            </p:cNvCxnSpPr>
            <p:nvPr/>
          </p:nvCxnSpPr>
          <p:spPr>
            <a:xfrm>
              <a:off x="4305300" y="1981200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4" idx="2"/>
              <a:endCxn id="14" idx="6"/>
            </p:cNvCxnSpPr>
            <p:nvPr/>
          </p:nvCxnSpPr>
          <p:spPr>
            <a:xfrm>
              <a:off x="4114800" y="2171700"/>
              <a:ext cx="381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/>
        </p:nvCxnSpPr>
        <p:spPr>
          <a:xfrm flipH="1">
            <a:off x="228600" y="5221224"/>
            <a:ext cx="77724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28800" y="41910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5105400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-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6</a:t>
            </a:r>
            <a:r>
              <a:rPr lang="en-US" dirty="0" smtClean="0"/>
              <a:t>: Hexagon Corners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05000" y="144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128°</a:t>
            </a:r>
            <a:endParaRPr lang="en-US" dirty="0"/>
          </a:p>
        </p:txBody>
      </p:sp>
      <p:grpSp>
        <p:nvGrpSpPr>
          <p:cNvPr id="3" name="Group 38"/>
          <p:cNvGrpSpPr/>
          <p:nvPr/>
        </p:nvGrpSpPr>
        <p:grpSpPr>
          <a:xfrm>
            <a:off x="4724400" y="1066800"/>
            <a:ext cx="1105456" cy="1304330"/>
            <a:chOff x="5619472" y="909935"/>
            <a:chExt cx="1105456" cy="1304330"/>
          </a:xfrm>
        </p:grpSpPr>
        <p:grpSp>
          <p:nvGrpSpPr>
            <p:cNvPr id="4" name="Group 42"/>
            <p:cNvGrpSpPr/>
            <p:nvPr/>
          </p:nvGrpSpPr>
          <p:grpSpPr>
            <a:xfrm>
              <a:off x="5715000" y="1295400"/>
              <a:ext cx="762000" cy="762000"/>
              <a:chOff x="5715000" y="1295400"/>
              <a:chExt cx="1219200" cy="1219200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flipV="1">
                <a:off x="5715000" y="1295400"/>
                <a:ext cx="0" cy="121920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5715000" y="2514600"/>
                <a:ext cx="1219200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5619472" y="909935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4A7EBB"/>
                  </a:solidFill>
                </a:rPr>
                <a:t>y</a:t>
              </a:r>
              <a:endParaRPr lang="en-US" sz="2400" dirty="0">
                <a:solidFill>
                  <a:srgbClr val="4A7EBB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00800" y="1752600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4A7EBB"/>
                  </a:solidFill>
                </a:rPr>
                <a:t>x</a:t>
              </a:r>
              <a:endParaRPr lang="en-US" sz="2400" dirty="0">
                <a:solidFill>
                  <a:srgbClr val="4A7EBB"/>
                </a:solidFill>
              </a:endParaRPr>
            </a:p>
          </p:txBody>
        </p:sp>
      </p:grp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40"/>
          <p:cNvGrpSpPr/>
          <p:nvPr/>
        </p:nvGrpSpPr>
        <p:grpSpPr>
          <a:xfrm rot="10431119">
            <a:off x="3715871" y="2413569"/>
            <a:ext cx="1020702" cy="1143000"/>
            <a:chOff x="1417698" y="2971800"/>
            <a:chExt cx="1020702" cy="1143000"/>
          </a:xfrm>
        </p:grpSpPr>
        <p:grpSp>
          <p:nvGrpSpPr>
            <p:cNvPr id="8" name="Group 20"/>
            <p:cNvGrpSpPr/>
            <p:nvPr/>
          </p:nvGrpSpPr>
          <p:grpSpPr>
            <a:xfrm>
              <a:off x="1656691" y="2971800"/>
              <a:ext cx="705509" cy="1143000"/>
              <a:chOff x="1656691" y="2971800"/>
              <a:chExt cx="705509" cy="1143000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1656692" y="3702022"/>
                <a:ext cx="705508" cy="41277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1656691" y="2971800"/>
                <a:ext cx="476909" cy="730224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1600200" y="3474720"/>
              <a:ext cx="838200" cy="228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24"/>
            <p:cNvSpPr/>
            <p:nvPr/>
          </p:nvSpPr>
          <p:spPr>
            <a:xfrm rot="3296886">
              <a:off x="1560109" y="3287904"/>
              <a:ext cx="366083" cy="650905"/>
            </a:xfrm>
            <a:prstGeom prst="arc">
              <a:avLst>
                <a:gd name="adj1" fmla="val 14350795"/>
                <a:gd name="adj2" fmla="val 18257310"/>
              </a:avLst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981200" y="35052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7030A0"/>
                </a:solidFill>
              </a:rPr>
              <a:t>α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505200" y="5410200"/>
            <a:ext cx="2514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029200" y="2743200"/>
            <a:ext cx="3276600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better the friction cones face each other, the less friction we will </a:t>
            </a:r>
            <a:r>
              <a:rPr lang="en-US" dirty="0" smtClean="0"/>
              <a:t>need. (The more friction makes </a:t>
            </a:r>
            <a:r>
              <a:rPr lang="el-GR" b="1" dirty="0" smtClean="0"/>
              <a:t>α</a:t>
            </a:r>
            <a:r>
              <a:rPr lang="en-US" b="1" dirty="0" smtClean="0"/>
              <a:t> bigger, </a:t>
            </a:r>
            <a:r>
              <a:rPr lang="en-US" dirty="0" smtClean="0"/>
              <a:t>making the friction cone wider)</a:t>
            </a:r>
            <a:endParaRPr lang="en-US" dirty="0"/>
          </a:p>
        </p:txBody>
      </p:sp>
      <p:grpSp>
        <p:nvGrpSpPr>
          <p:cNvPr id="9" name="Group 53"/>
          <p:cNvGrpSpPr/>
          <p:nvPr/>
        </p:nvGrpSpPr>
        <p:grpSpPr>
          <a:xfrm>
            <a:off x="1066800" y="853214"/>
            <a:ext cx="3505200" cy="3413986"/>
            <a:chOff x="1066800" y="853214"/>
            <a:chExt cx="3505200" cy="3413986"/>
          </a:xfrm>
        </p:grpSpPr>
        <p:sp>
          <p:nvSpPr>
            <p:cNvPr id="35" name="Arc 34"/>
            <p:cNvSpPr/>
            <p:nvPr/>
          </p:nvSpPr>
          <p:spPr>
            <a:xfrm rot="7031490">
              <a:off x="1334670" y="973312"/>
              <a:ext cx="843384" cy="603188"/>
            </a:xfrm>
            <a:prstGeom prst="arc">
              <a:avLst>
                <a:gd name="adj1" fmla="val 14698999"/>
                <a:gd name="adj2" fmla="val 20684852"/>
              </a:avLst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exagon 38"/>
            <p:cNvSpPr/>
            <p:nvPr/>
          </p:nvSpPr>
          <p:spPr>
            <a:xfrm>
              <a:off x="1066800" y="1295400"/>
              <a:ext cx="3505200" cy="2971800"/>
            </a:xfrm>
            <a:prstGeom prst="hexagon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2"/>
          <p:cNvGrpSpPr/>
          <p:nvPr/>
        </p:nvGrpSpPr>
        <p:grpSpPr>
          <a:xfrm rot="19902369">
            <a:off x="1505315" y="3374025"/>
            <a:ext cx="1020702" cy="1143000"/>
            <a:chOff x="1417698" y="2971800"/>
            <a:chExt cx="1020702" cy="1143000"/>
          </a:xfrm>
        </p:grpSpPr>
        <p:grpSp>
          <p:nvGrpSpPr>
            <p:cNvPr id="11" name="Group 20"/>
            <p:cNvGrpSpPr/>
            <p:nvPr/>
          </p:nvGrpSpPr>
          <p:grpSpPr>
            <a:xfrm>
              <a:off x="1656691" y="2971800"/>
              <a:ext cx="705509" cy="1143000"/>
              <a:chOff x="1656691" y="2971800"/>
              <a:chExt cx="705509" cy="1143000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1656692" y="3702022"/>
                <a:ext cx="705508" cy="41277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1656691" y="2971800"/>
                <a:ext cx="476909" cy="730224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/>
            <p:cNvCxnSpPr/>
            <p:nvPr/>
          </p:nvCxnSpPr>
          <p:spPr>
            <a:xfrm flipV="1">
              <a:off x="1600200" y="3474720"/>
              <a:ext cx="838200" cy="228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rc 47"/>
            <p:cNvSpPr/>
            <p:nvPr/>
          </p:nvSpPr>
          <p:spPr>
            <a:xfrm rot="3296886">
              <a:off x="1560109" y="3287904"/>
              <a:ext cx="366083" cy="650905"/>
            </a:xfrm>
            <a:prstGeom prst="arc">
              <a:avLst>
                <a:gd name="adj1" fmla="val 14350795"/>
                <a:gd name="adj2" fmla="val 18257310"/>
              </a:avLst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870078" y="30480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7030A0"/>
                </a:solidFill>
              </a:rPr>
              <a:t>α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5334000"/>
            <a:ext cx="1076325" cy="304800"/>
          </a:xfrm>
          <a:prstGeom prst="rect">
            <a:avLst/>
          </a:prstGeom>
          <a:noFill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5638800"/>
            <a:ext cx="981075" cy="304800"/>
          </a:xfrm>
          <a:prstGeom prst="rect">
            <a:avLst/>
          </a:prstGeom>
          <a:noFill/>
        </p:spPr>
      </p:pic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5486400"/>
            <a:ext cx="695325" cy="304800"/>
          </a:xfrm>
          <a:prstGeom prst="rect">
            <a:avLst/>
          </a:prstGeom>
          <a:noFill/>
        </p:spPr>
      </p:pic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1676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4876800"/>
            <a:ext cx="4391025" cy="304800"/>
          </a:xfrm>
          <a:prstGeom prst="rect">
            <a:avLst/>
          </a:prstGeom>
          <a:noFill/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6</a:t>
            </a:r>
            <a:r>
              <a:rPr lang="en-US" dirty="0" smtClean="0"/>
              <a:t>: Hexagon Corners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05000" y="144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128°</a:t>
            </a:r>
            <a:endParaRPr lang="en-US" dirty="0"/>
          </a:p>
        </p:txBody>
      </p:sp>
      <p:grpSp>
        <p:nvGrpSpPr>
          <p:cNvPr id="3" name="Group 38"/>
          <p:cNvGrpSpPr/>
          <p:nvPr/>
        </p:nvGrpSpPr>
        <p:grpSpPr>
          <a:xfrm>
            <a:off x="4724400" y="1066800"/>
            <a:ext cx="1105456" cy="1304330"/>
            <a:chOff x="5619472" y="909935"/>
            <a:chExt cx="1105456" cy="1304330"/>
          </a:xfrm>
        </p:grpSpPr>
        <p:grpSp>
          <p:nvGrpSpPr>
            <p:cNvPr id="4" name="Group 42"/>
            <p:cNvGrpSpPr/>
            <p:nvPr/>
          </p:nvGrpSpPr>
          <p:grpSpPr>
            <a:xfrm>
              <a:off x="5715000" y="1295400"/>
              <a:ext cx="762000" cy="762000"/>
              <a:chOff x="5715000" y="1295400"/>
              <a:chExt cx="1219200" cy="1219200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flipV="1">
                <a:off x="5715000" y="1295400"/>
                <a:ext cx="0" cy="121920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5715000" y="2514600"/>
                <a:ext cx="1219200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5619472" y="909935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4A7EBB"/>
                  </a:solidFill>
                </a:rPr>
                <a:t>y</a:t>
              </a:r>
              <a:endParaRPr lang="en-US" sz="2400" dirty="0">
                <a:solidFill>
                  <a:srgbClr val="4A7EBB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00800" y="1752600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4A7EBB"/>
                  </a:solidFill>
                </a:rPr>
                <a:t>x</a:t>
              </a:r>
              <a:endParaRPr lang="en-US" sz="2400" dirty="0">
                <a:solidFill>
                  <a:srgbClr val="4A7EBB"/>
                </a:solidFill>
              </a:endParaRPr>
            </a:p>
          </p:txBody>
        </p:sp>
      </p:grp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40"/>
          <p:cNvGrpSpPr/>
          <p:nvPr/>
        </p:nvGrpSpPr>
        <p:grpSpPr>
          <a:xfrm rot="10431119">
            <a:off x="3715871" y="2413569"/>
            <a:ext cx="1020702" cy="1143000"/>
            <a:chOff x="1417698" y="2971800"/>
            <a:chExt cx="1020702" cy="1143000"/>
          </a:xfrm>
        </p:grpSpPr>
        <p:grpSp>
          <p:nvGrpSpPr>
            <p:cNvPr id="8" name="Group 20"/>
            <p:cNvGrpSpPr/>
            <p:nvPr/>
          </p:nvGrpSpPr>
          <p:grpSpPr>
            <a:xfrm>
              <a:off x="1656691" y="2971800"/>
              <a:ext cx="705509" cy="1143000"/>
              <a:chOff x="1656691" y="2971800"/>
              <a:chExt cx="705509" cy="1143000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1656692" y="3702022"/>
                <a:ext cx="705508" cy="41277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1656691" y="2971800"/>
                <a:ext cx="476909" cy="730224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1600200" y="3474720"/>
              <a:ext cx="838200" cy="228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24"/>
            <p:cNvSpPr/>
            <p:nvPr/>
          </p:nvSpPr>
          <p:spPr>
            <a:xfrm rot="3296886">
              <a:off x="1560109" y="3287904"/>
              <a:ext cx="366083" cy="650905"/>
            </a:xfrm>
            <a:prstGeom prst="arc">
              <a:avLst>
                <a:gd name="adj1" fmla="val 14350795"/>
                <a:gd name="adj2" fmla="val 18257310"/>
              </a:avLst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981200" y="35052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7030A0"/>
                </a:solidFill>
              </a:rPr>
              <a:t>α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505200" y="5410200"/>
            <a:ext cx="2514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029200" y="2743200"/>
            <a:ext cx="3276600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better the friction cones face each other, the less friction we will </a:t>
            </a:r>
            <a:r>
              <a:rPr lang="en-US" dirty="0" smtClean="0"/>
              <a:t>need. (The more friction makes </a:t>
            </a:r>
            <a:r>
              <a:rPr lang="el-GR" b="1" dirty="0" smtClean="0"/>
              <a:t>α</a:t>
            </a:r>
            <a:r>
              <a:rPr lang="en-US" b="1" dirty="0" smtClean="0"/>
              <a:t> bigger, </a:t>
            </a:r>
            <a:r>
              <a:rPr lang="en-US" dirty="0" smtClean="0"/>
              <a:t>making the friction cone wider)</a:t>
            </a:r>
            <a:endParaRPr lang="en-US" dirty="0"/>
          </a:p>
        </p:txBody>
      </p:sp>
      <p:grpSp>
        <p:nvGrpSpPr>
          <p:cNvPr id="9" name="Group 53"/>
          <p:cNvGrpSpPr/>
          <p:nvPr/>
        </p:nvGrpSpPr>
        <p:grpSpPr>
          <a:xfrm>
            <a:off x="1066800" y="853214"/>
            <a:ext cx="3505200" cy="3413986"/>
            <a:chOff x="1066800" y="853214"/>
            <a:chExt cx="3505200" cy="3413986"/>
          </a:xfrm>
        </p:grpSpPr>
        <p:sp>
          <p:nvSpPr>
            <p:cNvPr id="35" name="Arc 34"/>
            <p:cNvSpPr/>
            <p:nvPr/>
          </p:nvSpPr>
          <p:spPr>
            <a:xfrm rot="7031490">
              <a:off x="1334670" y="973312"/>
              <a:ext cx="843384" cy="603188"/>
            </a:xfrm>
            <a:prstGeom prst="arc">
              <a:avLst>
                <a:gd name="adj1" fmla="val 14698999"/>
                <a:gd name="adj2" fmla="val 20684852"/>
              </a:avLst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exagon 38"/>
            <p:cNvSpPr/>
            <p:nvPr/>
          </p:nvSpPr>
          <p:spPr>
            <a:xfrm>
              <a:off x="1066800" y="1295400"/>
              <a:ext cx="3505200" cy="2971800"/>
            </a:xfrm>
            <a:prstGeom prst="hexagon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2"/>
          <p:cNvGrpSpPr/>
          <p:nvPr/>
        </p:nvGrpSpPr>
        <p:grpSpPr>
          <a:xfrm rot="19902369">
            <a:off x="1505315" y="3374025"/>
            <a:ext cx="1020702" cy="1143000"/>
            <a:chOff x="1417698" y="2971800"/>
            <a:chExt cx="1020702" cy="1143000"/>
          </a:xfrm>
        </p:grpSpPr>
        <p:grpSp>
          <p:nvGrpSpPr>
            <p:cNvPr id="11" name="Group 20"/>
            <p:cNvGrpSpPr/>
            <p:nvPr/>
          </p:nvGrpSpPr>
          <p:grpSpPr>
            <a:xfrm>
              <a:off x="1656691" y="2971800"/>
              <a:ext cx="705509" cy="1143000"/>
              <a:chOff x="1656691" y="2971800"/>
              <a:chExt cx="705509" cy="1143000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1656692" y="3702022"/>
                <a:ext cx="705508" cy="41277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1656691" y="2971800"/>
                <a:ext cx="476909" cy="730224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/>
            <p:cNvCxnSpPr/>
            <p:nvPr/>
          </p:nvCxnSpPr>
          <p:spPr>
            <a:xfrm flipV="1">
              <a:off x="1600200" y="3474720"/>
              <a:ext cx="838200" cy="228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rc 47"/>
            <p:cNvSpPr/>
            <p:nvPr/>
          </p:nvSpPr>
          <p:spPr>
            <a:xfrm rot="3296886">
              <a:off x="1560109" y="3287904"/>
              <a:ext cx="366083" cy="650905"/>
            </a:xfrm>
            <a:prstGeom prst="arc">
              <a:avLst>
                <a:gd name="adj1" fmla="val 14350795"/>
                <a:gd name="adj2" fmla="val 18257310"/>
              </a:avLst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870078" y="30480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7030A0"/>
                </a:solidFill>
              </a:rPr>
              <a:t>α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5334000"/>
            <a:ext cx="1076325" cy="304800"/>
          </a:xfrm>
          <a:prstGeom prst="rect">
            <a:avLst/>
          </a:prstGeom>
          <a:noFill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5638800"/>
            <a:ext cx="981075" cy="304800"/>
          </a:xfrm>
          <a:prstGeom prst="rect">
            <a:avLst/>
          </a:prstGeom>
          <a:noFill/>
        </p:spPr>
      </p:pic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5486400"/>
            <a:ext cx="695325" cy="304800"/>
          </a:xfrm>
          <a:prstGeom prst="rect">
            <a:avLst/>
          </a:prstGeom>
          <a:noFill/>
        </p:spPr>
      </p:pic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1676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4876800"/>
            <a:ext cx="4391025" cy="304800"/>
          </a:xfrm>
          <a:prstGeom prst="rect">
            <a:avLst/>
          </a:prstGeom>
          <a:noFill/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1600200" y="2743200"/>
            <a:ext cx="3124200" cy="160020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3: a)</a:t>
            </a:r>
            <a:r>
              <a:rPr lang="en-US" dirty="0" err="1" smtClean="0"/>
              <a:t>Botton</a:t>
            </a:r>
            <a:r>
              <a:rPr lang="en-US" dirty="0" smtClean="0"/>
              <a:t> Finger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362200"/>
            <a:ext cx="4114800" cy="361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8"/>
          <p:cNvGrpSpPr/>
          <p:nvPr/>
        </p:nvGrpSpPr>
        <p:grpSpPr>
          <a:xfrm>
            <a:off x="3200400" y="2438400"/>
            <a:ext cx="381000" cy="381000"/>
            <a:chOff x="4114800" y="1981200"/>
            <a:chExt cx="381000" cy="381000"/>
          </a:xfrm>
        </p:grpSpPr>
        <p:sp>
          <p:nvSpPr>
            <p:cNvPr id="4" name="Oval 3"/>
            <p:cNvSpPr/>
            <p:nvPr/>
          </p:nvSpPr>
          <p:spPr>
            <a:xfrm>
              <a:off x="4114800" y="1981200"/>
              <a:ext cx="381000" cy="381000"/>
            </a:xfrm>
            <a:prstGeom prst="ellipse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0"/>
              <a:endCxn id="4" idx="4"/>
            </p:cNvCxnSpPr>
            <p:nvPr/>
          </p:nvCxnSpPr>
          <p:spPr>
            <a:xfrm>
              <a:off x="4305300" y="1981200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2"/>
              <a:endCxn id="4" idx="6"/>
            </p:cNvCxnSpPr>
            <p:nvPr/>
          </p:nvCxnSpPr>
          <p:spPr>
            <a:xfrm>
              <a:off x="4114800" y="2171700"/>
              <a:ext cx="381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 flipH="1">
            <a:off x="457200" y="1066800"/>
            <a:ext cx="4953000" cy="38100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4800" y="25146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4A7EBB"/>
                </a:solidFill>
              </a:rPr>
              <a:t>+</a:t>
            </a:r>
            <a:endParaRPr lang="en-US" dirty="0">
              <a:solidFill>
                <a:srgbClr val="4A7EB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1447800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4A7EBB"/>
                </a:solidFill>
              </a:rPr>
              <a:t>-</a:t>
            </a:r>
            <a:endParaRPr lang="en-US" sz="3200" dirty="0">
              <a:solidFill>
                <a:srgbClr val="4A7EBB"/>
              </a:solidFill>
            </a:endParaRPr>
          </a:p>
        </p:txBody>
      </p:sp>
      <p:grpSp>
        <p:nvGrpSpPr>
          <p:cNvPr id="7" name="Group 8"/>
          <p:cNvGrpSpPr/>
          <p:nvPr/>
        </p:nvGrpSpPr>
        <p:grpSpPr>
          <a:xfrm>
            <a:off x="2395728" y="5029200"/>
            <a:ext cx="381000" cy="381000"/>
            <a:chOff x="4114800" y="1981200"/>
            <a:chExt cx="381000" cy="381000"/>
          </a:xfrm>
        </p:grpSpPr>
        <p:sp>
          <p:nvSpPr>
            <p:cNvPr id="14" name="Oval 13"/>
            <p:cNvSpPr/>
            <p:nvPr/>
          </p:nvSpPr>
          <p:spPr>
            <a:xfrm>
              <a:off x="4114800" y="1981200"/>
              <a:ext cx="381000" cy="381000"/>
            </a:xfrm>
            <a:prstGeom prst="ellipse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4" idx="0"/>
              <a:endCxn id="14" idx="4"/>
            </p:cNvCxnSpPr>
            <p:nvPr/>
          </p:nvCxnSpPr>
          <p:spPr>
            <a:xfrm>
              <a:off x="4305300" y="1981200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4" idx="2"/>
              <a:endCxn id="14" idx="6"/>
            </p:cNvCxnSpPr>
            <p:nvPr/>
          </p:nvCxnSpPr>
          <p:spPr>
            <a:xfrm>
              <a:off x="4114800" y="2171700"/>
              <a:ext cx="381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/>
        </p:nvCxnSpPr>
        <p:spPr>
          <a:xfrm flipH="1">
            <a:off x="228600" y="5221224"/>
            <a:ext cx="77724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28800" y="41910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5105400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-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18" name="Group 8"/>
          <p:cNvGrpSpPr/>
          <p:nvPr/>
        </p:nvGrpSpPr>
        <p:grpSpPr>
          <a:xfrm>
            <a:off x="5791200" y="5907024"/>
            <a:ext cx="381000" cy="381000"/>
            <a:chOff x="4114800" y="1981200"/>
            <a:chExt cx="381000" cy="381000"/>
          </a:xfrm>
        </p:grpSpPr>
        <p:sp>
          <p:nvSpPr>
            <p:cNvPr id="19" name="Oval 18"/>
            <p:cNvSpPr/>
            <p:nvPr/>
          </p:nvSpPr>
          <p:spPr>
            <a:xfrm>
              <a:off x="4114800" y="1981200"/>
              <a:ext cx="381000" cy="381000"/>
            </a:xfrm>
            <a:prstGeom prst="ellipse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0"/>
              <a:endCxn id="19" idx="4"/>
            </p:cNvCxnSpPr>
            <p:nvPr/>
          </p:nvCxnSpPr>
          <p:spPr>
            <a:xfrm>
              <a:off x="4305300" y="1981200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9" idx="2"/>
              <a:endCxn id="19" idx="6"/>
            </p:cNvCxnSpPr>
            <p:nvPr/>
          </p:nvCxnSpPr>
          <p:spPr>
            <a:xfrm>
              <a:off x="4114800" y="2171700"/>
              <a:ext cx="381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 flipH="1">
            <a:off x="5989320" y="1066800"/>
            <a:ext cx="11034" cy="563880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00600" y="58674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</a:rPr>
              <a:t>+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29400" y="5638800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00B050"/>
                </a:solidFill>
              </a:rPr>
              <a:t>-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3: b) Adding a New Finger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362200"/>
            <a:ext cx="4114800" cy="361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8"/>
          <p:cNvGrpSpPr/>
          <p:nvPr/>
        </p:nvGrpSpPr>
        <p:grpSpPr>
          <a:xfrm>
            <a:off x="3200400" y="2438400"/>
            <a:ext cx="381000" cy="381000"/>
            <a:chOff x="4114800" y="1981200"/>
            <a:chExt cx="381000" cy="381000"/>
          </a:xfrm>
        </p:grpSpPr>
        <p:sp>
          <p:nvSpPr>
            <p:cNvPr id="4" name="Oval 3"/>
            <p:cNvSpPr/>
            <p:nvPr/>
          </p:nvSpPr>
          <p:spPr>
            <a:xfrm>
              <a:off x="4114800" y="1981200"/>
              <a:ext cx="381000" cy="381000"/>
            </a:xfrm>
            <a:prstGeom prst="ellipse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0"/>
              <a:endCxn id="4" idx="4"/>
            </p:cNvCxnSpPr>
            <p:nvPr/>
          </p:nvCxnSpPr>
          <p:spPr>
            <a:xfrm>
              <a:off x="4305300" y="1981200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2"/>
              <a:endCxn id="4" idx="6"/>
            </p:cNvCxnSpPr>
            <p:nvPr/>
          </p:nvCxnSpPr>
          <p:spPr>
            <a:xfrm>
              <a:off x="4114800" y="2171700"/>
              <a:ext cx="381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 flipH="1">
            <a:off x="457200" y="1066800"/>
            <a:ext cx="4953000" cy="38100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4800" y="25146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4A7EBB"/>
                </a:solidFill>
              </a:rPr>
              <a:t>+</a:t>
            </a:r>
            <a:endParaRPr lang="en-US" dirty="0">
              <a:solidFill>
                <a:srgbClr val="4A7EB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1447800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4A7EBB"/>
                </a:solidFill>
              </a:rPr>
              <a:t>-</a:t>
            </a:r>
            <a:endParaRPr lang="en-US" sz="3200" dirty="0">
              <a:solidFill>
                <a:srgbClr val="4A7EBB"/>
              </a:solidFill>
            </a:endParaRPr>
          </a:p>
        </p:txBody>
      </p:sp>
      <p:grpSp>
        <p:nvGrpSpPr>
          <p:cNvPr id="7" name="Group 8"/>
          <p:cNvGrpSpPr/>
          <p:nvPr/>
        </p:nvGrpSpPr>
        <p:grpSpPr>
          <a:xfrm>
            <a:off x="2395728" y="5029200"/>
            <a:ext cx="381000" cy="381000"/>
            <a:chOff x="4114800" y="1981200"/>
            <a:chExt cx="381000" cy="381000"/>
          </a:xfrm>
        </p:grpSpPr>
        <p:sp>
          <p:nvSpPr>
            <p:cNvPr id="14" name="Oval 13"/>
            <p:cNvSpPr/>
            <p:nvPr/>
          </p:nvSpPr>
          <p:spPr>
            <a:xfrm>
              <a:off x="4114800" y="1981200"/>
              <a:ext cx="381000" cy="381000"/>
            </a:xfrm>
            <a:prstGeom prst="ellipse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4" idx="0"/>
              <a:endCxn id="14" idx="4"/>
            </p:cNvCxnSpPr>
            <p:nvPr/>
          </p:nvCxnSpPr>
          <p:spPr>
            <a:xfrm>
              <a:off x="4305300" y="1981200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4" idx="2"/>
              <a:endCxn id="14" idx="6"/>
            </p:cNvCxnSpPr>
            <p:nvPr/>
          </p:nvCxnSpPr>
          <p:spPr>
            <a:xfrm>
              <a:off x="4114800" y="2171700"/>
              <a:ext cx="381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/>
        </p:nvCxnSpPr>
        <p:spPr>
          <a:xfrm flipH="1">
            <a:off x="228600" y="5221224"/>
            <a:ext cx="77724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28800" y="41910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5105400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-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91200" y="5907024"/>
            <a:ext cx="381000" cy="381000"/>
            <a:chOff x="4114800" y="1981200"/>
            <a:chExt cx="381000" cy="381000"/>
          </a:xfrm>
        </p:grpSpPr>
        <p:sp>
          <p:nvSpPr>
            <p:cNvPr id="19" name="Oval 18"/>
            <p:cNvSpPr/>
            <p:nvPr/>
          </p:nvSpPr>
          <p:spPr>
            <a:xfrm>
              <a:off x="4114800" y="1981200"/>
              <a:ext cx="381000" cy="381000"/>
            </a:xfrm>
            <a:prstGeom prst="ellipse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0"/>
              <a:endCxn id="19" idx="4"/>
            </p:cNvCxnSpPr>
            <p:nvPr/>
          </p:nvCxnSpPr>
          <p:spPr>
            <a:xfrm>
              <a:off x="4305300" y="1981200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9" idx="2"/>
              <a:endCxn id="19" idx="6"/>
            </p:cNvCxnSpPr>
            <p:nvPr/>
          </p:nvCxnSpPr>
          <p:spPr>
            <a:xfrm>
              <a:off x="4114800" y="2171700"/>
              <a:ext cx="381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 flipH="1">
            <a:off x="5989320" y="1066800"/>
            <a:ext cx="11034" cy="563880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81600" y="58674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</a:rPr>
              <a:t>+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29400" y="5638800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00B050"/>
                </a:solidFill>
              </a:rPr>
              <a:t>-</a:t>
            </a:r>
            <a:endParaRPr lang="en-US" sz="3200" dirty="0">
              <a:solidFill>
                <a:srgbClr val="00B050"/>
              </a:solidFill>
            </a:endParaRPr>
          </a:p>
        </p:txBody>
      </p:sp>
      <p:grpSp>
        <p:nvGrpSpPr>
          <p:cNvPr id="25" name="Group 8"/>
          <p:cNvGrpSpPr/>
          <p:nvPr/>
        </p:nvGrpSpPr>
        <p:grpSpPr>
          <a:xfrm>
            <a:off x="6019800" y="4953000"/>
            <a:ext cx="381000" cy="381000"/>
            <a:chOff x="4114800" y="1981200"/>
            <a:chExt cx="381000" cy="381000"/>
          </a:xfrm>
        </p:grpSpPr>
        <p:sp>
          <p:nvSpPr>
            <p:cNvPr id="26" name="Oval 25"/>
            <p:cNvSpPr/>
            <p:nvPr/>
          </p:nvSpPr>
          <p:spPr>
            <a:xfrm>
              <a:off x="4114800" y="1981200"/>
              <a:ext cx="381000" cy="381000"/>
            </a:xfrm>
            <a:prstGeom prst="ellipse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4305300" y="1981200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6" idx="2"/>
              <a:endCxn id="26" idx="6"/>
            </p:cNvCxnSpPr>
            <p:nvPr/>
          </p:nvCxnSpPr>
          <p:spPr>
            <a:xfrm>
              <a:off x="4114800" y="2171700"/>
              <a:ext cx="381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4038600" y="3026664"/>
            <a:ext cx="4953000" cy="3810000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24800" y="36576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+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2800" y="2819400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7030A0"/>
                </a:solidFill>
              </a:rPr>
              <a:t>-</a:t>
            </a:r>
            <a:endParaRPr lang="en-US" sz="3200" dirty="0">
              <a:solidFill>
                <a:srgbClr val="7030A0"/>
              </a:solidFill>
            </a:endParaRPr>
          </a:p>
        </p:txBody>
      </p:sp>
      <p:cxnSp>
        <p:nvCxnSpPr>
          <p:cNvPr id="37" name="Straight Arrow Connector 36"/>
          <p:cNvCxnSpPr>
            <a:endCxn id="26" idx="0"/>
          </p:cNvCxnSpPr>
          <p:nvPr/>
        </p:nvCxnSpPr>
        <p:spPr>
          <a:xfrm flipH="1">
            <a:off x="6210300" y="2667000"/>
            <a:ext cx="647700" cy="2286000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72200" y="228153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New Finger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3: Why?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362200"/>
            <a:ext cx="4114800" cy="361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8"/>
          <p:cNvGrpSpPr/>
          <p:nvPr/>
        </p:nvGrpSpPr>
        <p:grpSpPr>
          <a:xfrm>
            <a:off x="3200400" y="2438400"/>
            <a:ext cx="381000" cy="381000"/>
            <a:chOff x="4114800" y="1981200"/>
            <a:chExt cx="381000" cy="381000"/>
          </a:xfrm>
        </p:grpSpPr>
        <p:sp>
          <p:nvSpPr>
            <p:cNvPr id="4" name="Oval 3"/>
            <p:cNvSpPr/>
            <p:nvPr/>
          </p:nvSpPr>
          <p:spPr>
            <a:xfrm>
              <a:off x="4114800" y="1981200"/>
              <a:ext cx="381000" cy="381000"/>
            </a:xfrm>
            <a:prstGeom prst="ellipse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0"/>
              <a:endCxn id="4" idx="4"/>
            </p:cNvCxnSpPr>
            <p:nvPr/>
          </p:nvCxnSpPr>
          <p:spPr>
            <a:xfrm>
              <a:off x="4305300" y="1981200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2"/>
              <a:endCxn id="4" idx="6"/>
            </p:cNvCxnSpPr>
            <p:nvPr/>
          </p:nvCxnSpPr>
          <p:spPr>
            <a:xfrm>
              <a:off x="4114800" y="2171700"/>
              <a:ext cx="381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 flipH="1">
            <a:off x="457200" y="1066800"/>
            <a:ext cx="4953000" cy="38100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4800" y="25146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4A7EBB"/>
                </a:solidFill>
              </a:rPr>
              <a:t>+</a:t>
            </a:r>
            <a:endParaRPr lang="en-US" dirty="0">
              <a:solidFill>
                <a:srgbClr val="4A7EB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1447800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4A7EBB"/>
                </a:solidFill>
              </a:rPr>
              <a:t>-</a:t>
            </a:r>
            <a:endParaRPr lang="en-US" sz="3200" dirty="0">
              <a:solidFill>
                <a:srgbClr val="4A7EBB"/>
              </a:solidFill>
            </a:endParaRPr>
          </a:p>
        </p:txBody>
      </p:sp>
      <p:grpSp>
        <p:nvGrpSpPr>
          <p:cNvPr id="7" name="Group 8"/>
          <p:cNvGrpSpPr/>
          <p:nvPr/>
        </p:nvGrpSpPr>
        <p:grpSpPr>
          <a:xfrm>
            <a:off x="2395728" y="5029200"/>
            <a:ext cx="381000" cy="381000"/>
            <a:chOff x="4114800" y="1981200"/>
            <a:chExt cx="381000" cy="381000"/>
          </a:xfrm>
        </p:grpSpPr>
        <p:sp>
          <p:nvSpPr>
            <p:cNvPr id="14" name="Oval 13"/>
            <p:cNvSpPr/>
            <p:nvPr/>
          </p:nvSpPr>
          <p:spPr>
            <a:xfrm>
              <a:off x="4114800" y="1981200"/>
              <a:ext cx="381000" cy="381000"/>
            </a:xfrm>
            <a:prstGeom prst="ellipse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4" idx="0"/>
              <a:endCxn id="14" idx="4"/>
            </p:cNvCxnSpPr>
            <p:nvPr/>
          </p:nvCxnSpPr>
          <p:spPr>
            <a:xfrm>
              <a:off x="4305300" y="1981200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4" idx="2"/>
              <a:endCxn id="14" idx="6"/>
            </p:cNvCxnSpPr>
            <p:nvPr/>
          </p:nvCxnSpPr>
          <p:spPr>
            <a:xfrm>
              <a:off x="4114800" y="2171700"/>
              <a:ext cx="381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/>
        </p:nvCxnSpPr>
        <p:spPr>
          <a:xfrm flipH="1">
            <a:off x="228600" y="5221224"/>
            <a:ext cx="77724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28800" y="41910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5105400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-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91200" y="5907024"/>
            <a:ext cx="381000" cy="381000"/>
            <a:chOff x="4114800" y="1981200"/>
            <a:chExt cx="381000" cy="381000"/>
          </a:xfrm>
        </p:grpSpPr>
        <p:sp>
          <p:nvSpPr>
            <p:cNvPr id="19" name="Oval 18"/>
            <p:cNvSpPr/>
            <p:nvPr/>
          </p:nvSpPr>
          <p:spPr>
            <a:xfrm>
              <a:off x="4114800" y="1981200"/>
              <a:ext cx="381000" cy="381000"/>
            </a:xfrm>
            <a:prstGeom prst="ellipse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0"/>
              <a:endCxn id="19" idx="4"/>
            </p:cNvCxnSpPr>
            <p:nvPr/>
          </p:nvCxnSpPr>
          <p:spPr>
            <a:xfrm>
              <a:off x="4305300" y="1981200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9" idx="2"/>
              <a:endCxn id="19" idx="6"/>
            </p:cNvCxnSpPr>
            <p:nvPr/>
          </p:nvCxnSpPr>
          <p:spPr>
            <a:xfrm>
              <a:off x="4114800" y="2171700"/>
              <a:ext cx="381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 flipH="1">
            <a:off x="5989320" y="1066800"/>
            <a:ext cx="11034" cy="563880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29200" y="6027003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</a:rPr>
              <a:t>+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34200" y="5505271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00B050"/>
                </a:solidFill>
              </a:rPr>
              <a:t>-</a:t>
            </a:r>
            <a:endParaRPr lang="en-US" sz="3200" dirty="0">
              <a:solidFill>
                <a:srgbClr val="00B050"/>
              </a:solidFill>
            </a:endParaRPr>
          </a:p>
        </p:txBody>
      </p:sp>
      <p:grpSp>
        <p:nvGrpSpPr>
          <p:cNvPr id="13" name="Group 8"/>
          <p:cNvGrpSpPr/>
          <p:nvPr/>
        </p:nvGrpSpPr>
        <p:grpSpPr>
          <a:xfrm>
            <a:off x="6019800" y="4953000"/>
            <a:ext cx="381000" cy="381000"/>
            <a:chOff x="4114800" y="1981200"/>
            <a:chExt cx="381000" cy="381000"/>
          </a:xfrm>
        </p:grpSpPr>
        <p:sp>
          <p:nvSpPr>
            <p:cNvPr id="26" name="Oval 25"/>
            <p:cNvSpPr/>
            <p:nvPr/>
          </p:nvSpPr>
          <p:spPr>
            <a:xfrm>
              <a:off x="4114800" y="1981200"/>
              <a:ext cx="381000" cy="381000"/>
            </a:xfrm>
            <a:prstGeom prst="ellipse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4305300" y="1981200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6" idx="2"/>
              <a:endCxn id="26" idx="6"/>
            </p:cNvCxnSpPr>
            <p:nvPr/>
          </p:nvCxnSpPr>
          <p:spPr>
            <a:xfrm>
              <a:off x="4114800" y="2171700"/>
              <a:ext cx="381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4038600" y="3026664"/>
            <a:ext cx="4953000" cy="3810000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72400" y="4198203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+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4200" y="2743200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7030A0"/>
                </a:solidFill>
              </a:rPr>
              <a:t>-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00400" y="5657671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-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24400" y="5791200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-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05200" y="58674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</a:rPr>
              <a:t>+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39000" y="57150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+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67600" y="3962400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00B050"/>
                </a:solidFill>
              </a:rPr>
              <a:t>-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29400" y="29718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4A7EBB"/>
                </a:solidFill>
              </a:rPr>
              <a:t>+</a:t>
            </a:r>
            <a:endParaRPr lang="en-US" dirty="0">
              <a:solidFill>
                <a:srgbClr val="4A7EBB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19600" y="2304871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7030A0"/>
                </a:solidFill>
              </a:rPr>
              <a:t>-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09800" y="53340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</a:rPr>
              <a:t>+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24400" y="25146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</a:rPr>
              <a:t>+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39000" y="2743200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00B050"/>
                </a:solidFill>
              </a:rPr>
              <a:t>-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77200" y="41910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43800" y="5505271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-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10000" y="5657671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7030A0"/>
                </a:solidFill>
              </a:rPr>
              <a:t>-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4000" y="60198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+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81200" y="1683603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33600" y="3962400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7030A0"/>
                </a:solidFill>
              </a:rPr>
              <a:t>-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3: Why?</a:t>
            </a:r>
            <a:endParaRPr lang="en-US" dirty="0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that with the adding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new finger give us a combination of “+” and “-” in every area. Therefore in this areas both positive and negative torqu</a:t>
            </a:r>
            <a:r>
              <a:rPr lang="en-US" sz="3200" noProof="0" dirty="0" smtClean="0"/>
              <a:t>e can be generated to keep the object steady.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4: a) Moment-Labeling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362200"/>
            <a:ext cx="4114800" cy="361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oup 21"/>
          <p:cNvGrpSpPr/>
          <p:nvPr/>
        </p:nvGrpSpPr>
        <p:grpSpPr>
          <a:xfrm>
            <a:off x="4953000" y="5257800"/>
            <a:ext cx="609600" cy="609600"/>
            <a:chOff x="7620000" y="2362200"/>
            <a:chExt cx="609600" cy="6096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7924800" y="2362200"/>
              <a:ext cx="304800" cy="60960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7620000" y="2362200"/>
              <a:ext cx="304800" cy="60960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rot="5400000">
            <a:off x="2819400" y="3962400"/>
            <a:ext cx="609600" cy="609600"/>
            <a:chOff x="7620000" y="2362200"/>
            <a:chExt cx="609600" cy="60960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7924800" y="2362200"/>
              <a:ext cx="304800" cy="60960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7620000" y="2362200"/>
              <a:ext cx="304800" cy="60960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362200"/>
            <a:ext cx="4114800" cy="361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4: a) Moment-Labeling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04800" y="1219200"/>
            <a:ext cx="8534400" cy="43434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01000" y="8382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4A7EBB"/>
                </a:solidFill>
              </a:rPr>
              <a:t>+</a:t>
            </a:r>
            <a:endParaRPr lang="en-US" dirty="0">
              <a:solidFill>
                <a:srgbClr val="4A7EB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5105400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4A7EBB"/>
                </a:solidFill>
              </a:rPr>
              <a:t>-</a:t>
            </a:r>
            <a:endParaRPr lang="en-US" sz="3200" dirty="0">
              <a:solidFill>
                <a:srgbClr val="4A7EBB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152400" y="2743200"/>
            <a:ext cx="6934200" cy="38862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2"/>
          <p:cNvGrpSpPr/>
          <p:nvPr/>
        </p:nvGrpSpPr>
        <p:grpSpPr>
          <a:xfrm rot="5400000">
            <a:off x="2819400" y="3962400"/>
            <a:ext cx="609600" cy="609600"/>
            <a:chOff x="7620000" y="2362200"/>
            <a:chExt cx="609600" cy="60960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7924800" y="2362200"/>
              <a:ext cx="304800" cy="60960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7620000" y="2362200"/>
              <a:ext cx="304800" cy="60960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>
            <a:off x="3048000" y="990600"/>
            <a:ext cx="2667000" cy="586740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825791" y="990600"/>
            <a:ext cx="2718009" cy="584501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21"/>
          <p:cNvGrpSpPr/>
          <p:nvPr/>
        </p:nvGrpSpPr>
        <p:grpSpPr>
          <a:xfrm>
            <a:off x="4953000" y="5257800"/>
            <a:ext cx="609600" cy="609600"/>
            <a:chOff x="7620000" y="2362200"/>
            <a:chExt cx="609600" cy="6096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7924800" y="2362200"/>
              <a:ext cx="304800" cy="60960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7620000" y="2362200"/>
              <a:ext cx="304800" cy="60960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1752600" y="23622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4A7EBB"/>
                </a:solidFill>
              </a:rPr>
              <a:t>+</a:t>
            </a:r>
            <a:endParaRPr lang="en-US" dirty="0">
              <a:solidFill>
                <a:srgbClr val="4A7EBB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0" y="5867400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4A7EBB"/>
                </a:solidFill>
              </a:rPr>
              <a:t>-</a:t>
            </a:r>
            <a:endParaRPr lang="en-US" sz="3200" dirty="0">
              <a:solidFill>
                <a:srgbClr val="4A7EBB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62200" y="16764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</a:rPr>
              <a:t>+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67000" y="58674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</a:rPr>
              <a:t>+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1200" y="5867400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00B050"/>
                </a:solidFill>
              </a:rPr>
              <a:t>-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67600" y="762000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00B050"/>
                </a:solidFill>
              </a:rPr>
              <a:t>-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4: b) Drawing a force</a:t>
            </a:r>
            <a:endParaRPr lang="en-US" dirty="0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areas inside the friction cones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be labeled as “+-”.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In the areas with </a:t>
            </a:r>
            <a:r>
              <a:rPr lang="en-US" sz="3200" dirty="0" smtClean="0"/>
              <a:t>“+-” a torque in both orientations (positive or negative) can be applied to keep the object steady.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The vector of a for force that can not be resisted must enter an area of only “++” or     “--”.</a:t>
            </a:r>
            <a:r>
              <a:rPr lang="en-US" sz="3200" dirty="0"/>
              <a:t> </a:t>
            </a:r>
            <a:r>
              <a:rPr lang="en-US" sz="3200" dirty="0" smtClean="0"/>
              <a:t>Lets shade these areas on the next figure: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643</Words>
  <Application>Microsoft Office PowerPoint</Application>
  <PresentationFormat>On-screen Show (4:3)</PresentationFormat>
  <Paragraphs>133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Question 3: a) Top Finger</vt:lpstr>
      <vt:lpstr>Question 3: a) Middle Finger</vt:lpstr>
      <vt:lpstr>Question 3: a)Botton Finger</vt:lpstr>
      <vt:lpstr>Question 3: b) Adding a New Finger</vt:lpstr>
      <vt:lpstr>Question 3: Why?</vt:lpstr>
      <vt:lpstr>Question 3: Why?</vt:lpstr>
      <vt:lpstr>Question 4: a) Moment-Labeling</vt:lpstr>
      <vt:lpstr>Question 4: a) Moment-Labeling</vt:lpstr>
      <vt:lpstr>Question 4: b) Drawing a force</vt:lpstr>
      <vt:lpstr>Question 4: b) Shading Areas</vt:lpstr>
      <vt:lpstr>Question 4: b) Shading Areas</vt:lpstr>
      <vt:lpstr>Question 4: b) Why?</vt:lpstr>
      <vt:lpstr>Question 6: Pentagon</vt:lpstr>
      <vt:lpstr>Question 6: Pentagon</vt:lpstr>
      <vt:lpstr>Question 6: Hexagon</vt:lpstr>
      <vt:lpstr>Question 6: Hexagon</vt:lpstr>
      <vt:lpstr>Question 6: Hexagon</vt:lpstr>
      <vt:lpstr>Question 6: Pentagon Corners</vt:lpstr>
      <vt:lpstr>Question 6: Pentagon Corners</vt:lpstr>
      <vt:lpstr>Question 6: Hexagon Corners</vt:lpstr>
      <vt:lpstr>Question 6: Hexagon Corners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Guimm</dc:creator>
  <cp:lastModifiedBy>Guimm</cp:lastModifiedBy>
  <cp:revision>51</cp:revision>
  <dcterms:created xsi:type="dcterms:W3CDTF">2014-12-05T04:00:54Z</dcterms:created>
  <dcterms:modified xsi:type="dcterms:W3CDTF">2014-12-10T17:37:47Z</dcterms:modified>
</cp:coreProperties>
</file>