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BC4EA56-24B1-430C-8BF5-6F83ECC4F75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C2F-0357-428A-B961-7516A3D3B29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9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EA56-24B1-430C-8BF5-6F83ECC4F75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C2F-0357-428A-B961-7516A3D3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8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EA56-24B1-430C-8BF5-6F83ECC4F75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C2F-0357-428A-B961-7516A3D3B29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91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EA56-24B1-430C-8BF5-6F83ECC4F75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C2F-0357-428A-B961-7516A3D3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3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EA56-24B1-430C-8BF5-6F83ECC4F75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C2F-0357-428A-B961-7516A3D3B29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16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EA56-24B1-430C-8BF5-6F83ECC4F75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C2F-0357-428A-B961-7516A3D3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3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EA56-24B1-430C-8BF5-6F83ECC4F75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C2F-0357-428A-B961-7516A3D3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1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EA56-24B1-430C-8BF5-6F83ECC4F75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C2F-0357-428A-B961-7516A3D3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EA56-24B1-430C-8BF5-6F83ECC4F75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C2F-0357-428A-B961-7516A3D3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02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EA56-24B1-430C-8BF5-6F83ECC4F75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C2F-0357-428A-B961-7516A3D3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26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EA56-24B1-430C-8BF5-6F83ECC4F75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C2F-0357-428A-B961-7516A3D3B29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16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C4EA56-24B1-430C-8BF5-6F83ECC4F75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E7DC2F-0357-428A-B961-7516A3D3B29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4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Kilobot</a:t>
            </a:r>
            <a:r>
              <a:rPr lang="en-US" dirty="0" smtClean="0"/>
              <a:t> Trilateration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angle to turn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86236" y="3191843"/>
            <a:ext cx="2356220" cy="3141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86236" y="3191843"/>
            <a:ext cx="1099270" cy="228650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69128" y="3348914"/>
            <a:ext cx="2360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 smtClean="0">
                <a:latin typeface="Calibri" panose="020F0502020204030204" pitchFamily="34" charset="0"/>
              </a:rPr>
              <a:t>α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532564" y="4256116"/>
                <a:ext cx="67810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564" y="4256116"/>
                <a:ext cx="6781057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933165" y="2647254"/>
            <a:ext cx="6688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Problem: </a:t>
            </a:r>
            <a:r>
              <a:rPr lang="en-US" sz="2800" dirty="0" smtClean="0"/>
              <a:t>calculate an angle from -</a:t>
            </a:r>
            <a:r>
              <a:rPr lang="en-US" sz="2800" dirty="0"/>
              <a:t>π </a:t>
            </a:r>
            <a:r>
              <a:rPr lang="en-US" sz="2800" dirty="0" smtClean="0"/>
              <a:t> to π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05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138578" y="2477706"/>
            <a:ext cx="376928" cy="36994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74" y="4943697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331647" y="4093146"/>
            <a:ext cx="376928" cy="369948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H="1">
            <a:off x="2120060" y="4408916"/>
            <a:ext cx="1266787" cy="10112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04848" y="3476250"/>
            <a:ext cx="218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1CADE4"/>
                </a:solidFill>
              </a:rPr>
              <a:t>d1</a:t>
            </a:r>
            <a:endParaRPr lang="en-US" sz="3200" dirty="0">
              <a:solidFill>
                <a:srgbClr val="1CADE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698" y="4759435"/>
            <a:ext cx="218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1CADE4"/>
                </a:solidFill>
              </a:rPr>
              <a:t>d2</a:t>
            </a:r>
            <a:endParaRPr lang="en-US" sz="3200" dirty="0">
              <a:solidFill>
                <a:srgbClr val="1CADE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5506" y="2011569"/>
            <a:ext cx="218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Center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84164" y="4463094"/>
            <a:ext cx="5430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(d2 &gt; d1)</a:t>
            </a:r>
          </a:p>
          <a:p>
            <a:r>
              <a:rPr lang="en-US" sz="2400" dirty="0" smtClean="0"/>
              <a:t>	Turn (180 degrees);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12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225" y="2286000"/>
            <a:ext cx="925368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7003" y="2052935"/>
            <a:ext cx="924304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  <a:endParaRPr lang="en-US" sz="13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38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a Local Coordinate Frame</a:t>
            </a:r>
            <a:endParaRPr lang="en-US" dirty="0"/>
          </a:p>
        </p:txBody>
      </p:sp>
      <p:pic>
        <p:nvPicPr>
          <p:cNvPr id="1026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759" y="5207160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66" y="1896893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816" y="1896893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5" idx="2"/>
            <a:endCxn id="1026" idx="1"/>
          </p:cNvCxnSpPr>
          <p:nvPr/>
        </p:nvCxnSpPr>
        <p:spPr>
          <a:xfrm>
            <a:off x="2931420" y="3188255"/>
            <a:ext cx="2668339" cy="266458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1026" idx="3"/>
          </p:cNvCxnSpPr>
          <p:nvPr/>
        </p:nvCxnSpPr>
        <p:spPr>
          <a:xfrm flipH="1">
            <a:off x="6412666" y="3188255"/>
            <a:ext cx="2615604" cy="266458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6" idx="1"/>
          </p:cNvCxnSpPr>
          <p:nvPr/>
        </p:nvCxnSpPr>
        <p:spPr>
          <a:xfrm>
            <a:off x="3337873" y="2542574"/>
            <a:ext cx="5283943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a Local Coordinate Frame</a:t>
            </a:r>
            <a:endParaRPr lang="en-US" dirty="0"/>
          </a:p>
        </p:txBody>
      </p:sp>
      <p:pic>
        <p:nvPicPr>
          <p:cNvPr id="1026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759" y="5207160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66" y="1896893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816" y="1896893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5" idx="2"/>
            <a:endCxn id="1026" idx="1"/>
          </p:cNvCxnSpPr>
          <p:nvPr/>
        </p:nvCxnSpPr>
        <p:spPr>
          <a:xfrm>
            <a:off x="2931420" y="3188255"/>
            <a:ext cx="2668339" cy="266458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1026" idx="3"/>
          </p:cNvCxnSpPr>
          <p:nvPr/>
        </p:nvCxnSpPr>
        <p:spPr>
          <a:xfrm flipH="1">
            <a:off x="6412666" y="3188255"/>
            <a:ext cx="2615604" cy="266458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6" idx="1"/>
          </p:cNvCxnSpPr>
          <p:nvPr/>
        </p:nvCxnSpPr>
        <p:spPr>
          <a:xfrm>
            <a:off x="3337873" y="2542574"/>
            <a:ext cx="5283943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360" y="4499932"/>
            <a:ext cx="2568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Better results were obtained around 8-9 cm (80-90 mm)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0242" y="2203094"/>
            <a:ext cx="218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59085" y="2203094"/>
            <a:ext cx="218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8074" y="5798370"/>
            <a:ext cx="218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R3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a Local Coordinate Frame</a:t>
            </a:r>
            <a:endParaRPr lang="en-US" dirty="0"/>
          </a:p>
        </p:txBody>
      </p:sp>
      <p:pic>
        <p:nvPicPr>
          <p:cNvPr id="1026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759" y="5207160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66" y="1896893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816" y="1896893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5" idx="2"/>
            <a:endCxn id="1026" idx="1"/>
          </p:cNvCxnSpPr>
          <p:nvPr/>
        </p:nvCxnSpPr>
        <p:spPr>
          <a:xfrm>
            <a:off x="2931420" y="3188255"/>
            <a:ext cx="2668339" cy="266458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1026" idx="3"/>
          </p:cNvCxnSpPr>
          <p:nvPr/>
        </p:nvCxnSpPr>
        <p:spPr>
          <a:xfrm flipH="1">
            <a:off x="6412666" y="3188255"/>
            <a:ext cx="2615604" cy="266458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6" idx="1"/>
          </p:cNvCxnSpPr>
          <p:nvPr/>
        </p:nvCxnSpPr>
        <p:spPr>
          <a:xfrm>
            <a:off x="3337873" y="2542574"/>
            <a:ext cx="5283943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33209" y="2145737"/>
            <a:ext cx="218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(0, 0)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47660" y="1840523"/>
            <a:ext cx="218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1CADE4"/>
                </a:solidFill>
              </a:rPr>
              <a:t>d12</a:t>
            </a:r>
            <a:endParaRPr lang="en-US" sz="3200" dirty="0">
              <a:solidFill>
                <a:srgbClr val="1CADE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7058" y="4135830"/>
            <a:ext cx="218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1CADE4"/>
                </a:solidFill>
              </a:rPr>
              <a:t>d13</a:t>
            </a:r>
            <a:endParaRPr lang="en-US" sz="3200" dirty="0">
              <a:solidFill>
                <a:srgbClr val="1CADE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24597" y="4135829"/>
            <a:ext cx="218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1CADE4"/>
                </a:solidFill>
              </a:rPr>
              <a:t>d23</a:t>
            </a:r>
            <a:endParaRPr lang="en-US" sz="3200" dirty="0">
              <a:solidFill>
                <a:srgbClr val="1CADE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62111" y="2145737"/>
            <a:ext cx="218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(d12, 0)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3481" y="5560453"/>
            <a:ext cx="218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(x3, y3)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coordinates of r3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Using Pythagoras formula: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Solving the differential 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a:rPr lang="en-US" i="1"/>
                              <m:t>𝑑</m:t>
                            </m:r>
                          </m:e>
                          <m:sub>
                            <m:r>
                              <a:rPr lang="en-US" i="1"/>
                              <m:t>13</m:t>
                            </m:r>
                          </m:sub>
                          <m:sup>
                            <m:r>
                              <a:rPr lang="en-US" i="1"/>
                              <m:t>2</m:t>
                            </m:r>
                          </m:sup>
                        </m:sSubSup>
                        <m:r>
                          <a:rPr lang="en-US" i="1"/>
                          <m:t>− </m:t>
                        </m:r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a:rPr lang="en-US" i="1"/>
                              <m:t>𝑑</m:t>
                            </m:r>
                          </m:e>
                          <m:sub>
                            <m:r>
                              <a:rPr lang="en-US" i="1"/>
                              <m:t>23</m:t>
                            </m:r>
                          </m:sub>
                          <m:sup>
                            <m:r>
                              <a:rPr lang="en-US" i="1"/>
                              <m:t>2</m:t>
                            </m:r>
                          </m:sup>
                        </m:sSubSup>
                        <m:r>
                          <a:rPr lang="en-US" i="1"/>
                          <m:t>+</m:t>
                        </m:r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a:rPr lang="en-US" i="1"/>
                              <m:t>𝑑</m:t>
                            </m:r>
                          </m:e>
                          <m:sub>
                            <m:r>
                              <a:rPr lang="en-US" i="1"/>
                              <m:t>12</m:t>
                            </m:r>
                          </m:sub>
                          <m:sup>
                            <m:r>
                              <a:rPr lang="en-US" i="1"/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/>
                          <m:t>2∗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𝑑</m:t>
                            </m:r>
                          </m:e>
                          <m:sub>
                            <m:r>
                              <a:rPr lang="en-US" i="1"/>
                              <m:t>12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i="1"/>
                        </m:ctrlPr>
                      </m:radPr>
                      <m:deg>
                        <m:r>
                          <a:rPr lang="en-US" i="1"/>
                          <m:t>2</m:t>
                        </m:r>
                      </m:deg>
                      <m:e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a:rPr lang="en-US" i="1"/>
                              <m:t>𝑑</m:t>
                            </m:r>
                          </m:e>
                          <m:sub>
                            <m:r>
                              <a:rPr lang="en-US" i="1"/>
                              <m:t>13</m:t>
                            </m:r>
                          </m:sub>
                          <m:sup>
                            <m:r>
                              <a:rPr lang="en-US" i="1"/>
                              <m:t>2</m:t>
                            </m:r>
                          </m:sup>
                        </m:sSubSup>
                        <m:r>
                          <a:rPr lang="en-US" i="1"/>
                          <m:t>−</m:t>
                        </m:r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3</m:t>
                            </m:r>
                          </m:sub>
                          <m:sup>
                            <m:r>
                              <a:rPr lang="en-US" i="1"/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385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 rotWithShape="1">
          <a:blip r:embed="rId3"/>
          <a:srcRect r="46810"/>
          <a:stretch/>
        </p:blipFill>
        <p:spPr>
          <a:xfrm>
            <a:off x="1254473" y="2286000"/>
            <a:ext cx="4245887" cy="4023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69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Trilateration</a:t>
            </a:r>
            <a:endParaRPr lang="en-US" dirty="0"/>
          </a:p>
        </p:txBody>
      </p:sp>
      <p:pic>
        <p:nvPicPr>
          <p:cNvPr id="1026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759" y="5207160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66" y="1896893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816" y="1896893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5" idx="3"/>
            <a:endCxn id="9" idx="1"/>
          </p:cNvCxnSpPr>
          <p:nvPr/>
        </p:nvCxnSpPr>
        <p:spPr>
          <a:xfrm>
            <a:off x="3337873" y="2542574"/>
            <a:ext cx="3161559" cy="1040554"/>
          </a:xfrm>
          <a:prstGeom prst="straightConnector1">
            <a:avLst/>
          </a:prstGeom>
          <a:ln w="508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" idx="2"/>
            <a:endCxn id="1026" idx="0"/>
          </p:cNvCxnSpPr>
          <p:nvPr/>
        </p:nvCxnSpPr>
        <p:spPr>
          <a:xfrm flipH="1">
            <a:off x="6006213" y="4228809"/>
            <a:ext cx="899673" cy="978351"/>
          </a:xfrm>
          <a:prstGeom prst="straightConnector1">
            <a:avLst/>
          </a:prstGeom>
          <a:ln w="508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6" idx="1"/>
          </p:cNvCxnSpPr>
          <p:nvPr/>
        </p:nvCxnSpPr>
        <p:spPr>
          <a:xfrm flipV="1">
            <a:off x="7312339" y="2542574"/>
            <a:ext cx="1309477" cy="1040554"/>
          </a:xfrm>
          <a:prstGeom prst="straightConnector1">
            <a:avLst/>
          </a:prstGeom>
          <a:ln w="508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432" y="2937447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47350" y="2438125"/>
            <a:ext cx="218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d1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6203" y="2438124"/>
            <a:ext cx="218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d2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84164" y="4202587"/>
            <a:ext cx="218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d3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9664" y="4563857"/>
            <a:ext cx="4093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distance </a:t>
            </a:r>
            <a:r>
              <a:rPr lang="en-US" sz="2800" b="1" dirty="0" smtClean="0">
                <a:solidFill>
                  <a:srgbClr val="92D050"/>
                </a:solidFill>
              </a:rPr>
              <a:t>d</a:t>
            </a:r>
            <a:r>
              <a:rPr lang="en-US" sz="2800" dirty="0" smtClean="0"/>
              <a:t> is obtained once a message is received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93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Trilateration Formulas</a:t>
            </a:r>
            <a:endParaRPr lang="en-US" dirty="0"/>
          </a:p>
        </p:txBody>
      </p:sp>
      <p:pic>
        <p:nvPicPr>
          <p:cNvPr id="2050" name="Picture 2" descr="https://upload.wikimedia.org/wikipedia/commons/thumb/c/c3/3spheres.svg/622px-3spheres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08" y="2286000"/>
            <a:ext cx="404222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r_2^2=(x-d)^2+y^2+z^2 \,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8" y="2911178"/>
            <a:ext cx="2152707" cy="25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_3^2=(x-i)^2+(y-j)^2+z^2 \,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8" y="3360943"/>
            <a:ext cx="2660525" cy="25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_1^2=x^2+y^2+z^2 \,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8" y="2450373"/>
            <a:ext cx="1600734" cy="26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x=\frac{r_1^2-r_2^2+d^2}{2d}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8" y="4351847"/>
            <a:ext cx="1761993" cy="51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y=\frac{r_1^2-r_3^2-x^2+(x-i)^2+j^2}{2j}=\frac{r_1^2-r_3^2+i^2+j^2}{2j}-\frac{i}{j}x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8" y="5136888"/>
            <a:ext cx="5249538" cy="4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goal</a:t>
            </a:r>
            <a:endParaRPr lang="en-US" dirty="0"/>
          </a:p>
        </p:txBody>
      </p:sp>
      <p:pic>
        <p:nvPicPr>
          <p:cNvPr id="1026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759" y="5207160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66" y="1896893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816" y="1896893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7888" y="2145737"/>
            <a:ext cx="218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(x1, y1)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62111" y="2145737"/>
            <a:ext cx="218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(x2, y2)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3481" y="5560453"/>
            <a:ext cx="218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(x3, y3)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817748" y="3506393"/>
            <a:ext cx="376928" cy="36994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239872" y="3461904"/>
                <a:ext cx="4414633" cy="119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𝐶𝑒𝑛𝑡𝑒𝑟</m:t>
                      </m:r>
                      <m:r>
                        <a:rPr lang="en-US" sz="3200" i="1"/>
                        <m:t>=</m:t>
                      </m:r>
                      <m:d>
                        <m:dPr>
                          <m:ctrlPr>
                            <a:rPr lang="en-US" sz="3200" i="1"/>
                          </m:ctrlPr>
                        </m:dPr>
                        <m:e>
                          <m:f>
                            <m:fPr>
                              <m:ctrlPr>
                                <a:rPr lang="en-US" sz="3200" i="1"/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3200" i="1"/>
                                  </m:ctrlPr>
                                </m:naryPr>
                                <m:sub>
                                  <m:r>
                                    <a:rPr lang="en-US" sz="3200" i="1"/>
                                    <m:t>1</m:t>
                                  </m:r>
                                </m:sub>
                                <m:sup>
                                  <m:r>
                                    <a:rPr lang="en-US" sz="3200" i="1"/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3200" i="1"/>
                                      </m:ctrlPr>
                                    </m:sSubPr>
                                    <m:e>
                                      <m:r>
                                        <a:rPr lang="en-US" sz="3200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/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3200" i="1"/>
                                <m:t>3</m:t>
                              </m:r>
                            </m:den>
                          </m:f>
                          <m:r>
                            <a:rPr lang="en-US" sz="3200" i="1"/>
                            <m:t>,</m:t>
                          </m:r>
                          <m:f>
                            <m:fPr>
                              <m:ctrlPr>
                                <a:rPr lang="en-US" sz="3200" i="1"/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3200" i="1"/>
                                  </m:ctrlPr>
                                </m:naryPr>
                                <m:sub>
                                  <m:r>
                                    <a:rPr lang="en-US" sz="3200" i="1"/>
                                    <m:t>1</m:t>
                                  </m:r>
                                </m:sub>
                                <m:sup>
                                  <m:r>
                                    <a:rPr lang="en-US" sz="3200" i="1"/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3200" i="1"/>
                                      </m:ctrlPr>
                                    </m:sSubPr>
                                    <m:e>
                                      <m:r>
                                        <a:rPr lang="en-US" sz="3200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i="1"/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3200" i="1"/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872" y="3461904"/>
                <a:ext cx="4414633" cy="11988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5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robot</a:t>
            </a:r>
            <a:endParaRPr lang="en-US" dirty="0"/>
          </a:p>
        </p:txBody>
      </p:sp>
      <p:pic>
        <p:nvPicPr>
          <p:cNvPr id="4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08583" y="1868971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k-team.com/uploads/kilob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77710" y="2183114"/>
            <a:ext cx="812907" cy="12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6794969" y="5760982"/>
            <a:ext cx="376928" cy="36994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1"/>
            <a:endCxn id="5" idx="3"/>
          </p:cNvCxnSpPr>
          <p:nvPr/>
        </p:nvCxnSpPr>
        <p:spPr>
          <a:xfrm>
            <a:off x="3121490" y="2514652"/>
            <a:ext cx="2356220" cy="3141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60073" y="2238669"/>
            <a:ext cx="461417" cy="472208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30249" y="2126102"/>
                <a:ext cx="21847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rgbClr val="1CADE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1CADE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1CADE4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9" y="2126102"/>
                <a:ext cx="218478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939127" y="2664907"/>
                <a:ext cx="21847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rgbClr val="1CADE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1CADE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1CADE4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27" y="2664907"/>
                <a:ext cx="2184788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09332" y="4638502"/>
                <a:ext cx="48114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1CADE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1CADE4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1CADE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1CADE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1CADE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1CADE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1CADE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1CADE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1CADE4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32" y="4638502"/>
                <a:ext cx="481140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5884163" y="3474476"/>
            <a:ext cx="1099270" cy="228650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7254029" y="5761598"/>
                <a:ext cx="1648913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029" y="5761598"/>
                <a:ext cx="1648913" cy="660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66178" y="5543373"/>
                <a:ext cx="4297715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8" y="5543373"/>
                <a:ext cx="4297715" cy="6600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05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</TotalTime>
  <Words>131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Tw Cen MT</vt:lpstr>
      <vt:lpstr>Tw Cen MT Condensed</vt:lpstr>
      <vt:lpstr>Wingdings 3</vt:lpstr>
      <vt:lpstr>Integral</vt:lpstr>
      <vt:lpstr>Kilobot Trilateration</vt:lpstr>
      <vt:lpstr>Forming a Local Coordinate Frame</vt:lpstr>
      <vt:lpstr>Forming a Local Coordinate Frame</vt:lpstr>
      <vt:lpstr>Forming a Local Coordinate Frame</vt:lpstr>
      <vt:lpstr>Finding the coordinates of r3</vt:lpstr>
      <vt:lpstr>Trilateration</vt:lpstr>
      <vt:lpstr>Trilateration Formulas</vt:lpstr>
      <vt:lpstr>Calculate the goal</vt:lpstr>
      <vt:lpstr>Moving the robot</vt:lpstr>
      <vt:lpstr>Calculate angle to turn</vt:lpstr>
      <vt:lpstr>Possible solution</vt:lpstr>
      <vt:lpstr>Message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Kilobot Trilateration</dc:title>
  <dc:creator>Guilherme Klink</dc:creator>
  <cp:lastModifiedBy>Guilherme Klink</cp:lastModifiedBy>
  <cp:revision>20</cp:revision>
  <dcterms:created xsi:type="dcterms:W3CDTF">2015-12-09T05:51:57Z</dcterms:created>
  <dcterms:modified xsi:type="dcterms:W3CDTF">2015-12-09T07:10:38Z</dcterms:modified>
</cp:coreProperties>
</file>