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7457D-4431-5986-28B8-1B4632C2A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6041B7-45B6-7A54-750B-F97A46CDB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2EAAF-5984-B305-1721-5A11D12D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131D0-A7B3-56EC-822A-FC245CE1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EBB2B-B9FD-D583-4BBC-6EEDEE0F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4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B70D4-937C-6734-E6D3-208CA0C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F42649-F254-BC4C-DA3A-F8C953E87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B7E364-C685-F3FC-E707-6EB08AF1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549F9-CA0D-C0DC-737B-34703F68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ACBD5-0B29-9ABE-BD9A-0C8D1068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83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DB0B9E-023B-B43C-B0B8-2445EF666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D398A-20B5-6DAA-F1D0-0EE450823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5BD8ED-294A-262D-B799-5561EA25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84232B-3AF8-5B11-9B8F-8F1A33CE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DD0F72-0CAF-BA82-268B-2DF23D1C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90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642FD-9B0E-1D60-AB05-16106833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99D9F-F082-2299-8981-8BD1FD43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EA6625-69A5-F5C4-1782-EA63F909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9A629F-4671-4873-2DCC-7F35791D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F2FB02-4BD4-FB31-B05D-EA70BADA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53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44452-B96B-1F33-E429-96B57DD6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0169B5-8C78-9A78-881B-35112AA0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4E11A-B60E-EEA1-81AC-5560C28B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BE6E04-373E-E9DD-34AF-DD425321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6ADAEE-9F3D-B1FD-6801-E0DAA318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26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C4419-97F6-BF99-089B-A7DEFA95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0AE3D-9AA3-B28B-7BA7-743F0D61C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10384D-9680-2129-82F0-FB35BF8C2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BDA9BA-1A63-A4E1-328F-3809CA2A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27C848-0589-FD31-F281-D6C84B6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D5B53E-D3B2-9F14-3950-B5B1CD61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3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6A91A-2EE7-1B7D-7280-BEF7894F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6139B-0A01-4F53-BBB5-4FEADF678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DB3A0C-09D8-4599-86EA-ED11F44E0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BB6893-C102-9300-C64E-26CB1EB7F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A5D46B-8205-CDC3-94DC-0BDB1CF5F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65945F-A095-A0A1-292F-6D622F04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6622BB-1122-1EFF-D5E7-010412CD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FA9FAD-6202-8904-A534-F8D68AA0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1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2DD19-9811-F380-71B9-FEE5FC1A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9F1143-F174-4B59-9382-4F62A66B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4451D1-D904-B0AE-520C-44A7582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AA088-F336-511F-0649-35E9AF63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36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10ABA4-A23B-B8EB-C40B-A72BAA0A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571B46-536D-D9A2-7F89-22957C1D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33A2C9-0CCB-7DCD-3114-A8552DAD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19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37822-C5D3-1114-7F20-1DC235B8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2F663-79C9-8DFB-6AEC-549E3494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1639-3CF6-B88A-08A2-3DAE74DB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072980-C3BE-C5AD-426E-6F7EB444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46ADEE-5EB7-368D-6C5F-9292A0F7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8DE335-AD72-9FFE-AB11-AF1AE848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8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C3CE4-C671-48F7-85C0-467DA356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9B0F5B-E630-E5F7-250E-883BED8D0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CFE68F-0826-DAD8-A869-844530AF1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81F95E-9849-5077-7AAB-C84599CC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8CC0-834B-4881-B0E7-BC20F8FB2FBF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4629F2-8472-C5FC-C9B5-0C42F8ED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1A9A6D-EF8D-37FF-39F6-E9A4FC28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4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D60F00-DFD4-3EA3-A5D6-9A4B2F7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59B60A-B005-023A-E3FC-A2A7A7862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AC2123-A954-8956-264F-38E336EBD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8CC0-834B-4881-B0E7-BC20F8FB2FBF}" type="datetimeFigureOut">
              <a:rPr lang="pt-BR" smtClean="0"/>
              <a:t>14/05/2023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DAB5A2-C6B1-792C-037D-B8C6799F8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F5551-0677-988C-A787-BAE02376B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9AF76-D116-47F1-B962-6109EEE3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44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Interação Humano-Computador (IHC)</a:t>
            </a:r>
            <a:br>
              <a:rPr lang="pt-BR" dirty="0"/>
            </a:br>
            <a:r>
              <a:rPr lang="pt-BR" dirty="0"/>
              <a:t>Revisão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47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9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Enquanto a acessibilidade está relaciona a maneira como o designer se comunica om o usuário, a comunicabilidade diz como retirar barreiras para a interação entre um usuário e um sistema computacional.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(   ) Verdadeiro</a:t>
            </a:r>
          </a:p>
          <a:p>
            <a:pPr marL="0" indent="0">
              <a:buNone/>
            </a:pPr>
            <a:r>
              <a:rPr lang="pt-BR" dirty="0"/>
              <a:t>(   ) Falso</a:t>
            </a:r>
          </a:p>
        </p:txBody>
      </p:sp>
    </p:spTree>
    <p:extLst>
      <p:ext uri="{BB962C8B-B14F-4D97-AF65-F5344CB8AC3E}">
        <p14:creationId xmlns:p14="http://schemas.microsoft.com/office/powerpoint/2010/main" val="129757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I – A </a:t>
            </a:r>
            <a:r>
              <a:rPr lang="pt-BR" dirty="0" err="1"/>
              <a:t>pscicologia</a:t>
            </a:r>
            <a:r>
              <a:rPr lang="pt-BR" dirty="0"/>
              <a:t> experimental tenta modular e prever o comportamento humano</a:t>
            </a:r>
          </a:p>
          <a:p>
            <a:pPr marL="0" indent="0">
              <a:buNone/>
            </a:pPr>
            <a:r>
              <a:rPr lang="pt-BR" dirty="0"/>
              <a:t>II – A lei de </a:t>
            </a:r>
            <a:r>
              <a:rPr lang="pt-BR" dirty="0" err="1"/>
              <a:t>Hick-Hyman</a:t>
            </a:r>
            <a:r>
              <a:rPr lang="pt-BR" dirty="0"/>
              <a:t> e os princípios de Gestalt fazem parte da psicologia cognitiva de IHC</a:t>
            </a:r>
          </a:p>
          <a:p>
            <a:pPr marL="0" indent="0">
              <a:buNone/>
            </a:pPr>
            <a:r>
              <a:rPr lang="pt-BR" dirty="0"/>
              <a:t>III – A lei de </a:t>
            </a:r>
            <a:r>
              <a:rPr lang="pt-BR" dirty="0" err="1"/>
              <a:t>Hick-Hyman</a:t>
            </a:r>
            <a:r>
              <a:rPr lang="pt-BR" dirty="0"/>
              <a:t> diz respeito ao tempo que uma pessoa leva para apontar algo na tela, pelo seu tamanho.</a:t>
            </a:r>
          </a:p>
          <a:p>
            <a:pPr marL="0" indent="0">
              <a:buNone/>
            </a:pPr>
            <a:r>
              <a:rPr lang="pt-BR" dirty="0"/>
              <a:t>Assinale a alternativa correta:</a:t>
            </a:r>
          </a:p>
          <a:p>
            <a:pPr marL="514350" indent="-514350">
              <a:buAutoNum type="alphaLcParenR"/>
            </a:pPr>
            <a:r>
              <a:rPr lang="pt-BR" dirty="0"/>
              <a:t>Todas estão incorretas		b) Somente I está correta</a:t>
            </a:r>
          </a:p>
          <a:p>
            <a:pPr marL="514350" indent="-514350">
              <a:buAutoNum type="alphaLcParenR" startAt="3"/>
            </a:pPr>
            <a:r>
              <a:rPr lang="pt-BR" dirty="0"/>
              <a:t>I e II estão corretas			d) Somente a III está correta</a:t>
            </a:r>
          </a:p>
          <a:p>
            <a:pPr marL="0" indent="0">
              <a:buNone/>
            </a:pPr>
            <a:r>
              <a:rPr lang="pt-BR" dirty="0"/>
              <a:t>e) Somente a II está incorreta</a:t>
            </a:r>
          </a:p>
        </p:txBody>
      </p:sp>
    </p:spTree>
    <p:extLst>
      <p:ext uri="{BB962C8B-B14F-4D97-AF65-F5344CB8AC3E}">
        <p14:creationId xmlns:p14="http://schemas.microsoft.com/office/powerpoint/2010/main" val="245712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Existem dois dos princípios de Gestalt na figura a seguir. Eles são:</a:t>
            </a:r>
          </a:p>
          <a:p>
            <a:pPr marL="0" indent="0">
              <a:buNone/>
            </a:pPr>
            <a:endParaRPr lang="pt-BR" sz="2800" dirty="0"/>
          </a:p>
          <a:p>
            <a:pPr marL="514350" indent="-514350">
              <a:buAutoNum type="alphaLcParenR"/>
            </a:pPr>
            <a:r>
              <a:rPr lang="pt-BR" sz="2800" dirty="0"/>
              <a:t>Fecho e proximidade</a:t>
            </a:r>
          </a:p>
          <a:p>
            <a:pPr marL="514350" indent="-514350">
              <a:buAutoNum type="alphaLcParenR"/>
            </a:pPr>
            <a:r>
              <a:rPr lang="pt-BR" sz="2800" dirty="0"/>
              <a:t>Similaridade e região comum</a:t>
            </a:r>
          </a:p>
          <a:p>
            <a:pPr marL="514350" indent="-514350">
              <a:buAutoNum type="alphaLcParenR"/>
            </a:pPr>
            <a:r>
              <a:rPr lang="pt-BR" sz="2800" dirty="0"/>
              <a:t>Destino comum e proximidade</a:t>
            </a:r>
          </a:p>
          <a:p>
            <a:pPr marL="514350" indent="-514350">
              <a:buAutoNum type="alphaLcParenR"/>
            </a:pPr>
            <a:r>
              <a:rPr lang="pt-BR" sz="2800" dirty="0"/>
              <a:t>Conectividade e simetria</a:t>
            </a:r>
          </a:p>
          <a:p>
            <a:pPr marL="514350" indent="-514350">
              <a:buAutoNum type="alphaLcParenR"/>
            </a:pPr>
            <a:r>
              <a:rPr lang="pt-BR" sz="2800" dirty="0"/>
              <a:t>Destino comum e similaridade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2162578"/>
            <a:ext cx="6572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1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Assinale a alternativa correta: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lphaLcParenR"/>
            </a:pPr>
            <a:r>
              <a:rPr lang="pt-BR" dirty="0"/>
              <a:t>A engenharia semiótica em IHC estuda a comunicação entre usuários e sistemas, não sendo possível a comunicação entre designers e usuários.</a:t>
            </a:r>
          </a:p>
          <a:p>
            <a:pPr marL="514350" indent="-514350">
              <a:buAutoNum type="alphaLcParenR"/>
            </a:pPr>
            <a:r>
              <a:rPr lang="pt-BR" dirty="0"/>
              <a:t>A metacomunicação é uma técnica utilizada pelo designer para se comunicar com o usuário através da interface.</a:t>
            </a:r>
          </a:p>
          <a:p>
            <a:pPr marL="514350" indent="-514350">
              <a:buAutoNum type="alphaLcParenR"/>
            </a:pPr>
            <a:r>
              <a:rPr lang="pt-BR" dirty="0"/>
              <a:t>A Lei de </a:t>
            </a:r>
            <a:r>
              <a:rPr lang="pt-BR" dirty="0" err="1"/>
              <a:t>Fitts</a:t>
            </a:r>
            <a:r>
              <a:rPr lang="pt-BR" dirty="0"/>
              <a:t> diz respeito ao tempo que o usuário leva para encontrar uma opção dentre um conjunto de opções.</a:t>
            </a:r>
          </a:p>
          <a:p>
            <a:pPr marL="514350" indent="-514350">
              <a:buAutoNum type="alphaLcParenR"/>
            </a:pPr>
            <a:r>
              <a:rPr lang="pt-BR" dirty="0"/>
              <a:t>Para ser um signo, um objeto não deve possuir uma relação </a:t>
            </a:r>
            <a:r>
              <a:rPr lang="pt-BR" dirty="0" err="1"/>
              <a:t>triádica</a:t>
            </a:r>
            <a:r>
              <a:rPr lang="pt-BR" dirty="0"/>
              <a:t> com seu objeto e seu interpretante</a:t>
            </a:r>
          </a:p>
        </p:txBody>
      </p:sp>
    </p:spTree>
    <p:extLst>
      <p:ext uri="{BB962C8B-B14F-4D97-AF65-F5344CB8AC3E}">
        <p14:creationId xmlns:p14="http://schemas.microsoft.com/office/powerpoint/2010/main" val="73352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Signos podem ser: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lphaLcParenR"/>
            </a:pPr>
            <a:r>
              <a:rPr lang="pt-BR" dirty="0"/>
              <a:t>Estáticos e dinâmico apenas</a:t>
            </a:r>
          </a:p>
          <a:p>
            <a:pPr marL="514350" indent="-514350">
              <a:buAutoNum type="alphaLcParenR"/>
            </a:pPr>
            <a:r>
              <a:rPr lang="pt-BR" dirty="0"/>
              <a:t>Estáticos, dinâmicos e metalinguísticos</a:t>
            </a:r>
          </a:p>
          <a:p>
            <a:pPr marL="514350" indent="-514350">
              <a:buAutoNum type="alphaLcParenR"/>
            </a:pPr>
            <a:r>
              <a:rPr lang="pt-BR" dirty="0"/>
              <a:t>Dinâmicos e metalinguísticos</a:t>
            </a:r>
          </a:p>
          <a:p>
            <a:pPr marL="514350" indent="-514350">
              <a:buAutoNum type="alphaLcParenR"/>
            </a:pPr>
            <a:r>
              <a:rPr lang="pt-BR" dirty="0"/>
              <a:t>Estáticos e metalinguísticos</a:t>
            </a:r>
          </a:p>
          <a:p>
            <a:pPr marL="514350" indent="-514350">
              <a:buAutoNum type="alphaLcParenR"/>
            </a:pPr>
            <a:r>
              <a:rPr lang="pt-BR" dirty="0"/>
              <a:t>Estáticos, dinâmicos, metalinguísticos e </a:t>
            </a:r>
            <a:r>
              <a:rPr lang="pt-BR" dirty="0" err="1"/>
              <a:t>gestaltianos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72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 – O design em IHC tem intuito de estudar o estado atual e interver para melhorar as coisas.</a:t>
            </a:r>
          </a:p>
          <a:p>
            <a:pPr marL="0" indent="0">
              <a:buNone/>
            </a:pPr>
            <a:r>
              <a:rPr lang="pt-BR" dirty="0"/>
              <a:t>II – O design em IHC possui as etapas de Análise, Intervenção e Avaliação.</a:t>
            </a:r>
          </a:p>
          <a:p>
            <a:pPr marL="0" indent="0">
              <a:buNone/>
            </a:pPr>
            <a:r>
              <a:rPr lang="pt-BR" dirty="0"/>
              <a:t>III – A avaliação só ocorre depois da intervenção.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lphaLcParenR"/>
            </a:pPr>
            <a:r>
              <a:rPr lang="pt-BR" dirty="0"/>
              <a:t>Todas estão corretas		b) Apenais I e II estão corretas</a:t>
            </a:r>
          </a:p>
          <a:p>
            <a:pPr marL="514350" indent="-514350">
              <a:buAutoNum type="alphaLcParenR" startAt="3"/>
            </a:pPr>
            <a:r>
              <a:rPr lang="pt-BR" dirty="0"/>
              <a:t>Apenas I está correta		d) Apenas III está correta</a:t>
            </a:r>
          </a:p>
          <a:p>
            <a:pPr marL="0" indent="0">
              <a:buNone/>
            </a:pPr>
            <a:r>
              <a:rPr lang="pt-BR" dirty="0"/>
              <a:t>e) Apenas II está correta</a:t>
            </a:r>
          </a:p>
        </p:txBody>
      </p:sp>
    </p:spTree>
    <p:extLst>
      <p:ext uri="{BB962C8B-B14F-4D97-AF65-F5344CB8AC3E}">
        <p14:creationId xmlns:p14="http://schemas.microsoft.com/office/powerpoint/2010/main" val="344238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Existem DUAS perspectivas de design: Racionalismo técnico e reflexão de ação. A primeira consiste em atacar um problema específico, enquanto a segunda um problema geral.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(   ) Verdadeiro</a:t>
            </a:r>
          </a:p>
          <a:p>
            <a:pPr marL="0" indent="0">
              <a:buNone/>
            </a:pPr>
            <a:r>
              <a:rPr lang="pt-BR" dirty="0"/>
              <a:t>(   ) Falso</a:t>
            </a:r>
          </a:p>
        </p:txBody>
      </p:sp>
    </p:spTree>
    <p:extLst>
      <p:ext uri="{BB962C8B-B14F-4D97-AF65-F5344CB8AC3E}">
        <p14:creationId xmlns:p14="http://schemas.microsoft.com/office/powerpoint/2010/main" val="355722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Assinale a alternativa que não é uma característica adequada para dispositivos móveis: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lphaLcParenR"/>
            </a:pPr>
            <a:r>
              <a:rPr lang="pt-BR" dirty="0"/>
              <a:t>Textos concisos</a:t>
            </a:r>
          </a:p>
          <a:p>
            <a:pPr marL="514350" indent="-514350">
              <a:buAutoNum type="alphaLcParenR"/>
            </a:pPr>
            <a:r>
              <a:rPr lang="pt-BR" dirty="0"/>
              <a:t>Redução de clicks</a:t>
            </a:r>
          </a:p>
          <a:p>
            <a:pPr marL="514350" indent="-514350">
              <a:buAutoNum type="alphaLcParenR"/>
            </a:pPr>
            <a:r>
              <a:rPr lang="pt-BR" dirty="0"/>
              <a:t>Textos longos</a:t>
            </a:r>
          </a:p>
          <a:p>
            <a:pPr marL="514350" indent="-514350">
              <a:buAutoNum type="alphaLcParenR"/>
            </a:pPr>
            <a:r>
              <a:rPr lang="pt-BR" dirty="0"/>
              <a:t>Redução de funcionalidades</a:t>
            </a:r>
          </a:p>
          <a:p>
            <a:pPr marL="514350" indent="-514350">
              <a:buAutoNum type="alphaLcParenR"/>
            </a:pPr>
            <a:r>
              <a:rPr lang="pt-BR" dirty="0"/>
              <a:t>Usuário ter </a:t>
            </a:r>
            <a:r>
              <a:rPr lang="pt-BR" dirty="0" smtClean="0"/>
              <a:t>escolhas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59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1) Resposta correta é a D. a única que não esta certa é a I pois </a:t>
            </a:r>
            <a:r>
              <a:rPr lang="pt-BR" dirty="0"/>
              <a:t>IHC é uma subárea da computação que possui relação com outras disciplinas, como psicologia, sociologia, design e ergonomia.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2)Verdadeiro. Pois conhecer as preferencias, necessidades e limitações do seu cliente, todo esse conjunto é necessário para projetar interfaces que sejam satisfatórias e eficientes.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3) A reposta certa é D. de todas as alternativas qual não se enquadra na perspectiva de sistema em IHC é a perspectiva de contexto.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62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4) Alternativa correta é C. Pois o Word é uma ferramenta que cria e edita documentos e o WhatsApp é uma perspectiva de mídia, pois permite interação entre pessoas e meio de mensagem, chamadas, vídeos e áudios.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6</a:t>
            </a:r>
            <a:r>
              <a:rPr lang="pt-BR" dirty="0" smtClean="0"/>
              <a:t>) A resposta correta é A. Pois os critérios de qualidade de IHC são acessibilidade, comunicabilidade, usabilidade e experiência do usuário. As outras funções como contexto do usuários e princípios de gestão não entram nessa parte.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7) Verdadeira. A usabilidade é a forma que o usuário acha facilidade de usar o produto ou o sistema. Podemos citar fatores como eficiência,  seguro de uso e satisfação do usuário e facilidade </a:t>
            </a:r>
            <a:r>
              <a:rPr lang="pt-BR" smtClean="0"/>
              <a:t>de aprendizado.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56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Analise as sentenças e assinale a alternativa correta.</a:t>
            </a:r>
          </a:p>
          <a:p>
            <a:pPr marL="0" indent="0">
              <a:buNone/>
            </a:pPr>
            <a:r>
              <a:rPr lang="pt-BR" dirty="0"/>
              <a:t>I – IHC é uma subárea da computação que não possui relação com outras disciplinas.</a:t>
            </a:r>
          </a:p>
          <a:p>
            <a:pPr marL="0" indent="0">
              <a:buNone/>
            </a:pPr>
            <a:r>
              <a:rPr lang="pt-BR" dirty="0"/>
              <a:t>II – IHC estuda os métodos e processos pelos quais os seres humanos se interagem com o computador.</a:t>
            </a:r>
          </a:p>
          <a:p>
            <a:pPr marL="0" indent="0">
              <a:buNone/>
            </a:pPr>
            <a:r>
              <a:rPr lang="pt-BR" dirty="0"/>
              <a:t>III – </a:t>
            </a:r>
            <a:r>
              <a:rPr lang="pt-BR" dirty="0" err="1"/>
              <a:t>TICs</a:t>
            </a:r>
            <a:r>
              <a:rPr lang="pt-BR" dirty="0"/>
              <a:t> são compostas por hardware, software e meios de comunicação.</a:t>
            </a:r>
          </a:p>
          <a:p>
            <a:pPr marL="0" indent="0">
              <a:buNone/>
            </a:pPr>
            <a:r>
              <a:rPr lang="pt-BR" dirty="0"/>
              <a:t>Assinale a alternativa correta:</a:t>
            </a:r>
          </a:p>
          <a:p>
            <a:pPr marL="514350" indent="-514350">
              <a:buAutoNum type="alphaLcParenR"/>
            </a:pPr>
            <a:r>
              <a:rPr lang="pt-BR" dirty="0"/>
              <a:t>Todas estão corretas		b) Somente II está correta</a:t>
            </a:r>
          </a:p>
          <a:p>
            <a:pPr marL="0" indent="0">
              <a:buNone/>
            </a:pPr>
            <a:r>
              <a:rPr lang="pt-BR" dirty="0"/>
              <a:t>c) I e II estão corretas		d) II e III estão corretas</a:t>
            </a:r>
          </a:p>
          <a:p>
            <a:pPr marL="0" indent="0">
              <a:buNone/>
            </a:pPr>
            <a:r>
              <a:rPr lang="pt-BR" dirty="0"/>
              <a:t>e) Apenas a III está correta.</a:t>
            </a:r>
          </a:p>
        </p:txBody>
      </p:sp>
    </p:spTree>
    <p:extLst>
      <p:ext uri="{BB962C8B-B14F-4D97-AF65-F5344CB8AC3E}">
        <p14:creationId xmlns:p14="http://schemas.microsoft.com/office/powerpoint/2010/main" val="180405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Estudar as características das pessoas que interagem com um determinado software é importante para IHC.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(   ) Verdadeiro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(   ) Falso</a:t>
            </a:r>
          </a:p>
        </p:txBody>
      </p:sp>
    </p:spTree>
    <p:extLst>
      <p:ext uri="{BB962C8B-B14F-4D97-AF65-F5344CB8AC3E}">
        <p14:creationId xmlns:p14="http://schemas.microsoft.com/office/powerpoint/2010/main" val="428522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contexto que o usuário se encontra deve ser levado em consideração para a interação. Com isso, temos 4 perspectivas de interação, exceto: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lphaLcParenR"/>
            </a:pPr>
            <a:r>
              <a:rPr lang="pt-BR" dirty="0"/>
              <a:t>Perspectiva de Sistema</a:t>
            </a:r>
          </a:p>
          <a:p>
            <a:pPr marL="514350" indent="-514350">
              <a:buAutoNum type="alphaLcParenR"/>
            </a:pPr>
            <a:r>
              <a:rPr lang="pt-BR" dirty="0"/>
              <a:t>Perspectiva de Mídia</a:t>
            </a:r>
          </a:p>
          <a:p>
            <a:pPr marL="514350" indent="-514350">
              <a:buAutoNum type="alphaLcParenR"/>
            </a:pPr>
            <a:r>
              <a:rPr lang="pt-BR" dirty="0"/>
              <a:t>Perspectiva de discurso</a:t>
            </a:r>
          </a:p>
          <a:p>
            <a:pPr marL="514350" indent="-514350">
              <a:buAutoNum type="alphaLcParenR"/>
            </a:pPr>
            <a:r>
              <a:rPr lang="pt-BR" dirty="0"/>
              <a:t>Perspectiva de contexto</a:t>
            </a:r>
          </a:p>
          <a:p>
            <a:pPr marL="514350" indent="-514350">
              <a:buAutoNum type="alphaLcParenR"/>
            </a:pPr>
            <a:r>
              <a:rPr lang="pt-BR" dirty="0"/>
              <a:t>Perspectiva de ferramenta</a:t>
            </a:r>
          </a:p>
        </p:txBody>
      </p:sp>
    </p:spTree>
    <p:extLst>
      <p:ext uri="{BB962C8B-B14F-4D97-AF65-F5344CB8AC3E}">
        <p14:creationId xmlns:p14="http://schemas.microsoft.com/office/powerpoint/2010/main" val="347642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Softwares como o Microsoft Word e </a:t>
            </a:r>
            <a:r>
              <a:rPr lang="pt-BR" dirty="0" err="1"/>
              <a:t>Whatsapp</a:t>
            </a:r>
            <a:r>
              <a:rPr lang="pt-BR" dirty="0"/>
              <a:t>, são consideradas perspectiva, respectivamente, de: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lphaLcParenR"/>
            </a:pPr>
            <a:r>
              <a:rPr lang="pt-BR" dirty="0"/>
              <a:t>Discurso e ferramenta</a:t>
            </a:r>
          </a:p>
          <a:p>
            <a:pPr marL="514350" indent="-514350">
              <a:buAutoNum type="alphaLcParenR"/>
            </a:pPr>
            <a:r>
              <a:rPr lang="pt-BR" dirty="0"/>
              <a:t>Ferramenta e sistema</a:t>
            </a:r>
          </a:p>
          <a:p>
            <a:pPr marL="514350" indent="-514350">
              <a:buAutoNum type="alphaLcParenR"/>
            </a:pPr>
            <a:r>
              <a:rPr lang="pt-BR" dirty="0"/>
              <a:t>Ferramenta e mídia</a:t>
            </a:r>
          </a:p>
          <a:p>
            <a:pPr marL="514350" indent="-514350">
              <a:buAutoNum type="alphaLcParenR"/>
            </a:pPr>
            <a:r>
              <a:rPr lang="pt-BR" dirty="0"/>
              <a:t>Discurso e Mídia</a:t>
            </a:r>
          </a:p>
          <a:p>
            <a:pPr marL="514350" indent="-514350">
              <a:buAutoNum type="alphaLcParenR"/>
            </a:pPr>
            <a:r>
              <a:rPr lang="pt-BR" dirty="0"/>
              <a:t>Sistema e Discurso</a:t>
            </a:r>
          </a:p>
        </p:txBody>
      </p:sp>
    </p:spTree>
    <p:extLst>
      <p:ext uri="{BB962C8B-B14F-4D97-AF65-F5344CB8AC3E}">
        <p14:creationId xmlns:p14="http://schemas.microsoft.com/office/powerpoint/2010/main" val="246482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323" y="1265347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Considere as partes circulas e assinale a alternativa correta: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lphaLcParenR"/>
            </a:pPr>
            <a:r>
              <a:rPr lang="pt-BR" sz="2400" dirty="0"/>
              <a:t>3 </a:t>
            </a:r>
            <a:r>
              <a:rPr lang="pt-BR" sz="2400" dirty="0" err="1"/>
              <a:t>Affordances</a:t>
            </a:r>
            <a:r>
              <a:rPr lang="pt-BR" sz="2400" dirty="0"/>
              <a:t> e 2 Falsas </a:t>
            </a:r>
            <a:r>
              <a:rPr lang="pt-BR" sz="2400" dirty="0" err="1"/>
              <a:t>affordances</a:t>
            </a:r>
            <a:r>
              <a:rPr lang="pt-BR" sz="2400" dirty="0"/>
              <a:t> </a:t>
            </a:r>
          </a:p>
          <a:p>
            <a:pPr marL="514350" indent="-514350">
              <a:buAutoNum type="alphaLcParenR"/>
            </a:pPr>
            <a:r>
              <a:rPr lang="pt-BR" sz="2400" dirty="0"/>
              <a:t>5 </a:t>
            </a:r>
            <a:r>
              <a:rPr lang="pt-BR" sz="2400" dirty="0" err="1"/>
              <a:t>Affordances</a:t>
            </a:r>
            <a:r>
              <a:rPr lang="pt-BR" sz="2400" dirty="0"/>
              <a:t> e 2 Falsas </a:t>
            </a:r>
            <a:r>
              <a:rPr lang="pt-BR" sz="2400" dirty="0" err="1"/>
              <a:t>affordances</a:t>
            </a:r>
            <a:endParaRPr lang="pt-BR" sz="2400" dirty="0"/>
          </a:p>
          <a:p>
            <a:pPr marL="514350" indent="-514350">
              <a:buAutoNum type="alphaLcParenR"/>
            </a:pPr>
            <a:r>
              <a:rPr lang="pt-BR" sz="2400" dirty="0"/>
              <a:t>5 </a:t>
            </a:r>
            <a:r>
              <a:rPr lang="pt-BR" sz="2400" dirty="0" err="1"/>
              <a:t>affordances</a:t>
            </a:r>
            <a:r>
              <a:rPr lang="pt-BR" sz="2400" dirty="0"/>
              <a:t> e 1 Falsa </a:t>
            </a:r>
            <a:r>
              <a:rPr lang="pt-BR" sz="2400" dirty="0" err="1"/>
              <a:t>affordance</a:t>
            </a:r>
            <a:endParaRPr lang="pt-BR" sz="2400" dirty="0"/>
          </a:p>
          <a:p>
            <a:pPr marL="514350" indent="-514350">
              <a:buAutoNum type="alphaLcParenR"/>
            </a:pPr>
            <a:r>
              <a:rPr lang="pt-BR" sz="2400" dirty="0"/>
              <a:t>3 </a:t>
            </a:r>
            <a:r>
              <a:rPr lang="pt-BR" sz="2400" dirty="0" err="1"/>
              <a:t>Affordances</a:t>
            </a:r>
            <a:r>
              <a:rPr lang="pt-BR" sz="2400" dirty="0"/>
              <a:t> e 1 falsa </a:t>
            </a:r>
            <a:r>
              <a:rPr lang="pt-BR" sz="2400" dirty="0" err="1"/>
              <a:t>affordance</a:t>
            </a:r>
            <a:endParaRPr lang="pt-BR" sz="2400" dirty="0"/>
          </a:p>
          <a:p>
            <a:pPr marL="514350" indent="-514350">
              <a:buAutoNum type="alphaLcParenR"/>
            </a:pPr>
            <a:r>
              <a:rPr lang="pt-BR" sz="2400" dirty="0"/>
              <a:t>4 </a:t>
            </a:r>
            <a:r>
              <a:rPr lang="pt-BR" sz="2400" dirty="0" err="1"/>
              <a:t>Affordances</a:t>
            </a:r>
            <a:r>
              <a:rPr lang="pt-BR" sz="2400" dirty="0"/>
              <a:t> apenas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371" y="1753404"/>
            <a:ext cx="64103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5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Assinale a alternativa que possui os 4 critérios de qualidade em IHC: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AutoNum type="alphaLcParenR"/>
            </a:pPr>
            <a:r>
              <a:rPr lang="pt-BR" dirty="0"/>
              <a:t>Usabilidade, experiência do usuário, comunicabilidade e acessibilidade</a:t>
            </a:r>
          </a:p>
          <a:p>
            <a:pPr marL="514350" indent="-514350">
              <a:buAutoNum type="alphaLcParenR"/>
            </a:pPr>
            <a:r>
              <a:rPr lang="pt-BR" dirty="0"/>
              <a:t>Usabilidade, contexto do usuário, comunicabilidade e acessibilidade</a:t>
            </a:r>
          </a:p>
          <a:p>
            <a:pPr marL="514350" indent="-514350">
              <a:buAutoNum type="alphaLcParenR"/>
            </a:pPr>
            <a:r>
              <a:rPr lang="pt-BR" dirty="0"/>
              <a:t>Experiência do usuário, contexto do usuário, comunicabilidade e acessibilidade</a:t>
            </a:r>
          </a:p>
          <a:p>
            <a:pPr marL="514350" indent="-514350">
              <a:buAutoNum type="alphaLcParenR"/>
            </a:pPr>
            <a:r>
              <a:rPr lang="pt-BR" dirty="0"/>
              <a:t>Usabilidade, experiência do usuário, comunicabilidade e princípios de </a:t>
            </a:r>
            <a:r>
              <a:rPr lang="pt-BR" dirty="0" err="1"/>
              <a:t>gestalt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37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usabilidade está relacionada com a facilidade de aprendizado, de recordação, eficiência, segurança de uso e satisfação do usuário.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afirmação é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(  ) Verdadeira</a:t>
            </a:r>
          </a:p>
          <a:p>
            <a:pPr marL="0" indent="0">
              <a:buNone/>
            </a:pPr>
            <a:r>
              <a:rPr lang="pt-BR" dirty="0"/>
              <a:t>(  ) Falsa</a:t>
            </a:r>
          </a:p>
        </p:txBody>
      </p:sp>
    </p:spTree>
    <p:extLst>
      <p:ext uri="{BB962C8B-B14F-4D97-AF65-F5344CB8AC3E}">
        <p14:creationId xmlns:p14="http://schemas.microsoft.com/office/powerpoint/2010/main" val="162371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8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experiência do usuário é um aspecto de qualidade em IHC, em que levamos em consideração os pontos positivos e negativos que um usuário pode ter, sendo sempre possível saber a experiência de todo usuário.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(   ) Verdadeiro</a:t>
            </a:r>
          </a:p>
          <a:p>
            <a:pPr marL="0" indent="0">
              <a:buNone/>
            </a:pPr>
            <a:r>
              <a:rPr lang="pt-BR" dirty="0"/>
              <a:t>(   ) Falso</a:t>
            </a:r>
          </a:p>
        </p:txBody>
      </p:sp>
    </p:spTree>
    <p:extLst>
      <p:ext uri="{BB962C8B-B14F-4D97-AF65-F5344CB8AC3E}">
        <p14:creationId xmlns:p14="http://schemas.microsoft.com/office/powerpoint/2010/main" val="2589745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D8AD747633D34C9F93DFDE5F8B3C2D" ma:contentTypeVersion="3" ma:contentTypeDescription="Crie um novo documento." ma:contentTypeScope="" ma:versionID="c243ec225347a8c2a75e09c2d1e7358f">
  <xsd:schema xmlns:xsd="http://www.w3.org/2001/XMLSchema" xmlns:xs="http://www.w3.org/2001/XMLSchema" xmlns:p="http://schemas.microsoft.com/office/2006/metadata/properties" xmlns:ns2="6aaf2eee-1e84-4aea-b4c6-2ca7caf8e481" targetNamespace="http://schemas.microsoft.com/office/2006/metadata/properties" ma:root="true" ma:fieldsID="3a285b9ecb4469da420b4e29c62ff657" ns2:_="">
    <xsd:import namespace="6aaf2eee-1e84-4aea-b4c6-2ca7caf8e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f2eee-1e84-4aea-b4c6-2ca7caf8e4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9C7C6D-0464-43DC-BF93-C636E30BD2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F0EB51-A4C6-4FAE-943A-93A7AB5915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E4AE24-BB32-4282-A0B2-C7723C286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af2eee-1e84-4aea-b4c6-2ca7caf8e4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4742</TotalTime>
  <Words>888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Interação Humano-Computador (IHC) Revisão </vt:lpstr>
      <vt:lpstr>QUESTÃO 1</vt:lpstr>
      <vt:lpstr>Questão 2</vt:lpstr>
      <vt:lpstr>Questão 3</vt:lpstr>
      <vt:lpstr>Questão 4</vt:lpstr>
      <vt:lpstr>Questão 5</vt:lpstr>
      <vt:lpstr>Questão 6</vt:lpstr>
      <vt:lpstr>Questão 7</vt:lpstr>
      <vt:lpstr>Questão 8</vt:lpstr>
      <vt:lpstr>Questão 9 </vt:lpstr>
      <vt:lpstr>Questão 10</vt:lpstr>
      <vt:lpstr>Questão 11</vt:lpstr>
      <vt:lpstr>Questão 12</vt:lpstr>
      <vt:lpstr>Questão 13</vt:lpstr>
      <vt:lpstr>Questão 14</vt:lpstr>
      <vt:lpstr>QUESTÃO 15</vt:lpstr>
      <vt:lpstr>QUESTÃO 16</vt:lpstr>
      <vt:lpstr>Resposta</vt:lpstr>
      <vt:lpstr>Respostas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Humano-Computador (IHC)</dc:title>
  <dc:creator>Rafael Garcia Leonel Miani</dc:creator>
  <cp:lastModifiedBy>Murilo Souza</cp:lastModifiedBy>
  <cp:revision>37</cp:revision>
  <dcterms:created xsi:type="dcterms:W3CDTF">2014-07-28T16:54:37Z</dcterms:created>
  <dcterms:modified xsi:type="dcterms:W3CDTF">2023-05-14T20:31:41Z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0x0101008DD8AD747633D34C9F93DFDE5F8B3C2D</vt:lpwstr>
  </property>
</Properties>
</file>