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70" r:id="rId8"/>
    <p:sldId id="261" r:id="rId9"/>
    <p:sldId id="264" r:id="rId10"/>
    <p:sldId id="263" r:id="rId11"/>
    <p:sldId id="265" r:id="rId12"/>
    <p:sldId id="269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68343-23AB-567C-906A-3473E6A29168}" v="69" dt="2023-09-13T10:04:36.773"/>
    <p1510:client id="{85470E39-DB4B-F8C5-B747-4519E63F243D}" v="72" dt="2023-09-13T10:13:27.625"/>
    <p1510:client id="{B46CFC9D-9D0C-7536-CC8B-C8ECB6C20860}" v="536" dt="2023-09-13T10:38:28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70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2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10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97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75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50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05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93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36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80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97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7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73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8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2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6EB891-8212-4924-80D5-CB9B09E0980A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C0419D-4994-4C95-85AF-92EF2B72C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82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ongg/raspberryAJ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3AF8B-E7AD-A0E2-B67B-2D1C6B1F6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964267"/>
            <a:ext cx="10360025" cy="242146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>
                <a:effectLst/>
                <a:latin typeface="ADLaM Display"/>
                <a:ea typeface="ADLaM Display"/>
                <a:cs typeface="ADLaM Display"/>
              </a:rPr>
              <a:t>Projet d’application embarquée sur Raspberry PI 3</a:t>
            </a:r>
            <a:br>
              <a:rPr lang="fr-FR" sz="2800"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fr-FR" sz="2800">
                <a:latin typeface="ADLaM Display"/>
                <a:ea typeface="ADLaM Display"/>
                <a:cs typeface="ADLaM Display"/>
              </a:rPr>
              <a:t>Détection</a:t>
            </a:r>
            <a:r>
              <a:rPr lang="fr-FR" sz="2800">
                <a:effectLst/>
                <a:latin typeface="ADLaM Display"/>
                <a:ea typeface="ADLaM Display"/>
                <a:cs typeface="ADLaM Display"/>
              </a:rPr>
              <a:t> de présence avec feu tricolore</a:t>
            </a:r>
            <a:endParaRPr lang="fr-FR" sz="8000">
              <a:latin typeface="ADLaM Display"/>
              <a:ea typeface="ADLaM Display"/>
              <a:cs typeface="ADLaM Display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006968-8D8C-1D4C-5E5B-DC0843446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Lou </a:t>
            </a:r>
            <a:r>
              <a:rPr lang="fr-FR" err="1"/>
              <a:t>Angrand</a:t>
            </a:r>
            <a:r>
              <a:rPr lang="fr-FR"/>
              <a:t> - Lionel De Sousa - Guillaume </a:t>
            </a:r>
            <a:r>
              <a:rPr lang="fr-FR" err="1"/>
              <a:t>Aulagner</a:t>
            </a:r>
            <a:endParaRPr lang="fr-FR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089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3C1E0-BFF7-C8E7-B136-7B7937E8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Notre programme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EE0A2-577C-58EC-0F01-939CDF72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>
                <a:latin typeface="+mj-lt"/>
              </a:rPr>
              <a:t>Bibliothèque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>
                <a:latin typeface="+mj-lt"/>
              </a:rPr>
              <a:t>Constantes pour les numéros de broches GPIO</a:t>
            </a:r>
            <a:endParaRPr lang="fr-FR">
              <a:latin typeface="+mj-lt"/>
              <a:cs typeface="Calibri Ligh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FR">
                <a:latin typeface="+mj-lt"/>
              </a:rPr>
              <a:t>Fonction capteur = Gestion du capteur « PIR » et les diodes. Détail?</a:t>
            </a:r>
            <a:endParaRPr lang="fr-FR">
              <a:latin typeface="+mj-lt"/>
              <a:cs typeface="Calibri Ligh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FR" sz="800">
                <a:latin typeface="Calibri"/>
                <a:cs typeface="Calibri"/>
              </a:rPr>
              <a:t>Initialisation</a:t>
            </a:r>
            <a:r>
              <a:rPr lang="fr-FR" sz="800"/>
              <a:t> du compteur à zéro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800"/>
              <a:t>Configuration des broches Gpio </a:t>
            </a:r>
            <a:endParaRPr lang="fr-FR" sz="80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800"/>
              <a:t>Configuration input (PIR) et output(LED)</a:t>
            </a:r>
            <a:endParaRPr lang="fr-FR" sz="8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800"/>
              <a:t>Boucle infinie </a:t>
            </a:r>
            <a:r>
              <a:rPr lang="fr-FR" sz="800" err="1"/>
              <a:t>while</a:t>
            </a:r>
            <a:r>
              <a:rPr lang="fr-FR" sz="800"/>
              <a:t> </a:t>
            </a:r>
            <a:r>
              <a:rPr lang="fr-FR" sz="800" err="1"/>
              <a:t>true</a:t>
            </a:r>
            <a:r>
              <a:rPr lang="fr-FR" sz="800"/>
              <a:t> pour surveiller l’état du capteur « </a:t>
            </a:r>
            <a:r>
              <a:rPr lang="fr-FR" sz="800" err="1"/>
              <a:t>pir</a:t>
            </a:r>
            <a:r>
              <a:rPr lang="fr-FR" sz="800"/>
              <a:t> »</a:t>
            </a:r>
            <a:endParaRPr lang="fr-FR" sz="8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800"/>
              <a:t>	Si le capteur ne détecte rien le Vert est high jaune et rouge </a:t>
            </a:r>
            <a:r>
              <a:rPr lang="fr-FR" sz="800" err="1"/>
              <a:t>low</a:t>
            </a:r>
            <a:endParaRPr lang="fr-FR" sz="800"/>
          </a:p>
          <a:p>
            <a:pPr>
              <a:buFont typeface="Arial" panose="020B0604020202020204" pitchFamily="34" charset="0"/>
              <a:buChar char="•"/>
            </a:pPr>
            <a:r>
              <a:rPr lang="fr-FR" sz="800"/>
              <a:t>	Si le capteur détecte quelque chose Jaune high , vert et rouge sont </a:t>
            </a:r>
            <a:r>
              <a:rPr lang="fr-FR" sz="800" err="1"/>
              <a:t>low</a:t>
            </a:r>
            <a:endParaRPr lang="fr-FR" sz="800"/>
          </a:p>
          <a:p>
            <a:pPr>
              <a:buFont typeface="Arial" panose="020B0604020202020204" pitchFamily="34" charset="0"/>
              <a:buChar char="•"/>
            </a:pPr>
            <a:r>
              <a:rPr lang="fr-FR" sz="800"/>
              <a:t>	Si le capteur détecte + 1,5 sec quelque chose Rouge devient high , vert et jaune sont </a:t>
            </a:r>
            <a:r>
              <a:rPr lang="fr-FR" sz="800" err="1"/>
              <a:t>low</a:t>
            </a:r>
            <a:endParaRPr lang="fr-FR" sz="80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00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150CF-01C6-8FD0-C097-D71CDF1E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Résultats Attendu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E0697-95BC-B716-D39A-14F36D57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 système  doit détecter  la  présence  et  contrôler  le feu tricolore conformément  au principe  de fonctionnement.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feu passe du vert  à l’orange  lors de la présence détecter, puis passe au rouge si la présence est détectée plus de 1,5sec.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44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01020-1EE0-5072-F289-D4EB234F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cs typeface="Calibri Light" panose="020F0302020204030204"/>
              </a:rPr>
              <a:t>Go LIVE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429FDD-FFDE-D6D4-1745-EB450001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81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02398-58A8-41BA-8654-95878B60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DLaM Display"/>
                <a:ea typeface="ADLaM Display"/>
                <a:cs typeface="ADLaM Display"/>
              </a:rPr>
              <a:t>Utilisations potentielles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2FC68C-8FD1-BCCE-3A31-12CB67EC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Système de sécurité domestique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Eclairage automatique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Surveillance de présence  dans les locaux</a:t>
            </a:r>
            <a:endParaRPr lang="fr-F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1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DC6FE-6306-67EC-5DBC-C09E6B88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>
                <a:latin typeface="ADLaM Display"/>
                <a:ea typeface="ADLaM Display"/>
                <a:cs typeface="ADLaM Display"/>
              </a:rPr>
              <a:t>Axes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4F0FA-852E-EAC1-D3C4-CA587EA9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Affinage de l’axe commercial ( « système de détection de présence »)</a:t>
            </a:r>
          </a:p>
          <a:p>
            <a:r>
              <a:rPr lang="fr-FR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Choix du hardware</a:t>
            </a:r>
          </a:p>
          <a:p>
            <a:r>
              <a:rPr lang="fr-FR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Choix de L’OS</a:t>
            </a:r>
          </a:p>
          <a:p>
            <a:r>
              <a:rPr lang="fr-FR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Choix  de Développement</a:t>
            </a:r>
          </a:p>
          <a:p>
            <a:endParaRPr lang="fr-FR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9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E2D46-1377-7C5B-5C08-4F7FCB18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Difficultés rencontrées</a:t>
            </a:r>
            <a:endParaRPr lang="fr-FR" sz="28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25E334-86F0-7235-47B6-FDE9C027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fr-FR">
                <a:solidFill>
                  <a:srgbClr val="E8E6E3"/>
                </a:solidFill>
                <a:cs typeface="Calibri" panose="020F0502020204030204"/>
              </a:rPr>
              <a:t>Cross Compilation </a:t>
            </a:r>
            <a:endParaRPr lang="fr-FR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fr-FR">
                <a:cs typeface="Calibri" panose="020F0502020204030204"/>
              </a:rPr>
              <a:t>Gestion wifi </a:t>
            </a:r>
            <a:endParaRPr lang="fr-FR"/>
          </a:p>
          <a:p>
            <a:pPr>
              <a:buClr>
                <a:srgbClr val="FFFFFF"/>
              </a:buClr>
            </a:pPr>
            <a:r>
              <a:rPr lang="fr-FR">
                <a:cs typeface="Calibri" panose="020F0502020204030204"/>
              </a:rPr>
              <a:t>Gestion Bibliothèque</a:t>
            </a:r>
            <a:endParaRPr lang="fr-FR"/>
          </a:p>
          <a:p>
            <a:pPr>
              <a:buClr>
                <a:srgbClr val="FFFFFF"/>
              </a:buClr>
            </a:pP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74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8C91-9FEC-8D29-A0FA-E325F7D3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Merci pour votre écoute !</a:t>
            </a:r>
            <a:endParaRPr lang="fr-FR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B7F7C-CB6E-D3B4-FE91-7BCA3EF8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cs typeface="Calibri"/>
              </a:rPr>
              <a:t>Lien du dépôt GIT de ce projet: </a:t>
            </a:r>
            <a:r>
              <a:rPr lang="fr-FR" dirty="0">
                <a:ea typeface="+mn-lt"/>
                <a:cs typeface="+mn-lt"/>
                <a:hlinkClick r:id="rId2"/>
              </a:rPr>
              <a:t>https://github.com/Grongg/raspberryAJC.git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A8AB36-78D3-E064-7EA3-2CEC0BA9A929}"/>
              </a:ext>
            </a:extLst>
          </p:cNvPr>
          <p:cNvSpPr txBox="1"/>
          <p:nvPr/>
        </p:nvSpPr>
        <p:spPr>
          <a:xfrm>
            <a:off x="738554" y="1981199"/>
            <a:ext cx="55684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>
                <a:cs typeface="Calibri"/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47439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15B5-B5D4-2881-5C6A-CB46BC1B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9270D3-50A5-9599-4AC3-8A4520FF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Objectifs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Conceptualisation</a:t>
            </a:r>
            <a:endParaRPr lang="fr-FR" sz="2800">
              <a:latin typeface="+mj-lt"/>
              <a:cs typeface="Calibri Ligh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Réalisation</a:t>
            </a:r>
            <a:endParaRPr lang="fr-FR" sz="2800">
              <a:latin typeface="+mj-lt"/>
              <a:cs typeface="Calibri Light"/>
            </a:endParaRPr>
          </a:p>
          <a:p>
            <a:pPr>
              <a:buClr>
                <a:srgbClr val="FFFFFF"/>
              </a:buClr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  <a:cs typeface="Calibri Light"/>
              </a:rPr>
              <a:t>Axe amélioration</a:t>
            </a:r>
            <a:endParaRPr lang="fr-FR" sz="280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Go live</a:t>
            </a:r>
            <a:endParaRPr lang="fr-FR" sz="2800">
              <a:latin typeface="+mj-lt"/>
              <a:cs typeface="Calibri Light" panose="020F0302020204030204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46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78BB28-54C5-F446-12FC-0D1A171E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Concevoir un système de détection de présence</a:t>
            </a:r>
          </a:p>
          <a:p>
            <a:pPr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Utiliser une carte Raspberry Pi 3 </a:t>
            </a:r>
          </a:p>
          <a:p>
            <a:pPr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Intégrer un détecteur de mouvement</a:t>
            </a:r>
          </a:p>
          <a:p>
            <a:pPr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Contrôler un feu tricolore en fonction de la présence </a:t>
            </a:r>
          </a:p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27947A8-BAB7-17EE-2DB5-604E36C0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385904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0C98F-BE9E-FD02-47A8-FF13B294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Exigence de fonctionnement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675C572-1C3F-BEEE-4E60-3C5DC72A2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28559"/>
              </p:ext>
            </p:extLst>
          </p:nvPr>
        </p:nvGraphicFramePr>
        <p:xfrm>
          <a:off x="2301909" y="2377404"/>
          <a:ext cx="6899208" cy="339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736">
                  <a:extLst>
                    <a:ext uri="{9D8B030D-6E8A-4147-A177-3AD203B41FA5}">
                      <a16:colId xmlns:a16="http://schemas.microsoft.com/office/drawing/2014/main" val="3929007077"/>
                    </a:ext>
                  </a:extLst>
                </a:gridCol>
                <a:gridCol w="2299736">
                  <a:extLst>
                    <a:ext uri="{9D8B030D-6E8A-4147-A177-3AD203B41FA5}">
                      <a16:colId xmlns:a16="http://schemas.microsoft.com/office/drawing/2014/main" val="1248849085"/>
                    </a:ext>
                  </a:extLst>
                </a:gridCol>
                <a:gridCol w="2299736">
                  <a:extLst>
                    <a:ext uri="{9D8B030D-6E8A-4147-A177-3AD203B41FA5}">
                      <a16:colId xmlns:a16="http://schemas.microsoft.com/office/drawing/2014/main" val="303699041"/>
                    </a:ext>
                  </a:extLst>
                </a:gridCol>
              </a:tblGrid>
              <a:tr h="549545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Feu Tricolore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Détection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Détail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022761"/>
                  </a:ext>
                </a:extLst>
              </a:tr>
              <a:tr h="94853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Feu Vert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Aucune détection de présence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Aucune détection de mouvement / présence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820818"/>
                  </a:ext>
                </a:extLst>
              </a:tr>
              <a:tr h="94853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Feu Orange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Détection de mouvement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Lorsque qu’un objet passe devant le détecteur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85157"/>
                  </a:ext>
                </a:extLst>
              </a:tr>
              <a:tr h="94853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Feu Rouge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Présence 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Lorsqu’un objet reste devant le détecteur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30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7E56-D4E0-4894-55BE-7ACAEB04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Composants Utilisés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84761-A9BF-F09A-A531-1A788EF4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Raspberry pi 3 modèle B (configuré avec un Kernel 64 bytes)</a:t>
            </a:r>
          </a:p>
          <a:p>
            <a:pPr lvl="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Détecteur infrarouge = HW 201</a:t>
            </a:r>
            <a:endParaRPr lang="fr-FR" sz="2800">
              <a:latin typeface="+mj-lt"/>
              <a:cs typeface="Calibri Light"/>
            </a:endParaRPr>
          </a:p>
          <a:p>
            <a:pPr lvl="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Feu tricolore (Diode )</a:t>
            </a:r>
          </a:p>
          <a:p>
            <a:pPr lvl="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2800">
                <a:latin typeface="+mj-lt"/>
              </a:rPr>
              <a:t>Logiciel de contrôle ( C++ , Bibliothèque </a:t>
            </a:r>
            <a:r>
              <a:rPr lang="fr-FR" sz="2800" err="1">
                <a:latin typeface="+mj-lt"/>
              </a:rPr>
              <a:t>WiringPi</a:t>
            </a:r>
            <a:r>
              <a:rPr lang="fr-FR" sz="2800">
                <a:latin typeface="+mj-lt"/>
              </a:rPr>
              <a:t> )</a:t>
            </a:r>
            <a:endParaRPr lang="fr-FR" sz="2800">
              <a:latin typeface="+mj-lt"/>
              <a:cs typeface="Calibri Light"/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50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3EEB-0493-C31C-38C6-735D1186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Logigramme - </a:t>
            </a:r>
            <a:r>
              <a:rPr lang="fr-FR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overview</a:t>
            </a:r>
            <a:endParaRPr lang="fr-FR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25B8EB1-7185-19D2-A9F0-916C98BDB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825625"/>
            <a:ext cx="11837355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14B50-D056-31AC-7E21-026960F8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cs typeface="Calibri Light"/>
              </a:rPr>
              <a:t>Raspberry PI3</a:t>
            </a:r>
          </a:p>
        </p:txBody>
      </p:sp>
      <p:pic>
        <p:nvPicPr>
          <p:cNvPr id="7" name="Espace réservé du contenu 6" descr="Une image contenant texte, diagramme, carte, capture d’écran&#10;&#10;Description générée automatiquement">
            <a:extLst>
              <a:ext uri="{FF2B5EF4-FFF2-40B4-BE49-F238E27FC236}">
                <a16:creationId xmlns:a16="http://schemas.microsoft.com/office/drawing/2014/main" id="{4B1706AE-A2EB-2EDF-3C1F-7BD9AA79B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855" y="2154560"/>
            <a:ext cx="8748364" cy="4698444"/>
          </a:xfrm>
        </p:spPr>
      </p:pic>
    </p:spTree>
    <p:extLst>
      <p:ext uri="{BB962C8B-B14F-4D97-AF65-F5344CB8AC3E}">
        <p14:creationId xmlns:p14="http://schemas.microsoft.com/office/powerpoint/2010/main" val="418892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4E217-8544-D5A7-97B9-C31F9117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concept technique </a:t>
            </a:r>
            <a:r>
              <a:rPr lang="fr-FR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Build</a:t>
            </a:r>
            <a:endParaRPr lang="fr-FR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520516-00BD-102C-FB19-B5BD716C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un noyau arm 32 bytes,</a:t>
            </a:r>
            <a:r>
              <a:rPr lang="fr-F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r>
              <a:rPr lang="fr-F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 créer sur un système 64 bytes via l’outil </a:t>
            </a:r>
            <a:r>
              <a:rPr lang="fr-FR" sz="1800" err="1">
                <a:effectLst/>
                <a:latin typeface="+mj-lt"/>
                <a:ea typeface="Calibri" panose="020F0502020204030204" pitchFamily="34" charset="0"/>
                <a:cs typeface="Times New Roman"/>
              </a:rPr>
              <a:t>BuildRoot</a:t>
            </a:r>
            <a:r>
              <a:rPr lang="fr-F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flasher notre image allégée du noyau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Compléter l’environnement (bibliothèque) pour que notre programme puisse fonctionner</a:t>
            </a:r>
            <a:r>
              <a:rPr lang="fr-FR">
                <a:latin typeface="+mj-lt"/>
                <a:ea typeface="Calibri" panose="020F0502020204030204" pitchFamily="34" charset="0"/>
                <a:cs typeface="Times New Roman"/>
              </a:rPr>
              <a:t> </a:t>
            </a:r>
            <a:endParaRPr lang="fr-FR" sz="18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La bibliothèque </a:t>
            </a:r>
            <a:r>
              <a:rPr lang="fr-FR" sz="1800" err="1">
                <a:effectLst/>
                <a:latin typeface="+mj-lt"/>
                <a:ea typeface="Calibri" panose="020F0502020204030204" pitchFamily="34" charset="0"/>
                <a:cs typeface="Times New Roman"/>
              </a:rPr>
              <a:t>WiringPi</a:t>
            </a:r>
            <a:r>
              <a:rPr lang="fr-F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 nous permet de récupérer l’information du capteur en C++. Nous avons après une structure de condition qui déclenche une action sur les</a:t>
            </a:r>
            <a:r>
              <a:rPr lang="fr-FR">
                <a:latin typeface="+mj-lt"/>
                <a:ea typeface="Calibri" panose="020F0502020204030204" pitchFamily="34" charset="0"/>
                <a:cs typeface="Times New Roman"/>
              </a:rPr>
              <a:t> diodes</a:t>
            </a:r>
            <a:r>
              <a:rPr lang="fr-FR" sz="1800">
                <a:effectLst/>
                <a:latin typeface="+mj-lt"/>
                <a:ea typeface="Calibri" panose="020F0502020204030204" pitchFamily="34" charset="0"/>
                <a:cs typeface="Times New Roman"/>
              </a:rPr>
              <a:t> via cette même bibliothèque.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44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A6437-DB1B-8E7B-CAEF-88ED742F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DLaM Display"/>
                <a:ea typeface="ADLaM Display"/>
                <a:cs typeface="ADLaM Display"/>
              </a:rPr>
              <a:t>Réalisations coté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45EA0-A823-4DE8-8E3C-2E20BA29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cs typeface="Calibri"/>
              </a:rPr>
              <a:t>Récupération du système d'exploitation sous forme d'une image</a:t>
            </a:r>
          </a:p>
          <a:p>
            <a:pPr>
              <a:buClr>
                <a:srgbClr val="FFFFFF"/>
              </a:buClr>
            </a:pPr>
            <a:r>
              <a:rPr lang="fr-FR">
                <a:cs typeface="Calibri"/>
              </a:rPr>
              <a:t>Installation du système dans la carte SD grâce au logiciel Raspberry Pi Imager</a:t>
            </a:r>
          </a:p>
          <a:p>
            <a:pPr>
              <a:buClr>
                <a:srgbClr val="FFFFFF"/>
              </a:buClr>
            </a:pPr>
            <a:r>
              <a:rPr lang="fr-FR">
                <a:cs typeface="Calibri"/>
              </a:rPr>
              <a:t>Récupération du programme depuis notre dossier GitHub dans le système d'exploitation</a:t>
            </a:r>
          </a:p>
          <a:p>
            <a:pPr>
              <a:buClr>
                <a:srgbClr val="FFFFFF"/>
              </a:buClr>
            </a:pPr>
            <a:r>
              <a:rPr lang="fr-FR">
                <a:cs typeface="Calibri"/>
              </a:rPr>
              <a:t>Compilation de notre programme</a:t>
            </a:r>
          </a:p>
          <a:p>
            <a:pPr>
              <a:buClr>
                <a:srgbClr val="FFFFFF"/>
              </a:buClr>
            </a:pPr>
            <a:r>
              <a:rPr lang="fr-FR">
                <a:cs typeface="Calibri"/>
              </a:rPr>
              <a:t>Insertion de la commande d'exécution du programme dans le fichier système "rc.local" </a:t>
            </a:r>
          </a:p>
          <a:p>
            <a:pPr>
              <a:buClr>
                <a:srgbClr val="FFFFFF"/>
              </a:buClr>
            </a:pP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1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Application>Microsoft Office PowerPoint</Application>
  <PresentationFormat>Grand écran</PresentationFormat>
  <Slides>16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Céleste</vt:lpstr>
      <vt:lpstr>Projet d’application embarquée sur Raspberry PI 3 Détection de présence avec feu tricolore</vt:lpstr>
      <vt:lpstr>sommaire</vt:lpstr>
      <vt:lpstr>OBJECTIFS</vt:lpstr>
      <vt:lpstr>Exigence de fonctionnement</vt:lpstr>
      <vt:lpstr>Composants Utilisés</vt:lpstr>
      <vt:lpstr>Logigramme - overview</vt:lpstr>
      <vt:lpstr>Raspberry PI3</vt:lpstr>
      <vt:lpstr>concept technique Build</vt:lpstr>
      <vt:lpstr>Réalisations coté système</vt:lpstr>
      <vt:lpstr>Notre programme</vt:lpstr>
      <vt:lpstr>Résultats Attendu</vt:lpstr>
      <vt:lpstr>Go LIVE</vt:lpstr>
      <vt:lpstr>Utilisations potentielles</vt:lpstr>
      <vt:lpstr>Axes d’amélioration</vt:lpstr>
      <vt:lpstr>Difficultés rencontrées</vt:lpstr>
      <vt:lpstr>Merci pour votre écoute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d’application embarquée sur Raspberry PI 3 Détection de présence avec feu tricolore</dc:title>
  <dc:creator>Guillaume Aulagner</dc:creator>
  <cp:revision>3</cp:revision>
  <dcterms:created xsi:type="dcterms:W3CDTF">2023-09-12T17:15:06Z</dcterms:created>
  <dcterms:modified xsi:type="dcterms:W3CDTF">2023-09-13T10:39:07Z</dcterms:modified>
</cp:coreProperties>
</file>