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6"/>
  </p:notesMasterIdLst>
  <p:handoutMasterIdLst>
    <p:handoutMasterId r:id="rId27"/>
  </p:handoutMasterIdLst>
  <p:sldIdLst>
    <p:sldId id="256" r:id="rId5"/>
    <p:sldId id="258" r:id="rId6"/>
    <p:sldId id="260" r:id="rId7"/>
    <p:sldId id="264" r:id="rId8"/>
    <p:sldId id="274" r:id="rId9"/>
    <p:sldId id="275" r:id="rId10"/>
    <p:sldId id="289" r:id="rId11"/>
    <p:sldId id="290" r:id="rId12"/>
    <p:sldId id="276" r:id="rId13"/>
    <p:sldId id="277" r:id="rId14"/>
    <p:sldId id="278" r:id="rId15"/>
    <p:sldId id="280" r:id="rId16"/>
    <p:sldId id="281" r:id="rId17"/>
    <p:sldId id="279" r:id="rId18"/>
    <p:sldId id="282" r:id="rId19"/>
    <p:sldId id="283" r:id="rId20"/>
    <p:sldId id="284" r:id="rId21"/>
    <p:sldId id="285" r:id="rId22"/>
    <p:sldId id="286" r:id="rId23"/>
    <p:sldId id="287" r:id="rId24"/>
    <p:sldId id="288" r:id="rId25"/>
  </p:sldIdLst>
  <p:sldSz cx="12192000" cy="6858000"/>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41" autoAdjust="0"/>
  </p:normalViewPr>
  <p:slideViewPr>
    <p:cSldViewPr snapToGrid="0" snapToObjects="1">
      <p:cViewPr varScale="1">
        <p:scale>
          <a:sx n="72" d="100"/>
          <a:sy n="72" d="100"/>
        </p:scale>
        <p:origin x="642" y="6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77" d="100"/>
          <a:sy n="77" d="100"/>
        </p:scale>
        <p:origin x="388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AD2A420C-D21F-4AA6-AC0A-410CEF81DA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FCBBD995-6FEB-4252-8FC0-A8D4436AFD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15BA96-7B4B-45E0-9000-E25AAD4FE3AC}" type="datetime1">
              <a:rPr lang="pt-BR" smtClean="0"/>
              <a:t>14/04/2021</a:t>
            </a:fld>
            <a:endParaRPr lang="pt-BR" dirty="0"/>
          </a:p>
        </p:txBody>
      </p:sp>
      <p:sp>
        <p:nvSpPr>
          <p:cNvPr id="4" name="Espaço Reservado para Rodapé 3">
            <a:extLst>
              <a:ext uri="{FF2B5EF4-FFF2-40B4-BE49-F238E27FC236}">
                <a16:creationId xmlns:a16="http://schemas.microsoft.com/office/drawing/2014/main" id="{825BEF00-9953-471A-A74B-6377D92D85F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D7F3491D-EC10-4C66-A786-78B246DD1A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67677D-64EE-4E65-88ED-02DF95F5D3F4}" type="slidenum">
              <a:rPr lang="pt-BR" smtClean="0"/>
              <a:t>‹nº›</a:t>
            </a:fld>
            <a:endParaRPr lang="pt-BR"/>
          </a:p>
        </p:txBody>
      </p:sp>
    </p:spTree>
    <p:extLst>
      <p:ext uri="{BB962C8B-B14F-4D97-AF65-F5344CB8AC3E}">
        <p14:creationId xmlns:p14="http://schemas.microsoft.com/office/powerpoint/2010/main" val="3244627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28013-FCB6-4DB3-86AA-2146ECB93E2E}" type="datetime1">
              <a:rPr lang="pt-BR" smtClean="0"/>
              <a:pPr/>
              <a:t>14/04/2021</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dirty="0"/>
              <a:t>Editar estilos de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noProof="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97A685-9FAA-4505-8051-9DBDC940A326}" type="slidenum">
              <a:rPr lang="pt-BR" noProof="0" smtClean="0"/>
              <a:t>‹nº›</a:t>
            </a:fld>
            <a:endParaRPr lang="pt-BR" noProof="0"/>
          </a:p>
        </p:txBody>
      </p:sp>
    </p:spTree>
    <p:extLst>
      <p:ext uri="{BB962C8B-B14F-4D97-AF65-F5344CB8AC3E}">
        <p14:creationId xmlns:p14="http://schemas.microsoft.com/office/powerpoint/2010/main" val="1192751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A997A685-9FAA-4505-8051-9DBDC940A326}" type="slidenum">
              <a:rPr lang="pt-BR" smtClean="0"/>
              <a:t>1</a:t>
            </a:fld>
            <a:endParaRPr lang="pt-BR"/>
          </a:p>
        </p:txBody>
      </p:sp>
    </p:spTree>
    <p:extLst>
      <p:ext uri="{BB962C8B-B14F-4D97-AF65-F5344CB8AC3E}">
        <p14:creationId xmlns:p14="http://schemas.microsoft.com/office/powerpoint/2010/main" val="1294253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A997A685-9FAA-4505-8051-9DBDC940A326}" type="slidenum">
              <a:rPr lang="pt-BR" smtClean="0"/>
              <a:t>2</a:t>
            </a:fld>
            <a:endParaRPr lang="pt-BR"/>
          </a:p>
        </p:txBody>
      </p:sp>
    </p:spTree>
    <p:extLst>
      <p:ext uri="{BB962C8B-B14F-4D97-AF65-F5344CB8AC3E}">
        <p14:creationId xmlns:p14="http://schemas.microsoft.com/office/powerpoint/2010/main" val="3679979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A997A685-9FAA-4505-8051-9DBDC940A326}" type="slidenum">
              <a:rPr lang="pt-BR" smtClean="0"/>
              <a:t>3</a:t>
            </a:fld>
            <a:endParaRPr lang="pt-BR"/>
          </a:p>
        </p:txBody>
      </p:sp>
    </p:spTree>
    <p:extLst>
      <p:ext uri="{BB962C8B-B14F-4D97-AF65-F5344CB8AC3E}">
        <p14:creationId xmlns:p14="http://schemas.microsoft.com/office/powerpoint/2010/main" val="3884210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A997A685-9FAA-4505-8051-9DBDC940A326}" type="slidenum">
              <a:rPr lang="pt-BR" smtClean="0"/>
              <a:t>4</a:t>
            </a:fld>
            <a:endParaRPr lang="pt-BR"/>
          </a:p>
        </p:txBody>
      </p:sp>
    </p:spTree>
    <p:extLst>
      <p:ext uri="{BB962C8B-B14F-4D97-AF65-F5344CB8AC3E}">
        <p14:creationId xmlns:p14="http://schemas.microsoft.com/office/powerpoint/2010/main" val="2463842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A997A685-9FAA-4505-8051-9DBDC940A326}" type="slidenum">
              <a:rPr lang="pt-BR" smtClean="0"/>
              <a:t>5</a:t>
            </a:fld>
            <a:endParaRPr lang="pt-BR"/>
          </a:p>
        </p:txBody>
      </p:sp>
    </p:spTree>
    <p:extLst>
      <p:ext uri="{BB962C8B-B14F-4D97-AF65-F5344CB8AC3E}">
        <p14:creationId xmlns:p14="http://schemas.microsoft.com/office/powerpoint/2010/main" val="3688787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3">
        <a:schemeClr val="bg2"/>
      </p:bgRef>
    </p:bg>
    <p:spTree>
      <p:nvGrpSpPr>
        <p:cNvPr id="1" name=""/>
        <p:cNvGrpSpPr/>
        <p:nvPr/>
      </p:nvGrpSpPr>
      <p:grpSpPr>
        <a:xfrm>
          <a:off x="0" y="0"/>
          <a:ext cx="0" cy="0"/>
          <a:chOff x="0" y="0"/>
          <a:chExt cx="0" cy="0"/>
        </a:xfrm>
      </p:grpSpPr>
      <p:pic>
        <p:nvPicPr>
          <p:cNvPr id="7" name="Imagem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ctrTitle" hasCustomPrompt="1"/>
          </p:nvPr>
        </p:nvSpPr>
        <p:spPr>
          <a:xfrm>
            <a:off x="3962399" y="1964267"/>
            <a:ext cx="7197726" cy="2421464"/>
          </a:xfrm>
        </p:spPr>
        <p:txBody>
          <a:bodyPr rtlCol="0" anchor="b">
            <a:normAutofit/>
          </a:bodyPr>
          <a:lstStyle>
            <a:lvl1pPr algn="r">
              <a:defRPr sz="4800">
                <a:effectLst/>
              </a:defRPr>
            </a:lvl1pPr>
          </a:lstStyle>
          <a:p>
            <a:pPr rtl="0"/>
            <a:r>
              <a:rPr lang="pt-BR" noProof="0"/>
              <a:t>Clique para editar o estilo de título Mestre</a:t>
            </a:r>
          </a:p>
        </p:txBody>
      </p:sp>
      <p:sp>
        <p:nvSpPr>
          <p:cNvPr id="3" name="Subtítulo 2"/>
          <p:cNvSpPr>
            <a:spLocks noGrp="1"/>
          </p:cNvSpPr>
          <p:nvPr>
            <p:ph type="subTitle" idx="1" hasCustomPrompt="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noProof="0"/>
              <a:t>Clique para editar o estilo de subtítulo Mestre</a:t>
            </a:r>
          </a:p>
        </p:txBody>
      </p:sp>
      <p:sp>
        <p:nvSpPr>
          <p:cNvPr id="4" name="Espaço Reservado para Data 3"/>
          <p:cNvSpPr>
            <a:spLocks noGrp="1"/>
          </p:cNvSpPr>
          <p:nvPr>
            <p:ph type="dt" sz="half" idx="10"/>
          </p:nvPr>
        </p:nvSpPr>
        <p:spPr>
          <a:xfrm>
            <a:off x="8932558" y="5870575"/>
            <a:ext cx="1600200" cy="377825"/>
          </a:xfrm>
        </p:spPr>
        <p:txBody>
          <a:bodyPr rtlCol="0"/>
          <a:lstStyle/>
          <a:p>
            <a:pPr rtl="0"/>
            <a:fld id="{86E2FD9E-62C1-4A41-B31A-A1FF93BFA21D}" type="datetime1">
              <a:rPr lang="pt-BR" noProof="0" smtClean="0"/>
              <a:t>14/04/2021</a:t>
            </a:fld>
            <a:endParaRPr lang="pt-BR" noProof="0"/>
          </a:p>
        </p:txBody>
      </p:sp>
      <p:sp>
        <p:nvSpPr>
          <p:cNvPr id="5" name="Espaço Reservado para Rodapé 4"/>
          <p:cNvSpPr>
            <a:spLocks noGrp="1"/>
          </p:cNvSpPr>
          <p:nvPr>
            <p:ph type="ftr" sz="quarter" idx="11"/>
          </p:nvPr>
        </p:nvSpPr>
        <p:spPr>
          <a:xfrm>
            <a:off x="3962399" y="5870575"/>
            <a:ext cx="4893958" cy="377825"/>
          </a:xfrm>
        </p:spPr>
        <p:txBody>
          <a:bodyPr rtlCol="0"/>
          <a:lstStyle/>
          <a:p>
            <a:pPr rtl="0"/>
            <a:endParaRPr lang="pt-BR" noProof="0"/>
          </a:p>
        </p:txBody>
      </p:sp>
      <p:sp>
        <p:nvSpPr>
          <p:cNvPr id="6" name="Espaço reservado para o número do slide 5"/>
          <p:cNvSpPr>
            <a:spLocks noGrp="1"/>
          </p:cNvSpPr>
          <p:nvPr>
            <p:ph type="sldNum" sz="quarter" idx="12"/>
          </p:nvPr>
        </p:nvSpPr>
        <p:spPr>
          <a:xfrm>
            <a:off x="10608958" y="5870575"/>
            <a:ext cx="551167" cy="377825"/>
          </a:xfrm>
        </p:spPr>
        <p:txBody>
          <a:bodyPr rtlCol="0"/>
          <a:lstStyle/>
          <a:p>
            <a:pPr rtl="0"/>
            <a:fld id="{69E57DC2-970A-4B3E-BB1C-7A09969E49DF}" type="slidenum">
              <a:rPr lang="pt-BR" noProof="0" smtClean="0"/>
              <a:pPr rtl="0"/>
              <a:t>‹nº›</a:t>
            </a:fld>
            <a:endParaRPr lang="pt-BR"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m Panorâmica com Legenda">
    <p:spTree>
      <p:nvGrpSpPr>
        <p:cNvPr id="1" name=""/>
        <p:cNvGrpSpPr/>
        <p:nvPr/>
      </p:nvGrpSpPr>
      <p:grpSpPr>
        <a:xfrm>
          <a:off x="0" y="0"/>
          <a:ext cx="0" cy="0"/>
          <a:chOff x="0" y="0"/>
          <a:chExt cx="0" cy="0"/>
        </a:xfrm>
      </p:grpSpPr>
      <p:pic>
        <p:nvPicPr>
          <p:cNvPr id="8" name="Image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hasCustomPrompt="1"/>
          </p:nvPr>
        </p:nvSpPr>
        <p:spPr>
          <a:xfrm>
            <a:off x="685800" y="4732865"/>
            <a:ext cx="10131427" cy="566738"/>
          </a:xfrm>
        </p:spPr>
        <p:txBody>
          <a:bodyPr rtlCol="0" anchor="b">
            <a:normAutofit/>
          </a:bodyPr>
          <a:lstStyle>
            <a:lvl1pPr algn="l">
              <a:defRPr sz="2400" b="0"/>
            </a:lvl1pPr>
          </a:lstStyle>
          <a:p>
            <a:pPr rtl="0"/>
            <a:r>
              <a:rPr lang="pt-BR" noProof="0"/>
              <a:t>Clique para editar o estilo de título Mestre</a:t>
            </a:r>
          </a:p>
        </p:txBody>
      </p:sp>
      <p:sp>
        <p:nvSpPr>
          <p:cNvPr id="3" name="Espaço Reservado para Imagem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p>
        </p:txBody>
      </p:sp>
      <p:sp>
        <p:nvSpPr>
          <p:cNvPr id="4" name="Espaço reservado para texto 3"/>
          <p:cNvSpPr>
            <a:spLocks noGrp="1"/>
          </p:cNvSpPr>
          <p:nvPr>
            <p:ph type="body" sz="half" idx="2" hasCustomPrompt="1"/>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o texto Mestre</a:t>
            </a:r>
          </a:p>
        </p:txBody>
      </p:sp>
      <p:sp>
        <p:nvSpPr>
          <p:cNvPr id="5" name="Espaço Reservado para Data 4"/>
          <p:cNvSpPr>
            <a:spLocks noGrp="1"/>
          </p:cNvSpPr>
          <p:nvPr>
            <p:ph type="dt" sz="half" idx="10"/>
          </p:nvPr>
        </p:nvSpPr>
        <p:spPr/>
        <p:txBody>
          <a:bodyPr rtlCol="0"/>
          <a:lstStyle/>
          <a:p>
            <a:pPr rtl="0"/>
            <a:fld id="{268B67CC-A79A-4D0B-9A19-B5BF0489738B}" type="datetime1">
              <a:rPr lang="pt-BR" noProof="0" smtClean="0"/>
              <a:t>14/04/2021</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7" name="Espaço reservado para o número do slide 6"/>
          <p:cNvSpPr>
            <a:spLocks noGrp="1"/>
          </p:cNvSpPr>
          <p:nvPr>
            <p:ph type="sldNum" sz="quarter" idx="12"/>
          </p:nvPr>
        </p:nvSpPr>
        <p:spPr/>
        <p:txBody>
          <a:bodyPr rtlCol="0"/>
          <a:lstStyle/>
          <a:p>
            <a:pPr rtl="0"/>
            <a:fld id="{69E57DC2-970A-4B3E-BB1C-7A09969E49DF}" type="slidenum">
              <a:rPr lang="pt-BR" noProof="0" smtClean="0"/>
              <a:pPr rtl="0"/>
              <a:t>‹nº›</a:t>
            </a:fld>
            <a:endParaRPr lang="pt-BR"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7" name="Image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hasCustomPrompt="1"/>
          </p:nvPr>
        </p:nvSpPr>
        <p:spPr>
          <a:xfrm>
            <a:off x="685801" y="609601"/>
            <a:ext cx="10131427" cy="3124199"/>
          </a:xfrm>
        </p:spPr>
        <p:txBody>
          <a:bodyPr rtlCol="0" anchor="ctr">
            <a:normAutofit/>
          </a:bodyPr>
          <a:lstStyle>
            <a:lvl1pPr algn="l">
              <a:defRPr sz="3200" b="0" cap="none"/>
            </a:lvl1pPr>
          </a:lstStyle>
          <a:p>
            <a:pPr rtl="0"/>
            <a:r>
              <a:rPr lang="pt-BR" noProof="0"/>
              <a:t>Clique para editar o estilo de título Mestre</a:t>
            </a:r>
          </a:p>
        </p:txBody>
      </p:sp>
      <p:sp>
        <p:nvSpPr>
          <p:cNvPr id="3" name="Espaço Reservado para Texto 2"/>
          <p:cNvSpPr>
            <a:spLocks noGrp="1"/>
          </p:cNvSpPr>
          <p:nvPr>
            <p:ph type="body" idx="1" hasCustomPrompt="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Editar o texto Mestre</a:t>
            </a:r>
          </a:p>
        </p:txBody>
      </p:sp>
      <p:sp>
        <p:nvSpPr>
          <p:cNvPr id="4" name="Espaço Reservado para Data 3"/>
          <p:cNvSpPr>
            <a:spLocks noGrp="1"/>
          </p:cNvSpPr>
          <p:nvPr>
            <p:ph type="dt" sz="half" idx="10"/>
          </p:nvPr>
        </p:nvSpPr>
        <p:spPr/>
        <p:txBody>
          <a:bodyPr rtlCol="0"/>
          <a:lstStyle/>
          <a:p>
            <a:pPr rtl="0"/>
            <a:fld id="{A2D98E45-C13B-4895-996F-994D00DEE4BF}" type="datetime1">
              <a:rPr lang="pt-BR" noProof="0" smtClean="0"/>
              <a:t>14/04/2021</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69E57DC2-970A-4B3E-BB1C-7A09969E49DF}" type="slidenum">
              <a:rPr lang="pt-BR" noProof="0" smtClean="0"/>
              <a:pPr rtl="0"/>
              <a:t>‹nº›</a:t>
            </a:fld>
            <a:endParaRPr lang="pt-BR"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1" name="Imagem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Caixa de texto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pt-BR" sz="8000" noProof="0">
                <a:solidFill>
                  <a:schemeClr val="tx1"/>
                </a:solidFill>
                <a:effectLst/>
              </a:rPr>
              <a:t>"</a:t>
            </a:r>
          </a:p>
        </p:txBody>
      </p:sp>
      <p:sp>
        <p:nvSpPr>
          <p:cNvPr id="14" name="Caixa de texto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pt-BR" sz="8000" noProof="0">
                <a:solidFill>
                  <a:schemeClr val="tx1"/>
                </a:solidFill>
                <a:effectLst/>
              </a:rPr>
              <a:t>"</a:t>
            </a:r>
          </a:p>
        </p:txBody>
      </p:sp>
      <p:sp>
        <p:nvSpPr>
          <p:cNvPr id="16" name="Título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pt-BR" noProof="0"/>
              <a:t>Clique para editar o título Mestre</a:t>
            </a:r>
          </a:p>
        </p:txBody>
      </p:sp>
      <p:sp>
        <p:nvSpPr>
          <p:cNvPr id="10" name="Espaço Reservado para Texto 9"/>
          <p:cNvSpPr>
            <a:spLocks noGrp="1"/>
          </p:cNvSpPr>
          <p:nvPr>
            <p:ph type="body" sz="quarter" idx="13" hasCustomPrompt="1"/>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pt-BR" noProof="0"/>
              <a:t>Editar o texto Mestre</a:t>
            </a:r>
          </a:p>
        </p:txBody>
      </p:sp>
      <p:sp>
        <p:nvSpPr>
          <p:cNvPr id="3" name="Espaço Reservado para Texto 2"/>
          <p:cNvSpPr>
            <a:spLocks noGrp="1"/>
          </p:cNvSpPr>
          <p:nvPr>
            <p:ph type="body" idx="1" hasCustomPrompt="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Editar o texto Mestre</a:t>
            </a:r>
          </a:p>
        </p:txBody>
      </p:sp>
      <p:sp>
        <p:nvSpPr>
          <p:cNvPr id="4" name="Espaço Reservado para Data 3"/>
          <p:cNvSpPr>
            <a:spLocks noGrp="1"/>
          </p:cNvSpPr>
          <p:nvPr>
            <p:ph type="dt" sz="half" idx="10"/>
          </p:nvPr>
        </p:nvSpPr>
        <p:spPr/>
        <p:txBody>
          <a:bodyPr rtlCol="0"/>
          <a:lstStyle/>
          <a:p>
            <a:pPr rtl="0"/>
            <a:fld id="{9EE46E73-A7BE-4B9F-9A21-A2E2DAF3D619}" type="datetime1">
              <a:rPr lang="pt-BR" noProof="0" smtClean="0"/>
              <a:t>14/04/2021</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69E57DC2-970A-4B3E-BB1C-7A09969E49DF}" type="slidenum">
              <a:rPr lang="pt-BR" noProof="0" smtClean="0"/>
              <a:pPr rtl="0"/>
              <a:t>‹nº›</a:t>
            </a:fld>
            <a:endParaRPr lang="pt-BR"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7" name="Image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hasCustomPrompt="1"/>
          </p:nvPr>
        </p:nvSpPr>
        <p:spPr>
          <a:xfrm>
            <a:off x="685802" y="3308581"/>
            <a:ext cx="10131425" cy="1468800"/>
          </a:xfrm>
        </p:spPr>
        <p:txBody>
          <a:bodyPr rtlCol="0" anchor="b">
            <a:normAutofit/>
          </a:bodyPr>
          <a:lstStyle>
            <a:lvl1pPr algn="l">
              <a:defRPr sz="3200" b="0" cap="none"/>
            </a:lvl1pPr>
          </a:lstStyle>
          <a:p>
            <a:pPr rtl="0"/>
            <a:r>
              <a:rPr lang="pt-BR" noProof="0"/>
              <a:t>Clique para editar o estilo de título Mestre</a:t>
            </a:r>
          </a:p>
        </p:txBody>
      </p:sp>
      <p:sp>
        <p:nvSpPr>
          <p:cNvPr id="3" name="Espaço Reservado para Texto 2"/>
          <p:cNvSpPr>
            <a:spLocks noGrp="1"/>
          </p:cNvSpPr>
          <p:nvPr>
            <p:ph type="body" idx="1" hasCustomPrompt="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Editar o texto Mestre</a:t>
            </a:r>
          </a:p>
        </p:txBody>
      </p:sp>
      <p:sp>
        <p:nvSpPr>
          <p:cNvPr id="4" name="Espaço Reservado para Data 3"/>
          <p:cNvSpPr>
            <a:spLocks noGrp="1"/>
          </p:cNvSpPr>
          <p:nvPr>
            <p:ph type="dt" sz="half" idx="10"/>
          </p:nvPr>
        </p:nvSpPr>
        <p:spPr/>
        <p:txBody>
          <a:bodyPr rtlCol="0"/>
          <a:lstStyle/>
          <a:p>
            <a:pPr rtl="0"/>
            <a:fld id="{23B87F1D-1A1A-41E1-B1F4-63F1A822CE2A}" type="datetime1">
              <a:rPr lang="pt-BR" noProof="0" smtClean="0"/>
              <a:t>14/04/2021</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69E57DC2-970A-4B3E-BB1C-7A09969E49DF}" type="slidenum">
              <a:rPr lang="pt-BR" noProof="0" smtClean="0"/>
              <a:pPr rtl="0"/>
              <a:t>‹nº›</a:t>
            </a:fld>
            <a:endParaRPr lang="pt-BR"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ão de visita da citação">
    <p:spTree>
      <p:nvGrpSpPr>
        <p:cNvPr id="1" name=""/>
        <p:cNvGrpSpPr/>
        <p:nvPr/>
      </p:nvGrpSpPr>
      <p:grpSpPr>
        <a:xfrm>
          <a:off x="0" y="0"/>
          <a:ext cx="0" cy="0"/>
          <a:chOff x="0" y="0"/>
          <a:chExt cx="0" cy="0"/>
        </a:xfrm>
      </p:grpSpPr>
      <p:pic>
        <p:nvPicPr>
          <p:cNvPr id="11" name="Imagem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Caixa de texto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pt-BR" sz="8000" noProof="0">
                <a:solidFill>
                  <a:schemeClr val="tx1"/>
                </a:solidFill>
                <a:effectLst/>
              </a:rPr>
              <a:t>"</a:t>
            </a:r>
          </a:p>
        </p:txBody>
      </p:sp>
      <p:sp>
        <p:nvSpPr>
          <p:cNvPr id="14" name="Caixa de texto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pt-BR" sz="8000" noProof="0">
                <a:solidFill>
                  <a:schemeClr val="tx1"/>
                </a:solidFill>
                <a:effectLst/>
              </a:rPr>
              <a:t>"</a:t>
            </a:r>
          </a:p>
        </p:txBody>
      </p:sp>
      <p:sp>
        <p:nvSpPr>
          <p:cNvPr id="16" name="Título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pt-BR" noProof="0"/>
              <a:t>Clique para editar o título Mestre</a:t>
            </a:r>
          </a:p>
        </p:txBody>
      </p:sp>
      <p:sp>
        <p:nvSpPr>
          <p:cNvPr id="10" name="Espaço Reservado para Texto 9"/>
          <p:cNvSpPr>
            <a:spLocks noGrp="1"/>
          </p:cNvSpPr>
          <p:nvPr>
            <p:ph type="body" sz="quarter" idx="13" hasCustomPrompt="1"/>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pt-BR" noProof="0"/>
              <a:t>Editar o texto Mestre</a:t>
            </a:r>
          </a:p>
        </p:txBody>
      </p:sp>
      <p:sp>
        <p:nvSpPr>
          <p:cNvPr id="3" name="Espaço Reservado para Texto 2"/>
          <p:cNvSpPr>
            <a:spLocks noGrp="1"/>
          </p:cNvSpPr>
          <p:nvPr>
            <p:ph type="body" idx="1" hasCustomPrompt="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Editar o texto Mestre</a:t>
            </a:r>
          </a:p>
        </p:txBody>
      </p:sp>
      <p:sp>
        <p:nvSpPr>
          <p:cNvPr id="4" name="Espaço Reservado para Data 3"/>
          <p:cNvSpPr>
            <a:spLocks noGrp="1"/>
          </p:cNvSpPr>
          <p:nvPr>
            <p:ph type="dt" sz="half" idx="10"/>
          </p:nvPr>
        </p:nvSpPr>
        <p:spPr/>
        <p:txBody>
          <a:bodyPr rtlCol="0"/>
          <a:lstStyle/>
          <a:p>
            <a:pPr rtl="0"/>
            <a:fld id="{0C5141CC-6FB9-4099-AC0F-1D6FB1485A90}" type="datetime1">
              <a:rPr lang="pt-BR" noProof="0" smtClean="0"/>
              <a:t>14/04/2021</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69E57DC2-970A-4B3E-BB1C-7A09969E49DF}" type="slidenum">
              <a:rPr lang="pt-BR" noProof="0" smtClean="0"/>
              <a:pPr rtl="0"/>
              <a:t>‹nº›</a:t>
            </a:fld>
            <a:endParaRPr lang="pt-BR"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pic>
        <p:nvPicPr>
          <p:cNvPr id="8" name="Image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pt-BR" noProof="0"/>
              <a:t>Clique para editar o título Mestre</a:t>
            </a:r>
          </a:p>
        </p:txBody>
      </p:sp>
      <p:sp>
        <p:nvSpPr>
          <p:cNvPr id="10" name="Espaço reservado para texto 9"/>
          <p:cNvSpPr>
            <a:spLocks noGrp="1"/>
          </p:cNvSpPr>
          <p:nvPr>
            <p:ph type="body" sz="quarter" idx="13" hasCustomPrompt="1"/>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pt-BR" noProof="0"/>
              <a:t>Editar o texto Mestre</a:t>
            </a:r>
          </a:p>
        </p:txBody>
      </p:sp>
      <p:sp>
        <p:nvSpPr>
          <p:cNvPr id="3" name="Espaço Reservado para Texto 2"/>
          <p:cNvSpPr>
            <a:spLocks noGrp="1"/>
          </p:cNvSpPr>
          <p:nvPr>
            <p:ph type="body" idx="1" hasCustomPrompt="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Editar o texto Mestre</a:t>
            </a:r>
          </a:p>
        </p:txBody>
      </p:sp>
      <p:sp>
        <p:nvSpPr>
          <p:cNvPr id="4" name="Espaço Reservado para Data 3"/>
          <p:cNvSpPr>
            <a:spLocks noGrp="1"/>
          </p:cNvSpPr>
          <p:nvPr>
            <p:ph type="dt" sz="half" idx="10"/>
          </p:nvPr>
        </p:nvSpPr>
        <p:spPr/>
        <p:txBody>
          <a:bodyPr rtlCol="0"/>
          <a:lstStyle/>
          <a:p>
            <a:pPr rtl="0"/>
            <a:fld id="{C1D57C49-8A2C-42B1-8BA1-F2A9E7E491DD}" type="datetime1">
              <a:rPr lang="pt-BR" noProof="0" smtClean="0"/>
              <a:t>14/04/2021</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69E57DC2-970A-4B3E-BB1C-7A09969E49DF}" type="slidenum">
              <a:rPr lang="pt-BR" noProof="0" smtClean="0"/>
              <a:pPr rtl="0"/>
              <a:t>‹nº›</a:t>
            </a:fld>
            <a:endParaRPr lang="pt-BR"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Image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ítulo 1"/>
          <p:cNvSpPr>
            <a:spLocks noGrp="1"/>
          </p:cNvSpPr>
          <p:nvPr>
            <p:ph type="title" hasCustomPrompt="1"/>
          </p:nvPr>
        </p:nvSpPr>
        <p:spPr>
          <a:xfrm>
            <a:off x="685801" y="609600"/>
            <a:ext cx="10131425" cy="1456267"/>
          </a:xfrm>
        </p:spPr>
        <p:txBody>
          <a:bodyPr rtlCol="0"/>
          <a:lstStyle/>
          <a:p>
            <a:pPr rtl="0"/>
            <a:r>
              <a:rPr lang="pt-BR" noProof="0"/>
              <a:t>Clique para editar o estilo de título Mestre</a:t>
            </a:r>
          </a:p>
        </p:txBody>
      </p:sp>
      <p:sp>
        <p:nvSpPr>
          <p:cNvPr id="3" name="Espaço reservado para texto vertical 2"/>
          <p:cNvSpPr>
            <a:spLocks noGrp="1"/>
          </p:cNvSpPr>
          <p:nvPr>
            <p:ph type="body" orient="vert" idx="1" hasCustomPrompt="1"/>
          </p:nvPr>
        </p:nvSpPr>
        <p:spPr/>
        <p:txBody>
          <a:bodyPr vert="eaVert" rtlCol="0" anchor="t"/>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p:txBody>
          <a:bodyPr rtlCol="0"/>
          <a:lstStyle/>
          <a:p>
            <a:pPr rtl="0"/>
            <a:fld id="{DA5E66CB-DE62-4C03-BB2A-18C80F1D8F2A}" type="datetime1">
              <a:rPr lang="pt-BR" noProof="0" smtClean="0"/>
              <a:t>14/04/2021</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69E57DC2-970A-4B3E-BB1C-7A09969E49DF}" type="slidenum">
              <a:rPr lang="pt-BR" noProof="0" smtClean="0"/>
              <a:t>‹nº›</a:t>
            </a:fld>
            <a:endParaRPr lang="pt-BR"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pic>
        <p:nvPicPr>
          <p:cNvPr id="7" name="Image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vertical 1"/>
          <p:cNvSpPr>
            <a:spLocks noGrp="1"/>
          </p:cNvSpPr>
          <p:nvPr>
            <p:ph type="title" orient="vert" hasCustomPrompt="1"/>
          </p:nvPr>
        </p:nvSpPr>
        <p:spPr>
          <a:xfrm>
            <a:off x="8658675" y="609599"/>
            <a:ext cx="2158552" cy="5181601"/>
          </a:xfrm>
        </p:spPr>
        <p:txBody>
          <a:bodyPr vert="eaVert" rtlCol="0"/>
          <a:lstStyle/>
          <a:p>
            <a:pPr rtl="0"/>
            <a:r>
              <a:rPr lang="pt-BR" noProof="0"/>
              <a:t>Clique para editar o estilo de título Mestre</a:t>
            </a:r>
          </a:p>
        </p:txBody>
      </p:sp>
      <p:sp>
        <p:nvSpPr>
          <p:cNvPr id="3" name="Espaço reservado para texto vertical 2"/>
          <p:cNvSpPr>
            <a:spLocks noGrp="1"/>
          </p:cNvSpPr>
          <p:nvPr>
            <p:ph type="body" orient="vert" idx="1" hasCustomPrompt="1"/>
          </p:nvPr>
        </p:nvSpPr>
        <p:spPr>
          <a:xfrm>
            <a:off x="685800" y="609600"/>
            <a:ext cx="7832116" cy="5181600"/>
          </a:xfrm>
        </p:spPr>
        <p:txBody>
          <a:bodyPr vert="eaVert" rtlCol="0" anchor="t"/>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p:txBody>
          <a:bodyPr rtlCol="0"/>
          <a:lstStyle/>
          <a:p>
            <a:pPr rtl="0"/>
            <a:fld id="{B18FC7B0-D301-48C4-BEC0-DD8471EF27C3}" type="datetime1">
              <a:rPr lang="pt-BR" noProof="0" smtClean="0"/>
              <a:t>14/04/2021</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69E57DC2-970A-4B3E-BB1C-7A09969E49DF}" type="slidenum">
              <a:rPr lang="pt-BR" noProof="0" smtClean="0"/>
              <a:t>‹nº›</a:t>
            </a:fld>
            <a:endParaRPr lang="pt-BR"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7" name="Image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conteúdo 2"/>
          <p:cNvSpPr>
            <a:spLocks noGrp="1"/>
          </p:cNvSpPr>
          <p:nvPr>
            <p:ph idx="1" hasCustomPrompt="1"/>
          </p:nvPr>
        </p:nvSpPr>
        <p:spPr/>
        <p:txBody>
          <a:bodyPr rtlCol="0" anchor="ct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p:txBody>
          <a:bodyPr rtlCol="0"/>
          <a:lstStyle/>
          <a:p>
            <a:pPr rtl="0"/>
            <a:fld id="{C638E6B3-E8A5-41C4-90F5-D124F7E4F0DB}" type="datetime1">
              <a:rPr lang="pt-BR" noProof="0" smtClean="0"/>
              <a:t>14/04/2021</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69E57DC2-970A-4B3E-BB1C-7A09969E49DF}" type="slidenum">
              <a:rPr lang="pt-BR" noProof="0" smtClean="0"/>
              <a:t>‹nº›</a:t>
            </a:fld>
            <a:endParaRPr lang="pt-BR"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7" name="Image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hasCustomPrompt="1"/>
          </p:nvPr>
        </p:nvSpPr>
        <p:spPr>
          <a:xfrm>
            <a:off x="685800" y="3308581"/>
            <a:ext cx="10131427" cy="1468800"/>
          </a:xfrm>
        </p:spPr>
        <p:txBody>
          <a:bodyPr rtlCol="0" anchor="b"/>
          <a:lstStyle>
            <a:lvl1pPr algn="l">
              <a:defRPr sz="4000" b="0" cap="all"/>
            </a:lvl1pPr>
          </a:lstStyle>
          <a:p>
            <a:pPr rtl="0"/>
            <a:r>
              <a:rPr lang="pt-BR" noProof="0"/>
              <a:t>Clique para editar o estilo de título Mestre</a:t>
            </a:r>
          </a:p>
        </p:txBody>
      </p:sp>
      <p:sp>
        <p:nvSpPr>
          <p:cNvPr id="3" name="Espaço Reservado para Texto 2"/>
          <p:cNvSpPr>
            <a:spLocks noGrp="1"/>
          </p:cNvSpPr>
          <p:nvPr>
            <p:ph type="body" idx="1" hasCustomPrompt="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Editar estilos de texto Mestre</a:t>
            </a:r>
          </a:p>
        </p:txBody>
      </p:sp>
      <p:sp>
        <p:nvSpPr>
          <p:cNvPr id="4" name="Espaço Reservado para Data 3"/>
          <p:cNvSpPr>
            <a:spLocks noGrp="1"/>
          </p:cNvSpPr>
          <p:nvPr>
            <p:ph type="dt" sz="half" idx="10"/>
          </p:nvPr>
        </p:nvSpPr>
        <p:spPr/>
        <p:txBody>
          <a:bodyPr rtlCol="0"/>
          <a:lstStyle/>
          <a:p>
            <a:pPr rtl="0"/>
            <a:fld id="{F70D56F3-541C-4F10-A83C-E6E49A421F1E}" type="datetime1">
              <a:rPr lang="pt-BR" noProof="0" smtClean="0"/>
              <a:t>14/04/2021</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69E57DC2-970A-4B3E-BB1C-7A09969E49DF}" type="slidenum">
              <a:rPr lang="pt-BR" noProof="0" smtClean="0"/>
              <a:pPr rtl="0"/>
              <a:t>‹nº›</a:t>
            </a:fld>
            <a:endParaRPr lang="pt-BR"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pic>
        <p:nvPicPr>
          <p:cNvPr id="8" name="Image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conteúdo 2"/>
          <p:cNvSpPr>
            <a:spLocks noGrp="1"/>
          </p:cNvSpPr>
          <p:nvPr>
            <p:ph sz="half" idx="1" hasCustomPrompt="1"/>
          </p:nvPr>
        </p:nvSpPr>
        <p:spPr>
          <a:xfrm>
            <a:off x="685802" y="2142067"/>
            <a:ext cx="4995334" cy="3649134"/>
          </a:xfrm>
        </p:spPr>
        <p:txBody>
          <a:bodyPr rtlCol="0">
            <a:normAutofit/>
          </a:body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conteúdo 3"/>
          <p:cNvSpPr>
            <a:spLocks noGrp="1"/>
          </p:cNvSpPr>
          <p:nvPr>
            <p:ph sz="half" idx="2" hasCustomPrompt="1"/>
          </p:nvPr>
        </p:nvSpPr>
        <p:spPr>
          <a:xfrm>
            <a:off x="5821895" y="2142067"/>
            <a:ext cx="4995332" cy="3649133"/>
          </a:xfrm>
        </p:spPr>
        <p:txBody>
          <a:bodyPr rtlCol="0">
            <a:normAutofit/>
          </a:body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Data 4"/>
          <p:cNvSpPr>
            <a:spLocks noGrp="1"/>
          </p:cNvSpPr>
          <p:nvPr>
            <p:ph type="dt" sz="half" idx="10"/>
          </p:nvPr>
        </p:nvSpPr>
        <p:spPr/>
        <p:txBody>
          <a:bodyPr rtlCol="0"/>
          <a:lstStyle/>
          <a:p>
            <a:pPr rtl="0"/>
            <a:fld id="{D879652F-316D-419C-86DA-B6592259513E}" type="datetime1">
              <a:rPr lang="pt-BR" noProof="0" smtClean="0"/>
              <a:t>14/04/2021</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7" name="Espaço reservado para o número do slide 6"/>
          <p:cNvSpPr>
            <a:spLocks noGrp="1"/>
          </p:cNvSpPr>
          <p:nvPr>
            <p:ph type="sldNum" sz="quarter" idx="12"/>
          </p:nvPr>
        </p:nvSpPr>
        <p:spPr/>
        <p:txBody>
          <a:bodyPr rtlCol="0"/>
          <a:lstStyle/>
          <a:p>
            <a:pPr rtl="0"/>
            <a:fld id="{69E57DC2-970A-4B3E-BB1C-7A09969E49DF}" type="slidenum">
              <a:rPr lang="pt-BR" noProof="0" smtClean="0"/>
              <a:t>‹nº›</a:t>
            </a:fld>
            <a:endParaRPr lang="pt-BR"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BR" noProof="0"/>
              <a:t>Clique para editar o estilo de título Mestre</a:t>
            </a:r>
          </a:p>
        </p:txBody>
      </p:sp>
      <p:sp>
        <p:nvSpPr>
          <p:cNvPr id="3" name="Espaço Reservado para Texto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Editar estilos de texto Mestre</a:t>
            </a:r>
          </a:p>
        </p:txBody>
      </p:sp>
      <p:sp>
        <p:nvSpPr>
          <p:cNvPr id="4" name="Espaço reservado para conteúdo 3"/>
          <p:cNvSpPr>
            <a:spLocks noGrp="1"/>
          </p:cNvSpPr>
          <p:nvPr>
            <p:ph sz="half" idx="2" hasCustomPrompt="1"/>
          </p:nvPr>
        </p:nvSpPr>
        <p:spPr>
          <a:xfrm>
            <a:off x="685801" y="2870201"/>
            <a:ext cx="4996923" cy="2920998"/>
          </a:xfrm>
        </p:spPr>
        <p:txBody>
          <a:bodyPr rtlCol="0" anchor="t">
            <a:normAutofit/>
          </a:body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texto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Editar estilos de texto Mestre</a:t>
            </a:r>
          </a:p>
        </p:txBody>
      </p:sp>
      <p:sp>
        <p:nvSpPr>
          <p:cNvPr id="6" name="Espaço reservado para conteúdo 5"/>
          <p:cNvSpPr>
            <a:spLocks noGrp="1"/>
          </p:cNvSpPr>
          <p:nvPr>
            <p:ph sz="quarter" idx="4" hasCustomPrompt="1"/>
          </p:nvPr>
        </p:nvSpPr>
        <p:spPr>
          <a:xfrm>
            <a:off x="5823483" y="2870201"/>
            <a:ext cx="4995334" cy="2920998"/>
          </a:xfrm>
        </p:spPr>
        <p:txBody>
          <a:bodyPr rtlCol="0" anchor="t">
            <a:normAutofit/>
          </a:body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7" name="Espaço reservado para data 6"/>
          <p:cNvSpPr>
            <a:spLocks noGrp="1"/>
          </p:cNvSpPr>
          <p:nvPr>
            <p:ph type="dt" sz="half" idx="10"/>
          </p:nvPr>
        </p:nvSpPr>
        <p:spPr/>
        <p:txBody>
          <a:bodyPr rtlCol="0"/>
          <a:lstStyle/>
          <a:p>
            <a:pPr rtl="0"/>
            <a:fld id="{4F35B752-A5C3-4A54-BFB3-ACEA04E2FFD0}" type="datetime1">
              <a:rPr lang="pt-BR" noProof="0" smtClean="0"/>
              <a:t>14/04/2021</a:t>
            </a:fld>
            <a:endParaRPr lang="pt-BR" noProof="0"/>
          </a:p>
        </p:txBody>
      </p:sp>
      <p:sp>
        <p:nvSpPr>
          <p:cNvPr id="8" name="Espaço reservado para rodapé 7"/>
          <p:cNvSpPr>
            <a:spLocks noGrp="1"/>
          </p:cNvSpPr>
          <p:nvPr>
            <p:ph type="ftr" sz="quarter" idx="11"/>
          </p:nvPr>
        </p:nvSpPr>
        <p:spPr/>
        <p:txBody>
          <a:bodyPr rtlCol="0"/>
          <a:lstStyle/>
          <a:p>
            <a:pPr rtl="0"/>
            <a:endParaRPr lang="pt-BR" noProof="0"/>
          </a:p>
        </p:txBody>
      </p:sp>
      <p:sp>
        <p:nvSpPr>
          <p:cNvPr id="9" name="Espaço reservado para o número do slide 8"/>
          <p:cNvSpPr>
            <a:spLocks noGrp="1"/>
          </p:cNvSpPr>
          <p:nvPr>
            <p:ph type="sldNum" sz="quarter" idx="12"/>
          </p:nvPr>
        </p:nvSpPr>
        <p:spPr/>
        <p:txBody>
          <a:bodyPr rtlCol="0"/>
          <a:lstStyle/>
          <a:p>
            <a:pPr rtl="0"/>
            <a:fld id="{69E57DC2-970A-4B3E-BB1C-7A09969E49DF}" type="slidenum">
              <a:rPr lang="pt-BR" noProof="0" smtClean="0"/>
              <a:t>‹nº›</a:t>
            </a:fld>
            <a:endParaRPr lang="pt-BR"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Imagem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data 2"/>
          <p:cNvSpPr>
            <a:spLocks noGrp="1"/>
          </p:cNvSpPr>
          <p:nvPr>
            <p:ph type="dt" sz="half" idx="10"/>
          </p:nvPr>
        </p:nvSpPr>
        <p:spPr/>
        <p:txBody>
          <a:bodyPr rtlCol="0"/>
          <a:lstStyle/>
          <a:p>
            <a:pPr rtl="0"/>
            <a:fld id="{769BA27F-BF9E-435C-9301-628DF9122CE1}" type="datetime1">
              <a:rPr lang="pt-BR" noProof="0" smtClean="0"/>
              <a:t>14/04/2021</a:t>
            </a:fld>
            <a:endParaRPr lang="pt-BR" noProof="0"/>
          </a:p>
        </p:txBody>
      </p:sp>
      <p:sp>
        <p:nvSpPr>
          <p:cNvPr id="4" name="Espaço Reservado para Rodapé 3"/>
          <p:cNvSpPr>
            <a:spLocks noGrp="1"/>
          </p:cNvSpPr>
          <p:nvPr>
            <p:ph type="ftr" sz="quarter" idx="11"/>
          </p:nvPr>
        </p:nvSpPr>
        <p:spPr/>
        <p:txBody>
          <a:bodyPr rtlCol="0"/>
          <a:lstStyle/>
          <a:p>
            <a:pPr rtl="0"/>
            <a:endParaRPr lang="pt-BR" noProof="0"/>
          </a:p>
        </p:txBody>
      </p:sp>
      <p:sp>
        <p:nvSpPr>
          <p:cNvPr id="5" name="Espaço reservado para o número do slide 4"/>
          <p:cNvSpPr>
            <a:spLocks noGrp="1"/>
          </p:cNvSpPr>
          <p:nvPr>
            <p:ph type="sldNum" sz="quarter" idx="12"/>
          </p:nvPr>
        </p:nvSpPr>
        <p:spPr/>
        <p:txBody>
          <a:bodyPr rtlCol="0"/>
          <a:lstStyle/>
          <a:p>
            <a:pPr rtl="0"/>
            <a:fld id="{69E57DC2-970A-4B3E-BB1C-7A09969E49DF}" type="slidenum">
              <a:rPr lang="pt-BR" noProof="0" smtClean="0"/>
              <a:t>‹nº›</a:t>
            </a:fld>
            <a:endParaRPr lang="pt-BR"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Imagem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Espaço Reservado para Data 1"/>
          <p:cNvSpPr>
            <a:spLocks noGrp="1"/>
          </p:cNvSpPr>
          <p:nvPr>
            <p:ph type="dt" sz="half" idx="10"/>
          </p:nvPr>
        </p:nvSpPr>
        <p:spPr/>
        <p:txBody>
          <a:bodyPr rtlCol="0"/>
          <a:lstStyle/>
          <a:p>
            <a:pPr rtl="0"/>
            <a:fld id="{54911295-CAD4-44FE-A127-41D650E8F088}" type="datetime1">
              <a:rPr lang="pt-BR" noProof="0" smtClean="0"/>
              <a:t>14/04/2021</a:t>
            </a:fld>
            <a:endParaRPr lang="pt-BR" noProof="0"/>
          </a:p>
        </p:txBody>
      </p:sp>
      <p:sp>
        <p:nvSpPr>
          <p:cNvPr id="3" name="Espaço reservado para rodapé 2"/>
          <p:cNvSpPr>
            <a:spLocks noGrp="1"/>
          </p:cNvSpPr>
          <p:nvPr>
            <p:ph type="ftr" sz="quarter" idx="11"/>
          </p:nvPr>
        </p:nvSpPr>
        <p:spPr/>
        <p:txBody>
          <a:bodyPr rtlCol="0"/>
          <a:lstStyle/>
          <a:p>
            <a:pPr rtl="0"/>
            <a:endParaRPr lang="pt-BR" noProof="0"/>
          </a:p>
        </p:txBody>
      </p:sp>
      <p:sp>
        <p:nvSpPr>
          <p:cNvPr id="4" name="Espaço reservado para o número do slide 3"/>
          <p:cNvSpPr>
            <a:spLocks noGrp="1"/>
          </p:cNvSpPr>
          <p:nvPr>
            <p:ph type="sldNum" sz="quarter" idx="12"/>
          </p:nvPr>
        </p:nvSpPr>
        <p:spPr/>
        <p:txBody>
          <a:bodyPr rtlCol="0"/>
          <a:lstStyle/>
          <a:p>
            <a:pPr rtl="0"/>
            <a:fld id="{69E57DC2-970A-4B3E-BB1C-7A09969E49DF}" type="slidenum">
              <a:rPr lang="pt-BR" noProof="0" smtClean="0"/>
              <a:t>‹nº›</a:t>
            </a:fld>
            <a:endParaRPr lang="pt-BR"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8" name="Image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hasCustomPrompt="1"/>
          </p:nvPr>
        </p:nvSpPr>
        <p:spPr>
          <a:xfrm>
            <a:off x="685800" y="2074333"/>
            <a:ext cx="3680885" cy="1371600"/>
          </a:xfrm>
        </p:spPr>
        <p:txBody>
          <a:bodyPr rtlCol="0" anchor="b">
            <a:normAutofit/>
          </a:bodyPr>
          <a:lstStyle>
            <a:lvl1pPr algn="l">
              <a:defRPr sz="2400" b="0"/>
            </a:lvl1pPr>
          </a:lstStyle>
          <a:p>
            <a:pPr rtl="0"/>
            <a:r>
              <a:rPr lang="pt-BR" noProof="0"/>
              <a:t>Clique para editar o estilo de título Mestre</a:t>
            </a:r>
          </a:p>
        </p:txBody>
      </p:sp>
      <p:sp>
        <p:nvSpPr>
          <p:cNvPr id="3" name="Espaço reservado para conteúdo 2"/>
          <p:cNvSpPr>
            <a:spLocks noGrp="1"/>
          </p:cNvSpPr>
          <p:nvPr>
            <p:ph idx="1" hasCustomPrompt="1"/>
          </p:nvPr>
        </p:nvSpPr>
        <p:spPr>
          <a:xfrm>
            <a:off x="4648201" y="609601"/>
            <a:ext cx="6169026" cy="5181600"/>
          </a:xfrm>
        </p:spPr>
        <p:txBody>
          <a:bodyPr rtlCol="0" anchor="ctr">
            <a:normAutofit/>
          </a:body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texto 3"/>
          <p:cNvSpPr>
            <a:spLocks noGrp="1"/>
          </p:cNvSpPr>
          <p:nvPr>
            <p:ph type="body" sz="half" idx="2" hasCustomPrompt="1"/>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sp>
        <p:nvSpPr>
          <p:cNvPr id="5" name="Espaço Reservado para Data 4"/>
          <p:cNvSpPr>
            <a:spLocks noGrp="1"/>
          </p:cNvSpPr>
          <p:nvPr>
            <p:ph type="dt" sz="half" idx="10"/>
          </p:nvPr>
        </p:nvSpPr>
        <p:spPr/>
        <p:txBody>
          <a:bodyPr rtlCol="0"/>
          <a:lstStyle/>
          <a:p>
            <a:pPr rtl="0"/>
            <a:fld id="{F9E77AC1-F2EA-4BD3-A9AC-DC65022F7503}" type="datetime1">
              <a:rPr lang="pt-BR" noProof="0" smtClean="0"/>
              <a:t>14/04/2021</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7" name="Espaço reservado para o número do slide 6"/>
          <p:cNvSpPr>
            <a:spLocks noGrp="1"/>
          </p:cNvSpPr>
          <p:nvPr>
            <p:ph type="sldNum" sz="quarter" idx="12"/>
          </p:nvPr>
        </p:nvSpPr>
        <p:spPr/>
        <p:txBody>
          <a:bodyPr rtlCol="0"/>
          <a:lstStyle/>
          <a:p>
            <a:pPr rtl="0"/>
            <a:fld id="{69E57DC2-970A-4B3E-BB1C-7A09969E49DF}" type="slidenum">
              <a:rPr lang="pt-BR" noProof="0" smtClean="0"/>
              <a:pPr rtl="0"/>
              <a:t>‹nº›</a:t>
            </a:fld>
            <a:endParaRPr lang="pt-BR"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8" name="Image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hasCustomPrompt="1"/>
          </p:nvPr>
        </p:nvSpPr>
        <p:spPr>
          <a:xfrm>
            <a:off x="685800" y="1600200"/>
            <a:ext cx="6164653" cy="1371600"/>
          </a:xfrm>
        </p:spPr>
        <p:txBody>
          <a:bodyPr rtlCol="0" anchor="b">
            <a:normAutofit/>
          </a:bodyPr>
          <a:lstStyle>
            <a:lvl1pPr algn="l">
              <a:defRPr sz="2800" b="0"/>
            </a:lvl1pPr>
          </a:lstStyle>
          <a:p>
            <a:pPr rtl="0"/>
            <a:r>
              <a:rPr lang="pt-BR" noProof="0"/>
              <a:t>Clique para editar o estilo de título Mestre</a:t>
            </a:r>
          </a:p>
        </p:txBody>
      </p:sp>
      <p:sp>
        <p:nvSpPr>
          <p:cNvPr id="14" name="Espaço Reservado para Imagem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p>
        </p:txBody>
      </p:sp>
      <p:sp>
        <p:nvSpPr>
          <p:cNvPr id="4" name="Espaço reservado para texto 3"/>
          <p:cNvSpPr>
            <a:spLocks noGrp="1"/>
          </p:cNvSpPr>
          <p:nvPr>
            <p:ph type="body" sz="half" idx="2" hasCustomPrompt="1"/>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sp>
        <p:nvSpPr>
          <p:cNvPr id="5" name="Espaço Reservado para Data 4"/>
          <p:cNvSpPr>
            <a:spLocks noGrp="1"/>
          </p:cNvSpPr>
          <p:nvPr>
            <p:ph type="dt" sz="half" idx="10"/>
          </p:nvPr>
        </p:nvSpPr>
        <p:spPr/>
        <p:txBody>
          <a:bodyPr rtlCol="0"/>
          <a:lstStyle/>
          <a:p>
            <a:pPr rtl="0"/>
            <a:fld id="{0F1298C3-D24B-4FD9-908F-F3EBEDF14C63}" type="datetime1">
              <a:rPr lang="pt-BR" noProof="0" smtClean="0"/>
              <a:t>14/04/2021</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7" name="Espaço reservado para o número do slide 6"/>
          <p:cNvSpPr>
            <a:spLocks noGrp="1"/>
          </p:cNvSpPr>
          <p:nvPr>
            <p:ph type="sldNum" sz="quarter" idx="12"/>
          </p:nvPr>
        </p:nvSpPr>
        <p:spPr/>
        <p:txBody>
          <a:bodyPr rtlCol="0"/>
          <a:lstStyle/>
          <a:p>
            <a:pPr rtl="0"/>
            <a:fld id="{69E57DC2-970A-4B3E-BB1C-7A09969E49DF}" type="slidenum">
              <a:rPr lang="pt-BR" noProof="0" smtClean="0"/>
              <a:pPr rtl="0"/>
              <a:t>‹nº›</a:t>
            </a:fld>
            <a:endParaRPr lang="pt-BR"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pt-BR" noProof="0"/>
              <a:t>Clique para editar o estilo de título Mestre</a:t>
            </a:r>
          </a:p>
        </p:txBody>
      </p:sp>
      <p:sp>
        <p:nvSpPr>
          <p:cNvPr id="3" name="Espaço Reservado para Texto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C04F6EF1-794A-4D29-9504-C6813426F5B6}" type="datetime1">
              <a:rPr lang="pt-BR" noProof="0" smtClean="0"/>
              <a:t>14/04/2021</a:t>
            </a:fld>
            <a:endParaRPr lang="pt-BR" noProof="0"/>
          </a:p>
        </p:txBody>
      </p:sp>
      <p:sp>
        <p:nvSpPr>
          <p:cNvPr id="5" name="Espaço Reservado para Rodapé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pt-BR" noProof="0"/>
          </a:p>
        </p:txBody>
      </p:sp>
      <p:sp>
        <p:nvSpPr>
          <p:cNvPr id="6" name="Espaço reservado para o número do slide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pt-BR" noProof="0" smtClean="0"/>
              <a:pPr rtl="0"/>
              <a:t>‹nº›</a:t>
            </a:fld>
            <a:endParaRPr lang="pt-BR"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Céu da noite com montanhas no horizonte">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914380" y="-11504"/>
            <a:ext cx="13106380" cy="6857990"/>
          </a:xfrm>
          <a:prstGeom prst="rect">
            <a:avLst/>
          </a:prstGeom>
        </p:spPr>
      </p:pic>
      <p:sp>
        <p:nvSpPr>
          <p:cNvPr id="2" name="Título 1">
            <a:extLst>
              <a:ext uri="{FF2B5EF4-FFF2-40B4-BE49-F238E27FC236}">
                <a16:creationId xmlns:a16="http://schemas.microsoft.com/office/drawing/2014/main" id="{340C7600-5BA8-4A54-887F-74AF87750A31}"/>
              </a:ext>
            </a:extLst>
          </p:cNvPr>
          <p:cNvSpPr>
            <a:spLocks noGrp="1"/>
          </p:cNvSpPr>
          <p:nvPr>
            <p:ph type="ctrTitle"/>
          </p:nvPr>
        </p:nvSpPr>
        <p:spPr>
          <a:xfrm>
            <a:off x="2213113" y="-11504"/>
            <a:ext cx="6785114" cy="1579861"/>
          </a:xfrm>
        </p:spPr>
        <p:txBody>
          <a:bodyPr rtlCol="0">
            <a:normAutofit/>
          </a:bodyPr>
          <a:lstStyle/>
          <a:p>
            <a:pPr rtl="0"/>
            <a:r>
              <a:rPr lang="pt-BR" b="1" dirty="0"/>
              <a:t>Projeto de software</a:t>
            </a:r>
          </a:p>
        </p:txBody>
      </p:sp>
      <p:sp>
        <p:nvSpPr>
          <p:cNvPr id="3" name="Subtítulo 2">
            <a:extLst>
              <a:ext uri="{FF2B5EF4-FFF2-40B4-BE49-F238E27FC236}">
                <a16:creationId xmlns:a16="http://schemas.microsoft.com/office/drawing/2014/main" id="{AE584786-6548-4BB4-95FD-977AD1F362C6}"/>
              </a:ext>
            </a:extLst>
          </p:cNvPr>
          <p:cNvSpPr>
            <a:spLocks noGrp="1"/>
          </p:cNvSpPr>
          <p:nvPr>
            <p:ph type="subTitle" idx="1"/>
          </p:nvPr>
        </p:nvSpPr>
        <p:spPr>
          <a:xfrm>
            <a:off x="2014330" y="1941073"/>
            <a:ext cx="8706679" cy="4557464"/>
          </a:xfrm>
        </p:spPr>
        <p:txBody>
          <a:bodyPr rtlCol="0">
            <a:normAutofit/>
          </a:bodyPr>
          <a:lstStyle/>
          <a:p>
            <a:pPr algn="ctr" rtl="0"/>
            <a:r>
              <a:rPr lang="pt-BR" sz="3800" dirty="0">
                <a:solidFill>
                  <a:schemeClr val="accent1">
                    <a:lumMod val="40000"/>
                    <a:lumOff val="60000"/>
                  </a:schemeClr>
                </a:solidFill>
              </a:rPr>
              <a:t>Introdução </a:t>
            </a:r>
          </a:p>
          <a:p>
            <a:pPr algn="ctr" rtl="0"/>
            <a:r>
              <a:rPr lang="pt-BR" sz="3800" dirty="0"/>
              <a:t>Objetivos</a:t>
            </a:r>
          </a:p>
          <a:p>
            <a:pPr algn="ctr" rtl="0"/>
            <a:r>
              <a:rPr lang="pt-BR" sz="2400" dirty="0"/>
              <a:t> 2.1 Modelos de processo de software 		</a:t>
            </a:r>
          </a:p>
          <a:p>
            <a:pPr algn="ctr" rtl="0"/>
            <a:r>
              <a:rPr lang="pt-BR" sz="2400" dirty="0"/>
              <a:t>			2.1.2 Desenvolvimento incremental 	</a:t>
            </a:r>
          </a:p>
          <a:p>
            <a:pPr algn="ctr" rtl="0"/>
            <a:r>
              <a:rPr lang="pt-BR" sz="2400" dirty="0"/>
              <a:t>2.2 Atividades do processo 					</a:t>
            </a:r>
          </a:p>
          <a:p>
            <a:pPr algn="ctr" rtl="0"/>
            <a:r>
              <a:rPr lang="pt-BR" sz="2400" dirty="0"/>
              <a:t>		    2.2.1 Especificação de software		                    </a:t>
            </a:r>
          </a:p>
          <a:p>
            <a:pPr algn="ctr" rtl="0"/>
            <a:r>
              <a:rPr lang="pt-BR" sz="2400" dirty="0"/>
              <a:t>	      			    2.2.2 Projeto e implementação de software	</a:t>
            </a:r>
            <a:endParaRPr lang="pt-BR" sz="2400" dirty="0">
              <a:solidFill>
                <a:schemeClr val="accent1">
                  <a:lumMod val="40000"/>
                  <a:lumOff val="60000"/>
                </a:schemeClr>
              </a:solidFill>
            </a:endParaRPr>
          </a:p>
          <a:p>
            <a:pPr rtl="0"/>
            <a:endParaRPr lang="pt-BR" sz="2400"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64D9A-E894-46F8-845D-7BDCD21B4FD8}"/>
              </a:ext>
            </a:extLst>
          </p:cNvPr>
          <p:cNvSpPr>
            <a:spLocks noGrp="1"/>
          </p:cNvSpPr>
          <p:nvPr>
            <p:ph type="title"/>
          </p:nvPr>
        </p:nvSpPr>
        <p:spPr>
          <a:xfrm>
            <a:off x="1626705" y="-278295"/>
            <a:ext cx="10131425" cy="1456267"/>
          </a:xfrm>
        </p:spPr>
        <p:txBody>
          <a:bodyPr/>
          <a:lstStyle/>
          <a:p>
            <a:r>
              <a:rPr lang="pt-BR" dirty="0"/>
              <a:t>Desenvolvimento incremental </a:t>
            </a:r>
          </a:p>
        </p:txBody>
      </p:sp>
      <p:sp>
        <p:nvSpPr>
          <p:cNvPr id="3" name="Espaço Reservado para Conteúdo 2">
            <a:extLst>
              <a:ext uri="{FF2B5EF4-FFF2-40B4-BE49-F238E27FC236}">
                <a16:creationId xmlns:a16="http://schemas.microsoft.com/office/drawing/2014/main" id="{EC5EF6CE-3AD1-47B8-A9EC-64E7EDCF3351}"/>
              </a:ext>
            </a:extLst>
          </p:cNvPr>
          <p:cNvSpPr>
            <a:spLocks noGrp="1"/>
          </p:cNvSpPr>
          <p:nvPr>
            <p:ph idx="1"/>
          </p:nvPr>
        </p:nvSpPr>
        <p:spPr>
          <a:xfrm>
            <a:off x="407505" y="1073980"/>
            <a:ext cx="10131425" cy="3649133"/>
          </a:xfrm>
        </p:spPr>
        <p:txBody>
          <a:bodyPr>
            <a:normAutofit/>
          </a:bodyPr>
          <a:lstStyle/>
          <a:p>
            <a:pPr algn="l"/>
            <a:r>
              <a:rPr lang="pt-BR" sz="2000" b="0" i="0" dirty="0">
                <a:effectLst/>
              </a:rPr>
              <a:t>Já no ciclo de vida preditivo do projeto, o escopo, cronograma e custo do projeto são determinados na fase inicial, enquanto a entrega é totalmente realizada no final.</a:t>
            </a:r>
          </a:p>
          <a:p>
            <a:pPr algn="l"/>
            <a:r>
              <a:rPr lang="pt-BR" sz="2000" b="0" i="0" dirty="0">
                <a:effectLst/>
              </a:rPr>
              <a:t>É um ciclo orientado pelo plano, com fluxo de trabalho no qual é previsto um tipo de trabalho em cada fase.</a:t>
            </a:r>
          </a:p>
          <a:p>
            <a:r>
              <a:rPr lang="pt-BR" sz="2000" b="0" i="0" dirty="0">
                <a:effectLst/>
              </a:rPr>
              <a:t>No desenvolvimento incremental, as estimativas de tempo e custo são modificadas rotineiramente à medida que a equipe vai entendendo melhor sobre o produto desenvolvido no projeto. Os feedbacks obtidos a partir de cada Sprint ou Iteração vão produzir melhorias no intervalo que vem a seguir.</a:t>
            </a:r>
            <a:endParaRPr lang="pt-BR" sz="2000" dirty="0"/>
          </a:p>
          <a:p>
            <a:pPr algn="l"/>
            <a:endParaRPr lang="pt-BR" sz="2000" b="0" i="0" dirty="0">
              <a:effectLst/>
            </a:endParaRPr>
          </a:p>
          <a:p>
            <a:pPr marL="0" indent="0" algn="l">
              <a:buNone/>
            </a:pPr>
            <a:endParaRPr lang="pt-BR" sz="2000" b="0" i="0" dirty="0">
              <a:effectLst/>
            </a:endParaRPr>
          </a:p>
          <a:p>
            <a:pPr marL="0" indent="0">
              <a:buNone/>
            </a:pPr>
            <a:endParaRPr lang="pt-BR" sz="2000" dirty="0"/>
          </a:p>
        </p:txBody>
      </p:sp>
      <p:pic>
        <p:nvPicPr>
          <p:cNvPr id="7" name="Imagem 6" descr="Linha do tempo&#10;&#10;Descrição gerada automaticamente">
            <a:extLst>
              <a:ext uri="{FF2B5EF4-FFF2-40B4-BE49-F238E27FC236}">
                <a16:creationId xmlns:a16="http://schemas.microsoft.com/office/drawing/2014/main" id="{03EE5EA0-4E77-405B-AF29-CA4C32EAD1D7}"/>
              </a:ext>
            </a:extLst>
          </p:cNvPr>
          <p:cNvPicPr>
            <a:picLocks noChangeAspect="1"/>
          </p:cNvPicPr>
          <p:nvPr/>
        </p:nvPicPr>
        <p:blipFill>
          <a:blip r:embed="rId2"/>
          <a:stretch>
            <a:fillRect/>
          </a:stretch>
        </p:blipFill>
        <p:spPr>
          <a:xfrm>
            <a:off x="407505" y="3617843"/>
            <a:ext cx="10959549" cy="3146448"/>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98294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0861C-05FE-4317-909D-3814CF80FF05}"/>
              </a:ext>
            </a:extLst>
          </p:cNvPr>
          <p:cNvSpPr>
            <a:spLocks noGrp="1"/>
          </p:cNvSpPr>
          <p:nvPr>
            <p:ph type="title"/>
          </p:nvPr>
        </p:nvSpPr>
        <p:spPr>
          <a:xfrm>
            <a:off x="1030287" y="0"/>
            <a:ext cx="10131425" cy="1456267"/>
          </a:xfrm>
        </p:spPr>
        <p:txBody>
          <a:bodyPr/>
          <a:lstStyle/>
          <a:p>
            <a:r>
              <a:rPr lang="pt-BR" dirty="0"/>
              <a:t>Desenvolvimento incremental</a:t>
            </a:r>
          </a:p>
        </p:txBody>
      </p:sp>
      <p:sp>
        <p:nvSpPr>
          <p:cNvPr id="3" name="Espaço Reservado para Conteúdo 2">
            <a:extLst>
              <a:ext uri="{FF2B5EF4-FFF2-40B4-BE49-F238E27FC236}">
                <a16:creationId xmlns:a16="http://schemas.microsoft.com/office/drawing/2014/main" id="{B8B7348B-01B4-4403-830E-D4CA8705FCB9}"/>
              </a:ext>
            </a:extLst>
          </p:cNvPr>
          <p:cNvSpPr>
            <a:spLocks noGrp="1"/>
          </p:cNvSpPr>
          <p:nvPr>
            <p:ph idx="1"/>
          </p:nvPr>
        </p:nvSpPr>
        <p:spPr>
          <a:xfrm>
            <a:off x="129210" y="1494551"/>
            <a:ext cx="11506199" cy="5010794"/>
          </a:xfrm>
        </p:spPr>
        <p:txBody>
          <a:bodyPr>
            <a:normAutofit lnSpcReduction="10000"/>
          </a:bodyPr>
          <a:lstStyle/>
          <a:p>
            <a:pPr algn="l"/>
            <a:r>
              <a:rPr lang="pt-BR" sz="2400" b="0" i="0" dirty="0">
                <a:effectLst/>
              </a:rPr>
              <a:t>Pelo método incremental  é preciso um propósito, objetivo e flexibilidade para promover as adaptações, por isso, é possível dizer que esse tipo de desenvolvimento trabalha em fases:</a:t>
            </a:r>
          </a:p>
          <a:p>
            <a:pPr marL="0" indent="0" algn="l">
              <a:buNone/>
            </a:pPr>
            <a:r>
              <a:rPr lang="pt-BR" sz="2400" b="0" i="0" dirty="0">
                <a:effectLst/>
              </a:rPr>
              <a:t>	- </a:t>
            </a:r>
            <a:r>
              <a:rPr lang="pt-BR" sz="2400" b="1" i="0" dirty="0">
                <a:effectLst/>
              </a:rPr>
              <a:t>Fase inicial: </a:t>
            </a:r>
            <a:r>
              <a:rPr lang="pt-BR" sz="2400" b="0" i="0" dirty="0">
                <a:effectLst/>
              </a:rPr>
              <a:t>quando lida-se com escopo, requisitos e riscos em níveis mais altos.</a:t>
            </a:r>
          </a:p>
          <a:p>
            <a:pPr marL="0" indent="0" algn="l">
              <a:buNone/>
            </a:pPr>
            <a:r>
              <a:rPr lang="pt-BR" sz="2400" b="0" i="0" dirty="0">
                <a:effectLst/>
              </a:rPr>
              <a:t>	- </a:t>
            </a:r>
            <a:r>
              <a:rPr lang="pt-BR" sz="2400" b="1" i="0" dirty="0">
                <a:effectLst/>
              </a:rPr>
              <a:t>Fase de requisito: </a:t>
            </a:r>
            <a:r>
              <a:rPr lang="pt-BR" sz="2400" b="0" i="0" dirty="0">
                <a:effectLst/>
              </a:rPr>
              <a:t>realiza-se a arquitetura do projeto, modera-se riscos e 					atende-se aos requisitos não funcionais.</a:t>
            </a:r>
          </a:p>
          <a:p>
            <a:pPr marL="0" indent="0" algn="l">
              <a:buNone/>
            </a:pPr>
            <a:r>
              <a:rPr lang="pt-BR" sz="2400" b="0" i="0" dirty="0">
                <a:effectLst/>
              </a:rPr>
              <a:t>	- </a:t>
            </a:r>
            <a:r>
              <a:rPr lang="pt-BR" sz="2400" b="1" i="0" dirty="0">
                <a:effectLst/>
              </a:rPr>
              <a:t>Fase de design</a:t>
            </a:r>
            <a:r>
              <a:rPr lang="pt-BR" sz="2400" b="0" i="0" dirty="0">
                <a:effectLst/>
              </a:rPr>
              <a:t>:  funções sofisticadas são projetadas nesta fase.</a:t>
            </a:r>
          </a:p>
          <a:p>
            <a:pPr marL="0" indent="0" algn="l">
              <a:buNone/>
            </a:pPr>
            <a:r>
              <a:rPr lang="pt-BR" sz="2400" b="0" i="0" dirty="0">
                <a:effectLst/>
              </a:rPr>
              <a:t>	- </a:t>
            </a:r>
            <a:r>
              <a:rPr lang="pt-BR" sz="2400" b="1" i="0" dirty="0">
                <a:effectLst/>
              </a:rPr>
              <a:t>Fase de testes:</a:t>
            </a:r>
            <a:r>
              <a:rPr lang="pt-BR" sz="2400" b="0" i="0" dirty="0">
                <a:effectLst/>
              </a:rPr>
              <a:t> depois da conclusão de mais uma iteração, o produto ou 						serviço vai passar por testes.</a:t>
            </a:r>
          </a:p>
          <a:p>
            <a:pPr marL="0" indent="0" algn="l">
              <a:buNone/>
            </a:pPr>
            <a:r>
              <a:rPr lang="pt-BR" sz="2400" b="0" i="0" dirty="0">
                <a:effectLst/>
              </a:rPr>
              <a:t>	- </a:t>
            </a:r>
            <a:r>
              <a:rPr lang="pt-BR" sz="2400" b="1" i="0" dirty="0">
                <a:effectLst/>
              </a:rPr>
              <a:t>Fase de avaliação:</a:t>
            </a:r>
            <a:r>
              <a:rPr lang="pt-BR" sz="2400" b="0" i="0" dirty="0">
                <a:effectLst/>
              </a:rPr>
              <a:t> os feedbacks são recebidos logo ao final da iteração.</a:t>
            </a:r>
          </a:p>
          <a:p>
            <a:pPr marL="0" indent="0" algn="l">
              <a:buNone/>
            </a:pPr>
            <a:r>
              <a:rPr lang="pt-BR" sz="2400" b="0" i="0" dirty="0">
                <a:effectLst/>
              </a:rPr>
              <a:t>	- </a:t>
            </a:r>
            <a:r>
              <a:rPr lang="pt-BR" sz="2400" b="1" i="0" dirty="0">
                <a:effectLst/>
              </a:rPr>
              <a:t>Fase de entrega:</a:t>
            </a:r>
            <a:r>
              <a:rPr lang="pt-BR" sz="2400" b="0" i="0" dirty="0">
                <a:effectLst/>
              </a:rPr>
              <a:t> entrega parcial é realizada ao final de cada iteração e o cliente já 			agrega valor já  no início do projeto.</a:t>
            </a:r>
          </a:p>
          <a:p>
            <a:endParaRPr lang="pt-BR" dirty="0"/>
          </a:p>
        </p:txBody>
      </p:sp>
    </p:spTree>
    <p:extLst>
      <p:ext uri="{BB962C8B-B14F-4D97-AF65-F5344CB8AC3E}">
        <p14:creationId xmlns:p14="http://schemas.microsoft.com/office/powerpoint/2010/main" val="1486386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4AC1D-1724-446E-963C-B267C622B802}"/>
              </a:ext>
            </a:extLst>
          </p:cNvPr>
          <p:cNvSpPr>
            <a:spLocks noGrp="1"/>
          </p:cNvSpPr>
          <p:nvPr>
            <p:ph type="title"/>
          </p:nvPr>
        </p:nvSpPr>
        <p:spPr>
          <a:xfrm>
            <a:off x="1149627" y="284921"/>
            <a:ext cx="10131425" cy="1456267"/>
          </a:xfrm>
        </p:spPr>
        <p:txBody>
          <a:bodyPr/>
          <a:lstStyle/>
          <a:p>
            <a:r>
              <a:rPr lang="pt-BR" dirty="0"/>
              <a:t>Desenvolvimento incremental</a:t>
            </a:r>
          </a:p>
        </p:txBody>
      </p:sp>
      <p:sp>
        <p:nvSpPr>
          <p:cNvPr id="3" name="Espaço Reservado para Conteúdo 2">
            <a:extLst>
              <a:ext uri="{FF2B5EF4-FFF2-40B4-BE49-F238E27FC236}">
                <a16:creationId xmlns:a16="http://schemas.microsoft.com/office/drawing/2014/main" id="{4792BE30-06DB-4C2A-A0A8-F1C396639E01}"/>
              </a:ext>
            </a:extLst>
          </p:cNvPr>
          <p:cNvSpPr>
            <a:spLocks noGrp="1"/>
          </p:cNvSpPr>
          <p:nvPr>
            <p:ph idx="1"/>
          </p:nvPr>
        </p:nvSpPr>
        <p:spPr>
          <a:xfrm>
            <a:off x="685801" y="1166191"/>
            <a:ext cx="10131425" cy="5406888"/>
          </a:xfrm>
        </p:spPr>
        <p:txBody>
          <a:bodyPr>
            <a:normAutofit/>
          </a:bodyPr>
          <a:lstStyle/>
          <a:p>
            <a:r>
              <a:rPr lang="pt-BR" sz="2000" dirty="0"/>
              <a:t>A implementação deste modelo pode gerar algumas complicações. Problemas com documentação, por exemplo, pois são realizadas diversas mudanças durante o projeto, necessitando de um trabalho árduo de atualização da documentação. Outra dificuldade é a dependência entre os estágios (incrementos), já que o processo de junção de um incremento a outro é bastante complicado e minucioso. </a:t>
            </a:r>
          </a:p>
          <a:p>
            <a:r>
              <a:rPr lang="pt-BR" sz="2000" dirty="0"/>
              <a:t>A redução de riscos, maior visibilidade sobre o processo, descobertas de problemas logo no início, melhor previsão do tempo do projeto, são consideradas como vantagens do modelo incremental. Riscos de atrasos no projeto, alto número de incrementos, alto grau de dependência entre os incrementos, risco de faltar recursos financeiros (por parte do cliente) para a finalização do projeto são encarados como algumas das desvantagens do modelo.</a:t>
            </a:r>
          </a:p>
        </p:txBody>
      </p:sp>
    </p:spTree>
    <p:extLst>
      <p:ext uri="{BB962C8B-B14F-4D97-AF65-F5344CB8AC3E}">
        <p14:creationId xmlns:p14="http://schemas.microsoft.com/office/powerpoint/2010/main" val="3909171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63373-DACA-4FBA-A1BB-A8CA3026358C}"/>
              </a:ext>
            </a:extLst>
          </p:cNvPr>
          <p:cNvSpPr>
            <a:spLocks noGrp="1"/>
          </p:cNvSpPr>
          <p:nvPr>
            <p:ph type="title"/>
          </p:nvPr>
        </p:nvSpPr>
        <p:spPr>
          <a:xfrm>
            <a:off x="1427923" y="0"/>
            <a:ext cx="10131425" cy="1456267"/>
          </a:xfrm>
        </p:spPr>
        <p:txBody>
          <a:bodyPr/>
          <a:lstStyle/>
          <a:p>
            <a:r>
              <a:rPr lang="pt-BR" dirty="0"/>
              <a:t>Especificação de requisitos</a:t>
            </a:r>
          </a:p>
        </p:txBody>
      </p:sp>
      <p:sp>
        <p:nvSpPr>
          <p:cNvPr id="3" name="Espaço Reservado para Conteúdo 2">
            <a:extLst>
              <a:ext uri="{FF2B5EF4-FFF2-40B4-BE49-F238E27FC236}">
                <a16:creationId xmlns:a16="http://schemas.microsoft.com/office/drawing/2014/main" id="{F3D95195-34F2-43B7-9521-F9A2953040FA}"/>
              </a:ext>
            </a:extLst>
          </p:cNvPr>
          <p:cNvSpPr>
            <a:spLocks noGrp="1"/>
          </p:cNvSpPr>
          <p:nvPr>
            <p:ph idx="1"/>
          </p:nvPr>
        </p:nvSpPr>
        <p:spPr>
          <a:xfrm>
            <a:off x="685801" y="1298714"/>
            <a:ext cx="10605051" cy="5353878"/>
          </a:xfrm>
        </p:spPr>
        <p:txBody>
          <a:bodyPr>
            <a:normAutofit fontScale="92500" lnSpcReduction="10000"/>
          </a:bodyPr>
          <a:lstStyle/>
          <a:p>
            <a:pPr marL="63500" marR="490220">
              <a:lnSpc>
                <a:spcPct val="105000"/>
              </a:lnSpc>
              <a:spcBef>
                <a:spcPts val="840"/>
              </a:spcBef>
              <a:spcAft>
                <a:spcPts val="0"/>
              </a:spcAft>
            </a:pPr>
            <a:r>
              <a:rPr lang="pt-PT" sz="1900" dirty="0">
                <a:effectLst/>
                <a:ea typeface="Arial" panose="020B0604020202020204" pitchFamily="34" charset="0"/>
              </a:rPr>
              <a:t>A especificação é a descrição sistemática e abstrata do que o software deve fazer a partir daquilo que foi analisado anteriormente. Ela apresenta a solução de como os problemas levantados na análise devem ser resolvidos pelo software em desenvolvimento.</a:t>
            </a:r>
            <a:endParaRPr lang="pt-BR" sz="1900" dirty="0">
              <a:effectLst/>
              <a:ea typeface="Arial" panose="020B0604020202020204" pitchFamily="34" charset="0"/>
            </a:endParaRPr>
          </a:p>
          <a:p>
            <a:pPr marL="63500" marR="1090295">
              <a:lnSpc>
                <a:spcPct val="105000"/>
              </a:lnSpc>
              <a:spcBef>
                <a:spcPts val="760"/>
              </a:spcBef>
              <a:spcAft>
                <a:spcPts val="0"/>
              </a:spcAft>
            </a:pPr>
            <a:r>
              <a:rPr lang="pt-PT" sz="1900" dirty="0">
                <a:effectLst/>
                <a:ea typeface="Arial" panose="020B0604020202020204" pitchFamily="34" charset="0"/>
              </a:rPr>
              <a:t>A especificação é a forma de comunicação direta entre o analista e a equipe de desenvolvimento do software.</a:t>
            </a:r>
          </a:p>
          <a:p>
            <a:pPr marL="63500" marR="1090295">
              <a:lnSpc>
                <a:spcPct val="105000"/>
              </a:lnSpc>
              <a:spcBef>
                <a:spcPts val="760"/>
              </a:spcBef>
              <a:spcAft>
                <a:spcPts val="0"/>
              </a:spcAft>
            </a:pPr>
            <a:r>
              <a:rPr lang="pt-PT" sz="1900" dirty="0">
                <a:ea typeface="Arial" panose="020B0604020202020204" pitchFamily="34" charset="0"/>
              </a:rPr>
              <a:t>O que são requisitos ?</a:t>
            </a:r>
          </a:p>
          <a:p>
            <a:pPr marL="0" marR="1090295" indent="0">
              <a:lnSpc>
                <a:spcPct val="105000"/>
              </a:lnSpc>
              <a:spcBef>
                <a:spcPts val="760"/>
              </a:spcBef>
              <a:spcAft>
                <a:spcPts val="0"/>
              </a:spcAft>
              <a:buNone/>
            </a:pPr>
            <a:r>
              <a:rPr lang="pt-PT" sz="1900" dirty="0">
                <a:effectLst/>
                <a:latin typeface="Arial" panose="020B0604020202020204" pitchFamily="34" charset="0"/>
                <a:ea typeface="Arial" panose="020B0604020202020204" pitchFamily="34" charset="0"/>
              </a:rPr>
              <a:t>	- Compreender os problemas que uma organização tem para serem resolvidos com ajuda de um software é muito difícil, consequentemente é difícil estabelecer com exatidão o que um sistema deverá fazer.</a:t>
            </a:r>
          </a:p>
          <a:p>
            <a:pPr marL="0" marR="1090295" indent="0">
              <a:lnSpc>
                <a:spcPct val="105000"/>
              </a:lnSpc>
              <a:spcBef>
                <a:spcPts val="760"/>
              </a:spcBef>
              <a:spcAft>
                <a:spcPts val="0"/>
              </a:spcAft>
              <a:buNone/>
            </a:pPr>
            <a:r>
              <a:rPr lang="pt-PT" sz="1900" dirty="0">
                <a:latin typeface="Arial" panose="020B0604020202020204" pitchFamily="34" charset="0"/>
                <a:ea typeface="Arial" panose="020B0604020202020204" pitchFamily="34" charset="0"/>
              </a:rPr>
              <a:t>	- </a:t>
            </a:r>
            <a:r>
              <a:rPr lang="pt-PT" sz="1900" dirty="0">
                <a:effectLst/>
                <a:latin typeface="Arial" panose="020B0604020202020204" pitchFamily="34" charset="0"/>
                <a:ea typeface="Arial" panose="020B0604020202020204" pitchFamily="34" charset="0"/>
              </a:rPr>
              <a:t>Os requisitos compõem o conjunto de necessidades estabelecido pelo cliente/usuário que define a estrutura e o comportamento do software que está sendo desenvolvido, podemos citar: os processos, os dados que</a:t>
            </a:r>
            <a:r>
              <a:rPr lang="pt-PT" sz="1900" spc="-15" dirty="0">
                <a:effectLst/>
                <a:latin typeface="Arial" panose="020B0604020202020204" pitchFamily="34" charset="0"/>
                <a:ea typeface="Arial" panose="020B0604020202020204" pitchFamily="34" charset="0"/>
              </a:rPr>
              <a:t>se</a:t>
            </a:r>
            <a:r>
              <a:rPr lang="pt-PT" sz="1900" dirty="0">
                <a:effectLst/>
                <a:latin typeface="Arial" panose="020B0604020202020204" pitchFamily="34" charset="0"/>
                <a:ea typeface="Arial" panose="020B0604020202020204" pitchFamily="34" charset="0"/>
              </a:rPr>
              <a:t>espera serem gerados, as restrições operacionais, as pessoas que irão</a:t>
            </a:r>
            <a:r>
              <a:rPr lang="pt-PT" sz="1900" spc="-15" dirty="0">
                <a:effectLst/>
                <a:latin typeface="Arial" panose="020B0604020202020204" pitchFamily="34" charset="0"/>
                <a:ea typeface="Arial" panose="020B0604020202020204" pitchFamily="34" charset="0"/>
              </a:rPr>
              <a:t>se</a:t>
            </a:r>
            <a:r>
              <a:rPr lang="pt-PT" sz="1900" dirty="0">
                <a:effectLst/>
                <a:latin typeface="Arial" panose="020B0604020202020204" pitchFamily="34" charset="0"/>
                <a:ea typeface="Arial" panose="020B0604020202020204" pitchFamily="34" charset="0"/>
              </a:rPr>
              <a:t>utilizar do software e todas essas questões relacionadas entre si. São as premissas que o software que está a ser desenvolvido </a:t>
            </a:r>
            <a:r>
              <a:rPr lang="pt-PT" sz="1900" spc="-35" dirty="0">
                <a:effectLst/>
                <a:latin typeface="Arial" panose="020B0604020202020204" pitchFamily="34" charset="0"/>
                <a:ea typeface="Arial" panose="020B0604020202020204" pitchFamily="34" charset="0"/>
              </a:rPr>
              <a:t>possa:</a:t>
            </a:r>
          </a:p>
          <a:p>
            <a:pPr marL="0" marR="1090295" indent="0">
              <a:lnSpc>
                <a:spcPct val="105000"/>
              </a:lnSpc>
              <a:spcBef>
                <a:spcPts val="760"/>
              </a:spcBef>
              <a:spcAft>
                <a:spcPts val="0"/>
              </a:spcAft>
              <a:buNone/>
            </a:pPr>
            <a:r>
              <a:rPr lang="pt-PT" sz="1900" dirty="0">
                <a:effectLst/>
                <a:latin typeface="Arial" panose="020B0604020202020204" pitchFamily="34" charset="0"/>
                <a:ea typeface="Arial" panose="020B0604020202020204" pitchFamily="34" charset="0"/>
              </a:rPr>
              <a:t>	- Permitir que o cliente/usuário resolva os problemas relacionados ao negócio da sua </a:t>
            </a:r>
            <a:r>
              <a:rPr lang="pt-PT" sz="1900" spc="-140" dirty="0">
                <a:effectLst/>
                <a:latin typeface="Arial" panose="020B0604020202020204" pitchFamily="34" charset="0"/>
                <a:ea typeface="Arial" panose="020B0604020202020204" pitchFamily="34" charset="0"/>
              </a:rPr>
              <a:t>empresa.  </a:t>
            </a:r>
            <a:r>
              <a:rPr lang="pt-PT" sz="1900" dirty="0">
                <a:effectLst/>
                <a:latin typeface="Arial" panose="020B0604020202020204" pitchFamily="34" charset="0"/>
                <a:ea typeface="Arial" panose="020B0604020202020204" pitchFamily="34" charset="0"/>
              </a:rPr>
              <a:t>Atender as necessidades ou restrições da organização ou dos outros módulos do</a:t>
            </a:r>
            <a:r>
              <a:rPr lang="pt-PT" sz="1900" spc="-155" dirty="0">
                <a:latin typeface="Arial" panose="020B0604020202020204" pitchFamily="34" charset="0"/>
                <a:ea typeface="Arial" panose="020B0604020202020204" pitchFamily="34" charset="0"/>
              </a:rPr>
              <a:t> sistema.</a:t>
            </a:r>
            <a:endParaRPr lang="pt-BR" sz="1900" dirty="0">
              <a:effectLst/>
              <a:ea typeface="Arial" panose="020B0604020202020204" pitchFamily="34" charset="0"/>
            </a:endParaRPr>
          </a:p>
          <a:p>
            <a:endParaRPr lang="pt-BR" dirty="0"/>
          </a:p>
        </p:txBody>
      </p:sp>
    </p:spTree>
    <p:extLst>
      <p:ext uri="{BB962C8B-B14F-4D97-AF65-F5344CB8AC3E}">
        <p14:creationId xmlns:p14="http://schemas.microsoft.com/office/powerpoint/2010/main" val="74608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1DE92-3A62-4A46-B5EB-F671445A4203}"/>
              </a:ext>
            </a:extLst>
          </p:cNvPr>
          <p:cNvSpPr>
            <a:spLocks noGrp="1"/>
          </p:cNvSpPr>
          <p:nvPr>
            <p:ph type="title"/>
          </p:nvPr>
        </p:nvSpPr>
        <p:spPr>
          <a:xfrm>
            <a:off x="1639817" y="291548"/>
            <a:ext cx="10131425" cy="1456267"/>
          </a:xfrm>
        </p:spPr>
        <p:txBody>
          <a:bodyPr/>
          <a:lstStyle/>
          <a:p>
            <a:r>
              <a:rPr lang="pt-BR" dirty="0"/>
              <a:t>Especificação do requisito</a:t>
            </a:r>
          </a:p>
        </p:txBody>
      </p:sp>
      <p:sp>
        <p:nvSpPr>
          <p:cNvPr id="3" name="Espaço Reservado para Conteúdo 2">
            <a:extLst>
              <a:ext uri="{FF2B5EF4-FFF2-40B4-BE49-F238E27FC236}">
                <a16:creationId xmlns:a16="http://schemas.microsoft.com/office/drawing/2014/main" id="{02C5FD5B-EF8E-4C51-8E25-3E1C83DF5864}"/>
              </a:ext>
            </a:extLst>
          </p:cNvPr>
          <p:cNvSpPr>
            <a:spLocks noGrp="1"/>
          </p:cNvSpPr>
          <p:nvPr>
            <p:ph idx="1"/>
          </p:nvPr>
        </p:nvSpPr>
        <p:spPr>
          <a:xfrm>
            <a:off x="420758" y="1572223"/>
            <a:ext cx="10131425" cy="5285777"/>
          </a:xfrm>
        </p:spPr>
        <p:txBody>
          <a:bodyPr>
            <a:normAutofit/>
          </a:bodyPr>
          <a:lstStyle/>
          <a:p>
            <a:r>
              <a:rPr lang="pt-BR" sz="2000" dirty="0"/>
              <a:t>Primeiramente ocorre a especificação dos requisitos. Nesta atividade a equipe responsável pelo projeto se reúne com o cliente para conhecer os requisitos iniciais do sistema de acordo com as necessidades do mesmo através de entrevistas, workshops de requisitos e brainstorms. Com base nesse levantamento preliminar dos requisitos é desenvolvido um protótipo descartável do sistema e este é apresentado para validação por parte dos stakeholders. Assim, o cliente poderá entender melhor suas próprias necessidades e auxiliar os analistas de sistemas na definição dos requisitos de maneira apropriada.</a:t>
            </a:r>
          </a:p>
          <a:p>
            <a:r>
              <a:rPr lang="pt-BR" sz="2000" dirty="0"/>
              <a:t>Com base nas alterações solicitadas pelo cliente, o protótipo é refinado. Esse protótipo passa por uma nova avaliação do cliente, que dará um feedback a respeito dos requisitos contidos no sistema. Com base nisso o protótipo é finalizado ou, caso seja solicitada mais mudanças pelo cliente, ele volta a sofrer modificação e assim por diante até o cliente se mostrar satisfeito</a:t>
            </a:r>
          </a:p>
        </p:txBody>
      </p:sp>
    </p:spTree>
    <p:extLst>
      <p:ext uri="{BB962C8B-B14F-4D97-AF65-F5344CB8AC3E}">
        <p14:creationId xmlns:p14="http://schemas.microsoft.com/office/powerpoint/2010/main" val="2305151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61631-512E-4A0B-A889-6CCFE1DCB82F}"/>
              </a:ext>
            </a:extLst>
          </p:cNvPr>
          <p:cNvSpPr>
            <a:spLocks noGrp="1"/>
          </p:cNvSpPr>
          <p:nvPr>
            <p:ph type="title"/>
          </p:nvPr>
        </p:nvSpPr>
        <p:spPr>
          <a:xfrm>
            <a:off x="1282149" y="185530"/>
            <a:ext cx="10131425" cy="1456267"/>
          </a:xfrm>
        </p:spPr>
        <p:txBody>
          <a:bodyPr/>
          <a:lstStyle/>
          <a:p>
            <a:r>
              <a:rPr lang="pt-BR" dirty="0"/>
              <a:t>Especificação de software</a:t>
            </a:r>
            <a:br>
              <a:rPr lang="pt-BR" dirty="0"/>
            </a:br>
            <a:r>
              <a:rPr lang="pt-BR" dirty="0"/>
              <a:t>	</a:t>
            </a:r>
            <a:r>
              <a:rPr lang="pt-BR" sz="2400" dirty="0"/>
              <a:t>requisitos funcionais</a:t>
            </a:r>
          </a:p>
        </p:txBody>
      </p:sp>
      <p:sp>
        <p:nvSpPr>
          <p:cNvPr id="3" name="Espaço Reservado para Conteúdo 2">
            <a:extLst>
              <a:ext uri="{FF2B5EF4-FFF2-40B4-BE49-F238E27FC236}">
                <a16:creationId xmlns:a16="http://schemas.microsoft.com/office/drawing/2014/main" id="{DA6A9C55-3FB5-43D2-87B6-C8925AFAD813}"/>
              </a:ext>
            </a:extLst>
          </p:cNvPr>
          <p:cNvSpPr>
            <a:spLocks noGrp="1"/>
          </p:cNvSpPr>
          <p:nvPr>
            <p:ph idx="1"/>
          </p:nvPr>
        </p:nvSpPr>
        <p:spPr>
          <a:xfrm>
            <a:off x="685801" y="1497496"/>
            <a:ext cx="10131425" cy="5499652"/>
          </a:xfrm>
        </p:spPr>
        <p:txBody>
          <a:bodyPr>
            <a:normAutofit/>
          </a:bodyPr>
          <a:lstStyle/>
          <a:p>
            <a:pPr marL="0" indent="0">
              <a:buNone/>
            </a:pPr>
            <a:endParaRPr lang="pt-BR" b="0" i="0" dirty="0">
              <a:effectLst/>
            </a:endParaRPr>
          </a:p>
          <a:p>
            <a:r>
              <a:rPr lang="pt-BR" sz="2000" b="0" i="0" dirty="0">
                <a:effectLst/>
              </a:rPr>
              <a:t>Estão relacionados às funcionalidades que o software deve ter para atender as necessidades da empresa e dos usuários. Também se enquadram aqui a maneira como o software responderá a determinadas ações executadas dentro do programa. Alguns exemplos poderiam ser:</a:t>
            </a:r>
          </a:p>
          <a:p>
            <a:pPr marL="0" indent="0">
              <a:buNone/>
            </a:pPr>
            <a:r>
              <a:rPr lang="pt-BR" sz="2000" b="0" i="0" dirty="0">
                <a:effectLst/>
              </a:rPr>
              <a:t>		- Divisões de usuários que lhes oferecem diferentes permissões.</a:t>
            </a:r>
          </a:p>
          <a:p>
            <a:pPr marL="0" indent="0">
              <a:buNone/>
            </a:pPr>
            <a:r>
              <a:rPr lang="pt-BR" sz="2000" b="0" i="0" dirty="0">
                <a:effectLst/>
              </a:rPr>
              <a:t>		- Acesso a históricos de dados e informações pelo usuário.</a:t>
            </a:r>
          </a:p>
          <a:p>
            <a:pPr marL="0" indent="0">
              <a:buNone/>
            </a:pPr>
            <a:r>
              <a:rPr lang="pt-BR" sz="2000" b="0" i="0" dirty="0">
                <a:effectLst/>
              </a:rPr>
              <a:t>		- Inclusão de funções que </a:t>
            </a:r>
            <a:r>
              <a:rPr lang="pt-BR" sz="2000" dirty="0"/>
              <a:t>podem agilizar processos da empresa.</a:t>
            </a:r>
            <a:endParaRPr lang="pt-BR" sz="2000" b="0" i="0" dirty="0">
              <a:effectLst/>
            </a:endParaRPr>
          </a:p>
          <a:p>
            <a:pPr marL="0" indent="0">
              <a:buNone/>
            </a:pPr>
            <a:r>
              <a:rPr lang="pt-BR" sz="2000" b="0" i="0" dirty="0">
                <a:effectLst/>
              </a:rPr>
              <a:t>		- Possibilidade de inclusão ou inclusão de informações.</a:t>
            </a:r>
          </a:p>
          <a:p>
            <a:pPr marL="0" indent="0">
              <a:buNone/>
            </a:pPr>
            <a:r>
              <a:rPr lang="pt-BR" sz="2000" b="0" i="0" dirty="0">
                <a:effectLst/>
              </a:rPr>
              <a:t>		- Opção de compartilhamento e trocas de informações entre os usuários.</a:t>
            </a:r>
          </a:p>
          <a:p>
            <a:r>
              <a:rPr lang="pt-BR" sz="2000" b="0" i="0" dirty="0">
                <a:effectLst/>
              </a:rPr>
              <a:t>Estes requisitos funcionais precisam obedecer às regras administrativas da empresa. Tudo para não prejudicar os procedimentos dos usuários e ao mesmo tempo proteger os dados e informações, muitas vezes sigilosos. </a:t>
            </a:r>
          </a:p>
          <a:p>
            <a:endParaRPr lang="pt-BR" dirty="0"/>
          </a:p>
        </p:txBody>
      </p:sp>
    </p:spTree>
    <p:extLst>
      <p:ext uri="{BB962C8B-B14F-4D97-AF65-F5344CB8AC3E}">
        <p14:creationId xmlns:p14="http://schemas.microsoft.com/office/powerpoint/2010/main" val="1244545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158A4-1314-4D84-83E8-F4DC04BA5A05}"/>
              </a:ext>
            </a:extLst>
          </p:cNvPr>
          <p:cNvSpPr>
            <a:spLocks noGrp="1"/>
          </p:cNvSpPr>
          <p:nvPr>
            <p:ph type="title"/>
          </p:nvPr>
        </p:nvSpPr>
        <p:spPr>
          <a:xfrm>
            <a:off x="1242393" y="145775"/>
            <a:ext cx="6112564" cy="901147"/>
          </a:xfrm>
        </p:spPr>
        <p:txBody>
          <a:bodyPr>
            <a:normAutofit fontScale="90000"/>
          </a:bodyPr>
          <a:lstStyle/>
          <a:p>
            <a:r>
              <a:rPr lang="pt-BR" sz="3200" dirty="0"/>
              <a:t>Especificação de software</a:t>
            </a:r>
            <a:br>
              <a:rPr lang="pt-BR" dirty="0"/>
            </a:br>
            <a:r>
              <a:rPr lang="pt-BR" dirty="0"/>
              <a:t>	</a:t>
            </a:r>
            <a:r>
              <a:rPr lang="pt-BR" sz="2000" dirty="0"/>
              <a:t>requisitos Não funcionais</a:t>
            </a:r>
          </a:p>
        </p:txBody>
      </p:sp>
      <p:sp>
        <p:nvSpPr>
          <p:cNvPr id="3" name="Espaço Reservado para Conteúdo 2">
            <a:extLst>
              <a:ext uri="{FF2B5EF4-FFF2-40B4-BE49-F238E27FC236}">
                <a16:creationId xmlns:a16="http://schemas.microsoft.com/office/drawing/2014/main" id="{3269F308-5239-4DEF-8504-AFFBC6BF7EFF}"/>
              </a:ext>
            </a:extLst>
          </p:cNvPr>
          <p:cNvSpPr>
            <a:spLocks noGrp="1"/>
          </p:cNvSpPr>
          <p:nvPr>
            <p:ph idx="1"/>
          </p:nvPr>
        </p:nvSpPr>
        <p:spPr>
          <a:xfrm>
            <a:off x="182219" y="1338472"/>
            <a:ext cx="11135138" cy="5373755"/>
          </a:xfrm>
        </p:spPr>
        <p:txBody>
          <a:bodyPr>
            <a:normAutofit fontScale="62500" lnSpcReduction="20000"/>
          </a:bodyPr>
          <a:lstStyle/>
          <a:p>
            <a:r>
              <a:rPr lang="pt-BR" sz="2900" b="0" i="0" dirty="0">
                <a:effectLst/>
              </a:rPr>
              <a:t>Ao contrário dos funcionais, que precisam ser determinados para o bom desempenho do sistema, os requisitos não-funcionais são intrínsecos ou implícitos. Eles fazem parte da característica central do software e já é esperado que existam, antes de o cliente pedir. Alguns exemplos são:</a:t>
            </a:r>
          </a:p>
          <a:p>
            <a:pPr marL="0" indent="0" algn="l">
              <a:buNone/>
            </a:pPr>
            <a:r>
              <a:rPr lang="pt-BR" sz="2900" b="0" i="0" dirty="0">
                <a:effectLst/>
              </a:rPr>
              <a:t>		- Aspectos de segurança do software;</a:t>
            </a:r>
          </a:p>
          <a:p>
            <a:pPr marL="0" indent="0" algn="l">
              <a:buNone/>
            </a:pPr>
            <a:r>
              <a:rPr lang="pt-BR" sz="2900" b="0" i="0" dirty="0">
                <a:effectLst/>
              </a:rPr>
              <a:t>		- Prevenção de falhas e erros no sistema;</a:t>
            </a:r>
          </a:p>
          <a:p>
            <a:pPr marL="0" indent="0" algn="l">
              <a:buNone/>
            </a:pPr>
            <a:r>
              <a:rPr lang="pt-BR" sz="2900" b="0" i="0" dirty="0">
                <a:effectLst/>
              </a:rPr>
              <a:t>		- Armazenamento;</a:t>
            </a:r>
          </a:p>
          <a:p>
            <a:pPr marL="0" indent="0" algn="l">
              <a:buNone/>
            </a:pPr>
            <a:r>
              <a:rPr lang="pt-BR" sz="2900" b="0" i="0" dirty="0">
                <a:effectLst/>
              </a:rPr>
              <a:t>		- Acessibilidade;</a:t>
            </a:r>
          </a:p>
          <a:p>
            <a:pPr marL="0" indent="0" algn="l">
              <a:buNone/>
            </a:pPr>
            <a:r>
              <a:rPr lang="pt-BR" sz="2900" b="0" i="0" dirty="0">
                <a:effectLst/>
              </a:rPr>
              <a:t>		- Existência de ambiente de segurança;</a:t>
            </a:r>
          </a:p>
          <a:p>
            <a:pPr marL="0" indent="0" algn="l">
              <a:buNone/>
            </a:pPr>
            <a:r>
              <a:rPr lang="pt-BR" sz="2900" b="0" i="0" dirty="0">
                <a:effectLst/>
              </a:rPr>
              <a:t>		- Usabilidade;</a:t>
            </a:r>
          </a:p>
          <a:p>
            <a:pPr marL="0" indent="0" algn="l">
              <a:buNone/>
            </a:pPr>
            <a:r>
              <a:rPr lang="pt-BR" sz="2900" b="0" i="0" dirty="0">
                <a:effectLst/>
              </a:rPr>
              <a:t>		- Necessidade de login;</a:t>
            </a:r>
          </a:p>
          <a:p>
            <a:pPr marL="0" indent="0" algn="l">
              <a:buNone/>
            </a:pPr>
            <a:r>
              <a:rPr lang="pt-BR" sz="2900" b="0" i="0" dirty="0">
                <a:effectLst/>
              </a:rPr>
              <a:t>		- Salvamento de informações;</a:t>
            </a:r>
          </a:p>
          <a:p>
            <a:pPr marL="0" indent="0" algn="l">
              <a:buNone/>
            </a:pPr>
            <a:r>
              <a:rPr lang="pt-BR" sz="2900" b="0" i="0" dirty="0">
                <a:effectLst/>
              </a:rPr>
              <a:t>		- Velocidade;</a:t>
            </a:r>
          </a:p>
          <a:p>
            <a:pPr marL="0" indent="0" algn="l">
              <a:buNone/>
            </a:pPr>
            <a:r>
              <a:rPr lang="pt-BR" sz="2900" b="0" i="0" dirty="0">
                <a:effectLst/>
              </a:rPr>
              <a:t>		- Confiabilidade.</a:t>
            </a:r>
          </a:p>
          <a:p>
            <a:pPr algn="l"/>
            <a:r>
              <a:rPr lang="pt-BR" sz="2900" b="0" i="0" dirty="0">
                <a:effectLst/>
              </a:rPr>
              <a:t>Os requisitos não-funcionais são determinados por algumas limitações do software, como espaço, linguagens a serem utilizadas, sistema operacional, entre outros. Por conta de tais propriedades, os requisitos não-funcionais são métricas mensuráveis. </a:t>
            </a:r>
          </a:p>
          <a:p>
            <a:endParaRPr lang="pt-BR" dirty="0"/>
          </a:p>
        </p:txBody>
      </p:sp>
    </p:spTree>
    <p:extLst>
      <p:ext uri="{BB962C8B-B14F-4D97-AF65-F5344CB8AC3E}">
        <p14:creationId xmlns:p14="http://schemas.microsoft.com/office/powerpoint/2010/main" val="3189469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2EE31B-5832-48F6-B2FF-E5A312594A89}"/>
              </a:ext>
            </a:extLst>
          </p:cNvPr>
          <p:cNvSpPr>
            <a:spLocks noGrp="1"/>
          </p:cNvSpPr>
          <p:nvPr>
            <p:ph type="title"/>
          </p:nvPr>
        </p:nvSpPr>
        <p:spPr>
          <a:xfrm>
            <a:off x="1838741" y="165653"/>
            <a:ext cx="6165573" cy="927652"/>
          </a:xfrm>
        </p:spPr>
        <p:txBody>
          <a:bodyPr>
            <a:normAutofit fontScale="90000"/>
          </a:bodyPr>
          <a:lstStyle/>
          <a:p>
            <a:r>
              <a:rPr lang="pt-BR" dirty="0"/>
              <a:t>ESPECIFICAÇÃO DE SOFTWARE</a:t>
            </a:r>
            <a:br>
              <a:rPr lang="pt-BR" dirty="0"/>
            </a:br>
            <a:r>
              <a:rPr lang="pt-BR" dirty="0"/>
              <a:t>	</a:t>
            </a:r>
            <a:r>
              <a:rPr lang="pt-BR" sz="3100" dirty="0"/>
              <a:t>CICLO DE VIDA</a:t>
            </a:r>
          </a:p>
        </p:txBody>
      </p:sp>
      <p:sp>
        <p:nvSpPr>
          <p:cNvPr id="3" name="Espaço Reservado para Conteúdo 2">
            <a:extLst>
              <a:ext uri="{FF2B5EF4-FFF2-40B4-BE49-F238E27FC236}">
                <a16:creationId xmlns:a16="http://schemas.microsoft.com/office/drawing/2014/main" id="{F271AA5B-21D1-4A39-B6B6-5B23A17209D7}"/>
              </a:ext>
            </a:extLst>
          </p:cNvPr>
          <p:cNvSpPr>
            <a:spLocks noGrp="1"/>
          </p:cNvSpPr>
          <p:nvPr>
            <p:ph idx="1"/>
          </p:nvPr>
        </p:nvSpPr>
        <p:spPr>
          <a:xfrm>
            <a:off x="685801" y="1392398"/>
            <a:ext cx="10131425" cy="5087914"/>
          </a:xfrm>
        </p:spPr>
        <p:txBody>
          <a:bodyPr>
            <a:noAutofit/>
          </a:bodyPr>
          <a:lstStyle/>
          <a:p>
            <a:r>
              <a:rPr lang="pt-BR" sz="2000" dirty="0"/>
              <a:t>A escolha de um modelo de ciclo de vida deve levar em consideração alguns pontos relevantes, a saber: natureza do projeto e da aplicação, experiência da equipe de desenvolvimento, metodologias e ferramentas a serem usadas e controles e produtos que precisam ser entregues. </a:t>
            </a:r>
          </a:p>
          <a:p>
            <a:r>
              <a:rPr lang="pt-BR" sz="2000" dirty="0"/>
              <a:t>No momento da escolha do ciclo de vida mais adequado para o cenário citado, levou-se em consideração a impossibilidade de segmentação dos requisitos e a necessidade de definir requisitos no início do projeto, assim como a pouca experiência da equipe de desenvolvimento e o fato de que o cliente não necessita de entregas intermediárias. O ciclo de vida escolhido foi o modelo cascata.</a:t>
            </a:r>
          </a:p>
          <a:p>
            <a:r>
              <a:rPr lang="pt-BR" sz="2000" dirty="0"/>
              <a:t> Contudo, uma adaptação da prototipagem foi incluída na fase de definição de requisitos, permitindo que o sistema venha a sofrer alterações ao longo do projeto sem problema algum e auxiliando assim o cliente a ter uma visão geral do projeto final, a fim de facilitar a descoberta de novos requisitos, já que o mesmo possui dificuldade em identificá-los. O modelo cascata é o mais antigo e consequentemente, o mais utilizado. Ele oferece uma maneira de tornar o processo mais visível, facilita o planejamento e o uso de revisões ao fim de cada fase. </a:t>
            </a:r>
          </a:p>
        </p:txBody>
      </p:sp>
    </p:spTree>
    <p:extLst>
      <p:ext uri="{BB962C8B-B14F-4D97-AF65-F5344CB8AC3E}">
        <p14:creationId xmlns:p14="http://schemas.microsoft.com/office/powerpoint/2010/main" val="1465929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B26735-2E15-4F86-80CE-C14626217F62}"/>
              </a:ext>
            </a:extLst>
          </p:cNvPr>
          <p:cNvSpPr>
            <a:spLocks noGrp="1"/>
          </p:cNvSpPr>
          <p:nvPr>
            <p:ph type="title"/>
          </p:nvPr>
        </p:nvSpPr>
        <p:spPr>
          <a:xfrm>
            <a:off x="1126435" y="185530"/>
            <a:ext cx="8653669" cy="1532467"/>
          </a:xfrm>
        </p:spPr>
        <p:txBody>
          <a:bodyPr/>
          <a:lstStyle/>
          <a:p>
            <a:r>
              <a:rPr lang="pt-BR" dirty="0"/>
              <a:t>Projeto e implementação software</a:t>
            </a:r>
          </a:p>
        </p:txBody>
      </p:sp>
      <p:sp>
        <p:nvSpPr>
          <p:cNvPr id="3" name="Espaço Reservado para Conteúdo 2">
            <a:extLst>
              <a:ext uri="{FF2B5EF4-FFF2-40B4-BE49-F238E27FC236}">
                <a16:creationId xmlns:a16="http://schemas.microsoft.com/office/drawing/2014/main" id="{BA2B19A5-2643-462F-9BF7-7590D5BA7804}"/>
              </a:ext>
            </a:extLst>
          </p:cNvPr>
          <p:cNvSpPr>
            <a:spLocks noGrp="1"/>
          </p:cNvSpPr>
          <p:nvPr>
            <p:ph idx="1"/>
          </p:nvPr>
        </p:nvSpPr>
        <p:spPr>
          <a:xfrm>
            <a:off x="685802" y="1055389"/>
            <a:ext cx="10909850" cy="4258733"/>
          </a:xfrm>
        </p:spPr>
        <p:txBody>
          <a:bodyPr/>
          <a:lstStyle/>
          <a:p>
            <a:pPr marL="0" indent="0">
              <a:buNone/>
            </a:pPr>
            <a:r>
              <a:rPr lang="pt-BR" dirty="0"/>
              <a:t>		</a:t>
            </a:r>
            <a:r>
              <a:rPr lang="pt-BR" sz="2400" dirty="0"/>
              <a:t>Projeto de software</a:t>
            </a:r>
            <a:r>
              <a:rPr lang="pt-BR" dirty="0"/>
              <a:t>:</a:t>
            </a:r>
          </a:p>
          <a:p>
            <a:pPr marL="0" indent="0">
              <a:buNone/>
            </a:pPr>
            <a:r>
              <a:rPr lang="pt-BR" dirty="0"/>
              <a:t>		- Após a aprovação do cliente, o protótipo é abandonado e os projetistas de software podem projetar o software e elaborar os diagramas de classe, sequência e entidade relacionamento, além de um documento de arquitetura de software.</a:t>
            </a:r>
          </a:p>
          <a:p>
            <a:pPr marL="0" indent="0">
              <a:buNone/>
            </a:pPr>
            <a:r>
              <a:rPr lang="pt-BR" sz="2400" dirty="0"/>
              <a:t>		Implementação e Teste Unitário:</a:t>
            </a:r>
            <a:r>
              <a:rPr lang="pt-BR" dirty="0"/>
              <a:t> </a:t>
            </a:r>
          </a:p>
          <a:p>
            <a:pPr marL="0" indent="0">
              <a:buNone/>
            </a:pPr>
            <a:r>
              <a:rPr lang="pt-BR" dirty="0"/>
              <a:t>		- A partir de toda a documentação gerada na primeira fase, assim como os casos de uso, os desenvolvedores podem codificar e documentar o software e executar testes unitários sobre as funcionalidades desenvolvidas. Posteriormente, os códigos são inspecionados por outro desenvolvedor e os defeitos identificados podem ser corrigidos ainda na etapa de implementação.</a:t>
            </a:r>
          </a:p>
        </p:txBody>
      </p:sp>
    </p:spTree>
    <p:extLst>
      <p:ext uri="{BB962C8B-B14F-4D97-AF65-F5344CB8AC3E}">
        <p14:creationId xmlns:p14="http://schemas.microsoft.com/office/powerpoint/2010/main" val="2719971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C19302-687F-498F-97B0-CEB73F9CEF19}"/>
              </a:ext>
            </a:extLst>
          </p:cNvPr>
          <p:cNvSpPr>
            <a:spLocks noGrp="1"/>
          </p:cNvSpPr>
          <p:nvPr>
            <p:ph type="title"/>
          </p:nvPr>
        </p:nvSpPr>
        <p:spPr>
          <a:xfrm>
            <a:off x="1759228" y="338666"/>
            <a:ext cx="7782338" cy="1456267"/>
          </a:xfrm>
        </p:spPr>
        <p:txBody>
          <a:bodyPr/>
          <a:lstStyle/>
          <a:p>
            <a:r>
              <a:rPr lang="pt-BR" dirty="0"/>
              <a:t>Projeto e implementação software</a:t>
            </a:r>
          </a:p>
        </p:txBody>
      </p:sp>
      <p:sp>
        <p:nvSpPr>
          <p:cNvPr id="3" name="Espaço Reservado para Conteúdo 2">
            <a:extLst>
              <a:ext uri="{FF2B5EF4-FFF2-40B4-BE49-F238E27FC236}">
                <a16:creationId xmlns:a16="http://schemas.microsoft.com/office/drawing/2014/main" id="{5706F322-C229-4D6B-9FBF-C1642F4AB34C}"/>
              </a:ext>
            </a:extLst>
          </p:cNvPr>
          <p:cNvSpPr>
            <a:spLocks noGrp="1"/>
          </p:cNvSpPr>
          <p:nvPr>
            <p:ph idx="1"/>
          </p:nvPr>
        </p:nvSpPr>
        <p:spPr>
          <a:xfrm>
            <a:off x="487019" y="865809"/>
            <a:ext cx="10131425" cy="5685919"/>
          </a:xfrm>
        </p:spPr>
        <p:txBody>
          <a:bodyPr/>
          <a:lstStyle/>
          <a:p>
            <a:r>
              <a:rPr lang="pt-BR" sz="2800" dirty="0"/>
              <a:t>Integração e Testes:</a:t>
            </a:r>
          </a:p>
          <a:p>
            <a:pPr marL="0" indent="0">
              <a:buNone/>
            </a:pPr>
            <a:r>
              <a:rPr lang="pt-BR" dirty="0"/>
              <a:t>		</a:t>
            </a:r>
            <a:r>
              <a:rPr lang="pt-BR" sz="2000" dirty="0"/>
              <a:t>- Os módulos desenvolvidos são integrados e testados em nível de sistema. Os analistas de teste são responsáveis por elaborar o planejamento de teste e os casos de teste, enquanto os testadores executam os testes e elaboram relatórios de teste detalhando o comportamento do software e registrando os defeitos encontrados na ferramenta de </a:t>
            </a:r>
            <a:r>
              <a:rPr lang="pt-BR" sz="2000" dirty="0" err="1"/>
              <a:t>bugtracking</a:t>
            </a:r>
            <a:r>
              <a:rPr lang="pt-BR" sz="2000" dirty="0"/>
              <a:t>. </a:t>
            </a:r>
          </a:p>
          <a:p>
            <a:pPr marL="0" indent="0">
              <a:buNone/>
            </a:pPr>
            <a:r>
              <a:rPr lang="pt-BR" sz="2000" dirty="0"/>
              <a:t>	Com base nos casos de uso, casos de teste e relatórios de teste, os desenvolvedores corrigem os incidentes (defeitos identificados). Após as correções necessárias, espera-se que o software esteja pronto para a sua implantação e utilização pelo cliente.</a:t>
            </a:r>
          </a:p>
        </p:txBody>
      </p:sp>
    </p:spTree>
    <p:extLst>
      <p:ext uri="{BB962C8B-B14F-4D97-AF65-F5344CB8AC3E}">
        <p14:creationId xmlns:p14="http://schemas.microsoft.com/office/powerpoint/2010/main" val="3669674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99F444-FCBD-B140-9C05-E443FA0805C4}"/>
              </a:ext>
            </a:extLst>
          </p:cNvPr>
          <p:cNvSpPr>
            <a:spLocks noGrp="1"/>
          </p:cNvSpPr>
          <p:nvPr>
            <p:ph type="title"/>
          </p:nvPr>
        </p:nvSpPr>
        <p:spPr>
          <a:xfrm>
            <a:off x="1188721" y="609600"/>
            <a:ext cx="6143423" cy="1456267"/>
          </a:xfrm>
        </p:spPr>
        <p:txBody>
          <a:bodyPr rtlCol="0">
            <a:normAutofit/>
          </a:bodyPr>
          <a:lstStyle/>
          <a:p>
            <a:pPr rtl="0"/>
            <a:r>
              <a:rPr lang="pt-BR" dirty="0"/>
              <a:t>Modelos de processo de software </a:t>
            </a:r>
          </a:p>
        </p:txBody>
      </p:sp>
      <p:sp>
        <p:nvSpPr>
          <p:cNvPr id="6" name="Espaço Reservado para Conteúdo 5">
            <a:extLst>
              <a:ext uri="{FF2B5EF4-FFF2-40B4-BE49-F238E27FC236}">
                <a16:creationId xmlns:a16="http://schemas.microsoft.com/office/drawing/2014/main" id="{858DC67E-CED2-4787-B0CC-80B8F1826E5F}"/>
              </a:ext>
            </a:extLst>
          </p:cNvPr>
          <p:cNvSpPr>
            <a:spLocks noGrp="1"/>
          </p:cNvSpPr>
          <p:nvPr>
            <p:ph idx="1"/>
          </p:nvPr>
        </p:nvSpPr>
        <p:spPr/>
        <p:txBody>
          <a:bodyPr>
            <a:noAutofit/>
          </a:bodyPr>
          <a:lstStyle/>
          <a:p>
            <a:r>
              <a:rPr lang="pt-BR" sz="2400" dirty="0"/>
              <a:t>Um conjunto coerente de atividades para construção de software </a:t>
            </a:r>
          </a:p>
          <a:p>
            <a:r>
              <a:rPr lang="pt-BR" sz="2400" dirty="0"/>
              <a:t>Existem muitos diferentes processos de software – Cada equipe/projeto tem os seus processos de software </a:t>
            </a:r>
          </a:p>
          <a:p>
            <a:r>
              <a:rPr lang="pt-BR" sz="2400" dirty="0"/>
              <a:t> Mas todos devem incluir três elementos fundamentais para a engenharia de software:</a:t>
            </a:r>
          </a:p>
          <a:p>
            <a:pPr marL="0" indent="0">
              <a:buNone/>
            </a:pPr>
            <a:r>
              <a:rPr lang="pt-BR" sz="2400" dirty="0"/>
              <a:t>	– Métodos</a:t>
            </a:r>
          </a:p>
          <a:p>
            <a:pPr marL="0" indent="0">
              <a:buNone/>
            </a:pPr>
            <a:r>
              <a:rPr lang="pt-BR" sz="2400" dirty="0"/>
              <a:t>	– Ferramentas</a:t>
            </a:r>
          </a:p>
          <a:p>
            <a:pPr marL="0" indent="0">
              <a:buNone/>
            </a:pPr>
            <a:r>
              <a:rPr lang="pt-BR" sz="2400" dirty="0"/>
              <a:t> 	– Procedimentos</a:t>
            </a:r>
          </a:p>
        </p:txBody>
      </p:sp>
    </p:spTree>
    <p:extLst>
      <p:ext uri="{BB962C8B-B14F-4D97-AF65-F5344CB8AC3E}">
        <p14:creationId xmlns:p14="http://schemas.microsoft.com/office/powerpoint/2010/main" val="2913824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B3B81C-535C-41CC-85CB-DB6CCCB5AB23}"/>
              </a:ext>
            </a:extLst>
          </p:cNvPr>
          <p:cNvSpPr>
            <a:spLocks noGrp="1"/>
          </p:cNvSpPr>
          <p:nvPr>
            <p:ph type="title"/>
          </p:nvPr>
        </p:nvSpPr>
        <p:spPr/>
        <p:txBody>
          <a:bodyPr/>
          <a:lstStyle/>
          <a:p>
            <a:r>
              <a:rPr lang="pt-BR" dirty="0"/>
              <a:t>Projeto e implementação software</a:t>
            </a:r>
          </a:p>
        </p:txBody>
      </p:sp>
      <p:sp>
        <p:nvSpPr>
          <p:cNvPr id="3" name="Espaço Reservado para Conteúdo 2">
            <a:extLst>
              <a:ext uri="{FF2B5EF4-FFF2-40B4-BE49-F238E27FC236}">
                <a16:creationId xmlns:a16="http://schemas.microsoft.com/office/drawing/2014/main" id="{371E8CD4-705D-4D5F-89C5-793EC61C1350}"/>
              </a:ext>
            </a:extLst>
          </p:cNvPr>
          <p:cNvSpPr>
            <a:spLocks noGrp="1"/>
          </p:cNvSpPr>
          <p:nvPr>
            <p:ph idx="1"/>
          </p:nvPr>
        </p:nvSpPr>
        <p:spPr/>
        <p:txBody>
          <a:bodyPr/>
          <a:lstStyle/>
          <a:p>
            <a:pPr marL="0" indent="0">
              <a:buNone/>
            </a:pPr>
            <a:r>
              <a:rPr lang="pt-BR" sz="2800" dirty="0"/>
              <a:t>Implantação e Manutenção: </a:t>
            </a:r>
          </a:p>
          <a:p>
            <a:pPr marL="0" indent="0">
              <a:buNone/>
            </a:pPr>
            <a:r>
              <a:rPr lang="pt-BR" sz="2800" dirty="0"/>
              <a:t>		</a:t>
            </a:r>
            <a:r>
              <a:rPr lang="pt-BR" sz="2000" dirty="0"/>
              <a:t>- A equipe de desenvolvimento realiza a preparação do ambiente de produção conforme a especificação no documento de arquitetura de software e realiza a implantação, entregando ao cliente o software em funcionamento, bem como todos os produtos (artefatos) necessários. </a:t>
            </a:r>
          </a:p>
          <a:p>
            <a:pPr marL="0" indent="0">
              <a:buNone/>
            </a:pPr>
            <a:r>
              <a:rPr lang="pt-BR" sz="2000" dirty="0"/>
              <a:t>	Após a implantação, novos defeitos podem ser identificados ou solicitações de mudança podem ser feitas por parte do cliente, o que exige uma nova execução de todo o ciclo a fim de realizar as mudanças necessárias no software.</a:t>
            </a:r>
          </a:p>
        </p:txBody>
      </p:sp>
    </p:spTree>
    <p:extLst>
      <p:ext uri="{BB962C8B-B14F-4D97-AF65-F5344CB8AC3E}">
        <p14:creationId xmlns:p14="http://schemas.microsoft.com/office/powerpoint/2010/main" val="3464630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2B7F2B-1E42-4E77-907D-926AD8566C13}"/>
              </a:ext>
            </a:extLst>
          </p:cNvPr>
          <p:cNvSpPr>
            <a:spLocks noGrp="1"/>
          </p:cNvSpPr>
          <p:nvPr>
            <p:ph type="title"/>
          </p:nvPr>
        </p:nvSpPr>
        <p:spPr>
          <a:xfrm>
            <a:off x="1335157" y="304800"/>
            <a:ext cx="10131425" cy="1456267"/>
          </a:xfrm>
        </p:spPr>
        <p:txBody>
          <a:bodyPr/>
          <a:lstStyle/>
          <a:p>
            <a:r>
              <a:rPr lang="pt-BR" dirty="0"/>
              <a:t>Projeto e implementação software</a:t>
            </a:r>
          </a:p>
        </p:txBody>
      </p:sp>
      <p:sp>
        <p:nvSpPr>
          <p:cNvPr id="3" name="Espaço Reservado para Conteúdo 2">
            <a:extLst>
              <a:ext uri="{FF2B5EF4-FFF2-40B4-BE49-F238E27FC236}">
                <a16:creationId xmlns:a16="http://schemas.microsoft.com/office/drawing/2014/main" id="{E14ACC3E-0692-47B5-AB4A-756DA394E45B}"/>
              </a:ext>
            </a:extLst>
          </p:cNvPr>
          <p:cNvSpPr>
            <a:spLocks noGrp="1"/>
          </p:cNvSpPr>
          <p:nvPr>
            <p:ph idx="1"/>
          </p:nvPr>
        </p:nvSpPr>
        <p:spPr>
          <a:xfrm>
            <a:off x="579784" y="1896902"/>
            <a:ext cx="10131425" cy="4351498"/>
          </a:xfrm>
        </p:spPr>
        <p:txBody>
          <a:bodyPr>
            <a:normAutofit/>
          </a:bodyPr>
          <a:lstStyle/>
          <a:p>
            <a:r>
              <a:rPr lang="pt-BR" sz="2800" dirty="0"/>
              <a:t>Processo de desenvolvimento definido</a:t>
            </a:r>
            <a:r>
              <a:rPr lang="pt-BR" sz="2000" dirty="0"/>
              <a:t>:</a:t>
            </a:r>
          </a:p>
          <a:p>
            <a:pPr marL="0" indent="0">
              <a:buNone/>
            </a:pPr>
            <a:r>
              <a:rPr lang="pt-BR" sz="2000" dirty="0"/>
              <a:t>	A partir do ciclo de vida elaborado, foi definido um processo de desenvolvimento. Este processo não objetiva estar completo, mas demonstrar como devemos proceder para elaborá-lo aderente ao ciclo de vida definido. Observe nas Tabelas de 1 a 6 que definimos um conjunto de atividades a serem realizadas pela equipe de desenvolvimento para cada fase do ciclo de vida. </a:t>
            </a:r>
          </a:p>
          <a:p>
            <a:pPr marL="0" indent="0">
              <a:buNone/>
            </a:pPr>
            <a:r>
              <a:rPr lang="pt-BR" sz="2000" dirty="0"/>
              <a:t> 	Na definição de cada atividade descrevemos o nome da atividade, uma breve descrição de seu objetivo, os critérios de entrada, responsáveis e participantes envolvidos em sua execução, </a:t>
            </a:r>
            <a:r>
              <a:rPr lang="pt-BR" sz="2000" dirty="0" err="1"/>
              <a:t>pré</a:t>
            </a:r>
            <a:r>
              <a:rPr lang="pt-BR" sz="2000" dirty="0"/>
              <a:t>-atividade, artefatos requeridos e gerados, e ferramentas que podem ser utilizadas para apoiar a realização da atividade.</a:t>
            </a:r>
          </a:p>
        </p:txBody>
      </p:sp>
    </p:spTree>
    <p:extLst>
      <p:ext uri="{BB962C8B-B14F-4D97-AF65-F5344CB8AC3E}">
        <p14:creationId xmlns:p14="http://schemas.microsoft.com/office/powerpoint/2010/main" val="315865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8652B-B439-4AB5-8773-417F1E05177E}"/>
              </a:ext>
            </a:extLst>
          </p:cNvPr>
          <p:cNvSpPr>
            <a:spLocks noGrp="1"/>
          </p:cNvSpPr>
          <p:nvPr>
            <p:ph type="title"/>
          </p:nvPr>
        </p:nvSpPr>
        <p:spPr>
          <a:xfrm>
            <a:off x="1155855" y="132522"/>
            <a:ext cx="8554473" cy="1456267"/>
          </a:xfrm>
        </p:spPr>
        <p:txBody>
          <a:bodyPr rtlCol="0"/>
          <a:lstStyle/>
          <a:p>
            <a:pPr rtl="0"/>
            <a:r>
              <a:rPr lang="pt-BR" dirty="0"/>
              <a:t>Processo de software</a:t>
            </a:r>
          </a:p>
        </p:txBody>
      </p:sp>
      <p:sp>
        <p:nvSpPr>
          <p:cNvPr id="4" name="Espaço Reservado para Conteúdo 3">
            <a:extLst>
              <a:ext uri="{FF2B5EF4-FFF2-40B4-BE49-F238E27FC236}">
                <a16:creationId xmlns:a16="http://schemas.microsoft.com/office/drawing/2014/main" id="{4811CAFD-FF04-4B53-925B-95C04274B4BA}"/>
              </a:ext>
            </a:extLst>
          </p:cNvPr>
          <p:cNvSpPr>
            <a:spLocks noGrp="1"/>
          </p:cNvSpPr>
          <p:nvPr>
            <p:ph idx="1"/>
          </p:nvPr>
        </p:nvSpPr>
        <p:spPr>
          <a:xfrm>
            <a:off x="685801" y="2142067"/>
            <a:ext cx="10131425" cy="3914175"/>
          </a:xfrm>
        </p:spPr>
        <p:txBody>
          <a:bodyPr>
            <a:noAutofit/>
          </a:bodyPr>
          <a:lstStyle/>
          <a:p>
            <a:r>
              <a:rPr lang="pt-BR" sz="2400" dirty="0"/>
              <a:t>Processo de Software </a:t>
            </a:r>
          </a:p>
          <a:p>
            <a:pPr marL="0" indent="0">
              <a:buNone/>
            </a:pPr>
            <a:r>
              <a:rPr lang="pt-BR" sz="2400" dirty="0"/>
              <a:t>● Métodos fornecem os detalhes sobre como fazer para construir o software </a:t>
            </a:r>
          </a:p>
          <a:p>
            <a:pPr marL="0" indent="0">
              <a:buNone/>
            </a:pPr>
            <a:r>
              <a:rPr lang="pt-BR" sz="2400" dirty="0"/>
              <a:t>● Incluem:</a:t>
            </a:r>
          </a:p>
          <a:p>
            <a:pPr marL="0" indent="0">
              <a:buNone/>
            </a:pPr>
            <a:r>
              <a:rPr lang="pt-BR" sz="2400" dirty="0"/>
              <a:t>	 – Planejamento e estimativa de projeto </a:t>
            </a:r>
          </a:p>
          <a:p>
            <a:pPr marL="0" indent="0">
              <a:buNone/>
            </a:pPr>
            <a:r>
              <a:rPr lang="pt-BR" sz="2400" dirty="0"/>
              <a:t>	– Análise de requisitos de software e de sistemas</a:t>
            </a:r>
          </a:p>
          <a:p>
            <a:pPr marL="0" indent="0">
              <a:buNone/>
            </a:pPr>
            <a:r>
              <a:rPr lang="pt-BR" sz="2400" dirty="0"/>
              <a:t>	– Projeto da estrutura de dados</a:t>
            </a:r>
          </a:p>
          <a:p>
            <a:pPr marL="0" indent="0">
              <a:buNone/>
            </a:pPr>
            <a:r>
              <a:rPr lang="pt-BR" sz="2400" dirty="0"/>
              <a:t>	– Algoritmos de processamento </a:t>
            </a:r>
          </a:p>
          <a:p>
            <a:pPr marL="0" indent="0">
              <a:buNone/>
            </a:pPr>
            <a:r>
              <a:rPr lang="pt-BR" sz="2400" dirty="0"/>
              <a:t>	– Codificação </a:t>
            </a:r>
          </a:p>
          <a:p>
            <a:pPr marL="0" indent="0">
              <a:buNone/>
            </a:pPr>
            <a:r>
              <a:rPr lang="pt-BR" sz="2400" dirty="0"/>
              <a:t>	– Teste </a:t>
            </a:r>
          </a:p>
          <a:p>
            <a:pPr marL="0" indent="0">
              <a:buNone/>
            </a:pPr>
            <a:r>
              <a:rPr lang="pt-BR" sz="2400" dirty="0"/>
              <a:t>	– Manutenção</a:t>
            </a:r>
          </a:p>
        </p:txBody>
      </p:sp>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descr="Céu noturno com montanhas no horizonte">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sp>
        <p:nvSpPr>
          <p:cNvPr id="2" name="Título 1">
            <a:extLst>
              <a:ext uri="{FF2B5EF4-FFF2-40B4-BE49-F238E27FC236}">
                <a16:creationId xmlns:a16="http://schemas.microsoft.com/office/drawing/2014/main" id="{144E241E-3110-4B1C-B9B0-F17B90FEEC1D}"/>
              </a:ext>
            </a:extLst>
          </p:cNvPr>
          <p:cNvSpPr>
            <a:spLocks noGrp="1"/>
          </p:cNvSpPr>
          <p:nvPr>
            <p:ph type="title"/>
          </p:nvPr>
        </p:nvSpPr>
        <p:spPr>
          <a:xfrm>
            <a:off x="2408903" y="445420"/>
            <a:ext cx="7390680" cy="1278467"/>
          </a:xfrm>
        </p:spPr>
        <p:txBody>
          <a:bodyPr vert="horz" lIns="91440" tIns="45720" rIns="91440" bIns="45720" rtlCol="0" anchor="ctr">
            <a:normAutofit/>
          </a:bodyPr>
          <a:lstStyle/>
          <a:p>
            <a:pPr algn="ctr" rtl="0"/>
            <a:r>
              <a:rPr lang="pt-BR" dirty="0"/>
              <a:t>Processo de software</a:t>
            </a:r>
          </a:p>
        </p:txBody>
      </p:sp>
      <p:sp>
        <p:nvSpPr>
          <p:cNvPr id="6" name="Espaço Reservado para Conteúdo 5">
            <a:extLst>
              <a:ext uri="{FF2B5EF4-FFF2-40B4-BE49-F238E27FC236}">
                <a16:creationId xmlns:a16="http://schemas.microsoft.com/office/drawing/2014/main" id="{EE7D201D-5C15-4607-B3D7-D629F9818EFA}"/>
              </a:ext>
            </a:extLst>
          </p:cNvPr>
          <p:cNvSpPr>
            <a:spLocks noGrp="1"/>
          </p:cNvSpPr>
          <p:nvPr>
            <p:ph sz="half" idx="2"/>
          </p:nvPr>
        </p:nvSpPr>
        <p:spPr>
          <a:xfrm>
            <a:off x="1192586" y="1435100"/>
            <a:ext cx="9823314" cy="4338246"/>
          </a:xfrm>
        </p:spPr>
        <p:txBody>
          <a:bodyPr>
            <a:normAutofit/>
          </a:bodyPr>
          <a:lstStyle/>
          <a:p>
            <a:r>
              <a:rPr lang="pt-BR" sz="2400" dirty="0"/>
              <a:t>Procedimentos definem a sequência em que os métodos serão realizados </a:t>
            </a:r>
          </a:p>
          <a:p>
            <a:r>
              <a:rPr lang="pt-BR" sz="2400" dirty="0"/>
              <a:t>Constituem a ligação entre os métodos e as ferramentas </a:t>
            </a:r>
          </a:p>
          <a:p>
            <a:r>
              <a:rPr lang="pt-BR" sz="2400" dirty="0"/>
              <a:t>Determinam os produtos de software que serão criados em cada método </a:t>
            </a:r>
          </a:p>
          <a:p>
            <a:r>
              <a:rPr lang="pt-BR" sz="2400" dirty="0"/>
              <a:t>Devem assegurar a qualidade e coordenar as alterações no projeto do software</a:t>
            </a:r>
          </a:p>
        </p:txBody>
      </p:sp>
    </p:spTree>
    <p:extLst>
      <p:ext uri="{BB962C8B-B14F-4D97-AF65-F5344CB8AC3E}">
        <p14:creationId xmlns:p14="http://schemas.microsoft.com/office/powerpoint/2010/main" val="197482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pontos de luz">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225297"/>
            <a:ext cx="12191980" cy="6857990"/>
          </a:xfrm>
          <a:prstGeom prst="rect">
            <a:avLst/>
          </a:prstGeom>
        </p:spPr>
      </p:pic>
      <p:sp>
        <p:nvSpPr>
          <p:cNvPr id="2" name="Título 1">
            <a:extLst>
              <a:ext uri="{FF2B5EF4-FFF2-40B4-BE49-F238E27FC236}">
                <a16:creationId xmlns:a16="http://schemas.microsoft.com/office/drawing/2014/main" id="{D44BCB7C-A6FC-4118-9027-468ECFDE6455}"/>
              </a:ext>
            </a:extLst>
          </p:cNvPr>
          <p:cNvSpPr>
            <a:spLocks noGrp="1"/>
          </p:cNvSpPr>
          <p:nvPr>
            <p:ph type="ctrTitle"/>
          </p:nvPr>
        </p:nvSpPr>
        <p:spPr>
          <a:xfrm>
            <a:off x="2372138" y="412660"/>
            <a:ext cx="7197726" cy="1056490"/>
          </a:xfrm>
        </p:spPr>
        <p:txBody>
          <a:bodyPr rtlCol="0">
            <a:normAutofit/>
          </a:bodyPr>
          <a:lstStyle/>
          <a:p>
            <a:pPr rtl="0"/>
            <a:r>
              <a:rPr lang="pt-BR" dirty="0"/>
              <a:t>Processo de software</a:t>
            </a:r>
          </a:p>
        </p:txBody>
      </p:sp>
      <p:sp>
        <p:nvSpPr>
          <p:cNvPr id="3" name="Subtítulo 2">
            <a:extLst>
              <a:ext uri="{FF2B5EF4-FFF2-40B4-BE49-F238E27FC236}">
                <a16:creationId xmlns:a16="http://schemas.microsoft.com/office/drawing/2014/main" id="{4B64FA72-B055-4AE3-A6FD-8071BD687CBE}"/>
              </a:ext>
            </a:extLst>
          </p:cNvPr>
          <p:cNvSpPr>
            <a:spLocks noGrp="1"/>
          </p:cNvSpPr>
          <p:nvPr>
            <p:ph type="subTitle" idx="1"/>
          </p:nvPr>
        </p:nvSpPr>
        <p:spPr>
          <a:xfrm>
            <a:off x="524357" y="2052246"/>
            <a:ext cx="10893287" cy="4393094"/>
          </a:xfrm>
        </p:spPr>
        <p:txBody>
          <a:bodyPr rtlCol="0">
            <a:noAutofit/>
          </a:bodyPr>
          <a:lstStyle/>
          <a:p>
            <a:pPr algn="l" rtl="0"/>
            <a:r>
              <a:rPr lang="pt-BR" sz="2000" dirty="0"/>
              <a:t>O que esperar de um processo de software (</a:t>
            </a:r>
            <a:r>
              <a:rPr lang="pt-BR" sz="2000" dirty="0" err="1"/>
              <a:t>Sommerville</a:t>
            </a:r>
            <a:r>
              <a:rPr lang="pt-BR" sz="2000" dirty="0"/>
              <a:t>):</a:t>
            </a:r>
          </a:p>
          <a:p>
            <a:pPr algn="l" rtl="0"/>
            <a:r>
              <a:rPr lang="pt-BR" sz="2000" dirty="0"/>
              <a:t> – Os processos devem ser mensuráveis </a:t>
            </a:r>
          </a:p>
          <a:p>
            <a:pPr algn="l" rtl="0"/>
            <a:r>
              <a:rPr lang="pt-BR" sz="2000" dirty="0"/>
              <a:t>	● O progresso do processo deve ser visível externamente </a:t>
            </a:r>
          </a:p>
          <a:p>
            <a:pPr algn="l" rtl="0"/>
            <a:r>
              <a:rPr lang="pt-BR" sz="2000" dirty="0"/>
              <a:t>– Os erros do processo devem ser descobertos antes que resultem em erros no produto</a:t>
            </a:r>
          </a:p>
          <a:p>
            <a:pPr algn="l" rtl="0"/>
            <a:r>
              <a:rPr lang="pt-BR" sz="2000" dirty="0"/>
              <a:t>– O processo pode evoluir para atender alterações de necessidades organizacionais </a:t>
            </a:r>
          </a:p>
          <a:p>
            <a:pPr algn="l" rtl="0"/>
            <a:r>
              <a:rPr lang="pt-BR" sz="2000" dirty="0"/>
              <a:t>– Pode ser apoiado por ferramentas CASE</a:t>
            </a:r>
          </a:p>
          <a:p>
            <a:pPr algn="l" rtl="0"/>
            <a:r>
              <a:rPr lang="pt-BR" sz="2000" dirty="0"/>
              <a:t>– Deve ser aceito pelos stakeholders (Envolvidos) </a:t>
            </a:r>
          </a:p>
          <a:p>
            <a:pPr algn="l" rtl="0"/>
            <a:r>
              <a:rPr lang="pt-BR" sz="2000" dirty="0"/>
              <a:t>– Problemas inesperados não devem interromper o processo </a:t>
            </a:r>
          </a:p>
          <a:p>
            <a:pPr algn="l" rtl="0"/>
            <a:r>
              <a:rPr lang="pt-BR" sz="2000" dirty="0"/>
              <a:t>– Definição de marcos de referência que possibilitam administrar o progresso do software</a:t>
            </a:r>
            <a:endParaRPr lang="pt-BR" sz="2000" dirty="0">
              <a:solidFill>
                <a:schemeClr val="accent1">
                  <a:lumMod val="40000"/>
                  <a:lumOff val="60000"/>
                </a:schemeClr>
              </a:solidFill>
            </a:endParaRPr>
          </a:p>
        </p:txBody>
      </p:sp>
    </p:spTree>
    <p:extLst>
      <p:ext uri="{BB962C8B-B14F-4D97-AF65-F5344CB8AC3E}">
        <p14:creationId xmlns:p14="http://schemas.microsoft.com/office/powerpoint/2010/main" val="293993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EF9911-CC58-4C73-90DA-BA2EAFADB641}"/>
              </a:ext>
            </a:extLst>
          </p:cNvPr>
          <p:cNvSpPr>
            <a:spLocks noGrp="1"/>
          </p:cNvSpPr>
          <p:nvPr>
            <p:ph type="title"/>
          </p:nvPr>
        </p:nvSpPr>
        <p:spPr/>
        <p:txBody>
          <a:bodyPr/>
          <a:lstStyle/>
          <a:p>
            <a:r>
              <a:rPr lang="pt-BR" dirty="0"/>
              <a:t>Processo de software</a:t>
            </a:r>
          </a:p>
        </p:txBody>
      </p:sp>
      <p:sp>
        <p:nvSpPr>
          <p:cNvPr id="3" name="Espaço Reservado para Conteúdo 2">
            <a:extLst>
              <a:ext uri="{FF2B5EF4-FFF2-40B4-BE49-F238E27FC236}">
                <a16:creationId xmlns:a16="http://schemas.microsoft.com/office/drawing/2014/main" id="{02B5A1FC-9D14-4EF5-AA91-04A9BF1E8B89}"/>
              </a:ext>
            </a:extLst>
          </p:cNvPr>
          <p:cNvSpPr>
            <a:spLocks noGrp="1"/>
          </p:cNvSpPr>
          <p:nvPr>
            <p:ph idx="1"/>
          </p:nvPr>
        </p:nvSpPr>
        <p:spPr/>
        <p:txBody>
          <a:bodyPr>
            <a:noAutofit/>
          </a:bodyPr>
          <a:lstStyle/>
          <a:p>
            <a:r>
              <a:rPr lang="pt-BR" sz="2000" dirty="0" err="1"/>
              <a:t>Sommerville</a:t>
            </a:r>
            <a:r>
              <a:rPr lang="pt-BR" sz="2000" dirty="0"/>
              <a:t> assegura que existem Atividades Fundamentais em qualquer processo de software </a:t>
            </a:r>
          </a:p>
          <a:p>
            <a:pPr marL="0" indent="0">
              <a:buNone/>
            </a:pPr>
            <a:r>
              <a:rPr lang="pt-BR" sz="2000" dirty="0"/>
              <a:t>	– Especificação do Software </a:t>
            </a:r>
          </a:p>
          <a:p>
            <a:pPr marL="0" indent="0">
              <a:buNone/>
            </a:pPr>
            <a:r>
              <a:rPr lang="pt-BR" sz="2000" dirty="0"/>
              <a:t>	– Projeto e implementação </a:t>
            </a:r>
          </a:p>
          <a:p>
            <a:pPr marL="0" indent="0">
              <a:buNone/>
            </a:pPr>
            <a:r>
              <a:rPr lang="pt-BR" sz="2000" dirty="0"/>
              <a:t>	– Validação </a:t>
            </a:r>
          </a:p>
          <a:p>
            <a:pPr marL="0" indent="0">
              <a:buNone/>
            </a:pPr>
            <a:r>
              <a:rPr lang="pt-BR" sz="2000" dirty="0"/>
              <a:t>	– Evolução </a:t>
            </a:r>
          </a:p>
          <a:p>
            <a:r>
              <a:rPr lang="pt-BR" sz="2000" dirty="0"/>
              <a:t> São atividades complexas, que incluem subatividades </a:t>
            </a:r>
          </a:p>
          <a:p>
            <a:pPr marL="0" indent="0">
              <a:buNone/>
            </a:pPr>
            <a:r>
              <a:rPr lang="pt-BR" sz="2000" dirty="0"/>
              <a:t>	– Ex. validação de requisitos, projeto de arquitetura e testes </a:t>
            </a:r>
          </a:p>
          <a:p>
            <a:r>
              <a:rPr lang="pt-BR" sz="2000" dirty="0"/>
              <a:t>Para se descrever um processo de software é necessário: </a:t>
            </a:r>
          </a:p>
          <a:p>
            <a:pPr marL="0" indent="0">
              <a:buNone/>
            </a:pPr>
            <a:r>
              <a:rPr lang="pt-BR" sz="2000" dirty="0"/>
              <a:t>	– falar sobre suas atividades, produtos das atividades, papéis, </a:t>
            </a:r>
            <a:r>
              <a:rPr lang="pt-BR" sz="2000" dirty="0" err="1"/>
              <a:t>pré</a:t>
            </a:r>
            <a:r>
              <a:rPr lang="pt-BR" sz="2000" dirty="0"/>
              <a:t> e pós-condições</a:t>
            </a:r>
          </a:p>
        </p:txBody>
      </p:sp>
    </p:spTree>
    <p:extLst>
      <p:ext uri="{BB962C8B-B14F-4D97-AF65-F5344CB8AC3E}">
        <p14:creationId xmlns:p14="http://schemas.microsoft.com/office/powerpoint/2010/main" val="2326049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143248-1CF4-484D-9A26-BC45FD35314C}"/>
              </a:ext>
            </a:extLst>
          </p:cNvPr>
          <p:cNvSpPr>
            <a:spLocks noGrp="1"/>
          </p:cNvSpPr>
          <p:nvPr>
            <p:ph type="title"/>
          </p:nvPr>
        </p:nvSpPr>
        <p:spPr>
          <a:xfrm>
            <a:off x="1374914" y="198783"/>
            <a:ext cx="10131425" cy="1456267"/>
          </a:xfrm>
        </p:spPr>
        <p:txBody>
          <a:bodyPr/>
          <a:lstStyle/>
          <a:p>
            <a:r>
              <a:rPr lang="pt-BR" dirty="0"/>
              <a:t>Processo de software</a:t>
            </a:r>
            <a:br>
              <a:rPr lang="pt-BR" dirty="0"/>
            </a:br>
            <a:r>
              <a:rPr lang="pt-BR" dirty="0"/>
              <a:t>	</a:t>
            </a:r>
            <a:r>
              <a:rPr lang="pt-BR" sz="2400" dirty="0"/>
              <a:t>fases genéricas</a:t>
            </a:r>
          </a:p>
        </p:txBody>
      </p:sp>
      <p:sp>
        <p:nvSpPr>
          <p:cNvPr id="3" name="Espaço Reservado para Conteúdo 2">
            <a:extLst>
              <a:ext uri="{FF2B5EF4-FFF2-40B4-BE49-F238E27FC236}">
                <a16:creationId xmlns:a16="http://schemas.microsoft.com/office/drawing/2014/main" id="{44AB1672-EF06-43B6-A23F-7FC969E3AD99}"/>
              </a:ext>
            </a:extLst>
          </p:cNvPr>
          <p:cNvSpPr>
            <a:spLocks noGrp="1"/>
          </p:cNvSpPr>
          <p:nvPr>
            <p:ph idx="1"/>
          </p:nvPr>
        </p:nvSpPr>
        <p:spPr>
          <a:xfrm>
            <a:off x="685801" y="1655050"/>
            <a:ext cx="10131425" cy="5004167"/>
          </a:xfrm>
        </p:spPr>
        <p:txBody>
          <a:bodyPr/>
          <a:lstStyle/>
          <a:p>
            <a:r>
              <a:rPr lang="pt-BR" dirty="0"/>
              <a:t>Existem vários modelos de processo de software (ou paradigmas de engenharia de software) </a:t>
            </a:r>
          </a:p>
          <a:p>
            <a:pPr marL="0" indent="0">
              <a:buNone/>
            </a:pPr>
            <a:r>
              <a:rPr lang="pt-BR" dirty="0"/>
              <a:t>		– Cada empresa/projeto adota o seu </a:t>
            </a:r>
          </a:p>
          <a:p>
            <a:pPr marL="0" indent="0">
              <a:buNone/>
            </a:pPr>
            <a:r>
              <a:rPr lang="pt-BR" dirty="0"/>
              <a:t>		– Existem formas diferentes de se fazer a mesma coisa! </a:t>
            </a:r>
          </a:p>
          <a:p>
            <a:pPr marL="0" indent="0">
              <a:buNone/>
            </a:pPr>
            <a:r>
              <a:rPr lang="pt-BR" dirty="0"/>
              <a:t>	● Entretanto existem Fases Genéricas dos Modelos de Processo de Software </a:t>
            </a:r>
          </a:p>
          <a:p>
            <a:pPr marL="0" indent="0">
              <a:buNone/>
            </a:pPr>
            <a:r>
              <a:rPr lang="pt-BR" dirty="0"/>
              <a:t>		– fase de definição </a:t>
            </a:r>
          </a:p>
          <a:p>
            <a:pPr marL="0" indent="0">
              <a:buNone/>
            </a:pPr>
            <a:r>
              <a:rPr lang="pt-BR" dirty="0"/>
              <a:t>		– fase de desenvolvimento </a:t>
            </a:r>
          </a:p>
          <a:p>
            <a:pPr marL="0" indent="0">
              <a:buNone/>
            </a:pPr>
            <a:r>
              <a:rPr lang="pt-BR" dirty="0"/>
              <a:t>		– fase de manutenção </a:t>
            </a:r>
          </a:p>
          <a:p>
            <a:pPr marL="0" indent="0">
              <a:buNone/>
            </a:pPr>
            <a:r>
              <a:rPr lang="pt-BR" dirty="0"/>
              <a:t>	● Também existem atividades de apoio que complementam as fases </a:t>
            </a:r>
          </a:p>
          <a:p>
            <a:pPr marL="0" indent="0">
              <a:buNone/>
            </a:pPr>
            <a:r>
              <a:rPr lang="pt-BR" dirty="0"/>
              <a:t>	● Não confunda fases genéricas e atividades fundamentais</a:t>
            </a:r>
          </a:p>
        </p:txBody>
      </p:sp>
    </p:spTree>
    <p:extLst>
      <p:ext uri="{BB962C8B-B14F-4D97-AF65-F5344CB8AC3E}">
        <p14:creationId xmlns:p14="http://schemas.microsoft.com/office/powerpoint/2010/main" val="92796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9BA548-D4B2-4586-A46C-47BCAEFE3B09}"/>
              </a:ext>
            </a:extLst>
          </p:cNvPr>
          <p:cNvSpPr>
            <a:spLocks noGrp="1"/>
          </p:cNvSpPr>
          <p:nvPr>
            <p:ph type="title"/>
          </p:nvPr>
        </p:nvSpPr>
        <p:spPr>
          <a:xfrm>
            <a:off x="1931506" y="311426"/>
            <a:ext cx="5423451" cy="1199322"/>
          </a:xfrm>
        </p:spPr>
        <p:txBody>
          <a:bodyPr>
            <a:normAutofit/>
          </a:bodyPr>
          <a:lstStyle/>
          <a:p>
            <a:r>
              <a:rPr lang="pt-BR" dirty="0"/>
              <a:t>Processo de software</a:t>
            </a:r>
            <a:br>
              <a:rPr lang="pt-BR" dirty="0"/>
            </a:br>
            <a:r>
              <a:rPr lang="pt-BR" dirty="0"/>
              <a:t>	</a:t>
            </a:r>
            <a:r>
              <a:rPr lang="pt-BR" sz="2400" dirty="0"/>
              <a:t>fases genéricas</a:t>
            </a:r>
            <a:endParaRPr lang="pt-BR" dirty="0"/>
          </a:p>
        </p:txBody>
      </p:sp>
      <p:sp>
        <p:nvSpPr>
          <p:cNvPr id="3" name="Espaço Reservado para Conteúdo 2">
            <a:extLst>
              <a:ext uri="{FF2B5EF4-FFF2-40B4-BE49-F238E27FC236}">
                <a16:creationId xmlns:a16="http://schemas.microsoft.com/office/drawing/2014/main" id="{395F8D8F-DBB1-4272-9D04-594A8DB6B5C1}"/>
              </a:ext>
            </a:extLst>
          </p:cNvPr>
          <p:cNvSpPr>
            <a:spLocks noGrp="1"/>
          </p:cNvSpPr>
          <p:nvPr>
            <p:ph idx="1"/>
          </p:nvPr>
        </p:nvSpPr>
        <p:spPr>
          <a:xfrm>
            <a:off x="685801" y="1664989"/>
            <a:ext cx="10131425" cy="4404507"/>
          </a:xfrm>
        </p:spPr>
        <p:txBody>
          <a:bodyPr>
            <a:normAutofit/>
          </a:bodyPr>
          <a:lstStyle/>
          <a:p>
            <a:r>
              <a:rPr lang="pt-BR" sz="2800" dirty="0"/>
              <a:t>Fase de Manutenção do Processo de Software	</a:t>
            </a:r>
          </a:p>
          <a:p>
            <a:pPr marL="0" indent="0">
              <a:buNone/>
            </a:pPr>
            <a:r>
              <a:rPr lang="pt-BR" sz="2800" dirty="0"/>
              <a:t>	– Está interessado nas mudanças que ocorrem após o uso operacional do software </a:t>
            </a:r>
          </a:p>
          <a:p>
            <a:pPr marL="0" indent="0">
              <a:buNone/>
            </a:pPr>
            <a:r>
              <a:rPr lang="pt-BR" sz="2800" dirty="0"/>
              <a:t>	– Correção de erros </a:t>
            </a:r>
          </a:p>
          <a:p>
            <a:pPr marL="0" indent="0">
              <a:buNone/>
            </a:pPr>
            <a:r>
              <a:rPr lang="pt-BR" sz="2800" dirty="0"/>
              <a:t>	– Adição de funcionalidades </a:t>
            </a:r>
          </a:p>
          <a:p>
            <a:pPr marL="0" indent="0">
              <a:buNone/>
            </a:pPr>
            <a:r>
              <a:rPr lang="pt-BR" sz="2800" dirty="0"/>
              <a:t>	– Esta fase reaplica os passos das fases de definição e desenvolvimento, mas faz isso no contexto de um software existente</a:t>
            </a:r>
          </a:p>
        </p:txBody>
      </p:sp>
    </p:spTree>
    <p:extLst>
      <p:ext uri="{BB962C8B-B14F-4D97-AF65-F5344CB8AC3E}">
        <p14:creationId xmlns:p14="http://schemas.microsoft.com/office/powerpoint/2010/main" val="896480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63DB12-5373-4A96-846F-050329AB686C}"/>
              </a:ext>
            </a:extLst>
          </p:cNvPr>
          <p:cNvSpPr>
            <a:spLocks noGrp="1"/>
          </p:cNvSpPr>
          <p:nvPr>
            <p:ph type="title"/>
          </p:nvPr>
        </p:nvSpPr>
        <p:spPr/>
        <p:txBody>
          <a:bodyPr/>
          <a:lstStyle/>
          <a:p>
            <a:r>
              <a:rPr lang="pt-BR" dirty="0"/>
              <a:t>Desenvolvimento incremental </a:t>
            </a:r>
          </a:p>
        </p:txBody>
      </p:sp>
      <p:sp>
        <p:nvSpPr>
          <p:cNvPr id="3" name="Espaço Reservado para Conteúdo 2">
            <a:extLst>
              <a:ext uri="{FF2B5EF4-FFF2-40B4-BE49-F238E27FC236}">
                <a16:creationId xmlns:a16="http://schemas.microsoft.com/office/drawing/2014/main" id="{515DFDCC-88B7-4081-AF39-EDF5573EEEF2}"/>
              </a:ext>
            </a:extLst>
          </p:cNvPr>
          <p:cNvSpPr>
            <a:spLocks noGrp="1"/>
          </p:cNvSpPr>
          <p:nvPr>
            <p:ph idx="1"/>
          </p:nvPr>
        </p:nvSpPr>
        <p:spPr/>
        <p:txBody>
          <a:bodyPr/>
          <a:lstStyle/>
          <a:p>
            <a:pPr algn="l"/>
            <a:r>
              <a:rPr lang="pt-BR" sz="2000" b="0" i="0" dirty="0">
                <a:effectLst/>
              </a:rPr>
              <a:t>No </a:t>
            </a:r>
            <a:r>
              <a:rPr lang="pt-BR" sz="2000" b="1" i="0" dirty="0">
                <a:effectLst/>
              </a:rPr>
              <a:t>modelo incremental</a:t>
            </a:r>
            <a:r>
              <a:rPr lang="pt-BR" sz="2000" b="0" i="0" dirty="0">
                <a:effectLst/>
              </a:rPr>
              <a:t> </a:t>
            </a:r>
            <a:r>
              <a:rPr lang="pt-BR" sz="2000" b="1" i="0" dirty="0">
                <a:effectLst/>
              </a:rPr>
              <a:t>o projeto é construído e entregue por partes</a:t>
            </a:r>
            <a:r>
              <a:rPr lang="pt-BR" sz="2000" b="0" i="0" dirty="0">
                <a:effectLst/>
              </a:rPr>
              <a:t>, em pedaços, mas cada um é composto por um subconjunto de funcionalidades completas, que terão feedbacks coletados e requisitos revistos nas iterações.</a:t>
            </a:r>
          </a:p>
          <a:p>
            <a:pPr algn="l"/>
            <a:r>
              <a:rPr lang="pt-BR" sz="2000" b="0" i="0" dirty="0">
                <a:effectLst/>
              </a:rPr>
              <a:t>Essa iteratividade vai resultar em um incremento e em cada incremento será realizada a análise, implementação, teste/verificação e manutenção.</a:t>
            </a:r>
          </a:p>
          <a:p>
            <a:pPr algn="l"/>
            <a:r>
              <a:rPr lang="pt-BR" sz="2000" b="0" i="0" dirty="0">
                <a:effectLst/>
              </a:rPr>
              <a:t>O desenvolvimento incremental prevê a divisão em miniprojetos, com sistemas parciais criados para produção de um sistema total final.</a:t>
            </a:r>
          </a:p>
          <a:p>
            <a:endParaRPr lang="pt-BR" dirty="0"/>
          </a:p>
        </p:txBody>
      </p:sp>
    </p:spTree>
    <p:extLst>
      <p:ext uri="{BB962C8B-B14F-4D97-AF65-F5344CB8AC3E}">
        <p14:creationId xmlns:p14="http://schemas.microsoft.com/office/powerpoint/2010/main" val="3959475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e">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10845B-7F19-4A9A-BEE4-BEF0501E1A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5274BF-C111-4B7A-8D90-F7666D37C13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0F1DF1E-36E3-406C-8CF7-DB13BB6470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{A31224AF-386B-4B13-9BF8-2EB9A84B567C}tf22566005</Template>
  <TotalTime>208</TotalTime>
  <Words>2398</Words>
  <Application>Microsoft Office PowerPoint</Application>
  <PresentationFormat>Widescreen</PresentationFormat>
  <Paragraphs>145</Paragraphs>
  <Slides>21</Slides>
  <Notes>5</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21</vt:i4>
      </vt:variant>
    </vt:vector>
  </HeadingPairs>
  <TitlesOfParts>
    <vt:vector size="25" baseType="lpstr">
      <vt:lpstr>Arial</vt:lpstr>
      <vt:lpstr>Calibri</vt:lpstr>
      <vt:lpstr>Calibri Light</vt:lpstr>
      <vt:lpstr>Celeste</vt:lpstr>
      <vt:lpstr>Projeto de software</vt:lpstr>
      <vt:lpstr>Modelos de processo de software </vt:lpstr>
      <vt:lpstr>Processo de software</vt:lpstr>
      <vt:lpstr>Processo de software</vt:lpstr>
      <vt:lpstr>Processo de software</vt:lpstr>
      <vt:lpstr>Processo de software</vt:lpstr>
      <vt:lpstr>Processo de software  fases genéricas</vt:lpstr>
      <vt:lpstr>Processo de software  fases genéricas</vt:lpstr>
      <vt:lpstr>Desenvolvimento incremental </vt:lpstr>
      <vt:lpstr>Desenvolvimento incremental </vt:lpstr>
      <vt:lpstr>Desenvolvimento incremental</vt:lpstr>
      <vt:lpstr>Desenvolvimento incremental</vt:lpstr>
      <vt:lpstr>Especificação de requisitos</vt:lpstr>
      <vt:lpstr>Especificação do requisito</vt:lpstr>
      <vt:lpstr>Especificação de software  requisitos funcionais</vt:lpstr>
      <vt:lpstr>Especificação de software  requisitos Não funcionais</vt:lpstr>
      <vt:lpstr>ESPECIFICAÇÃO DE SOFTWARE  CICLO DE VIDA</vt:lpstr>
      <vt:lpstr>Projeto e implementação software</vt:lpstr>
      <vt:lpstr>Projeto e implementação software</vt:lpstr>
      <vt:lpstr>Projeto e implementação software</vt:lpstr>
      <vt:lpstr>Projeto e implementação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de software</dc:title>
  <dc:creator>Guilber leal</dc:creator>
  <cp:lastModifiedBy>Guilber leal</cp:lastModifiedBy>
  <cp:revision>17</cp:revision>
  <dcterms:created xsi:type="dcterms:W3CDTF">2021-04-15T00:16:05Z</dcterms:created>
  <dcterms:modified xsi:type="dcterms:W3CDTF">2021-04-15T03:46:12Z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