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2"/>
  </p:notesMasterIdLst>
  <p:handoutMasterIdLst>
    <p:handoutMasterId r:id="rId63"/>
  </p:handoutMasterIdLst>
  <p:sldIdLst>
    <p:sldId id="330" r:id="rId2"/>
    <p:sldId id="617" r:id="rId3"/>
    <p:sldId id="664" r:id="rId4"/>
    <p:sldId id="616" r:id="rId5"/>
    <p:sldId id="668" r:id="rId6"/>
    <p:sldId id="667" r:id="rId7"/>
    <p:sldId id="665" r:id="rId8"/>
    <p:sldId id="666" r:id="rId9"/>
    <p:sldId id="672" r:id="rId10"/>
    <p:sldId id="620" r:id="rId11"/>
    <p:sldId id="669" r:id="rId12"/>
    <p:sldId id="675" r:id="rId13"/>
    <p:sldId id="670" r:id="rId14"/>
    <p:sldId id="671" r:id="rId15"/>
    <p:sldId id="674" r:id="rId16"/>
    <p:sldId id="676" r:id="rId17"/>
    <p:sldId id="631" r:id="rId18"/>
    <p:sldId id="632" r:id="rId19"/>
    <p:sldId id="633" r:id="rId20"/>
    <p:sldId id="634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635" r:id="rId29"/>
    <p:sldId id="636" r:id="rId30"/>
    <p:sldId id="637" r:id="rId31"/>
    <p:sldId id="684" r:id="rId32"/>
    <p:sldId id="638" r:id="rId33"/>
    <p:sldId id="639" r:id="rId34"/>
    <p:sldId id="685" r:id="rId35"/>
    <p:sldId id="351" r:id="rId36"/>
    <p:sldId id="352" r:id="rId37"/>
    <p:sldId id="353" r:id="rId38"/>
    <p:sldId id="686" r:id="rId39"/>
    <p:sldId id="640" r:id="rId40"/>
    <p:sldId id="641" r:id="rId41"/>
    <p:sldId id="687" r:id="rId42"/>
    <p:sldId id="642" r:id="rId43"/>
    <p:sldId id="644" r:id="rId44"/>
    <p:sldId id="643" r:id="rId45"/>
    <p:sldId id="646" r:id="rId46"/>
    <p:sldId id="647" r:id="rId47"/>
    <p:sldId id="649" r:id="rId48"/>
    <p:sldId id="688" r:id="rId49"/>
    <p:sldId id="651" r:id="rId50"/>
    <p:sldId id="652" r:id="rId51"/>
    <p:sldId id="654" r:id="rId52"/>
    <p:sldId id="653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663" r:id="rId6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4F7"/>
    <a:srgbClr val="FCFDF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94603"/>
  </p:normalViewPr>
  <p:slideViewPr>
    <p:cSldViewPr snapToGrid="0">
      <p:cViewPr varScale="1">
        <p:scale>
          <a:sx n="109" d="100"/>
          <a:sy n="109" d="100"/>
        </p:scale>
        <p:origin x="280" y="184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0060947-2C65-C540-A73D-10B9BC0517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29FD423-41AB-CB41-97AC-73A6A54FB2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F04A9F7-47F3-7042-BC1E-4CE8F1B5E1D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08D8A6-6B41-224C-96E1-A6B741B71D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itchFamily="2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B8C1434-EAA1-6D48-AB27-43DE0AD22179}" type="slidenum">
              <a:rPr lang="en-US" altLang="en-BR"/>
              <a:pPr>
                <a:defRPr/>
              </a:pPr>
              <a:t>‹#›</a:t>
            </a:fld>
            <a:endParaRPr lang="en-US" altLang="en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AF2DE4C-7CA9-9146-A6EA-823B50C109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E59A9E-2B75-4849-B3B5-82FFDDC3BC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9AC76C9-FF11-424C-8FD7-DA62475F3A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60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6C6F2A8-8F72-4F4A-8CC1-EABD5514F8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B120381-8266-B943-951B-0CE3A4F404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D6DE2CA-E6D6-7B41-ABB2-54802396B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2AEEBE9-526C-9C48-AB69-048331C3A780}" type="slidenum">
              <a:rPr lang="en-US" altLang="en-BR"/>
              <a:pPr>
                <a:defRPr/>
              </a:pPr>
              <a:t>‹#›</a:t>
            </a:fld>
            <a:endParaRPr lang="en-US" altLang="en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BCD408BC-01A8-8847-ABE6-E6237DC39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CC6D03A-11C6-0C4A-B681-A491803A0D28}" type="slidenum">
              <a:rPr lang="en-US" altLang="en-BR" smtClean="0">
                <a:latin typeface="Times New Roman" panose="02020603050405020304" pitchFamily="18" charset="0"/>
              </a:rPr>
              <a:pPr/>
              <a:t>1</a:t>
            </a:fld>
            <a:endParaRPr lang="en-US" altLang="en-BR">
              <a:latin typeface="Times New Roman" panose="02020603050405020304" pitchFamily="18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762C14-8604-0548-A82F-EA830F0A3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6012" cy="348615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E6EB21-200F-934E-8248-C3B9312C0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E619C3B5-A22D-F345-850D-2A86FDD3B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E54F0D-8743-AE4B-AF44-7C5D52F13CEC}" type="slidenum">
              <a:rPr lang="en-US" altLang="en-BR" sz="1200">
                <a:latin typeface="Times New Roman" panose="02020603050405020304" pitchFamily="18" charset="0"/>
              </a:rPr>
              <a:pPr/>
              <a:t>35</a:t>
            </a:fld>
            <a:endParaRPr lang="en-US" altLang="en-BR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3616175-6B0C-0240-82A3-52AB44F6E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1EEB26F-18AF-CF40-BC47-D1941A82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BEC16B3D-FC65-5F4D-B71F-528166B17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8FF7E7-6B8B-A948-A6A1-5DC61FCFF8CD}" type="slidenum">
              <a:rPr lang="en-US" altLang="en-BR" sz="1200">
                <a:latin typeface="Times New Roman" panose="02020603050405020304" pitchFamily="18" charset="0"/>
              </a:rPr>
              <a:pPr/>
              <a:t>36</a:t>
            </a:fld>
            <a:endParaRPr lang="en-US" altLang="en-BR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4745DD4-86EE-4243-8FE1-C2C7D7182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16B7A7-DBA7-A848-8A34-0EA9E2E24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6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B17F4DF-EDD2-0141-B2EE-E938E8674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C5DC9F-B89A-7C4E-9F11-728F9A7504E2}" type="slidenum">
              <a:rPr lang="en-US" altLang="en-BR" sz="1200">
                <a:latin typeface="Times New Roman" panose="02020603050405020304" pitchFamily="18" charset="0"/>
              </a:rPr>
              <a:pPr/>
              <a:t>37</a:t>
            </a:fld>
            <a:endParaRPr lang="en-US" altLang="en-BR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FD01820-88C6-BB44-ADC8-83AA45676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97CF928-42E5-4E4F-91A9-236425638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1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07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3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solidFill>
                  <a:srgbClr val="0F10A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4530725"/>
          </a:xfrm>
        </p:spPr>
        <p:txBody>
          <a:bodyPr/>
          <a:lstStyle>
            <a:lvl1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75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67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267" y="1233491"/>
            <a:ext cx="5384800" cy="4530725"/>
          </a:xfrm>
        </p:spPr>
        <p:txBody>
          <a:bodyPr/>
          <a:lstStyle>
            <a:lvl1pPr>
              <a:defRPr sz="2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91"/>
            <a:ext cx="5384800" cy="4530725"/>
          </a:xfrm>
        </p:spPr>
        <p:txBody>
          <a:bodyPr/>
          <a:lstStyle>
            <a:lvl1pPr>
              <a:defRPr sz="2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21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4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2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icture 2" descr="dino_3">
            <a:extLst>
              <a:ext uri="{FF2B5EF4-FFF2-40B4-BE49-F238E27FC236}">
                <a16:creationId xmlns:a16="http://schemas.microsoft.com/office/drawing/2014/main" id="{FD7A0113-409F-9B42-88C6-7232083C3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1" y="0"/>
            <a:ext cx="1593851" cy="9080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pt-BR" altLang="en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742AD3-6564-354B-B4BA-691002D3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BR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D3BAE7-7F9D-8840-93C5-B5854DC23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233491"/>
            <a:ext cx="1143793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BR"/>
              <a:t>Click to edit Master text styles</a:t>
            </a:r>
          </a:p>
          <a:p>
            <a:pPr lvl="1"/>
            <a:r>
              <a:rPr lang="en-US" altLang="en-BR"/>
              <a:t>Second level</a:t>
            </a:r>
          </a:p>
          <a:p>
            <a:pPr lvl="2"/>
            <a:r>
              <a:rPr lang="en-US" altLang="en-BR"/>
              <a:t>Third level</a:t>
            </a:r>
          </a:p>
          <a:p>
            <a:pPr lvl="3"/>
            <a:r>
              <a:rPr lang="en-US" altLang="en-BR"/>
              <a:t>Fourth level</a:t>
            </a:r>
          </a:p>
          <a:p>
            <a:pPr lvl="4"/>
            <a:r>
              <a:rPr lang="en-US" altLang="en-BR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834DD7-D949-9D4A-9FAC-412CC0DC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en-BR" sz="2400">
              <a:latin typeface="Times New Roman" panose="020206030504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E09A50D-0D83-AF42-9FCF-3EF7DF4F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en-BR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2572961-B8D5-6444-BB45-EF4ED08E9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pt-BR" altLang="en-BR" sz="2400">
              <a:latin typeface="Times New Roman" panose="02020603050405020304" pitchFamily="18" charset="0"/>
            </a:endParaRPr>
          </a:p>
        </p:txBody>
      </p:sp>
      <p:sp>
        <p:nvSpPr>
          <p:cNvPr id="2" name="Picture 12" descr="dino_6">
            <a:extLst>
              <a:ext uri="{FF2B5EF4-FFF2-40B4-BE49-F238E27FC236}">
                <a16:creationId xmlns:a16="http://schemas.microsoft.com/office/drawing/2014/main" id="{C7E26AED-F219-FF4C-889E-858DEAE3C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4788" y="5849938"/>
            <a:ext cx="1712912" cy="792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pt-BR" altLang="en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F10A6"/>
          </a:solidFill>
          <a:latin typeface="Calibri" panose="020F0502020204030204" pitchFamily="34" charset="0"/>
          <a:ea typeface="ＭＳ Ｐゴシック" panose="020B0600070205080204" pitchFamily="34" charset="-128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F10A6"/>
          </a:solidFill>
          <a:latin typeface="Calibri" panose="020F0502020204030204" pitchFamily="34" charset="0"/>
          <a:ea typeface="ＭＳ Ｐゴシック" panose="020B0600070205080204" pitchFamily="34" charset="-128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F10A6"/>
          </a:solidFill>
          <a:latin typeface="Calibri" panose="020F0502020204030204" pitchFamily="34" charset="0"/>
          <a:ea typeface="ＭＳ Ｐゴシック" panose="020B0600070205080204" pitchFamily="34" charset="-128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F10A6"/>
          </a:solidFill>
          <a:latin typeface="Calibri" panose="020F0502020204030204" pitchFamily="34" charset="0"/>
          <a:ea typeface="ＭＳ Ｐゴシック" panose="020B0600070205080204" pitchFamily="34" charset="-128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F10A6"/>
          </a:solidFill>
          <a:latin typeface="Calibri" panose="020F0502020204030204" pitchFamily="34" charset="0"/>
          <a:ea typeface="ＭＳ Ｐゴシック" panose="020B0600070205080204" pitchFamily="34" charset="-128"/>
          <a:cs typeface="Calibri" panose="020F0502020204030204" pitchFamily="34" charset="0"/>
        </a:defRPr>
      </a:lvl5pPr>
      <a:lvl6pPr marL="457178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882" indent="-342882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742913" indent="-285737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1085797" indent="-228589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2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1428679" indent="-228589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1771562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2228739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7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1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>
            <a:extLst>
              <a:ext uri="{FF2B5EF4-FFF2-40B4-BE49-F238E27FC236}">
                <a16:creationId xmlns:a16="http://schemas.microsoft.com/office/drawing/2014/main" id="{D9BDCDA4-7599-0C45-B547-ABDD95C795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3581" y="2539760"/>
            <a:ext cx="10764837" cy="1143000"/>
          </a:xfrm>
          <a:noFill/>
        </p:spPr>
        <p:txBody>
          <a:bodyPr/>
          <a:lstStyle/>
          <a:p>
            <a:pPr eaLnBrk="1" hangingPunct="1"/>
            <a:r>
              <a:rPr lang="pt-BR" altLang="en-BR" dirty="0"/>
              <a:t>Gerenciamento de Memória</a:t>
            </a:r>
            <a:br>
              <a:rPr lang="pt-BR" altLang="en-BR" dirty="0"/>
            </a:br>
            <a:r>
              <a:rPr lang="pt-BR" altLang="en-BR" dirty="0"/>
              <a:t> </a:t>
            </a:r>
            <a:br>
              <a:rPr lang="pt-BR" altLang="en-BR" dirty="0"/>
            </a:br>
            <a:r>
              <a:rPr lang="pt-BR" altLang="en-BR" dirty="0"/>
              <a:t>Aula 7</a:t>
            </a:r>
          </a:p>
        </p:txBody>
      </p:sp>
      <p:sp>
        <p:nvSpPr>
          <p:cNvPr id="4098" name="TextBox 1">
            <a:extLst>
              <a:ext uri="{FF2B5EF4-FFF2-40B4-BE49-F238E27FC236}">
                <a16:creationId xmlns:a16="http://schemas.microsoft.com/office/drawing/2014/main" id="{762457F8-A89E-A248-8084-6CC7C91EA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957" y="4950610"/>
            <a:ext cx="59030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en-BR" sz="1800" dirty="0">
                <a:latin typeface="Verdana" panose="020B0604030504040204" pitchFamily="34" charset="0"/>
              </a:rPr>
              <a:t>Prof. Dr. </a:t>
            </a:r>
            <a:r>
              <a:rPr kumimoji="0" lang="pt-BR" altLang="en-BR" sz="1800" dirty="0" err="1">
                <a:latin typeface="Verdana" panose="020B0604030504040204" pitchFamily="34" charset="0"/>
              </a:rPr>
              <a:t>Linder</a:t>
            </a:r>
            <a:r>
              <a:rPr kumimoji="0" lang="pt-BR" altLang="en-BR" sz="1800" dirty="0">
                <a:latin typeface="Verdana" panose="020B0604030504040204" pitchFamily="34" charset="0"/>
              </a:rPr>
              <a:t> Cândido da Silva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en-BR" sz="18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en-BR" sz="1800" dirty="0"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en-BR" sz="1800" dirty="0">
                <a:latin typeface="Verdana" panose="020B0604030504040204" pitchFamily="34" charset="0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9A37-2F48-8D4C-BC38-F6F8872A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641"/>
            <a:ext cx="10972800" cy="576262"/>
          </a:xfrm>
        </p:spPr>
        <p:txBody>
          <a:bodyPr/>
          <a:lstStyle/>
          <a:p>
            <a:r>
              <a:rPr lang="pt-BR" dirty="0"/>
              <a:t>O conceito de tradução de de endereços</a:t>
            </a:r>
            <a:r>
              <a:rPr lang="pt-BR" dirty="0">
                <a:sym typeface="Wingdings" pitchFamily="2" charset="2"/>
              </a:rPr>
              <a:t> (Cont.)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9BA5-85EC-E849-B936-BD1C95F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39" y="937573"/>
            <a:ext cx="11585359" cy="5347481"/>
          </a:xfrm>
        </p:spPr>
        <p:txBody>
          <a:bodyPr/>
          <a:lstStyle/>
          <a:p>
            <a:r>
              <a:rPr kumimoji="0" lang="pt-BR" altLang="en-BR" dirty="0"/>
              <a:t>Em sistemas </a:t>
            </a:r>
            <a:r>
              <a:rPr kumimoji="0" lang="pt-BR" altLang="en-BR" dirty="0" err="1"/>
              <a:t>multiprogramados</a:t>
            </a:r>
            <a:r>
              <a:rPr kumimoji="0" lang="pt-BR" altLang="en-BR" dirty="0"/>
              <a:t>, onde vários processos são carregados na memória, é inconveniente que os processos tenham sempre o endereço físico 0000 como seu primeiro endereço em memória. A maioria dos sistemas </a:t>
            </a:r>
            <a:r>
              <a:rPr kumimoji="0" lang="pt-BR" altLang="en-BR" dirty="0" err="1"/>
              <a:t>multiprogramados</a:t>
            </a:r>
            <a:r>
              <a:rPr kumimoji="0" lang="pt-BR" altLang="en-BR" dirty="0"/>
              <a:t> permitem que processos residam em qualquer parte da memória física.</a:t>
            </a:r>
          </a:p>
          <a:p>
            <a:r>
              <a:rPr kumimoji="0" lang="pt-BR" altLang="en-BR" dirty="0"/>
              <a:t>Antes da tradução de endereços por hardware se tornar comum, os sistemas operacionais lidava com esse problema por software, com o </a:t>
            </a:r>
            <a:r>
              <a:rPr kumimoji="0" lang="pt-BR" altLang="en-BR" dirty="0" err="1"/>
              <a:t>loader</a:t>
            </a:r>
            <a:r>
              <a:rPr kumimoji="0" lang="pt-BR" altLang="en-BR" dirty="0"/>
              <a:t>. Após o SO escolher a região da memória física para o processo, o </a:t>
            </a:r>
            <a:r>
              <a:rPr kumimoji="0" lang="pt-BR" altLang="en-BR" dirty="0" err="1"/>
              <a:t>loader</a:t>
            </a:r>
            <a:r>
              <a:rPr kumimoji="0" lang="pt-BR" altLang="en-BR" dirty="0"/>
              <a:t> modificava quaisquer instruções do programa que utilizassem endereços absolutos. Para a implementação, havia uma tabela no início do executável que listava todos os endereços relocáveis usados ​​no programa (tabela de símbolos).</a:t>
            </a:r>
          </a:p>
          <a:p>
            <a:r>
              <a:rPr lang="pt-BR" dirty="0"/>
              <a:t>Hoje, ainda temos algo semelhante. Programas complexos geralmente são compostos por vários arquivos, cada um compilado independentemente e depois </a:t>
            </a:r>
            <a:r>
              <a:rPr lang="pt-BR" dirty="0" err="1"/>
              <a:t>linkados</a:t>
            </a:r>
            <a:r>
              <a:rPr lang="pt-BR" dirty="0"/>
              <a:t> para formar o executável. Quando o compilador gera as instruções de máquina para um arquivo objeto, ele não sabe onde esse arquivo ficará no executável. Assim, o compilador gera uma tabela de símbolos no início de cada arquivo compilado, indicando quais valores precisarão ser modificados quando os arquivos individuais forem reunidos.</a:t>
            </a:r>
          </a:p>
          <a:p>
            <a:r>
              <a:rPr kumimoji="0" lang="pt-BR" altLang="en-BR" dirty="0"/>
              <a:t>Para além disso, a maioria dos sistemas operacionais comerciais de hoje suporta a opção de ligação dinâmica, levando a noção de um </a:t>
            </a:r>
            <a:r>
              <a:rPr kumimoji="0" lang="pt-BR" altLang="en-BR" dirty="0" err="1"/>
              <a:t>loader</a:t>
            </a:r>
            <a:r>
              <a:rPr kumimoji="0" lang="pt-BR" altLang="en-BR" dirty="0"/>
              <a:t> de realocação um passo adiante. Bibliotecas dinâmicas (DLL) são vinculadas a um processo em tempo de execução, quando o programa chama a biblioteca pela primeira vez.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71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518D-FDC7-8240-97CA-F082ACD5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00" y="820616"/>
            <a:ext cx="5451390" cy="5580184"/>
          </a:xfrm>
        </p:spPr>
        <p:txBody>
          <a:bodyPr/>
          <a:lstStyle/>
          <a:p>
            <a:r>
              <a:rPr lang="pt-BR" dirty="0"/>
              <a:t>A figura ao lado ilustra os passos envolvidos no carregamento de um programa em um s</a:t>
            </a:r>
            <a:r>
              <a:rPr lang="pt-BR" u="sng" dirty="0"/>
              <a:t>istema operacional moderno</a:t>
            </a:r>
            <a:r>
              <a:rPr lang="pt-BR" dirty="0"/>
              <a:t>.</a:t>
            </a:r>
          </a:p>
          <a:p>
            <a:r>
              <a:rPr lang="pt-BR" dirty="0"/>
              <a:t>Em cada etapa ocorre mapeamento de um espaço de endereçamento para outro, tal como discutido no slide anterior. </a:t>
            </a:r>
          </a:p>
          <a:p>
            <a:r>
              <a:rPr lang="pt-BR" dirty="0"/>
              <a:t>O compilador gera arquivos objetos com endereços relocáveis.</a:t>
            </a:r>
          </a:p>
          <a:p>
            <a:r>
              <a:rPr lang="pt-BR" dirty="0"/>
              <a:t>O </a:t>
            </a:r>
            <a:r>
              <a:rPr lang="pt-BR" dirty="0" err="1"/>
              <a:t>linker</a:t>
            </a:r>
            <a:r>
              <a:rPr lang="pt-BR" dirty="0"/>
              <a:t> monta o executável, juntando os arquivos objetos. O executável  possui endereços lógicos (virtuais).</a:t>
            </a:r>
          </a:p>
          <a:p>
            <a:r>
              <a:rPr lang="pt-BR" dirty="0"/>
              <a:t>O </a:t>
            </a:r>
            <a:r>
              <a:rPr lang="pt-BR" dirty="0" err="1"/>
              <a:t>loader</a:t>
            </a:r>
            <a:r>
              <a:rPr lang="pt-BR" dirty="0"/>
              <a:t> carrega o executável em memória e a tradução dos endereços lógicos para endereços físicos é feita em tempo de execução por hardware especializado gerenciado pelo sistema operacional.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9269A-3C28-0D4E-AC6C-8DA7EAD7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1"/>
          <a:stretch/>
        </p:blipFill>
        <p:spPr>
          <a:xfrm>
            <a:off x="6755756" y="147483"/>
            <a:ext cx="4450654" cy="63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9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9A37-2F48-8D4C-BC38-F6F8872A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8916"/>
            <a:ext cx="10972800" cy="576262"/>
          </a:xfrm>
        </p:spPr>
        <p:txBody>
          <a:bodyPr/>
          <a:lstStyle/>
          <a:p>
            <a:r>
              <a:rPr lang="pt-BR" dirty="0"/>
              <a:t>O conceito de tradução de endereços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9BA5-85EC-E849-B936-BD1C95F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88" y="854075"/>
            <a:ext cx="11585359" cy="5726112"/>
          </a:xfrm>
        </p:spPr>
        <p:txBody>
          <a:bodyPr/>
          <a:lstStyle/>
          <a:p>
            <a:r>
              <a:rPr kumimoji="0" lang="pt-BR" altLang="en-BR" dirty="0"/>
              <a:t>Em sistemas modernos, as etapas de tradução de endereços são as descritas no slide anterior, entretanto, a depender do SO, o mapeamento de instruções e dados para endereços físicos de memória pode ser feito mais precocemente:</a:t>
            </a:r>
          </a:p>
          <a:p>
            <a:pPr lvl="1"/>
            <a:r>
              <a:rPr lang="pt-BR" altLang="en-BR" b="1" dirty="0"/>
              <a:t>Em tempo de compilação</a:t>
            </a:r>
            <a:r>
              <a:rPr lang="pt-BR" altLang="en-BR" dirty="0"/>
              <a:t>:  se é sabido em tempo de compilação onde o processo residirá na memória, então </a:t>
            </a:r>
            <a:r>
              <a:rPr lang="pt-BR" altLang="en-BR" u="sng" dirty="0"/>
              <a:t>código absoluto</a:t>
            </a:r>
            <a:r>
              <a:rPr lang="pt-BR" altLang="en-BR" dirty="0">
                <a:solidFill>
                  <a:srgbClr val="3366FF"/>
                </a:solidFill>
              </a:rPr>
              <a:t> </a:t>
            </a:r>
            <a:r>
              <a:rPr lang="pt-BR" altLang="en-BR" dirty="0"/>
              <a:t>pode ser gerado. Neste caso, o código deve ser recompilado se a localização inicial do processo mudar. O MS-DOS funcionava assim.</a:t>
            </a:r>
          </a:p>
          <a:p>
            <a:pPr lvl="1"/>
            <a:r>
              <a:rPr lang="pt-BR" altLang="en-BR" b="1" dirty="0"/>
              <a:t>Em tempo de carregamento (</a:t>
            </a:r>
            <a:r>
              <a:rPr lang="pt-BR" altLang="en-BR" b="1" dirty="0" err="1"/>
              <a:t>load</a:t>
            </a:r>
            <a:r>
              <a:rPr lang="pt-BR" altLang="en-BR" b="1" dirty="0"/>
              <a:t> time)</a:t>
            </a:r>
            <a:r>
              <a:rPr lang="pt-BR" altLang="en-BR" dirty="0"/>
              <a:t>:  se não é sabido em tempo de compilação onde o processo residirá na memória, então o compilador deve gerar </a:t>
            </a:r>
            <a:r>
              <a:rPr lang="pt-BR" altLang="en-BR" u="sng" dirty="0"/>
              <a:t>código </a:t>
            </a:r>
            <a:r>
              <a:rPr lang="pt-BR" altLang="en-BR" u="sng" dirty="0" err="1"/>
              <a:t>relocável</a:t>
            </a:r>
            <a:r>
              <a:rPr lang="pt-BR" altLang="en-BR" dirty="0"/>
              <a:t> (endereços relativos). Neste caso, a vinculação final para endereços físicos pode ser feita em tempo de carregamento. Se a localização inicial do processo mudar o programa não precisa ser recompilado, apenas recarregado com base no novo endereço físico inicial.</a:t>
            </a:r>
          </a:p>
          <a:p>
            <a:pPr lvl="1"/>
            <a:r>
              <a:rPr lang="pt-BR" altLang="en-BR" b="1" dirty="0"/>
              <a:t>Em tempo de execução</a:t>
            </a:r>
            <a:r>
              <a:rPr lang="pt-BR" altLang="en-BR" dirty="0"/>
              <a:t>:  se o processo pode ser movido durante sua execução de uma área de memória para outra, então a tradução para endereços físicos deve ser feita feito durante a execução do processo. </a:t>
            </a:r>
          </a:p>
          <a:p>
            <a:pPr lvl="2"/>
            <a:r>
              <a:rPr lang="pt-BR" altLang="en-BR" dirty="0"/>
              <a:t>Precisa de suporte especial de hardware para realizar o mapeamento. </a:t>
            </a:r>
          </a:p>
          <a:p>
            <a:pPr lvl="2"/>
            <a:r>
              <a:rPr lang="pt-BR" altLang="en-BR" dirty="0"/>
              <a:t>A maioria dos sistemas operacionais modernos usam esse esquema.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4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Tradução de endereços com alocação contígua e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segmentada.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2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3017-E662-304C-AC35-3FE1077F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MMU com registrador base e limite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307C-4A2F-6E43-9455-8BD928A5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36" y="946772"/>
            <a:ext cx="11585359" cy="5500920"/>
          </a:xfrm>
        </p:spPr>
        <p:txBody>
          <a:bodyPr/>
          <a:lstStyle/>
          <a:p>
            <a:r>
              <a:rPr lang="pt-BR" dirty="0"/>
              <a:t>Nossa discussão sobre a tradução de endereços virtuais (lógicos) para endereços físicos será dividida em duas etapas. Primeiro, deixaremos de lado a questão da eficiência e consideramos a melhor forma de atingir outros objetivos: atribuição flexível de espaço de memória, eficiência de espaço, proteção e compartilhamento. Assim que atingirmos esses objetivos, adicionaremos mecanismos para obter eficiência.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Nosso projeto inicial, mais simples, consiste em uma MMU projetada com dois registradores: </a:t>
            </a:r>
            <a:r>
              <a:rPr lang="pt-BR" u="sng" dirty="0"/>
              <a:t>bas</a:t>
            </a:r>
            <a:r>
              <a:rPr lang="pt-BR" dirty="0"/>
              <a:t>e e </a:t>
            </a:r>
            <a:r>
              <a:rPr lang="pt-BR" u="sng" dirty="0"/>
              <a:t>limite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registrador base especifica o início da região </a:t>
            </a:r>
            <a:r>
              <a:rPr lang="pt-BR" u="sng" dirty="0"/>
              <a:t>contígua</a:t>
            </a:r>
            <a:r>
              <a:rPr lang="pt-BR" dirty="0"/>
              <a:t> de memória física onde processo foi </a:t>
            </a:r>
            <a:r>
              <a:rPr lang="pt-BR" dirty="0" err="1"/>
              <a:t>corregado</a:t>
            </a:r>
            <a:r>
              <a:rPr lang="pt-BR" dirty="0"/>
              <a:t>. O registrador limite especifica a extensão dessa região. </a:t>
            </a:r>
          </a:p>
          <a:p>
            <a:pPr lvl="1"/>
            <a:r>
              <a:rPr lang="pt-BR" dirty="0"/>
              <a:t>O mapeamento de endereços virtuais para endereços físicos consiste em adicionar o valor do registrador base a cada endereço virtual gerado pelo processo. Os endereços virtuais do processo começam em 0 e vão até o valor em limite, e os endereços físicos começam da base e vão até base + limite.</a:t>
            </a:r>
          </a:p>
          <a:p>
            <a:pPr lvl="1"/>
            <a:r>
              <a:rPr lang="pt-BR" dirty="0"/>
              <a:t>Como a memória física pode conter vários processos, o </a:t>
            </a:r>
            <a:r>
              <a:rPr lang="pt-BR" dirty="0" err="1"/>
              <a:t>kernel</a:t>
            </a:r>
            <a:r>
              <a:rPr lang="pt-BR" dirty="0"/>
              <a:t> redefine o conteúdo dos registradores base e limite em cada troca de contexto. </a:t>
            </a:r>
            <a:r>
              <a:rPr lang="pt-BR" altLang="en-BR" dirty="0"/>
              <a:t>Quando colocado em execução, os valores de Base e Limite são recuperados da PCB do processo. Quando tirado de execução Base e Limite são salvos na PCB como parte do salvamento de contexto.</a:t>
            </a:r>
          </a:p>
          <a:p>
            <a:pPr marL="457176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86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3017-E662-304C-AC35-3FE1077F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MMU com registrador base e limite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307C-4A2F-6E43-9455-8BD928A5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Alocação contígua de memória e MMU projetada com registradores </a:t>
            </a:r>
            <a:r>
              <a:rPr lang="pt-BR" u="sng" dirty="0"/>
              <a:t>bas</a:t>
            </a:r>
            <a:r>
              <a:rPr lang="pt-BR" dirty="0"/>
              <a:t>e e </a:t>
            </a:r>
            <a:r>
              <a:rPr lang="pt-BR" u="sng" dirty="0"/>
              <a:t>limite</a:t>
            </a:r>
            <a:r>
              <a:rPr lang="pt-BR" dirty="0"/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90446-1ADF-D14B-A913-486B1F992A83}"/>
              </a:ext>
            </a:extLst>
          </p:cNvPr>
          <p:cNvGrpSpPr/>
          <p:nvPr/>
        </p:nvGrpSpPr>
        <p:grpSpPr>
          <a:xfrm>
            <a:off x="937548" y="1819132"/>
            <a:ext cx="10187767" cy="4772648"/>
            <a:chOff x="937548" y="1819132"/>
            <a:chExt cx="10187767" cy="47726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823CF3-FCBA-1442-BB07-D7BDC5D5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548" y="1819132"/>
              <a:ext cx="10187767" cy="47726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0A095E-A0A4-5740-BAC5-48B248F08C79}"/>
                </a:ext>
              </a:extLst>
            </p:cNvPr>
            <p:cNvSpPr txBox="1"/>
            <p:nvPr/>
          </p:nvSpPr>
          <p:spPr>
            <a:xfrm>
              <a:off x="1400537" y="1980012"/>
              <a:ext cx="2118167" cy="307777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Visão do processador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5CF17-1C20-374E-9276-98B558694389}"/>
                </a:ext>
              </a:extLst>
            </p:cNvPr>
            <p:cNvSpPr txBox="1"/>
            <p:nvPr/>
          </p:nvSpPr>
          <p:spPr>
            <a:xfrm>
              <a:off x="6582137" y="1980012"/>
              <a:ext cx="1721205" cy="307777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Implementação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AE0246-8D8E-EF4F-A03A-4042522FFB62}"/>
                </a:ext>
              </a:extLst>
            </p:cNvPr>
            <p:cNvSpPr txBox="1"/>
            <p:nvPr/>
          </p:nvSpPr>
          <p:spPr>
            <a:xfrm>
              <a:off x="8995732" y="2061037"/>
              <a:ext cx="1321443" cy="523220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Memória Física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0B93D-2E7B-7948-918D-7A37CDC8F169}"/>
                </a:ext>
              </a:extLst>
            </p:cNvPr>
            <p:cNvSpPr/>
            <p:nvPr/>
          </p:nvSpPr>
          <p:spPr bwMode="auto">
            <a:xfrm>
              <a:off x="1261640" y="3680749"/>
              <a:ext cx="752354" cy="2430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Processador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69BFF7-0042-C24D-B290-C0AFB392D7D5}"/>
                </a:ext>
              </a:extLst>
            </p:cNvPr>
            <p:cNvSpPr/>
            <p:nvPr/>
          </p:nvSpPr>
          <p:spPr bwMode="auto">
            <a:xfrm>
              <a:off x="5048492" y="3674961"/>
              <a:ext cx="752354" cy="2430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Processador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47ED0-7E5E-0A41-9A0E-E710344C07AC}"/>
                </a:ext>
              </a:extLst>
            </p:cNvPr>
            <p:cNvSpPr txBox="1"/>
            <p:nvPr/>
          </p:nvSpPr>
          <p:spPr>
            <a:xfrm>
              <a:off x="2789497" y="2922784"/>
              <a:ext cx="902827" cy="461665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Memória</a:t>
              </a:r>
            </a:p>
            <a:p>
              <a:pPr algn="ctr"/>
              <a:r>
                <a:rPr lang="pt-BR" sz="1200" dirty="0"/>
                <a:t>Virtual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9B5114-DF9E-9045-980E-BFAD99ED298B}"/>
                </a:ext>
              </a:extLst>
            </p:cNvPr>
            <p:cNvSpPr txBox="1"/>
            <p:nvPr/>
          </p:nvSpPr>
          <p:spPr>
            <a:xfrm>
              <a:off x="2093410" y="3323744"/>
              <a:ext cx="765538" cy="400110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End.</a:t>
              </a:r>
            </a:p>
            <a:p>
              <a:pPr algn="ctr"/>
              <a:r>
                <a:rPr lang="pt-BR" sz="1000" dirty="0"/>
                <a:t>Virtual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6530CB-C123-B349-9B49-64B72F2EA982}"/>
                </a:ext>
              </a:extLst>
            </p:cNvPr>
            <p:cNvSpPr txBox="1"/>
            <p:nvPr/>
          </p:nvSpPr>
          <p:spPr>
            <a:xfrm>
              <a:off x="6019857" y="3301742"/>
              <a:ext cx="765538" cy="400110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End.</a:t>
              </a:r>
            </a:p>
            <a:p>
              <a:pPr algn="ctr"/>
              <a:r>
                <a:rPr lang="pt-BR" sz="1000" dirty="0"/>
                <a:t>Virtual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1E65D5-66ED-254E-A829-EF7B564E40E9}"/>
                </a:ext>
              </a:extLst>
            </p:cNvPr>
            <p:cNvSpPr txBox="1"/>
            <p:nvPr/>
          </p:nvSpPr>
          <p:spPr>
            <a:xfrm>
              <a:off x="8230194" y="3315063"/>
              <a:ext cx="765538" cy="400110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End.</a:t>
              </a:r>
            </a:p>
            <a:p>
              <a:pPr algn="ctr"/>
              <a:r>
                <a:rPr lang="pt-BR" sz="1000" dirty="0"/>
                <a:t>Físico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F6149D-CBF5-E847-9A54-38C67EA238FF}"/>
                </a:ext>
              </a:extLst>
            </p:cNvPr>
            <p:cNvSpPr txBox="1"/>
            <p:nvPr/>
          </p:nvSpPr>
          <p:spPr>
            <a:xfrm>
              <a:off x="7160635" y="2992192"/>
              <a:ext cx="587358" cy="246221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Base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B2C25B-65A9-8246-B224-41E33A3C2B4A}"/>
                </a:ext>
              </a:extLst>
            </p:cNvPr>
            <p:cNvSpPr txBox="1"/>
            <p:nvPr/>
          </p:nvSpPr>
          <p:spPr>
            <a:xfrm>
              <a:off x="7160635" y="4558637"/>
              <a:ext cx="587358" cy="246221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Limite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F7DF9-7398-FD48-9754-F895E42F892B}"/>
                </a:ext>
              </a:extLst>
            </p:cNvPr>
            <p:cNvSpPr txBox="1"/>
            <p:nvPr/>
          </p:nvSpPr>
          <p:spPr>
            <a:xfrm>
              <a:off x="10079970" y="3131955"/>
              <a:ext cx="587358" cy="246221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Base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5D26BB-E678-E54D-8A81-C382A578C0B0}"/>
                </a:ext>
              </a:extLst>
            </p:cNvPr>
            <p:cNvSpPr txBox="1"/>
            <p:nvPr/>
          </p:nvSpPr>
          <p:spPr>
            <a:xfrm>
              <a:off x="10023496" y="4467928"/>
              <a:ext cx="752534" cy="400110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Base + Limite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85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AA91-0E7D-D143-B996-E9A1CE1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MMU com registradores base e limite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036E-EC4C-C945-BAE1-B4C97427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tradução baseada nos registradores base e limite é simples e rápida, mas carece de muitos dos recursos necessários para oferecer suporte a programas modernos, como por exemplo:</a:t>
            </a:r>
          </a:p>
          <a:p>
            <a:endParaRPr lang="pt-BR" dirty="0"/>
          </a:p>
          <a:p>
            <a:pPr lvl="1"/>
            <a:r>
              <a:rPr lang="pt-BR" dirty="0"/>
              <a:t>Esse projeto protege o processo de acesso indevido externo, mas não é possível impedir que um processo sobrescreva seu próprio código. Note que um processo não consegue acessar endereços fora da região entre base e </a:t>
            </a:r>
            <a:r>
              <a:rPr lang="pt-BR" dirty="0" err="1"/>
              <a:t>base+limite</a:t>
            </a:r>
            <a:r>
              <a:rPr lang="pt-BR" dirty="0"/>
              <a:t>. Entretanto, dentro dessa região o processo consegue acessar qualquer posição.</a:t>
            </a:r>
          </a:p>
          <a:p>
            <a:endParaRPr lang="pt-BR" dirty="0"/>
          </a:p>
          <a:p>
            <a:pPr lvl="1"/>
            <a:r>
              <a:rPr lang="pt-BR" dirty="0"/>
              <a:t>É difícil compartilhar regiões de memória entre dois processos.</a:t>
            </a:r>
          </a:p>
          <a:p>
            <a:endParaRPr lang="pt-BR" dirty="0"/>
          </a:p>
          <a:p>
            <a:pPr lvl="1"/>
            <a:r>
              <a:rPr lang="pt-BR" dirty="0"/>
              <a:t>Como a memória de um processo precisa ser contígua, o suporte a regiões de memória dinâmica, como </a:t>
            </a:r>
            <a:r>
              <a:rPr lang="pt-BR" dirty="0" err="1"/>
              <a:t>heaps</a:t>
            </a:r>
            <a:r>
              <a:rPr lang="pt-BR" dirty="0"/>
              <a:t>, pilhas ou arquivos mapeados em memória, torna-se difícil ou impossível.</a:t>
            </a:r>
          </a:p>
        </p:txBody>
      </p:sp>
    </p:spTree>
    <p:extLst>
      <p:ext uri="{BB962C8B-B14F-4D97-AF65-F5344CB8AC3E}">
        <p14:creationId xmlns:p14="http://schemas.microsoft.com/office/powerpoint/2010/main" val="15839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BFA-C79D-8649-A896-F8DCE316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contígua de memória</a:t>
            </a:r>
            <a:endParaRPr lang="pt-B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4AA8-9130-644C-95AD-59F193C9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998745"/>
            <a:ext cx="11696380" cy="3233286"/>
          </a:xfrm>
        </p:spPr>
        <p:txBody>
          <a:bodyPr/>
          <a:lstStyle/>
          <a:p>
            <a:r>
              <a:rPr lang="pt-BR" dirty="0"/>
              <a:t>Para alocar as regiões contíguas de memória para os processos, o SO mantém </a:t>
            </a:r>
            <a:r>
              <a:rPr lang="pt-BR" u="sng" dirty="0"/>
              <a:t>uma tabela</a:t>
            </a:r>
            <a:r>
              <a:rPr lang="pt-BR" dirty="0"/>
              <a:t> indicando quais partes da memória física estão livres (buracos) e quais partes estão ocupadas. Inicialmente toda a memória (exceto o bloco do SO) está livre para alocação para processos de usuário.</a:t>
            </a:r>
          </a:p>
          <a:p>
            <a:r>
              <a:rPr lang="pt-BR" altLang="en-BR" dirty="0"/>
              <a:t>Para carregar um processo, o SO procura por um espaço contíguo em memória, grande o suficiente para acomodá-lo. Quando um processo termina, seu espaço é liberado e blocos livres adjacentes são combinadas.</a:t>
            </a:r>
          </a:p>
          <a:p>
            <a:r>
              <a:rPr lang="pt-BR" altLang="en-BR" dirty="0"/>
              <a:t>Assim, à medida que processos são carregados e finalizados buracos de tamanho variáveis acabam sendo criados na memória.</a:t>
            </a:r>
          </a:p>
          <a:p>
            <a:r>
              <a:rPr lang="pt-BR" dirty="0"/>
              <a:t>Abaixo ilustramos uma situação onde o processo 8 foi finalizado, em seguida o processo 9 foi iniciado e, finalmente, o processo 5 foi finalizado. </a:t>
            </a:r>
          </a:p>
        </p:txBody>
      </p:sp>
      <p:pic>
        <p:nvPicPr>
          <p:cNvPr id="4" name="Picture 5" descr="W:\os-book\OS10\slide-dir\os-figures\9_07.jpg">
            <a:extLst>
              <a:ext uri="{FF2B5EF4-FFF2-40B4-BE49-F238E27FC236}">
                <a16:creationId xmlns:a16="http://schemas.microsoft.com/office/drawing/2014/main" id="{32EF8EF8-5253-1A49-B132-0E10D678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38" y="4377707"/>
            <a:ext cx="6815791" cy="20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57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BFA-C79D-8649-A896-F8DCE316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963"/>
            <a:ext cx="10972800" cy="576262"/>
          </a:xfrm>
        </p:spPr>
        <p:txBody>
          <a:bodyPr/>
          <a:lstStyle/>
          <a:p>
            <a:r>
              <a:rPr lang="pt-BR" dirty="0"/>
              <a:t>Alocação contígua de memória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4AA8-9130-644C-95AD-59F193C9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550952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en-BR" dirty="0"/>
              <a:t>Procurar por um espaço contíguo em memória, grande o suficiente para acomodar um processo, consiste no problema de satisfazer uma requisição por </a:t>
            </a:r>
            <a:r>
              <a:rPr lang="pt-BR" altLang="en-BR" b="1" i="1" dirty="0" err="1"/>
              <a:t>n</a:t>
            </a:r>
            <a:r>
              <a:rPr lang="pt-BR" altLang="en-BR" b="1" i="1" dirty="0"/>
              <a:t> bytes </a:t>
            </a:r>
            <a:r>
              <a:rPr lang="pt-BR" altLang="en-BR" dirty="0"/>
              <a:t>a partir de uma lista com espaços livres de tamanhos variáveis. Os principais algoritmos usados para esse propósito são:</a:t>
            </a:r>
          </a:p>
          <a:p>
            <a:pPr lvl="1">
              <a:lnSpc>
                <a:spcPct val="90000"/>
              </a:lnSpc>
            </a:pPr>
            <a:r>
              <a:rPr lang="pt-BR" altLang="en-BR" b="1" dirty="0" err="1">
                <a:solidFill>
                  <a:srgbClr val="3366FF"/>
                </a:solidFill>
              </a:rPr>
              <a:t>First-fit</a:t>
            </a:r>
            <a:r>
              <a:rPr lang="pt-BR" altLang="en-BR" dirty="0"/>
              <a:t>:  Aloca o processo no </a:t>
            </a:r>
            <a:r>
              <a:rPr lang="pt-BR" altLang="en-BR" b="1" i="1" dirty="0"/>
              <a:t>primeiro bloco </a:t>
            </a:r>
            <a:r>
              <a:rPr lang="pt-BR" altLang="en-BR" dirty="0"/>
              <a:t>grande o suficiente para acomodá-lo.</a:t>
            </a:r>
          </a:p>
          <a:p>
            <a:pPr lvl="1">
              <a:lnSpc>
                <a:spcPct val="90000"/>
              </a:lnSpc>
            </a:pPr>
            <a:r>
              <a:rPr lang="pt-BR" altLang="en-BR" b="1" dirty="0">
                <a:solidFill>
                  <a:srgbClr val="3366FF"/>
                </a:solidFill>
              </a:rPr>
              <a:t>Best-</a:t>
            </a:r>
            <a:r>
              <a:rPr lang="pt-BR" altLang="en-BR" b="1" dirty="0" err="1">
                <a:solidFill>
                  <a:srgbClr val="3366FF"/>
                </a:solidFill>
              </a:rPr>
              <a:t>fit</a:t>
            </a:r>
            <a:r>
              <a:rPr lang="pt-BR" altLang="en-BR" dirty="0"/>
              <a:t>:  Aloca o processo no </a:t>
            </a:r>
            <a:r>
              <a:rPr lang="pt-BR" altLang="en-BR" b="1" i="1" dirty="0"/>
              <a:t>menor bloco </a:t>
            </a:r>
            <a:r>
              <a:rPr lang="pt-BR" altLang="en-BR" dirty="0"/>
              <a:t>grande o suficiente para acomodá-lo. Deve buscar na lista inteira, a menos que ela esteja ordenada por tamanho.  O buraco deixado é o menor possível.</a:t>
            </a:r>
          </a:p>
          <a:p>
            <a:pPr lvl="1">
              <a:lnSpc>
                <a:spcPct val="90000"/>
              </a:lnSpc>
            </a:pPr>
            <a:r>
              <a:rPr lang="pt-BR" altLang="en-BR" b="1" dirty="0" err="1">
                <a:solidFill>
                  <a:srgbClr val="3366FF"/>
                </a:solidFill>
              </a:rPr>
              <a:t>Worst-fit</a:t>
            </a:r>
            <a:r>
              <a:rPr lang="pt-BR" altLang="en-BR" dirty="0"/>
              <a:t>:  Aloca o processo no  </a:t>
            </a:r>
            <a:r>
              <a:rPr lang="pt-BR" altLang="en-BR" b="1" i="1" dirty="0"/>
              <a:t>maior bloco </a:t>
            </a:r>
            <a:r>
              <a:rPr lang="pt-BR" altLang="en-BR" dirty="0"/>
              <a:t>disponível. Deve também buscar a lista inteira, a menos que ela esteja ordenada.  O buraco deixado é o maior possível.</a:t>
            </a:r>
          </a:p>
          <a:p>
            <a:pPr lvl="2">
              <a:lnSpc>
                <a:spcPct val="90000"/>
              </a:lnSpc>
            </a:pPr>
            <a:endParaRPr lang="pt-BR" altLang="en-BR" dirty="0"/>
          </a:p>
          <a:p>
            <a:pPr>
              <a:lnSpc>
                <a:spcPct val="90000"/>
              </a:lnSpc>
            </a:pPr>
            <a:r>
              <a:rPr lang="pt-BR" altLang="en-BR" dirty="0"/>
              <a:t>Simulações mostram que o </a:t>
            </a:r>
            <a:r>
              <a:rPr lang="pt-BR" altLang="en-BR" dirty="0" err="1"/>
              <a:t>First-fit</a:t>
            </a:r>
            <a:r>
              <a:rPr lang="pt-BR" altLang="en-BR" dirty="0"/>
              <a:t> e Best-</a:t>
            </a:r>
            <a:r>
              <a:rPr lang="pt-BR" altLang="en-BR" dirty="0" err="1"/>
              <a:t>fit</a:t>
            </a:r>
            <a:r>
              <a:rPr lang="pt-BR" altLang="en-BR" dirty="0"/>
              <a:t> operam melhor que </a:t>
            </a:r>
            <a:r>
              <a:rPr lang="pt-BR" altLang="en-BR" dirty="0" err="1"/>
              <a:t>worst-fit</a:t>
            </a:r>
            <a:r>
              <a:rPr lang="pt-BR" altLang="en-BR" dirty="0"/>
              <a:t> em termos de utilização do armazenamento. O </a:t>
            </a:r>
            <a:r>
              <a:rPr lang="pt-BR" altLang="en-BR" dirty="0" err="1"/>
              <a:t>First</a:t>
            </a:r>
            <a:r>
              <a:rPr lang="pt-BR" altLang="en-BR" dirty="0"/>
              <a:t>-Fit costuma ser mais rápido que o Best-Fit, mas não apresenta vantagem clara em termos de armazenamento.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en-BR" dirty="0"/>
          </a:p>
          <a:p>
            <a:pPr lvl="1">
              <a:spcBef>
                <a:spcPct val="50000"/>
              </a:spcBef>
            </a:pPr>
            <a:endParaRPr lang="pt-BR" altLang="en-BR" dirty="0"/>
          </a:p>
        </p:txBody>
      </p:sp>
    </p:spTree>
    <p:extLst>
      <p:ext uri="{BB962C8B-B14F-4D97-AF65-F5344CB8AC3E}">
        <p14:creationId xmlns:p14="http://schemas.microsoft.com/office/powerpoint/2010/main" val="246479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2BBF-38C0-E843-B6E9-AFF8E033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contígua de memória (Cont.)</a:t>
            </a:r>
            <a:endParaRPr lang="pt-B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37A7-4232-9441-A461-CA8FBEB7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5081263"/>
          </a:xfrm>
        </p:spPr>
        <p:txBody>
          <a:bodyPr/>
          <a:lstStyle/>
          <a:p>
            <a:r>
              <a:rPr lang="pt-BR" altLang="en-BR" dirty="0"/>
              <a:t>Um do principais problemas da alocação contígua é a fragmentação externa. Ocorre </a:t>
            </a:r>
            <a:r>
              <a:rPr lang="pt-BR" altLang="en-BR" b="1" u="sng" dirty="0"/>
              <a:t>fragmentação externa</a:t>
            </a:r>
            <a:r>
              <a:rPr lang="pt-BR" altLang="en-BR" dirty="0"/>
              <a:t> quando há memória livre suficiente para abrigar processos, mas o espaço disponível não está organizado de forma contígua, isto é, está fragmentado.</a:t>
            </a:r>
          </a:p>
          <a:p>
            <a:pPr lvl="1"/>
            <a:r>
              <a:rPr lang="pt-BR" altLang="en-BR" dirty="0">
                <a:solidFill>
                  <a:srgbClr val="000000"/>
                </a:solidFill>
              </a:rPr>
              <a:t>Surge à medida que processos são carregados e finalizados, gerando buracos pequenos e indesejáveis.</a:t>
            </a:r>
          </a:p>
          <a:p>
            <a:endParaRPr lang="pt-BR" altLang="en-BR" dirty="0">
              <a:solidFill>
                <a:srgbClr val="000000"/>
              </a:solidFill>
            </a:endParaRPr>
          </a:p>
          <a:p>
            <a:r>
              <a:rPr lang="pt-BR" altLang="en-BR" dirty="0">
                <a:solidFill>
                  <a:srgbClr val="000000"/>
                </a:solidFill>
              </a:rPr>
              <a:t>Os três algoritmos apresentados, </a:t>
            </a:r>
            <a:r>
              <a:rPr lang="pt-BR" altLang="en-BR" dirty="0" err="1">
                <a:solidFill>
                  <a:srgbClr val="000000"/>
                </a:solidFill>
              </a:rPr>
              <a:t>First</a:t>
            </a:r>
            <a:r>
              <a:rPr lang="pt-BR" altLang="en-BR" dirty="0">
                <a:solidFill>
                  <a:srgbClr val="000000"/>
                </a:solidFill>
              </a:rPr>
              <a:t>-Fit, Best-Fit e </a:t>
            </a:r>
            <a:r>
              <a:rPr lang="pt-BR" altLang="en-BR" dirty="0" err="1">
                <a:solidFill>
                  <a:srgbClr val="000000"/>
                </a:solidFill>
              </a:rPr>
              <a:t>Worst</a:t>
            </a:r>
            <a:r>
              <a:rPr lang="pt-BR" altLang="en-BR" dirty="0">
                <a:solidFill>
                  <a:srgbClr val="000000"/>
                </a:solidFill>
              </a:rPr>
              <a:t>-Fit, apresentam problemas de fragmentação externa. </a:t>
            </a:r>
            <a:r>
              <a:rPr lang="pt-BR" altLang="en-BR" dirty="0"/>
              <a:t>Análise estatística do </a:t>
            </a:r>
            <a:r>
              <a:rPr lang="pt-BR" altLang="en-BR" dirty="0" err="1"/>
              <a:t>First</a:t>
            </a:r>
            <a:r>
              <a:rPr lang="pt-BR" altLang="en-BR" dirty="0"/>
              <a:t>-Fit  revela que de </a:t>
            </a:r>
            <a:r>
              <a:rPr lang="pt-BR" altLang="en-BR" i="1" dirty="0"/>
              <a:t>N</a:t>
            </a:r>
            <a:r>
              <a:rPr lang="pt-BR" altLang="en-BR" dirty="0"/>
              <a:t> blocos alocados, até 0.5 </a:t>
            </a:r>
            <a:r>
              <a:rPr lang="pt-BR" altLang="en-BR" i="1" dirty="0"/>
              <a:t>N</a:t>
            </a:r>
            <a:r>
              <a:rPr lang="pt-BR" altLang="en-BR" dirty="0"/>
              <a:t> podem ser perdidos por fragmentação externa.</a:t>
            </a:r>
          </a:p>
          <a:p>
            <a:pPr>
              <a:buNone/>
            </a:pPr>
            <a:endParaRPr lang="pt-BR" altLang="en-BR" dirty="0">
              <a:solidFill>
                <a:srgbClr val="000000"/>
              </a:solidFill>
            </a:endParaRPr>
          </a:p>
          <a:p>
            <a:r>
              <a:rPr lang="pt-BR" altLang="en-BR" dirty="0"/>
              <a:t>Ocorre </a:t>
            </a:r>
            <a:r>
              <a:rPr lang="pt-BR" altLang="en-BR" u="sng" dirty="0"/>
              <a:t>fragmentação interna</a:t>
            </a:r>
            <a:r>
              <a:rPr lang="pt-BR" altLang="en-BR" dirty="0"/>
              <a:t> quando a partição alocada a um processo é ligeiramente maior do que o requisitado. Isso acontece porque a memória é alocada em blocos de tamanho fixo, e não em unidades de bytes. Consequentemente, parte do último bloco alocado pode não ser usado pelo processo.</a:t>
            </a:r>
          </a:p>
          <a:p>
            <a:pPr lvl="1"/>
            <a:r>
              <a:rPr lang="pt-BR" altLang="en-BR" dirty="0"/>
              <a:t>Problema menos sério que a fragmentação externa.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0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geral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alocação contígua e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segmentada.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1200115" lvl="2" indent="-457200">
              <a:buFont typeface="+mj-lt"/>
              <a:buAutoNum type="arabicPeriod"/>
            </a:pPr>
            <a:endParaRPr lang="pt-BR" dirty="0"/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29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2BBF-38C0-E843-B6E9-AFF8E033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contígua de memória (Cont.)</a:t>
            </a:r>
            <a:endParaRPr lang="pt-B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37A7-4232-9441-A461-CA8FBEB7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3"/>
            <a:ext cx="11585359" cy="2696878"/>
          </a:xfrm>
        </p:spPr>
        <p:txBody>
          <a:bodyPr/>
          <a:lstStyle/>
          <a:p>
            <a:r>
              <a:rPr lang="pt-BR" altLang="en-BR" dirty="0"/>
              <a:t>Em sistemas sujeitos a fragmentação externa, técnicas de </a:t>
            </a:r>
            <a:r>
              <a:rPr lang="pt-BR" altLang="en-BR" u="sng" dirty="0"/>
              <a:t>compactação</a:t>
            </a:r>
            <a:r>
              <a:rPr lang="pt-BR" altLang="en-BR" dirty="0"/>
              <a:t> podem ser aplicadas. Compactar significa “juntar” toda a memória livre fragmentada em um único bloco contíguo.</a:t>
            </a:r>
          </a:p>
          <a:p>
            <a:pPr lvl="1"/>
            <a:r>
              <a:rPr lang="pt-BR" altLang="en-BR" dirty="0"/>
              <a:t>Compactação é possível somente se o sistema suporta a </a:t>
            </a:r>
            <a:r>
              <a:rPr lang="pt-BR" altLang="en-BR" u="sng" dirty="0"/>
              <a:t>relocação de endereços em tempo de execução</a:t>
            </a:r>
            <a:r>
              <a:rPr lang="pt-BR" altLang="en-BR" dirty="0"/>
              <a:t>, pois no processo de compactação os processos mudam de lugar.</a:t>
            </a:r>
          </a:p>
          <a:p>
            <a:pPr lvl="1"/>
            <a:r>
              <a:rPr lang="pt-BR" altLang="en-BR" dirty="0"/>
              <a:t>Em geral é um procedimento caro em termos de processamento.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04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Tradução de endereços com segmentação.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6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32D4-2BA1-A84E-B258-7DB6D92B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D797-3AB4-AE4E-BFD3-57864484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4" y="1007019"/>
            <a:ext cx="11366613" cy="5445845"/>
          </a:xfrm>
        </p:spPr>
        <p:txBody>
          <a:bodyPr/>
          <a:lstStyle/>
          <a:p>
            <a:r>
              <a:rPr lang="pt-BR" dirty="0"/>
              <a:t>Com a segmentação, o processo é dividido em segmentos, por exemplo de código, dados, </a:t>
            </a:r>
            <a:r>
              <a:rPr lang="pt-BR" dirty="0" err="1"/>
              <a:t>heap</a:t>
            </a:r>
            <a:r>
              <a:rPr lang="pt-BR" dirty="0"/>
              <a:t> e pilha. Para a tradução de endereços virtuais para endereços físicos, a MMU conta com uma tabela, chamada tabela de segmentos. Cada entrada dessa tabela possui um par de registradores base e limite usados para mapear os endereços virtuais de um dos segmento do processo, além de bits de permissão. Quando um processo é colocado em execução sua tabela de segmentos é carrega no hardware. Cada segmento ocupa uma área contígua de memória física, mas segmentos diferentes podem ocupar regiões diferentes.</a:t>
            </a:r>
          </a:p>
          <a:p>
            <a:pPr lvl="1"/>
            <a:r>
              <a:rPr lang="pt-BR" sz="1800" dirty="0"/>
              <a:t>Os bits de permissão são usados para controlar se o segmento é só de leitura ou leitura e escrita.</a:t>
            </a:r>
            <a:endParaRPr lang="pt-BR" dirty="0"/>
          </a:p>
          <a:p>
            <a:endParaRPr lang="pt-BR" dirty="0"/>
          </a:p>
          <a:p>
            <a:r>
              <a:rPr lang="pt-BR" dirty="0"/>
              <a:t>Um endereço virtual é formado por duas partes: (1) número do segmento; (2) offset de deslocamento dentro do segmento. Os bits de alta ordem são usados ​​para indexar a tabela de segmentos a fim de encontrar o par de valores base e limite, e o restante do endereço é um offset adicionado à base para obter o endereço físico. Para fins proteção, evitar o acesso fora do segmento indexado, o offset é verificado em relação ao valor de limite, que determina o tamanho do segmento. </a:t>
            </a:r>
          </a:p>
          <a:p>
            <a:endParaRPr lang="pt-BR" dirty="0"/>
          </a:p>
          <a:p>
            <a:r>
              <a:rPr lang="pt-BR" dirty="0"/>
              <a:t>Como veremos, a segmentação resolve grande parte das limitações da alocação contígua usando um par de registradores base e limite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56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CA6-80E8-6E47-8E55-846FD15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E43B8-68EB-8A4D-8A52-7E32FA86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54075"/>
            <a:ext cx="10259028" cy="5906714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A6ADB9-D7C6-314D-AE84-918EF8C4CC88}"/>
              </a:ext>
            </a:extLst>
          </p:cNvPr>
          <p:cNvGrpSpPr/>
          <p:nvPr/>
        </p:nvGrpSpPr>
        <p:grpSpPr>
          <a:xfrm>
            <a:off x="1076443" y="1257705"/>
            <a:ext cx="9367777" cy="4681461"/>
            <a:chOff x="1076443" y="1257705"/>
            <a:chExt cx="9367777" cy="46814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30C807-1873-7F47-B3AA-6BC2E245D416}"/>
                </a:ext>
              </a:extLst>
            </p:cNvPr>
            <p:cNvSpPr txBox="1"/>
            <p:nvPr/>
          </p:nvSpPr>
          <p:spPr>
            <a:xfrm>
              <a:off x="1111170" y="1276448"/>
              <a:ext cx="2118167" cy="307777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Visão do processador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B9860-B9FA-6840-9A3F-3E19145338C3}"/>
                </a:ext>
              </a:extLst>
            </p:cNvPr>
            <p:cNvSpPr txBox="1"/>
            <p:nvPr/>
          </p:nvSpPr>
          <p:spPr>
            <a:xfrm>
              <a:off x="5036916" y="1276448"/>
              <a:ext cx="2118167" cy="307777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Implementação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CCE169-7038-5F42-A79E-B30950BECEFD}"/>
                </a:ext>
              </a:extLst>
            </p:cNvPr>
            <p:cNvSpPr/>
            <p:nvPr/>
          </p:nvSpPr>
          <p:spPr bwMode="auto">
            <a:xfrm>
              <a:off x="1076443" y="2882097"/>
              <a:ext cx="752354" cy="2430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Processador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FC08-12BD-694C-8924-23AE3C68ACE1}"/>
                </a:ext>
              </a:extLst>
            </p:cNvPr>
            <p:cNvSpPr/>
            <p:nvPr/>
          </p:nvSpPr>
          <p:spPr bwMode="auto">
            <a:xfrm>
              <a:off x="3717400" y="2386314"/>
              <a:ext cx="752354" cy="2430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Processador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575606-5C4E-5C4F-B5FF-17B608E3DAA7}"/>
                </a:ext>
              </a:extLst>
            </p:cNvPr>
            <p:cNvSpPr/>
            <p:nvPr/>
          </p:nvSpPr>
          <p:spPr bwMode="auto">
            <a:xfrm>
              <a:off x="2617805" y="1970280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Memória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91570E-A13D-EE40-B3A7-128598B71543}"/>
                </a:ext>
              </a:extLst>
            </p:cNvPr>
            <p:cNvSpPr/>
            <p:nvPr/>
          </p:nvSpPr>
          <p:spPr bwMode="auto">
            <a:xfrm>
              <a:off x="8962661" y="1257705"/>
              <a:ext cx="1049439" cy="4900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Memória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F</a:t>
              </a:r>
              <a:r>
                <a:rPr lang="pt-BR" sz="1200" dirty="0">
                  <a:latin typeface="Verdana" charset="0"/>
                </a:rPr>
                <a:t>ísica</a:t>
              </a: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8840F-89A5-2243-94E7-28FA001BFC9E}"/>
                </a:ext>
              </a:extLst>
            </p:cNvPr>
            <p:cNvSpPr/>
            <p:nvPr/>
          </p:nvSpPr>
          <p:spPr bwMode="auto">
            <a:xfrm>
              <a:off x="1919463" y="2553692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C380F4-80E9-8045-9B79-B56CAEA8F75E}"/>
                </a:ext>
              </a:extLst>
            </p:cNvPr>
            <p:cNvSpPr/>
            <p:nvPr/>
          </p:nvSpPr>
          <p:spPr bwMode="auto">
            <a:xfrm>
              <a:off x="4812172" y="2744752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7FF0E-C50F-5C4D-903A-C7EE26562214}"/>
                </a:ext>
              </a:extLst>
            </p:cNvPr>
            <p:cNvSpPr/>
            <p:nvPr/>
          </p:nvSpPr>
          <p:spPr bwMode="auto">
            <a:xfrm>
              <a:off x="6627476" y="2605098"/>
              <a:ext cx="1381247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Tabela de Segmentos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48A2D5-BB8C-3E49-817D-CFCF1BB5B266}"/>
                </a:ext>
              </a:extLst>
            </p:cNvPr>
            <p:cNvSpPr/>
            <p:nvPr/>
          </p:nvSpPr>
          <p:spPr bwMode="auto">
            <a:xfrm>
              <a:off x="6212714" y="2934106"/>
              <a:ext cx="552694" cy="2449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78447D-944A-3949-B493-670037288452}"/>
                </a:ext>
              </a:extLst>
            </p:cNvPr>
            <p:cNvSpPr/>
            <p:nvPr/>
          </p:nvSpPr>
          <p:spPr bwMode="auto">
            <a:xfrm>
              <a:off x="6993999" y="2924451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Limite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749B7-706A-D44E-BB93-1666BB1F5D14}"/>
                </a:ext>
              </a:extLst>
            </p:cNvPr>
            <p:cNvSpPr/>
            <p:nvPr/>
          </p:nvSpPr>
          <p:spPr bwMode="auto">
            <a:xfrm>
              <a:off x="7732376" y="2934106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Acesso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B801BC-4978-B84D-BCAB-5BD53D97AB83}"/>
                </a:ext>
              </a:extLst>
            </p:cNvPr>
            <p:cNvSpPr/>
            <p:nvPr/>
          </p:nvSpPr>
          <p:spPr bwMode="auto">
            <a:xfrm>
              <a:off x="7472280" y="4849893"/>
              <a:ext cx="1197010" cy="2662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Endereço físico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B2E834-8A9C-7D46-9AF2-AA97E32F5653}"/>
                </a:ext>
              </a:extLst>
            </p:cNvPr>
            <p:cNvSpPr/>
            <p:nvPr/>
          </p:nvSpPr>
          <p:spPr bwMode="auto">
            <a:xfrm>
              <a:off x="9766142" y="1794076"/>
              <a:ext cx="604772" cy="2187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Base3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3DF190-F0F6-8343-A06A-9C262FE93EBF}"/>
                </a:ext>
              </a:extLst>
            </p:cNvPr>
            <p:cNvSpPr/>
            <p:nvPr/>
          </p:nvSpPr>
          <p:spPr bwMode="auto">
            <a:xfrm>
              <a:off x="9766142" y="2358018"/>
              <a:ext cx="678078" cy="3913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Base3 +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Limite3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2F9C0C-3743-304F-BECA-DC22D1969210}"/>
                </a:ext>
              </a:extLst>
            </p:cNvPr>
            <p:cNvSpPr/>
            <p:nvPr/>
          </p:nvSpPr>
          <p:spPr bwMode="auto">
            <a:xfrm>
              <a:off x="9766140" y="3109612"/>
              <a:ext cx="604772" cy="2187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Base0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018A39-6142-EE48-AFFD-E6B3D572C1B7}"/>
                </a:ext>
              </a:extLst>
            </p:cNvPr>
            <p:cNvSpPr/>
            <p:nvPr/>
          </p:nvSpPr>
          <p:spPr bwMode="auto">
            <a:xfrm>
              <a:off x="9766142" y="3688574"/>
              <a:ext cx="678078" cy="3913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Base0 +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Limite0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D128BD-3804-3647-93DB-631AB750E8DA}"/>
                </a:ext>
              </a:extLst>
            </p:cNvPr>
            <p:cNvSpPr/>
            <p:nvPr/>
          </p:nvSpPr>
          <p:spPr bwMode="auto">
            <a:xfrm>
              <a:off x="9766140" y="4388992"/>
              <a:ext cx="604772" cy="2187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Base1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792D0-DA9B-C944-83CA-4EE142182320}"/>
                </a:ext>
              </a:extLst>
            </p:cNvPr>
            <p:cNvSpPr/>
            <p:nvPr/>
          </p:nvSpPr>
          <p:spPr bwMode="auto">
            <a:xfrm>
              <a:off x="9758421" y="4944912"/>
              <a:ext cx="678078" cy="3913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Base1 +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Limite1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358589-D611-B14D-9066-AADAC2FD59ED}"/>
                </a:ext>
              </a:extLst>
            </p:cNvPr>
            <p:cNvSpPr/>
            <p:nvPr/>
          </p:nvSpPr>
          <p:spPr bwMode="auto">
            <a:xfrm>
              <a:off x="9766140" y="5720451"/>
              <a:ext cx="604772" cy="2187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Base2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D1C6182-891C-DE40-8D28-15860CC9BAB7}"/>
              </a:ext>
            </a:extLst>
          </p:cNvPr>
          <p:cNvSpPr/>
          <p:nvPr/>
        </p:nvSpPr>
        <p:spPr bwMode="auto">
          <a:xfrm>
            <a:off x="9768549" y="6260448"/>
            <a:ext cx="678078" cy="391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Base2 +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Limite2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9A981-EA8F-1041-A9E6-3EC482770724}"/>
              </a:ext>
            </a:extLst>
          </p:cNvPr>
          <p:cNvSpPr txBox="1"/>
          <p:nvPr/>
        </p:nvSpPr>
        <p:spPr>
          <a:xfrm>
            <a:off x="1440082" y="5876635"/>
            <a:ext cx="310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libri Light" panose="020F0502020204030204" pitchFamily="34" charset="0"/>
                <a:cs typeface="Calibri Light" panose="020F0502020204030204" pitchFamily="34" charset="0"/>
              </a:rPr>
              <a:t>Processo logicamente dividido em segmentos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FA9375-7975-7040-8105-578B9222C365}"/>
              </a:ext>
            </a:extLst>
          </p:cNvPr>
          <p:cNvSpPr/>
          <p:nvPr/>
        </p:nvSpPr>
        <p:spPr bwMode="auto">
          <a:xfrm>
            <a:off x="4336275" y="3230692"/>
            <a:ext cx="752354" cy="2881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502020204030204" pitchFamily="34" charset="0"/>
                <a:cs typeface="Calibri Light" panose="020F0502020204030204" pitchFamily="34" charset="0"/>
              </a:rPr>
              <a:t>segmento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FADEA-0639-494C-BBF8-7AE519E90F68}"/>
              </a:ext>
            </a:extLst>
          </p:cNvPr>
          <p:cNvSpPr txBox="1"/>
          <p:nvPr/>
        </p:nvSpPr>
        <p:spPr>
          <a:xfrm>
            <a:off x="3528646" y="4079921"/>
            <a:ext cx="15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Indexa a tabela de segmentos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E6B637-8A92-674A-B055-DCD23B9AC27B}"/>
              </a:ext>
            </a:extLst>
          </p:cNvPr>
          <p:cNvCxnSpPr/>
          <p:nvPr/>
        </p:nvCxnSpPr>
        <p:spPr bwMode="auto">
          <a:xfrm flipV="1">
            <a:off x="4358838" y="3688574"/>
            <a:ext cx="349160" cy="391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437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5E21-2063-204B-A6C9-191A9450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938"/>
            <a:ext cx="10972800" cy="576262"/>
          </a:xfrm>
        </p:spPr>
        <p:txBody>
          <a:bodyPr/>
          <a:lstStyle/>
          <a:p>
            <a:r>
              <a:rPr lang="pt-BR" dirty="0"/>
              <a:t>Vantagens da segmentação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E32C-0F94-9542-8A13-7A226706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11" y="1014372"/>
            <a:ext cx="4444952" cy="5316979"/>
          </a:xfrm>
        </p:spPr>
        <p:txBody>
          <a:bodyPr/>
          <a:lstStyle/>
          <a:p>
            <a:r>
              <a:rPr lang="pt-BR" dirty="0"/>
              <a:t>Com a divisão em segmentos, o sistema operacional pode permitir que processos compartilhem algumas regiões de memória enquanto mantém outras regiões protegidas.</a:t>
            </a:r>
          </a:p>
          <a:p>
            <a:r>
              <a:rPr lang="pt-BR" dirty="0"/>
              <a:t> Por exemplo, na ilustração ao lado, dois processos compartilham um segmento de código configurando uma entrada em suas tabelas de segmentos para apontar para a mesma região de memória física. </a:t>
            </a:r>
          </a:p>
          <a:p>
            <a:r>
              <a:rPr lang="pt-PT" dirty="0"/>
              <a:t>Analogamente, rotinas de bibliotecas compartilhadas, como uma biblioteca gráfica, podem ser colocadas em um segmento e compartilhadas entre processos.</a:t>
            </a:r>
            <a:endParaRPr lang="pt-BR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9B6B77-26BF-B547-8DAA-FB682D342622}"/>
              </a:ext>
            </a:extLst>
          </p:cNvPr>
          <p:cNvGrpSpPr/>
          <p:nvPr/>
        </p:nvGrpSpPr>
        <p:grpSpPr>
          <a:xfrm>
            <a:off x="5316912" y="1076689"/>
            <a:ext cx="6412375" cy="5676900"/>
            <a:chOff x="5316912" y="1076689"/>
            <a:chExt cx="6412375" cy="56769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4E6E97-D0D8-DA46-874E-06C43C9689A7}"/>
                </a:ext>
              </a:extLst>
            </p:cNvPr>
            <p:cNvSpPr/>
            <p:nvPr/>
          </p:nvSpPr>
          <p:spPr bwMode="auto">
            <a:xfrm>
              <a:off x="10077006" y="5183641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Acesso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9025F8-F215-C241-91C2-5FC7946420EE}"/>
                </a:ext>
              </a:extLst>
            </p:cNvPr>
            <p:cNvSpPr/>
            <p:nvPr/>
          </p:nvSpPr>
          <p:spPr bwMode="auto">
            <a:xfrm>
              <a:off x="9545397" y="5214529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Limite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7C5707-8FA9-6A46-B269-B8F133E739CA}"/>
                </a:ext>
              </a:extLst>
            </p:cNvPr>
            <p:cNvSpPr/>
            <p:nvPr/>
          </p:nvSpPr>
          <p:spPr bwMode="auto">
            <a:xfrm>
              <a:off x="8984434" y="5133006"/>
              <a:ext cx="552694" cy="2449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Base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466C5A-704F-EB4C-AC27-DF30BA54F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8487" y="1076689"/>
              <a:ext cx="6400800" cy="5676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5E78F7-F277-8D4E-8231-35FE70C6E2DF}"/>
                </a:ext>
              </a:extLst>
            </p:cNvPr>
            <p:cNvSpPr txBox="1"/>
            <p:nvPr/>
          </p:nvSpPr>
          <p:spPr>
            <a:xfrm>
              <a:off x="5316912" y="1195426"/>
              <a:ext cx="2118167" cy="446276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Visão do processador</a:t>
              </a:r>
            </a:p>
            <a:p>
              <a:pPr algn="ctr"/>
              <a:r>
                <a:rPr lang="pt-BR" sz="900" dirty="0"/>
                <a:t>Processo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41B4E-83E4-5142-8ACC-72B797334E6B}"/>
                </a:ext>
              </a:extLst>
            </p:cNvPr>
            <p:cNvSpPr txBox="1"/>
            <p:nvPr/>
          </p:nvSpPr>
          <p:spPr>
            <a:xfrm>
              <a:off x="7971651" y="1160701"/>
              <a:ext cx="2118167" cy="307777"/>
            </a:xfrm>
            <a:prstGeom prst="rect">
              <a:avLst/>
            </a:prstGeom>
            <a:solidFill>
              <a:srgbClr val="FCFD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Implementação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FB2C4-2FAC-784D-8312-4C810BB79083}"/>
                </a:ext>
              </a:extLst>
            </p:cNvPr>
            <p:cNvSpPr/>
            <p:nvPr/>
          </p:nvSpPr>
          <p:spPr bwMode="auto">
            <a:xfrm>
              <a:off x="10679848" y="1223442"/>
              <a:ext cx="1049439" cy="4900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Memória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F</a:t>
              </a:r>
              <a:r>
                <a:rPr lang="pt-BR" sz="1200" dirty="0">
                  <a:latin typeface="Verdana" charset="0"/>
                </a:rPr>
                <a:t>ísica</a:t>
              </a: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5143E4-B878-CB4C-9053-5B865E1F1994}"/>
                </a:ext>
              </a:extLst>
            </p:cNvPr>
            <p:cNvSpPr/>
            <p:nvPr/>
          </p:nvSpPr>
          <p:spPr bwMode="auto">
            <a:xfrm>
              <a:off x="5546479" y="2384383"/>
              <a:ext cx="483934" cy="1851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" dirty="0">
                  <a:latin typeface="Verdana" charset="0"/>
                </a:rPr>
                <a:t>Processador</a:t>
              </a:r>
              <a:endParaRPr kumimoji="0" 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DBB6B0-F686-4547-A86C-F0F7B9047819}"/>
                </a:ext>
              </a:extLst>
            </p:cNvPr>
            <p:cNvSpPr/>
            <p:nvPr/>
          </p:nvSpPr>
          <p:spPr bwMode="auto">
            <a:xfrm>
              <a:off x="5546479" y="4840145"/>
              <a:ext cx="483934" cy="1851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" dirty="0">
                  <a:latin typeface="Verdana" charset="0"/>
                </a:rPr>
                <a:t>Processador</a:t>
              </a:r>
              <a:endParaRPr kumimoji="0" 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ED0788-3F79-F44C-BC8A-11EEE55E2268}"/>
                </a:ext>
              </a:extLst>
            </p:cNvPr>
            <p:cNvSpPr/>
            <p:nvPr/>
          </p:nvSpPr>
          <p:spPr bwMode="auto">
            <a:xfrm>
              <a:off x="5706321" y="4230549"/>
              <a:ext cx="1381247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Processo 2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88139C-B5E5-FF41-B095-15AF64FD4E5C}"/>
                </a:ext>
              </a:extLst>
            </p:cNvPr>
            <p:cNvSpPr/>
            <p:nvPr/>
          </p:nvSpPr>
          <p:spPr bwMode="auto">
            <a:xfrm>
              <a:off x="7384921" y="2384380"/>
              <a:ext cx="483934" cy="1851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" dirty="0">
                  <a:latin typeface="Verdana" charset="0"/>
                </a:rPr>
                <a:t>Processador</a:t>
              </a:r>
              <a:endParaRPr kumimoji="0" 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497F3A-55F1-FC49-BB96-85A421B82A32}"/>
                </a:ext>
              </a:extLst>
            </p:cNvPr>
            <p:cNvSpPr/>
            <p:nvPr/>
          </p:nvSpPr>
          <p:spPr bwMode="auto">
            <a:xfrm>
              <a:off x="7384921" y="4840145"/>
              <a:ext cx="483934" cy="1851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600" dirty="0">
                  <a:latin typeface="Verdana" charset="0"/>
                </a:rPr>
                <a:t>Processador</a:t>
              </a:r>
              <a:endParaRPr kumimoji="0" 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4FFDE0-1820-F548-A390-301638EE3984}"/>
                </a:ext>
              </a:extLst>
            </p:cNvPr>
            <p:cNvSpPr/>
            <p:nvPr/>
          </p:nvSpPr>
          <p:spPr bwMode="auto">
            <a:xfrm>
              <a:off x="6449024" y="1690989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Memória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EBF106-51D9-A445-BF66-D835651BB264}"/>
                </a:ext>
              </a:extLst>
            </p:cNvPr>
            <p:cNvSpPr/>
            <p:nvPr/>
          </p:nvSpPr>
          <p:spPr bwMode="auto">
            <a:xfrm>
              <a:off x="7584722" y="3243492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0030B-60C0-9A49-BBEE-C57E0E3C85DB}"/>
                </a:ext>
              </a:extLst>
            </p:cNvPr>
            <p:cNvSpPr/>
            <p:nvPr/>
          </p:nvSpPr>
          <p:spPr bwMode="auto">
            <a:xfrm>
              <a:off x="7584722" y="5697299"/>
              <a:ext cx="752354" cy="3804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Virtual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366292-A794-6B42-A1E7-E48161830FA7}"/>
                </a:ext>
              </a:extLst>
            </p:cNvPr>
            <p:cNvSpPr/>
            <p:nvPr/>
          </p:nvSpPr>
          <p:spPr bwMode="auto">
            <a:xfrm>
              <a:off x="9030734" y="2476977"/>
              <a:ext cx="1381247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Tabela de Segmentos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811E40-2A8D-C642-9CE9-00277D45C5B9}"/>
                </a:ext>
              </a:extLst>
            </p:cNvPr>
            <p:cNvSpPr/>
            <p:nvPr/>
          </p:nvSpPr>
          <p:spPr bwMode="auto">
            <a:xfrm>
              <a:off x="9353994" y="4947729"/>
              <a:ext cx="1381247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Tabela de Segmentos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2EE082-CD06-F548-B13C-738EF8A9F927}"/>
                </a:ext>
              </a:extLst>
            </p:cNvPr>
            <p:cNvSpPr/>
            <p:nvPr/>
          </p:nvSpPr>
          <p:spPr bwMode="auto">
            <a:xfrm>
              <a:off x="8984434" y="2715993"/>
              <a:ext cx="552694" cy="2449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Base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017ADE-FDB9-484F-BE8F-643584A001B0}"/>
                </a:ext>
              </a:extLst>
            </p:cNvPr>
            <p:cNvSpPr/>
            <p:nvPr/>
          </p:nvSpPr>
          <p:spPr bwMode="auto">
            <a:xfrm>
              <a:off x="9518107" y="2713830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900" dirty="0">
                  <a:latin typeface="Verdana" charset="0"/>
                </a:rPr>
                <a:t>Limite</a:t>
              </a:r>
              <a:endPara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332448-B723-9F40-BA44-1C06A56A62E7}"/>
                </a:ext>
              </a:extLst>
            </p:cNvPr>
            <p:cNvSpPr/>
            <p:nvPr/>
          </p:nvSpPr>
          <p:spPr bwMode="auto">
            <a:xfrm>
              <a:off x="10051780" y="2713830"/>
              <a:ext cx="552694" cy="266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Acesso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6D9FF1-8E0E-3D4F-979E-3A22E0498B0F}"/>
                </a:ext>
              </a:extLst>
            </p:cNvPr>
            <p:cNvSpPr/>
            <p:nvPr/>
          </p:nvSpPr>
          <p:spPr bwMode="auto">
            <a:xfrm>
              <a:off x="6128937" y="5011719"/>
              <a:ext cx="483934" cy="4690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8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800" dirty="0">
                  <a:latin typeface="Verdana" charset="0"/>
                </a:rPr>
                <a:t>Virtual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0x500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305CAA-D303-BB4B-A065-4375AB8B69FC}"/>
                </a:ext>
              </a:extLst>
            </p:cNvPr>
            <p:cNvSpPr/>
            <p:nvPr/>
          </p:nvSpPr>
          <p:spPr bwMode="auto">
            <a:xfrm>
              <a:off x="6134028" y="2535031"/>
              <a:ext cx="483934" cy="4690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800" dirty="0">
                  <a:latin typeface="Verdana" charset="0"/>
                </a:rPr>
                <a:t>Endereço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800" dirty="0">
                  <a:latin typeface="Verdana" charset="0"/>
                </a:rPr>
                <a:t>Virtual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0x500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568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A5F0-05BE-9C4E-9057-672FFA9C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 segmentação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0940-6C59-764B-9536-3F3282E4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entre processos também pode ser mediada pelo compartilhamento de segmentos de memória física. Para isso, os processos envolvidos devem ter permissão de leitura e escrita no segmento compartilhado.</a:t>
            </a:r>
          </a:p>
          <a:p>
            <a:endParaRPr lang="pt-BR" dirty="0"/>
          </a:p>
          <a:p>
            <a:r>
              <a:rPr lang="pt-BR" dirty="0"/>
              <a:t>Como exemplo final do poder da segmentação, a técnica permite o gerenciamento mais eficiente da memória alocada dinamicamente. Por exemplo, quando o processo inicia, não é claro quanta memória dinâmica ele usará, nem para o </a:t>
            </a:r>
            <a:r>
              <a:rPr lang="pt-BR" dirty="0" err="1"/>
              <a:t>heap</a:t>
            </a:r>
            <a:r>
              <a:rPr lang="pt-BR" dirty="0"/>
              <a:t> nem para a pilha. O </a:t>
            </a:r>
            <a:r>
              <a:rPr lang="pt-BR" dirty="0" err="1"/>
              <a:t>heap</a:t>
            </a:r>
            <a:r>
              <a:rPr lang="pt-BR" dirty="0"/>
              <a:t> pode ser de alguns </a:t>
            </a:r>
            <a:r>
              <a:rPr lang="pt-BR" dirty="0" err="1"/>
              <a:t>kilobytes</a:t>
            </a:r>
            <a:r>
              <a:rPr lang="pt-BR" dirty="0"/>
              <a:t> até vários gigabytes, dependendo do programa. O sistema operacional pode abordar essa questão usando uma técnica chamada zero-</a:t>
            </a:r>
            <a:r>
              <a:rPr lang="pt-BR" dirty="0" err="1"/>
              <a:t>on</a:t>
            </a:r>
            <a:r>
              <a:rPr lang="pt-BR" dirty="0"/>
              <a:t>-</a:t>
            </a:r>
            <a:r>
              <a:rPr lang="pt-BR" dirty="0" err="1"/>
              <a:t>reference</a:t>
            </a:r>
            <a:r>
              <a:rPr lang="pt-BR" dirty="0"/>
              <a:t>. Basicamente, o sistema operacional aloca um segmento de memória para o </a:t>
            </a:r>
            <a:r>
              <a:rPr lang="pt-BR" dirty="0" err="1"/>
              <a:t>heap</a:t>
            </a:r>
            <a:r>
              <a:rPr lang="pt-BR" dirty="0"/>
              <a:t>, zera apenas os primeiros </a:t>
            </a:r>
            <a:r>
              <a:rPr lang="pt-BR" dirty="0" err="1"/>
              <a:t>kilobytes</a:t>
            </a:r>
            <a:r>
              <a:rPr lang="pt-BR" dirty="0"/>
              <a:t> adjacente a um espaço livre, e define o registrador limite na tabela de segmentos para limitar o programa apenas à parte zerada da memória. Se o programa expandir seu </a:t>
            </a:r>
            <a:r>
              <a:rPr lang="pt-BR" dirty="0" err="1"/>
              <a:t>heap</a:t>
            </a:r>
            <a:r>
              <a:rPr lang="pt-BR" dirty="0"/>
              <a:t>, ele receberá uma exceção e o </a:t>
            </a:r>
            <a:r>
              <a:rPr lang="pt-BR" dirty="0" err="1"/>
              <a:t>kernel</a:t>
            </a:r>
            <a:r>
              <a:rPr lang="pt-BR" dirty="0"/>
              <a:t> do sistema operacional poderá zerar a memória adicional e mudar o valor de limite antes de retomar a execução.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84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3D6-62F7-7846-94EA-840EF1FE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da segmentação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3C3-DA77-C241-BDEB-7C71D8CF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030169"/>
            <a:ext cx="11424487" cy="5266458"/>
          </a:xfrm>
        </p:spPr>
        <p:txBody>
          <a:bodyPr/>
          <a:lstStyle/>
          <a:p>
            <a:r>
              <a:rPr lang="pt-BR" dirty="0"/>
              <a:t>A principal desvantagem da segmentação é a sobrecarga associada ao gerenciamento de um grande número de segmentos de memória de </a:t>
            </a:r>
            <a:r>
              <a:rPr lang="pt-BR" u="sng" dirty="0"/>
              <a:t>tamanho variável</a:t>
            </a:r>
            <a:r>
              <a:rPr lang="pt-BR" dirty="0"/>
              <a:t> e possível </a:t>
            </a:r>
            <a:r>
              <a:rPr lang="pt-BR" u="sng" dirty="0"/>
              <a:t>crescimento dinâmico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Com o tempo, conforme os processos são criados e finalizados, a memória física fica dividida em regiões que estão em uso e regiões disponíveis para serem alocadas a novos segmentos. Quando um processo precisa ser carregado, o SO precisa encontrar espaços livres para seus segmentos. No entanto, como os segmentos possuem tamanho variável, à medida que mais memória é alocada e liberada, pode ocorrer </a:t>
            </a:r>
            <a:r>
              <a:rPr lang="pt-BR" u="sng" dirty="0"/>
              <a:t>fragmentação externa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Tal como no caso da alocação contígua, o SO pode compactar a memória para abrir espaço para novos segmentos sem afetar afetar a aplicação, pois os endereços virtuais permanecem inalterados quando realocamos um segmento na memória física. Mesmo assim, a compactação pode ser cara em termos de sobrecarga do processador.</a:t>
            </a:r>
          </a:p>
        </p:txBody>
      </p:sp>
    </p:spTree>
    <p:extLst>
      <p:ext uri="{BB962C8B-B14F-4D97-AF65-F5344CB8AC3E}">
        <p14:creationId xmlns:p14="http://schemas.microsoft.com/office/powerpoint/2010/main" val="37507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segmentação.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95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EF77-0AFA-674A-808B-9817FC14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492"/>
            <a:ext cx="10972800" cy="576262"/>
          </a:xfrm>
        </p:spPr>
        <p:txBody>
          <a:bodyPr/>
          <a:lstStyle/>
          <a:p>
            <a:r>
              <a:rPr lang="pt-BR" dirty="0"/>
              <a:t>Paginação: 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6C56-C054-9B49-B7D7-F462B921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937550"/>
            <a:ext cx="11585359" cy="5642638"/>
          </a:xfrm>
        </p:spPr>
        <p:txBody>
          <a:bodyPr/>
          <a:lstStyle/>
          <a:p>
            <a:r>
              <a:rPr lang="pt-BR" altLang="en-BR" dirty="0"/>
              <a:t>Com a paginação, um processo é dividido logicamente unidades de tamanho fixo chamadas </a:t>
            </a:r>
            <a:r>
              <a:rPr lang="pt-BR" altLang="en-BR" u="sng" dirty="0"/>
              <a:t>página</a:t>
            </a:r>
            <a:r>
              <a:rPr lang="pt-BR" altLang="en-BR" dirty="0"/>
              <a:t>s. Por sua vez, a memória física também é dividida em unidades de mesmo tamanho chamadas de </a:t>
            </a:r>
            <a:r>
              <a:rPr lang="pt-BR" altLang="en-BR" u="sng" dirty="0"/>
              <a:t>frames</a:t>
            </a:r>
            <a:r>
              <a:rPr lang="pt-BR" altLang="en-BR" dirty="0"/>
              <a:t>. </a:t>
            </a:r>
          </a:p>
          <a:p>
            <a:pPr marL="0" indent="0">
              <a:buNone/>
            </a:pPr>
            <a:endParaRPr lang="pt-BR" altLang="en-BR" dirty="0"/>
          </a:p>
          <a:p>
            <a:r>
              <a:rPr lang="pt-PT" dirty="0"/>
              <a:t>Em vez de uma tabela de segmentos, cujas entradas contêm o mapeamento para segmentos de tamanho variável, há uma tabela de páginas para cada processo cujas entradas contêm mapeamentos para </a:t>
            </a:r>
            <a:r>
              <a:rPr lang="pt-PT" dirty="0" err="1"/>
              <a:t>frames</a:t>
            </a:r>
            <a:r>
              <a:rPr lang="pt-PT" dirty="0"/>
              <a:t>. Como os </a:t>
            </a:r>
            <a:r>
              <a:rPr lang="pt-PT" dirty="0" err="1"/>
              <a:t>frames</a:t>
            </a:r>
            <a:r>
              <a:rPr lang="pt-PT" dirty="0"/>
              <a:t> de página são de tamanho fixo, as entradas da tabela de página precisam fornecer o endereço do </a:t>
            </a:r>
            <a:r>
              <a:rPr lang="pt-PT" dirty="0" err="1"/>
              <a:t>frame</a:t>
            </a:r>
            <a:r>
              <a:rPr lang="pt-PT" dirty="0"/>
              <a:t> onde a página está armazenada, portanto, são mais compactas. Não há necessidade do “limite” indicador do tamanho.</a:t>
            </a:r>
          </a:p>
          <a:p>
            <a:endParaRPr lang="pt-PT" altLang="en-BR" dirty="0"/>
          </a:p>
          <a:p>
            <a:r>
              <a:rPr lang="pt-BR" altLang="en-BR" dirty="0"/>
              <a:t>Para executar um programa com N páginas, o SO encontra N frames livres, e monta a </a:t>
            </a:r>
            <a:r>
              <a:rPr lang="pt-BR" altLang="en-BR" u="sng" dirty="0"/>
              <a:t>tabela de páginas</a:t>
            </a:r>
            <a:r>
              <a:rPr lang="pt-BR" altLang="en-BR" dirty="0"/>
              <a:t> do processo. Assim como na segmentação, os frames podem ficar espalhados pela memória. </a:t>
            </a:r>
          </a:p>
          <a:p>
            <a:endParaRPr lang="pt-BR" altLang="en-BR" dirty="0"/>
          </a:p>
          <a:p>
            <a:r>
              <a:rPr lang="pt-BR" altLang="en-BR" dirty="0"/>
              <a:t>A paginação  resolve </a:t>
            </a:r>
            <a:r>
              <a:rPr lang="pt-BR" altLang="en-US" dirty="0"/>
              <a:t>o problema da fragmentação externa uma vez que a memória principal fica logicamente dividida em </a:t>
            </a:r>
            <a:r>
              <a:rPr lang="pt-BR" altLang="en-US" dirty="0" err="1"/>
              <a:t>n</a:t>
            </a:r>
            <a:r>
              <a:rPr lang="pt-BR" altLang="en-US" dirty="0"/>
              <a:t> frames, todos com capacidade de armazenar uma página (sempre do mesmo tamanho do frame). </a:t>
            </a:r>
          </a:p>
          <a:p>
            <a:pPr marL="457176" lvl="1" indent="0">
              <a:buNone/>
            </a:pPr>
            <a:endParaRPr lang="pt-BR" altLang="en-BR" dirty="0"/>
          </a:p>
          <a:p>
            <a:pPr marL="457176" lvl="1" indent="0">
              <a:buNone/>
            </a:pPr>
            <a:endParaRPr lang="pt-BR" altLang="en-BR" dirty="0"/>
          </a:p>
          <a:p>
            <a:pPr marL="457176" lvl="1" indent="0">
              <a:buNone/>
            </a:pPr>
            <a:endParaRPr lang="pt-BR" altLang="en-BR" sz="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47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B47-9402-954B-98B9-56F913F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estrutura dos endereços lógicos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F4A5-7B39-3B41-8362-08AE8AB1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22767"/>
            <a:ext cx="11585359" cy="5139136"/>
          </a:xfrm>
        </p:spPr>
        <p:txBody>
          <a:bodyPr/>
          <a:lstStyle/>
          <a:p>
            <a:r>
              <a:rPr lang="pt-BR" altLang="en-BR" dirty="0"/>
              <a:t>Tal como na segmentação, um endereço virtual gerado pela CPU é dividido em duas partes:</a:t>
            </a:r>
          </a:p>
          <a:p>
            <a:pPr lvl="1"/>
            <a:r>
              <a:rPr lang="pt-BR" altLang="en-BR" u="sng" dirty="0"/>
              <a:t>Número de página</a:t>
            </a:r>
            <a:r>
              <a:rPr lang="pt-BR" altLang="en-BR" dirty="0"/>
              <a:t> (</a:t>
            </a:r>
            <a:r>
              <a:rPr lang="pt-BR" altLang="en-BR" i="1" dirty="0" err="1"/>
              <a:t>p</a:t>
            </a:r>
            <a:r>
              <a:rPr lang="pt-BR" altLang="en-BR" dirty="0"/>
              <a:t>):</a:t>
            </a:r>
            <a:r>
              <a:rPr lang="pt-BR" altLang="en-BR" dirty="0">
                <a:solidFill>
                  <a:srgbClr val="3366FF"/>
                </a:solidFill>
              </a:rPr>
              <a:t> </a:t>
            </a:r>
            <a:r>
              <a:rPr lang="pt-BR" altLang="en-BR" dirty="0"/>
              <a:t>Usado para indexar a  </a:t>
            </a:r>
            <a:r>
              <a:rPr lang="pt-BR" altLang="en-BR" u="sng" dirty="0"/>
              <a:t>tabela de páginas</a:t>
            </a:r>
            <a:r>
              <a:rPr lang="pt-BR" altLang="en-BR" b="1" dirty="0"/>
              <a:t>  </a:t>
            </a:r>
            <a:r>
              <a:rPr lang="pt-BR" altLang="en-BR" dirty="0"/>
              <a:t>do processo para recuperar o frame associado.</a:t>
            </a:r>
          </a:p>
          <a:p>
            <a:pPr lvl="1"/>
            <a:r>
              <a:rPr lang="pt-BR" altLang="en-BR" u="sng" dirty="0"/>
              <a:t>Offset</a:t>
            </a:r>
            <a:r>
              <a:rPr lang="pt-BR" altLang="en-BR" b="1" dirty="0">
                <a:solidFill>
                  <a:srgbClr val="3366FF"/>
                </a:solidFill>
              </a:rPr>
              <a:t> </a:t>
            </a:r>
            <a:r>
              <a:rPr lang="pt-BR" altLang="en-BR" dirty="0"/>
              <a:t>(</a:t>
            </a:r>
            <a:r>
              <a:rPr lang="pt-BR" altLang="en-BR" i="1" dirty="0" err="1"/>
              <a:t>d</a:t>
            </a:r>
            <a:r>
              <a:rPr lang="pt-BR" altLang="en-BR" dirty="0"/>
              <a:t>): Deslocamento relativo ao início da página. </a:t>
            </a:r>
          </a:p>
          <a:p>
            <a:pPr lvl="1"/>
            <a:endParaRPr lang="pt-BR" altLang="en-BR" dirty="0"/>
          </a:p>
          <a:p>
            <a:pPr lvl="1">
              <a:buNone/>
            </a:pPr>
            <a:endParaRPr lang="pt-BR" altLang="en-BR" dirty="0"/>
          </a:p>
          <a:p>
            <a:pPr lvl="1"/>
            <a:endParaRPr lang="pt-BR" altLang="en-BR" dirty="0"/>
          </a:p>
          <a:p>
            <a:pPr lvl="1"/>
            <a:endParaRPr lang="pt-BR" altLang="en-BR" dirty="0"/>
          </a:p>
          <a:p>
            <a:pPr marL="857208" lvl="2" indent="0" algn="ctr">
              <a:buNone/>
            </a:pPr>
            <a:r>
              <a:rPr lang="pt-BR" altLang="en-BR" dirty="0"/>
              <a:t>Endereço lógico de m bits (2</a:t>
            </a:r>
            <a:r>
              <a:rPr lang="pt-BR" altLang="en-BR" i="1" baseline="30000" dirty="0"/>
              <a:t>m </a:t>
            </a:r>
            <a:r>
              <a:rPr lang="pt-BR" altLang="en-BR" baseline="30000" dirty="0"/>
              <a:t> </a:t>
            </a:r>
            <a:r>
              <a:rPr lang="pt-BR" altLang="en-BR" dirty="0"/>
              <a:t>representações possíveis) e tamanho de página de</a:t>
            </a:r>
            <a:r>
              <a:rPr lang="pt-BR" altLang="en-BR" baseline="30000" dirty="0"/>
              <a:t> </a:t>
            </a:r>
            <a:r>
              <a:rPr lang="pt-BR" altLang="en-BR" i="1" dirty="0"/>
              <a:t>2</a:t>
            </a:r>
            <a:r>
              <a:rPr lang="pt-BR" altLang="en-BR" baseline="30000" dirty="0"/>
              <a:t>n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25B-5A7C-5242-814B-12FAF36E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00" y="2795958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2FA9D7-8BAE-1141-9331-8873261FB993}"/>
              </a:ext>
            </a:extLst>
          </p:cNvPr>
          <p:cNvSpPr/>
          <p:nvPr/>
        </p:nvSpPr>
        <p:spPr bwMode="auto">
          <a:xfrm>
            <a:off x="4695458" y="2879893"/>
            <a:ext cx="1551008" cy="2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Número de página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0C8D1-4A44-2A42-9B1C-F6BDEFFF4D75}"/>
              </a:ext>
            </a:extLst>
          </p:cNvPr>
          <p:cNvSpPr/>
          <p:nvPr/>
        </p:nvSpPr>
        <p:spPr bwMode="auto">
          <a:xfrm>
            <a:off x="6372160" y="2876999"/>
            <a:ext cx="1429175" cy="2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>
                <a:latin typeface="Verdana" charset="0"/>
              </a:rPr>
              <a:t>Offset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517-3147-374E-80A7-0D1BB8ED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030"/>
            <a:ext cx="10972800" cy="576262"/>
          </a:xfrm>
        </p:spPr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1162-0DE5-F043-A219-5ABC79DF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854076"/>
            <a:ext cx="11585359" cy="5917114"/>
          </a:xfrm>
        </p:spPr>
        <p:txBody>
          <a:bodyPr/>
          <a:lstStyle/>
          <a:p>
            <a:r>
              <a:rPr lang="pt-BR" altLang="en-BR" dirty="0"/>
              <a:t>Para serem executados os programas e seus dados devem ser trazidos do disco para a memória. A memória principal, a memória cache e os registradores são </a:t>
            </a:r>
            <a:r>
              <a:rPr lang="pt-BR" altLang="en-BR" u="sng" dirty="0"/>
              <a:t>únicos</a:t>
            </a:r>
            <a:r>
              <a:rPr lang="pt-BR" altLang="en-BR" dirty="0"/>
              <a:t> meios de armazenamento acessados </a:t>
            </a:r>
            <a:r>
              <a:rPr lang="pt-BR" altLang="en-BR" u="sng" dirty="0"/>
              <a:t>diretamente</a:t>
            </a:r>
            <a:r>
              <a:rPr lang="pt-BR" altLang="en-BR" dirty="0"/>
              <a:t> pela CPU (cada core normalmente tem um conjunto de registradores).</a:t>
            </a:r>
          </a:p>
          <a:p>
            <a:pPr marL="0" indent="0">
              <a:buNone/>
            </a:pPr>
            <a:endParaRPr lang="pt-BR" altLang="en-US" dirty="0"/>
          </a:p>
          <a:p>
            <a:r>
              <a:rPr lang="pt-BR" altLang="en-US" dirty="0"/>
              <a:t>A unidade de memória vê apenas um fluxo de </a:t>
            </a:r>
            <a:r>
              <a:rPr lang="pt-BR" altLang="en-US" u="sng" dirty="0"/>
              <a:t>endereço + requisição de leitura</a:t>
            </a:r>
            <a:r>
              <a:rPr lang="pt-BR" altLang="en-US" dirty="0"/>
              <a:t>, ou </a:t>
            </a:r>
            <a:r>
              <a:rPr lang="pt-BR" altLang="en-US" u="sng" dirty="0"/>
              <a:t>endereço e dados + requisição de escrita</a:t>
            </a:r>
            <a:r>
              <a:rPr lang="pt-BR" altLang="en-US" dirty="0"/>
              <a:t>.</a:t>
            </a:r>
            <a:endParaRPr lang="pt-BR" altLang="en-US" sz="800" u="sng" dirty="0"/>
          </a:p>
          <a:p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lvl="1"/>
            <a:endParaRPr lang="pt-BR" altLang="en-US" dirty="0"/>
          </a:p>
          <a:p>
            <a:pPr lvl="1"/>
            <a:endParaRPr lang="pt-BR" altLang="en-US" dirty="0"/>
          </a:p>
          <a:p>
            <a:pPr lvl="1"/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2C186-C0D4-154F-ACD4-CCD57DFD1969}"/>
              </a:ext>
            </a:extLst>
          </p:cNvPr>
          <p:cNvGrpSpPr/>
          <p:nvPr/>
        </p:nvGrpSpPr>
        <p:grpSpPr>
          <a:xfrm>
            <a:off x="2585152" y="3812771"/>
            <a:ext cx="6327775" cy="1606550"/>
            <a:chOff x="1751777" y="2713175"/>
            <a:chExt cx="6327775" cy="1606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0B2C42-03D2-F049-8449-23FEE4C8BD27}"/>
                </a:ext>
              </a:extLst>
            </p:cNvPr>
            <p:cNvSpPr/>
            <p:nvPr/>
          </p:nvSpPr>
          <p:spPr bwMode="auto">
            <a:xfrm>
              <a:off x="1751777" y="2994163"/>
              <a:ext cx="2160587" cy="12922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Verdana" charset="0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910245-F1FB-BB4C-B9CF-E465BE0299B3}"/>
                </a:ext>
              </a:extLst>
            </p:cNvPr>
            <p:cNvSpPr/>
            <p:nvPr/>
          </p:nvSpPr>
          <p:spPr bwMode="auto">
            <a:xfrm>
              <a:off x="1980377" y="3711713"/>
              <a:ext cx="1725612" cy="3571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  <a:latin typeface="Verdana" charset="0"/>
                </a:rPr>
                <a:t>Registradores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F8C6AD-A5E6-F145-BE42-951EF6CA200E}"/>
                </a:ext>
              </a:extLst>
            </p:cNvPr>
            <p:cNvSpPr/>
            <p:nvPr/>
          </p:nvSpPr>
          <p:spPr bwMode="auto">
            <a:xfrm>
              <a:off x="4367977" y="3667263"/>
              <a:ext cx="901700" cy="53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  <a:latin typeface="Verdana" charset="0"/>
                </a:rPr>
                <a:t>Cache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ECEB52-D1B1-F646-B026-6462DF0B00AD}"/>
                </a:ext>
              </a:extLst>
            </p:cNvPr>
            <p:cNvSpPr/>
            <p:nvPr/>
          </p:nvSpPr>
          <p:spPr bwMode="auto">
            <a:xfrm>
              <a:off x="6322189" y="2713175"/>
              <a:ext cx="1757363" cy="16065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pt-BR" altLang="en-BR" sz="1800"/>
            </a:p>
            <a:p>
              <a:pPr algn="ctr"/>
              <a:r>
                <a:rPr lang="pt-BR" altLang="en-BR" sz="1800"/>
                <a:t>Memória</a:t>
              </a:r>
            </a:p>
            <a:p>
              <a:pPr algn="ctr"/>
              <a:r>
                <a:rPr lang="pt-BR" altLang="en-BR" sz="1800">
                  <a:solidFill>
                    <a:srgbClr val="000000"/>
                  </a:solidFill>
                  <a:latin typeface="Helvetica" pitchFamily="2" charset="0"/>
                </a:rPr>
                <a:t>Principal</a:t>
              </a:r>
              <a:endParaRPr lang="pt-BR" altLang="en-BR" sz="1800"/>
            </a:p>
          </p:txBody>
        </p:sp>
        <p:sp>
          <p:nvSpPr>
            <p:cNvPr id="12" name="Left-Right Arrow 11">
              <a:extLst>
                <a:ext uri="{FF2B5EF4-FFF2-40B4-BE49-F238E27FC236}">
                  <a16:creationId xmlns:a16="http://schemas.microsoft.com/office/drawing/2014/main" id="{2CDF1266-F42E-3549-8D0B-483A3A8CD9B7}"/>
                </a:ext>
              </a:extLst>
            </p:cNvPr>
            <p:cNvSpPr/>
            <p:nvPr/>
          </p:nvSpPr>
          <p:spPr bwMode="auto">
            <a:xfrm>
              <a:off x="3933002" y="3200538"/>
              <a:ext cx="2366962" cy="185737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5A87CB13-E8C0-524F-A896-9BA28230FFE8}"/>
                </a:ext>
              </a:extLst>
            </p:cNvPr>
            <p:cNvSpPr/>
            <p:nvPr/>
          </p:nvSpPr>
          <p:spPr bwMode="auto">
            <a:xfrm>
              <a:off x="3923477" y="3841888"/>
              <a:ext cx="444500" cy="161925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8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B47-9402-954B-98B9-56F913F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esquema básico de tradução de endereços (Cont.)</a:t>
            </a:r>
            <a:endParaRPr lang="pt-BR" u="sng" dirty="0"/>
          </a:p>
        </p:txBody>
      </p:sp>
      <p:pic>
        <p:nvPicPr>
          <p:cNvPr id="6" name="Picture 7" descr="C:\Users\as668\Desktop\9_08.jpg">
            <a:extLst>
              <a:ext uri="{FF2B5EF4-FFF2-40B4-BE49-F238E27FC236}">
                <a16:creationId xmlns:a16="http://schemas.microsoft.com/office/drawing/2014/main" id="{0CD35A0F-CE9F-0A4C-A189-B3E01D28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23" y="1597818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7C70E-DF79-0A42-884D-63E5099ADE00}"/>
              </a:ext>
            </a:extLst>
          </p:cNvPr>
          <p:cNvSpPr txBox="1"/>
          <p:nvPr/>
        </p:nvSpPr>
        <p:spPr>
          <a:xfrm>
            <a:off x="380859" y="1305340"/>
            <a:ext cx="48868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Cada entrada da tabela de página contém o endereço base do frame onde a página está armazenada.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O offset (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) é o deslocamento dentro da página. Lembre-se que uma página e um frame tem o mesmo tamanho.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traduzir um endereço virtual gerado pela CPU para o endereço físico a MMU segue os seguintes passos: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Extrai o número de página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e o usa para indexar a tabela de páginas.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Extraí o número do frame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da tabela de páginas.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Substitui o número de página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no endereço lógico pelo número de frame f.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2B0EC-8F37-3C49-BAF5-4AEFB7CA65B7}"/>
              </a:ext>
            </a:extLst>
          </p:cNvPr>
          <p:cNvSpPr/>
          <p:nvPr/>
        </p:nvSpPr>
        <p:spPr bwMode="auto">
          <a:xfrm>
            <a:off x="6600871" y="2606123"/>
            <a:ext cx="1304637" cy="2875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 Virtual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F129-BD8A-C642-946E-9041E81A65D7}"/>
              </a:ext>
            </a:extLst>
          </p:cNvPr>
          <p:cNvSpPr/>
          <p:nvPr/>
        </p:nvSpPr>
        <p:spPr bwMode="auto">
          <a:xfrm>
            <a:off x="8669434" y="2606123"/>
            <a:ext cx="1304637" cy="2875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 físico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25822A1-1DAB-134D-81A6-3F644ADC4B27}"/>
              </a:ext>
            </a:extLst>
          </p:cNvPr>
          <p:cNvSpPr/>
          <p:nvPr/>
        </p:nvSpPr>
        <p:spPr bwMode="auto">
          <a:xfrm>
            <a:off x="8421672" y="2785205"/>
            <a:ext cx="552694" cy="266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Frame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8DEC-5018-D443-ADEB-0B1D1E03D24E}"/>
              </a:ext>
            </a:extLst>
          </p:cNvPr>
          <p:cNvSpPr/>
          <p:nvPr/>
        </p:nvSpPr>
        <p:spPr bwMode="auto">
          <a:xfrm>
            <a:off x="8695066" y="2534852"/>
            <a:ext cx="1381247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Tabela de </a:t>
            </a:r>
            <a:r>
              <a:rPr lang="pt-BR" sz="900" dirty="0">
                <a:latin typeface="Verdana" charset="0"/>
              </a:rPr>
              <a:t>páginas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3C675-D3E1-C943-9152-57E8A0F5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esquema básico de tradução de endereços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39AB7-8EBB-2A49-874B-04DF3B84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8" y="1072668"/>
            <a:ext cx="4876800" cy="52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230F9-F630-164C-AD64-E282AA9D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54" y="1072668"/>
            <a:ext cx="7162800" cy="567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C7267-0FE7-D647-961E-014172E8BD10}"/>
              </a:ext>
            </a:extLst>
          </p:cNvPr>
          <p:cNvSpPr txBox="1"/>
          <p:nvPr/>
        </p:nvSpPr>
        <p:spPr>
          <a:xfrm>
            <a:off x="547864" y="1484794"/>
            <a:ext cx="2118167" cy="307777"/>
          </a:xfrm>
          <a:prstGeom prst="rect">
            <a:avLst/>
          </a:prstGeom>
          <a:solidFill>
            <a:srgbClr val="FCFDFC"/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Visão do processador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7ED88-DB66-304D-BC7B-8C0674B3C4C8}"/>
              </a:ext>
            </a:extLst>
          </p:cNvPr>
          <p:cNvSpPr/>
          <p:nvPr/>
        </p:nvSpPr>
        <p:spPr bwMode="auto">
          <a:xfrm>
            <a:off x="3075278" y="1547535"/>
            <a:ext cx="1049439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Memória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F</a:t>
            </a:r>
            <a:r>
              <a:rPr lang="pt-BR" sz="1200" dirty="0">
                <a:latin typeface="Verdana" charset="0"/>
              </a:rPr>
              <a:t>ísica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C51FA-510F-C448-9660-D7BF78B02552}"/>
              </a:ext>
            </a:extLst>
          </p:cNvPr>
          <p:cNvSpPr/>
          <p:nvPr/>
        </p:nvSpPr>
        <p:spPr bwMode="auto">
          <a:xfrm>
            <a:off x="5482542" y="2280213"/>
            <a:ext cx="698341" cy="208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Processador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8342E-B14F-964E-9CF6-0BEF68442B7A}"/>
              </a:ext>
            </a:extLst>
          </p:cNvPr>
          <p:cNvSpPr/>
          <p:nvPr/>
        </p:nvSpPr>
        <p:spPr bwMode="auto">
          <a:xfrm>
            <a:off x="9114228" y="2771705"/>
            <a:ext cx="552694" cy="266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Acesso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80C73-319B-944D-8A71-91027DD2523E}"/>
              </a:ext>
            </a:extLst>
          </p:cNvPr>
          <p:cNvSpPr/>
          <p:nvPr/>
        </p:nvSpPr>
        <p:spPr bwMode="auto">
          <a:xfrm>
            <a:off x="6751343" y="2652422"/>
            <a:ext cx="752354" cy="380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Virtual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E42D9-AFE9-C74A-A56F-07BB262F2AA8}"/>
              </a:ext>
            </a:extLst>
          </p:cNvPr>
          <p:cNvSpPr/>
          <p:nvPr/>
        </p:nvSpPr>
        <p:spPr bwMode="auto">
          <a:xfrm>
            <a:off x="6700020" y="3706941"/>
            <a:ext cx="752354" cy="380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Virtual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85620-BB32-5741-9377-E299A2043DB5}"/>
              </a:ext>
            </a:extLst>
          </p:cNvPr>
          <p:cNvSpPr/>
          <p:nvPr/>
        </p:nvSpPr>
        <p:spPr bwMode="auto">
          <a:xfrm>
            <a:off x="8738051" y="5097684"/>
            <a:ext cx="752354" cy="380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físico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D6183-AA4A-7247-BC28-9795C283B455}"/>
              </a:ext>
            </a:extLst>
          </p:cNvPr>
          <p:cNvSpPr/>
          <p:nvPr/>
        </p:nvSpPr>
        <p:spPr bwMode="auto">
          <a:xfrm>
            <a:off x="9385689" y="1726727"/>
            <a:ext cx="752354" cy="3804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9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físico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6C7B8D-7C15-5147-BE10-AD3F4126BF7A}"/>
              </a:ext>
            </a:extLst>
          </p:cNvPr>
          <p:cNvSpPr/>
          <p:nvPr/>
        </p:nvSpPr>
        <p:spPr bwMode="auto">
          <a:xfrm>
            <a:off x="10340047" y="1094287"/>
            <a:ext cx="1049439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Memória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F</a:t>
            </a:r>
            <a:r>
              <a:rPr lang="pt-BR" sz="1200" dirty="0">
                <a:latin typeface="Verdana" charset="0"/>
              </a:rPr>
              <a:t>ísica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48A742-0342-AA4D-BAC6-4411FEE870FF}"/>
              </a:ext>
            </a:extLst>
          </p:cNvPr>
          <p:cNvSpPr txBox="1"/>
          <p:nvPr/>
        </p:nvSpPr>
        <p:spPr>
          <a:xfrm>
            <a:off x="6939501" y="1289962"/>
            <a:ext cx="2118167" cy="307777"/>
          </a:xfrm>
          <a:prstGeom prst="rect">
            <a:avLst/>
          </a:prstGeom>
          <a:solidFill>
            <a:srgbClr val="FCFD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Implementação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88C1-9AB2-E34D-B89F-4048AF6E088E}"/>
              </a:ext>
            </a:extLst>
          </p:cNvPr>
          <p:cNvSpPr txBox="1"/>
          <p:nvPr/>
        </p:nvSpPr>
        <p:spPr>
          <a:xfrm>
            <a:off x="746554" y="5112377"/>
            <a:ext cx="1720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 Light" panose="020F0502020204030204" pitchFamily="34" charset="0"/>
                <a:cs typeface="Calibri Light" panose="020F0502020204030204" pitchFamily="34" charset="0"/>
              </a:rPr>
              <a:t>Processo logicamente dividido em páginas de tamanho fixo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C03B9-9C41-1D41-A61C-DED8CE42A931}"/>
              </a:ext>
            </a:extLst>
          </p:cNvPr>
          <p:cNvSpPr/>
          <p:nvPr/>
        </p:nvSpPr>
        <p:spPr bwMode="auto">
          <a:xfrm>
            <a:off x="8714689" y="2569287"/>
            <a:ext cx="1318554" cy="2083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latin typeface="Verdana" charset="0"/>
              </a:rPr>
              <a:t>T</a:t>
            </a: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abela de Páginas</a:t>
            </a:r>
          </a:p>
        </p:txBody>
      </p:sp>
    </p:spTree>
    <p:extLst>
      <p:ext uri="{BB962C8B-B14F-4D97-AF65-F5344CB8AC3E}">
        <p14:creationId xmlns:p14="http://schemas.microsoft.com/office/powerpoint/2010/main" val="153009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80EE-4FBD-5C4D-ACFE-67D1FEC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exemplo ilustrativo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1DDF7-F242-ED4C-9DA6-B0C0D42EF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000" dirty="0"/>
              <a:t>Memória física com 8 frames de 4 bytes cada (total 32 bytes).</a:t>
            </a:r>
          </a:p>
          <a:p>
            <a:endParaRPr lang="pt-BR" sz="2000" dirty="0"/>
          </a:p>
          <a:p>
            <a:r>
              <a:rPr lang="pt-BR" sz="2000" dirty="0"/>
              <a:t>Processo com 4 páginas de 4 bytes cada (16 bytes).</a:t>
            </a:r>
          </a:p>
          <a:p>
            <a:endParaRPr lang="pt-BR" sz="2000" dirty="0"/>
          </a:p>
          <a:p>
            <a:r>
              <a:rPr lang="pt-BR" sz="2000" dirty="0"/>
              <a:t>Endereço lógico: m=4; </a:t>
            </a:r>
            <a:r>
              <a:rPr lang="pt-BR" sz="2000" dirty="0" err="1"/>
              <a:t>n</a:t>
            </a:r>
            <a:r>
              <a:rPr lang="pt-BR" sz="2000" dirty="0"/>
              <a:t>=2.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98B1ED4-D38B-4D4E-9FD4-B65DA06A1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059" y="544013"/>
            <a:ext cx="5008156" cy="5937813"/>
          </a:xfr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3A774D3-738A-314D-A843-ABC072BE2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25276"/>
              </p:ext>
            </p:extLst>
          </p:nvPr>
        </p:nvGraphicFramePr>
        <p:xfrm>
          <a:off x="1944914" y="4257523"/>
          <a:ext cx="2442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07">
                  <a:extLst>
                    <a:ext uri="{9D8B030D-6E8A-4147-A177-3AD203B41FA5}">
                      <a16:colId xmlns:a16="http://schemas.microsoft.com/office/drawing/2014/main" val="2055204698"/>
                    </a:ext>
                  </a:extLst>
                </a:gridCol>
                <a:gridCol w="610507">
                  <a:extLst>
                    <a:ext uri="{9D8B030D-6E8A-4147-A177-3AD203B41FA5}">
                      <a16:colId xmlns:a16="http://schemas.microsoft.com/office/drawing/2014/main" val="2918917408"/>
                    </a:ext>
                  </a:extLst>
                </a:gridCol>
                <a:gridCol w="610507">
                  <a:extLst>
                    <a:ext uri="{9D8B030D-6E8A-4147-A177-3AD203B41FA5}">
                      <a16:colId xmlns:a16="http://schemas.microsoft.com/office/drawing/2014/main" val="462600576"/>
                    </a:ext>
                  </a:extLst>
                </a:gridCol>
                <a:gridCol w="610507">
                  <a:extLst>
                    <a:ext uri="{9D8B030D-6E8A-4147-A177-3AD203B41FA5}">
                      <a16:colId xmlns:a16="http://schemas.microsoft.com/office/drawing/2014/main" val="2691752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00118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0E765635-2F64-1F44-A90B-82B15F4E541B}"/>
              </a:ext>
            </a:extLst>
          </p:cNvPr>
          <p:cNvSpPr/>
          <p:nvPr/>
        </p:nvSpPr>
        <p:spPr bwMode="auto">
          <a:xfrm rot="16200000">
            <a:off x="2423886" y="4253035"/>
            <a:ext cx="275772" cy="123371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A8EE10-B8C7-3648-B13D-97EBD28ED2B5}"/>
              </a:ext>
            </a:extLst>
          </p:cNvPr>
          <p:cNvSpPr txBox="1"/>
          <p:nvPr/>
        </p:nvSpPr>
        <p:spPr>
          <a:xfrm>
            <a:off x="2387601" y="4929993"/>
            <a:ext cx="39188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p</a:t>
            </a:r>
            <a:endParaRPr lang="pt-BR" i="1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6F95E28-D859-C949-A093-FEE97BA8913F}"/>
              </a:ext>
            </a:extLst>
          </p:cNvPr>
          <p:cNvSpPr/>
          <p:nvPr/>
        </p:nvSpPr>
        <p:spPr bwMode="auto">
          <a:xfrm rot="16200000">
            <a:off x="3664853" y="4263917"/>
            <a:ext cx="275772" cy="123371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C0709-8C27-6A4E-9814-8036FE36EFF7}"/>
              </a:ext>
            </a:extLst>
          </p:cNvPr>
          <p:cNvSpPr txBox="1"/>
          <p:nvPr/>
        </p:nvSpPr>
        <p:spPr>
          <a:xfrm>
            <a:off x="3639459" y="4962650"/>
            <a:ext cx="39188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E278A-6834-4E45-9366-31A8EC554758}"/>
              </a:ext>
            </a:extLst>
          </p:cNvPr>
          <p:cNvSpPr/>
          <p:nvPr/>
        </p:nvSpPr>
        <p:spPr bwMode="auto">
          <a:xfrm>
            <a:off x="7037407" y="3429000"/>
            <a:ext cx="1134319" cy="2415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Memória lógica</a:t>
            </a:r>
            <a:endParaRPr kumimoji="0" 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33BE-D21A-F745-A32C-E21B2E8340DA}"/>
              </a:ext>
            </a:extLst>
          </p:cNvPr>
          <p:cNvSpPr/>
          <p:nvPr/>
        </p:nvSpPr>
        <p:spPr bwMode="auto">
          <a:xfrm>
            <a:off x="8636642" y="2604303"/>
            <a:ext cx="1444907" cy="2348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Tabela de páginas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33181-29A5-C242-97F6-BBE6B9FE537F}"/>
              </a:ext>
            </a:extLst>
          </p:cNvPr>
          <p:cNvSpPr/>
          <p:nvPr/>
        </p:nvSpPr>
        <p:spPr bwMode="auto">
          <a:xfrm>
            <a:off x="10424931" y="6192456"/>
            <a:ext cx="1404396" cy="2423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Memória física</a:t>
            </a:r>
            <a:endParaRPr kumimoji="0" 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5154E-9264-E940-9B24-EE32FC4F022C}"/>
              </a:ext>
            </a:extLst>
          </p:cNvPr>
          <p:cNvSpPr txBox="1"/>
          <p:nvPr/>
        </p:nvSpPr>
        <p:spPr>
          <a:xfrm>
            <a:off x="7037407" y="4929993"/>
            <a:ext cx="324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libri Light" panose="020F0502020204030204" pitchFamily="34" charset="0"/>
                <a:cs typeface="Calibri Light" panose="020F0502020204030204" pitchFamily="34" charset="0"/>
              </a:rPr>
              <a:t>A tabela de páginas é carregada pelo SO quando o processo é colocado em execução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F88BA4-6C10-1949-857B-7A285E7572F1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8659273" y="2839108"/>
            <a:ext cx="590235" cy="2090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15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7" grpId="0" animBg="1"/>
      <p:bldP spid="18" grpId="0"/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327D7-BE34-C04D-9B64-3D81D573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 paginação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49ED5-D4C6-C845-AF0A-E67B3528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36" y="981942"/>
            <a:ext cx="11585359" cy="5500920"/>
          </a:xfrm>
        </p:spPr>
        <p:txBody>
          <a:bodyPr/>
          <a:lstStyle/>
          <a:p>
            <a:r>
              <a:rPr lang="pt-BR" altLang="en-BR" dirty="0"/>
              <a:t>A paginação resolve o sério problema da fragmentação externa, pois os frames tem o mesmo tamanho das páginas. Mas a fragmentação interna ainda persiste, pois o tamanho de um processo nem sempre é um múltiplo inteiro do tamanho de uma página. Dessa forma, normalmente há uma pequena perda de memória associada a última página do processo.</a:t>
            </a:r>
          </a:p>
          <a:p>
            <a:pPr>
              <a:buNone/>
            </a:pPr>
            <a:endParaRPr lang="pt-BR" altLang="en-BR" dirty="0"/>
          </a:p>
          <a:p>
            <a:r>
              <a:rPr lang="pt-BR" altLang="en-BR" dirty="0"/>
              <a:t>Exemplo de cálculo sobre a fragmentação interna</a:t>
            </a:r>
          </a:p>
          <a:p>
            <a:pPr lvl="1"/>
            <a:r>
              <a:rPr lang="pt-BR" altLang="en-BR" dirty="0"/>
              <a:t>Tamanho da página = 2,048 bytes</a:t>
            </a:r>
          </a:p>
          <a:p>
            <a:pPr lvl="1"/>
            <a:r>
              <a:rPr lang="pt-BR" altLang="en-BR" dirty="0"/>
              <a:t>Tamanho do processo = 72,766 bytes</a:t>
            </a:r>
          </a:p>
          <a:p>
            <a:pPr lvl="2"/>
            <a:r>
              <a:rPr lang="pt-BR" altLang="en-BR" dirty="0"/>
              <a:t>35 páginas + 1,086 bytes</a:t>
            </a:r>
          </a:p>
          <a:p>
            <a:pPr lvl="2"/>
            <a:r>
              <a:rPr lang="pt-BR" altLang="en-BR" dirty="0"/>
              <a:t>Fragmentação interna de 2,048 - 1,086 = 962 bytes</a:t>
            </a:r>
          </a:p>
          <a:p>
            <a:pPr lvl="1"/>
            <a:r>
              <a:rPr lang="pt-BR" altLang="en-BR" dirty="0"/>
              <a:t>Pior caso = 1 frame – 1 byte</a:t>
            </a:r>
          </a:p>
          <a:p>
            <a:pPr lvl="1"/>
            <a:r>
              <a:rPr lang="pt-BR" altLang="en-BR" dirty="0"/>
              <a:t>Em média = 1 / 2 frame </a:t>
            </a:r>
          </a:p>
          <a:p>
            <a:pPr lvl="1">
              <a:buNone/>
            </a:pPr>
            <a:endParaRPr lang="pt-BR" altLang="en-BR" dirty="0"/>
          </a:p>
          <a:p>
            <a:r>
              <a:rPr lang="pt-BR" altLang="en-BR" dirty="0"/>
              <a:t>O que é mais desejável páginas grandes os pequenas?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19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F94D-C62C-ED48-BB03-5CA0716C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 paginação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08A5-BAB3-F441-9303-EB9FA0D1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4" y="1134342"/>
            <a:ext cx="11331890" cy="4530725"/>
          </a:xfrm>
        </p:spPr>
        <p:txBody>
          <a:bodyPr/>
          <a:lstStyle/>
          <a:p>
            <a:r>
              <a:rPr lang="pt-BR" altLang="en-BR" dirty="0">
                <a:solidFill>
                  <a:srgbClr val="000000"/>
                </a:solidFill>
              </a:rPr>
              <a:t>Sistemas paginados também trazem a vantagem de facilitar o compartilhamento de memória, pois para compartilhar determinada área de memória basta o SO  mapear páginas de dois ou mais processos  para um frame comum.</a:t>
            </a:r>
          </a:p>
          <a:p>
            <a:endParaRPr lang="pt-BR" altLang="en-BR" b="1" dirty="0">
              <a:solidFill>
                <a:srgbClr val="3366FF"/>
              </a:solidFill>
            </a:endParaRPr>
          </a:p>
          <a:p>
            <a:r>
              <a:rPr lang="pt-BR" altLang="en-BR" dirty="0">
                <a:solidFill>
                  <a:srgbClr val="000000"/>
                </a:solidFill>
              </a:rPr>
              <a:t>Exemplo 1: </a:t>
            </a:r>
            <a:r>
              <a:rPr lang="pt-BR" altLang="en-BR" u="sng" dirty="0">
                <a:solidFill>
                  <a:srgbClr val="000000"/>
                </a:solidFill>
              </a:rPr>
              <a:t>bibliotecas compartilhadas.</a:t>
            </a:r>
            <a:endParaRPr lang="pt-BR" altLang="en-BR" u="sng" dirty="0"/>
          </a:p>
          <a:p>
            <a:pPr lvl="1"/>
            <a:r>
              <a:rPr lang="pt-BR" altLang="en-BR" dirty="0"/>
              <a:t>Uma cópia compartilhada entre diferentes processos (i.e., editor de texto, compiladores, sistemas de janelas).</a:t>
            </a:r>
          </a:p>
          <a:p>
            <a:pPr lvl="1"/>
            <a:endParaRPr lang="pt-BR" altLang="en-BR" dirty="0"/>
          </a:p>
          <a:p>
            <a:r>
              <a:rPr lang="pt-BR" altLang="en-BR" dirty="0"/>
              <a:t>Exemplo 2: comunicação entre processo.</a:t>
            </a:r>
          </a:p>
          <a:p>
            <a:pPr lvl="1"/>
            <a:r>
              <a:rPr lang="pt-BR" altLang="en-BR" dirty="0"/>
              <a:t>Basta compartilhar uma páginas com permissões de leitura e escrita para que os processos se comuniquem por meio delas.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376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D6B7106-49E5-F047-ACEC-785BA3251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757" y="125413"/>
            <a:ext cx="9551043" cy="576262"/>
          </a:xfrm>
        </p:spPr>
        <p:txBody>
          <a:bodyPr/>
          <a:lstStyle/>
          <a:p>
            <a:pPr eaLnBrk="1" hangingPunct="1"/>
            <a:r>
              <a:rPr lang="en-US" altLang="en-BR" dirty="0" err="1"/>
              <a:t>Vantagens</a:t>
            </a:r>
            <a:r>
              <a:rPr lang="en-US" altLang="en-BR" dirty="0"/>
              <a:t> da </a:t>
            </a:r>
            <a:r>
              <a:rPr lang="en-US" altLang="en-BR" dirty="0" err="1"/>
              <a:t>paginação</a:t>
            </a:r>
            <a:r>
              <a:rPr lang="en-US" altLang="en-BR" dirty="0"/>
              <a:t> (Cont.)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DCD70AC-2BE7-9846-BF52-D53C03824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757" y="1106489"/>
            <a:ext cx="11030673" cy="4530725"/>
          </a:xfrm>
        </p:spPr>
        <p:txBody>
          <a:bodyPr/>
          <a:lstStyle/>
          <a:p>
            <a:r>
              <a:rPr lang="pt-BR" altLang="en-BR" sz="1600" b="1" dirty="0" err="1">
                <a:solidFill>
                  <a:srgbClr val="3366FF"/>
                </a:solidFill>
              </a:rPr>
              <a:t>Copy</a:t>
            </a:r>
            <a:r>
              <a:rPr lang="pt-BR" altLang="en-BR" sz="1600" b="1" dirty="0">
                <a:solidFill>
                  <a:srgbClr val="3366FF"/>
                </a:solidFill>
              </a:rPr>
              <a:t>-</a:t>
            </a:r>
            <a:r>
              <a:rPr lang="pt-BR" altLang="en-BR" sz="1600" b="1" dirty="0" err="1">
                <a:solidFill>
                  <a:srgbClr val="3366FF"/>
                </a:solidFill>
              </a:rPr>
              <a:t>on</a:t>
            </a:r>
            <a:r>
              <a:rPr lang="pt-BR" altLang="en-BR" sz="1600" b="1" dirty="0">
                <a:solidFill>
                  <a:srgbClr val="3366FF"/>
                </a:solidFill>
              </a:rPr>
              <a:t>-Write </a:t>
            </a:r>
            <a:r>
              <a:rPr lang="pt-BR" altLang="en-BR" sz="1600" dirty="0"/>
              <a:t>(COW) permite a ambos, processos pai e filho, compartilharem o mesmo conjunto de páginas em memória. Se algum processo modificar uma página, uma cópia desta página será feita para o processo que fez a modificação.</a:t>
            </a:r>
          </a:p>
          <a:p>
            <a:pPr marL="457176" lvl="1" indent="0">
              <a:buNone/>
            </a:pPr>
            <a:endParaRPr lang="pt-BR" altLang="en-BR" sz="1600" dirty="0"/>
          </a:p>
          <a:p>
            <a:r>
              <a:rPr lang="pt-BR" altLang="en-BR" sz="1600" dirty="0"/>
              <a:t>COW permite a criação de processos de forma eficiente, pois somente as páginas alteradas são copiadas.</a:t>
            </a:r>
          </a:p>
          <a:p>
            <a:pPr lvl="1"/>
            <a:r>
              <a:rPr lang="pt-BR" altLang="en-BR" sz="1600" dirty="0"/>
              <a:t>No caso de uma alteração por parte de um dos processos, a página alterada é copiada para um frame alocado de um  </a:t>
            </a:r>
            <a:r>
              <a:rPr lang="pt-BR" altLang="en-BR" sz="1600" b="1" dirty="0">
                <a:solidFill>
                  <a:srgbClr val="3366FF"/>
                </a:solidFill>
              </a:rPr>
              <a:t>pool</a:t>
            </a:r>
            <a:r>
              <a:rPr lang="pt-BR" altLang="en-BR" sz="1600" dirty="0">
                <a:solidFill>
                  <a:srgbClr val="3366FF"/>
                </a:solidFill>
              </a:rPr>
              <a:t> </a:t>
            </a:r>
            <a:r>
              <a:rPr lang="pt-BR" altLang="en-BR" sz="1600" dirty="0"/>
              <a:t> reservado para esse fim. Idealmente, o pool deveria sempre ter frames livres para </a:t>
            </a:r>
            <a:r>
              <a:rPr lang="pt-BR" altLang="en-BR" sz="1600" dirty="0" err="1"/>
              <a:t>acelarer</a:t>
            </a:r>
            <a:r>
              <a:rPr lang="pt-BR" altLang="en-BR" sz="1600" dirty="0"/>
              <a:t> o processo de cópia.</a:t>
            </a:r>
          </a:p>
          <a:p>
            <a:pPr marL="457176" lvl="1" indent="0">
              <a:buNone/>
            </a:pPr>
            <a:endParaRPr lang="pt-BR" altLang="en-BR" sz="1600" dirty="0"/>
          </a:p>
          <a:p>
            <a:r>
              <a:rPr lang="pt-BR" altLang="en-BR" sz="1600" dirty="0" err="1">
                <a:latin typeface="Courier New" panose="02070309020205020404" pitchFamily="49" charset="0"/>
              </a:rPr>
              <a:t>vfork</a:t>
            </a:r>
            <a:r>
              <a:rPr lang="pt-BR" altLang="en-BR" sz="1600" dirty="0">
                <a:latin typeface="Courier New" panose="02070309020205020404" pitchFamily="49" charset="0"/>
              </a:rPr>
              <a:t>()</a:t>
            </a:r>
            <a:r>
              <a:rPr lang="pt-BR" altLang="en-BR" sz="1600" dirty="0"/>
              <a:t> é uma variação de </a:t>
            </a:r>
            <a:r>
              <a:rPr lang="pt-BR" altLang="en-BR" sz="1600" dirty="0" err="1">
                <a:latin typeface="Courier New" panose="02070309020205020404" pitchFamily="49" charset="0"/>
              </a:rPr>
              <a:t>fork</a:t>
            </a:r>
            <a:r>
              <a:rPr lang="pt-BR" altLang="en-BR" sz="1600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pt-BR" altLang="en-BR" sz="1600" dirty="0"/>
              <a:t>Com</a:t>
            </a:r>
            <a:r>
              <a:rPr lang="pt-BR" altLang="en-BR" sz="1600" dirty="0">
                <a:latin typeface="Courier New" panose="02070309020205020404" pitchFamily="49" charset="0"/>
              </a:rPr>
              <a:t> </a:t>
            </a:r>
            <a:r>
              <a:rPr lang="pt-BR" altLang="en-BR" sz="1600" dirty="0" err="1">
                <a:latin typeface="Courier New" panose="02070309020205020404" pitchFamily="49" charset="0"/>
              </a:rPr>
              <a:t>fork</a:t>
            </a:r>
            <a:r>
              <a:rPr lang="pt-BR" altLang="en-BR" sz="1600" dirty="0">
                <a:latin typeface="Courier New" panose="02070309020205020404" pitchFamily="49" charset="0"/>
              </a:rPr>
              <a:t>()</a:t>
            </a:r>
            <a:r>
              <a:rPr lang="pt-BR" altLang="en-BR" sz="1600" dirty="0"/>
              <a:t>o filho é criado de acordo com o mecanismo COW</a:t>
            </a:r>
          </a:p>
          <a:p>
            <a:pPr lvl="1"/>
            <a:r>
              <a:rPr lang="pt-BR" altLang="en-BR" sz="1600" dirty="0" err="1">
                <a:latin typeface="Courier New" panose="02070309020205020404" pitchFamily="49" charset="0"/>
              </a:rPr>
              <a:t>vfork</a:t>
            </a:r>
            <a:r>
              <a:rPr lang="pt-BR" altLang="en-BR" sz="1600" dirty="0">
                <a:latin typeface="Courier New" panose="02070309020205020404" pitchFamily="49" charset="0"/>
              </a:rPr>
              <a:t>() </a:t>
            </a:r>
            <a:r>
              <a:rPr lang="pt-BR" altLang="en-BR" sz="1600" dirty="0"/>
              <a:t>opera suspendendo a execução do pai. Caso o filho altere alguma página, a mudança será percebida pelo pai quando ele voltar do bloqueio. Muito eficiente, mas só pode ser usado com </a:t>
            </a:r>
            <a:r>
              <a:rPr lang="pt-BR" altLang="en-BR" sz="1600" dirty="0" err="1"/>
              <a:t>exec</a:t>
            </a:r>
            <a:r>
              <a:rPr lang="pt-BR" altLang="en-BR" sz="1600" dirty="0"/>
              <a:t>() ou com processo filho que não faça nenhuma alteração </a:t>
            </a:r>
            <a:r>
              <a:rPr lang="pt-BR" altLang="en-BR" sz="1600"/>
              <a:t>nas páginas.</a:t>
            </a:r>
            <a:endParaRPr lang="pt-BR" altLang="en-BR" sz="1600" dirty="0"/>
          </a:p>
        </p:txBody>
      </p:sp>
    </p:spTree>
    <p:extLst>
      <p:ext uri="{BB962C8B-B14F-4D97-AF65-F5344CB8AC3E}">
        <p14:creationId xmlns:p14="http://schemas.microsoft.com/office/powerpoint/2010/main" val="1898075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CC96452-CF2E-4B43-9531-096B80751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332" y="227013"/>
            <a:ext cx="9628368" cy="576262"/>
          </a:xfrm>
        </p:spPr>
        <p:txBody>
          <a:bodyPr/>
          <a:lstStyle/>
          <a:p>
            <a:pPr eaLnBrk="1" hangingPunct="1"/>
            <a:r>
              <a:rPr lang="en-US" altLang="en-BR" sz="2800" dirty="0" err="1"/>
              <a:t>Exemplo</a:t>
            </a:r>
            <a:r>
              <a:rPr lang="en-US" altLang="en-BR" sz="2800" dirty="0"/>
              <a:t>: </a:t>
            </a:r>
            <a:r>
              <a:rPr lang="en-US" altLang="en-BR" sz="2800" dirty="0" err="1"/>
              <a:t>após</a:t>
            </a:r>
            <a:r>
              <a:rPr lang="en-US" altLang="en-BR" sz="2800" dirty="0"/>
              <a:t> o </a:t>
            </a:r>
            <a:r>
              <a:rPr lang="en-US" altLang="en-BR" sz="2800" dirty="0" err="1"/>
              <a:t>processo</a:t>
            </a:r>
            <a:r>
              <a:rPr lang="en-US" altLang="en-BR" sz="2800" dirty="0"/>
              <a:t> 1 </a:t>
            </a:r>
            <a:r>
              <a:rPr lang="en-US" altLang="en-BR" sz="2800" dirty="0" err="1"/>
              <a:t>criar</a:t>
            </a:r>
            <a:r>
              <a:rPr lang="en-US" altLang="en-BR" sz="2800" dirty="0"/>
              <a:t> o </a:t>
            </a:r>
            <a:r>
              <a:rPr lang="en-US" altLang="en-BR" sz="2800" dirty="0" err="1"/>
              <a:t>processo</a:t>
            </a:r>
            <a:r>
              <a:rPr lang="en-US" altLang="en-BR" sz="2800" dirty="0"/>
              <a:t> 2 </a:t>
            </a:r>
          </a:p>
        </p:txBody>
      </p:sp>
      <p:pic>
        <p:nvPicPr>
          <p:cNvPr id="37890" name="Picture 4" descr="9">
            <a:extLst>
              <a:ext uri="{FF2B5EF4-FFF2-40B4-BE49-F238E27FC236}">
                <a16:creationId xmlns:a16="http://schemas.microsoft.com/office/drawing/2014/main" id="{9A4A6FEC-EEBA-4F4B-BF0F-4A4BBB2F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1" y="1354138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48C170-4C9C-CE43-9193-30C6975AE5B4}"/>
              </a:ext>
            </a:extLst>
          </p:cNvPr>
          <p:cNvSpPr txBox="1"/>
          <p:nvPr/>
        </p:nvSpPr>
        <p:spPr>
          <a:xfrm>
            <a:off x="4099595" y="5209865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BR" dirty="0"/>
              <a:t>Antes do </a:t>
            </a:r>
            <a:r>
              <a:rPr lang="en-US" altLang="en-BR" dirty="0" err="1"/>
              <a:t>processo</a:t>
            </a:r>
            <a:r>
              <a:rPr lang="en-US" altLang="en-BR" dirty="0"/>
              <a:t> 1 </a:t>
            </a:r>
            <a:r>
              <a:rPr lang="en-US" altLang="en-BR" dirty="0" err="1"/>
              <a:t>Modificar</a:t>
            </a:r>
            <a:r>
              <a:rPr lang="en-US" altLang="en-BR" dirty="0"/>
              <a:t> </a:t>
            </a:r>
            <a:r>
              <a:rPr lang="en-US" altLang="en-BR" dirty="0" err="1"/>
              <a:t>Página</a:t>
            </a:r>
            <a:r>
              <a:rPr lang="en-US" altLang="en-BR" dirty="0"/>
              <a:t>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70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31CB34AB-B540-544F-9321-D3EBE245D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354" y="138113"/>
            <a:ext cx="9471146" cy="576262"/>
          </a:xfrm>
        </p:spPr>
        <p:txBody>
          <a:bodyPr/>
          <a:lstStyle/>
          <a:p>
            <a:pPr eaLnBrk="1" hangingPunct="1"/>
            <a:r>
              <a:rPr lang="en-US" altLang="en-BR" sz="2800" dirty="0" err="1"/>
              <a:t>Exemplo</a:t>
            </a:r>
            <a:r>
              <a:rPr lang="en-US" altLang="en-BR" sz="2800" dirty="0"/>
              <a:t>: </a:t>
            </a:r>
            <a:r>
              <a:rPr lang="en-US" altLang="en-BR" sz="2800" dirty="0" err="1"/>
              <a:t>após</a:t>
            </a:r>
            <a:r>
              <a:rPr lang="en-US" altLang="en-BR" sz="2800" dirty="0"/>
              <a:t> o </a:t>
            </a:r>
            <a:r>
              <a:rPr lang="en-US" altLang="en-BR" sz="2800" dirty="0" err="1"/>
              <a:t>processo</a:t>
            </a:r>
            <a:r>
              <a:rPr lang="en-US" altLang="en-BR" sz="2800" dirty="0"/>
              <a:t> 1 </a:t>
            </a:r>
            <a:r>
              <a:rPr lang="en-US" altLang="en-BR" sz="2800" dirty="0" err="1"/>
              <a:t>criar</a:t>
            </a:r>
            <a:r>
              <a:rPr lang="en-US" altLang="en-BR" sz="2800" dirty="0"/>
              <a:t> o </a:t>
            </a:r>
            <a:r>
              <a:rPr lang="en-US" altLang="en-BR" sz="2800" dirty="0" err="1"/>
              <a:t>processo</a:t>
            </a:r>
            <a:r>
              <a:rPr lang="en-US" altLang="en-BR" sz="2800"/>
              <a:t> 2 (</a:t>
            </a:r>
            <a:r>
              <a:rPr lang="en-US" altLang="en-BR" sz="2800" dirty="0"/>
              <a:t>cont.)</a:t>
            </a:r>
          </a:p>
        </p:txBody>
      </p:sp>
      <p:pic>
        <p:nvPicPr>
          <p:cNvPr id="39938" name="Picture 4" descr="9">
            <a:extLst>
              <a:ext uri="{FF2B5EF4-FFF2-40B4-BE49-F238E27FC236}">
                <a16:creationId xmlns:a16="http://schemas.microsoft.com/office/drawing/2014/main" id="{E8F138CB-5BB3-F747-8116-8930CEEE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1" y="1319213"/>
            <a:ext cx="64039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7E152-1C69-B24D-AB61-DE1AE42A472F}"/>
              </a:ext>
            </a:extLst>
          </p:cNvPr>
          <p:cNvSpPr txBox="1"/>
          <p:nvPr/>
        </p:nvSpPr>
        <p:spPr>
          <a:xfrm>
            <a:off x="3994088" y="4977114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BR" dirty="0" err="1"/>
              <a:t>Depois</a:t>
            </a:r>
            <a:r>
              <a:rPr lang="en-US" altLang="en-BR" dirty="0"/>
              <a:t> do Process 1 </a:t>
            </a:r>
            <a:r>
              <a:rPr lang="en-US" altLang="en-BR" dirty="0" err="1"/>
              <a:t>Modificar</a:t>
            </a:r>
            <a:r>
              <a:rPr lang="en-US" altLang="en-BR" dirty="0"/>
              <a:t> </a:t>
            </a:r>
            <a:r>
              <a:rPr lang="en-US" altLang="en-BR" dirty="0" err="1"/>
              <a:t>Página</a:t>
            </a:r>
            <a:r>
              <a:rPr lang="en-US" altLang="en-BR" dirty="0"/>
              <a:t>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22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F94D-C62C-ED48-BB03-5CA0716C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páginas compartilhadas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12AFC-302C-7045-A8DB-90A57596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42"/>
          <a:stretch/>
        </p:blipFill>
        <p:spPr>
          <a:xfrm>
            <a:off x="6095999" y="777180"/>
            <a:ext cx="5970883" cy="6080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FDAB5-07C3-5F42-BF3D-AFDFFFDD6AF6}"/>
              </a:ext>
            </a:extLst>
          </p:cNvPr>
          <p:cNvSpPr txBox="1"/>
          <p:nvPr/>
        </p:nvSpPr>
        <p:spPr>
          <a:xfrm>
            <a:off x="309716" y="3075057"/>
            <a:ext cx="578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Exemplo ilustrativo: compartilhamento da biblioteca padrão C (</a:t>
            </a:r>
            <a:r>
              <a:rPr lang="pt-BR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libc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 em ambiente paginado.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9D11-E8E6-214A-AE58-C2B430248E6B}"/>
              </a:ext>
            </a:extLst>
          </p:cNvPr>
          <p:cNvSpPr txBox="1"/>
          <p:nvPr/>
        </p:nvSpPr>
        <p:spPr>
          <a:xfrm>
            <a:off x="10592045" y="6095568"/>
            <a:ext cx="1430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Memória Física</a:t>
            </a:r>
          </a:p>
        </p:txBody>
      </p:sp>
    </p:spTree>
    <p:extLst>
      <p:ext uri="{BB962C8B-B14F-4D97-AF65-F5344CB8AC3E}">
        <p14:creationId xmlns:p14="http://schemas.microsoft.com/office/powerpoint/2010/main" val="1861787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BF5-9384-D446-8600-2DF1F8CE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alocação de frames livres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E737-7B17-4244-BECD-1A7A591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175" y="822705"/>
            <a:ext cx="4710897" cy="5859114"/>
          </a:xfrm>
        </p:spPr>
        <p:txBody>
          <a:bodyPr/>
          <a:lstStyle/>
          <a:p>
            <a:r>
              <a:rPr lang="pt-BR" dirty="0"/>
              <a:t>Quando um processo é criado suas páginas precisam ser carregadas em frames livres da memória física. Com a paginação a alocação de espaço livre é muito simples. O sistema operacional pode representar a memória física como um mapa de bits, com cada bit associado a um frame que está livre ou em uso. Encontrar um frame livre é apenas uma questão de encontrar um bit 0.</a:t>
            </a:r>
          </a:p>
          <a:p>
            <a:r>
              <a:rPr lang="pt-BR" dirty="0"/>
              <a:t>Como parte do carregamento do processo, a </a:t>
            </a:r>
            <a:r>
              <a:rPr lang="pt-BR" u="sng" dirty="0"/>
              <a:t>tabela de páginas</a:t>
            </a:r>
            <a:r>
              <a:rPr lang="pt-BR" dirty="0"/>
              <a:t> é inicializada e um ponteiro para ela é armazenado na </a:t>
            </a:r>
            <a:r>
              <a:rPr lang="pt-BR" u="sng" dirty="0"/>
              <a:t>PCB</a:t>
            </a:r>
            <a:r>
              <a:rPr lang="pt-BR" dirty="0"/>
              <a:t> do processo.</a:t>
            </a:r>
          </a:p>
          <a:p>
            <a:r>
              <a:rPr lang="pt-BR" dirty="0"/>
              <a:t>Quando o processo é escalonado, o despachador inicializa o hardware da tabela de páginas.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E979B14-7E67-7E47-9F0E-0E48FB1BA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1371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BBC4106B-1491-8D45-9E58-37DF91C1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444" y="5899735"/>
            <a:ext cx="1856267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en-BR" sz="1800" dirty="0">
                <a:latin typeface="Calibri Light" panose="020F0502020204030204" pitchFamily="34" charset="0"/>
                <a:cs typeface="Calibri Light" panose="020F0502020204030204" pitchFamily="34" charset="0"/>
              </a:rPr>
              <a:t>Antes da alocação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DEF3DF-19F1-E749-B5C4-1E591E27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985" y="5894509"/>
            <a:ext cx="1684425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en-BR" sz="1800" dirty="0">
                <a:latin typeface="Calibri Light" panose="020F0502020204030204" pitchFamily="34" charset="0"/>
                <a:cs typeface="Calibri Light" panose="020F0502020204030204" pitchFamily="34" charset="0"/>
              </a:rPr>
              <a:t>Depois alocação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C4360-9D86-FB41-A909-89992B47800E}"/>
              </a:ext>
            </a:extLst>
          </p:cNvPr>
          <p:cNvSpPr txBox="1"/>
          <p:nvPr/>
        </p:nvSpPr>
        <p:spPr>
          <a:xfrm>
            <a:off x="374803" y="1371921"/>
            <a:ext cx="14815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Lista de frames livres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E7915-0D66-E74B-8EB6-C36CC8FFAF91}"/>
              </a:ext>
            </a:extLst>
          </p:cNvPr>
          <p:cNvSpPr txBox="1"/>
          <p:nvPr/>
        </p:nvSpPr>
        <p:spPr>
          <a:xfrm>
            <a:off x="3703901" y="5070018"/>
            <a:ext cx="19365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Tabela de páginas do </a:t>
            </a:r>
          </a:p>
          <a:p>
            <a:pPr algn="ctr"/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novo processo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0D9DD-940F-AA4E-B343-ED9AF654436A}"/>
              </a:ext>
            </a:extLst>
          </p:cNvPr>
          <p:cNvSpPr txBox="1"/>
          <p:nvPr/>
        </p:nvSpPr>
        <p:spPr>
          <a:xfrm>
            <a:off x="3931382" y="1359189"/>
            <a:ext cx="14815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Lista de frames livres</a:t>
            </a:r>
          </a:p>
        </p:txBody>
      </p:sp>
    </p:spTree>
    <p:extLst>
      <p:ext uri="{BB962C8B-B14F-4D97-AF65-F5344CB8AC3E}">
        <p14:creationId xmlns:p14="http://schemas.microsoft.com/office/powerpoint/2010/main" val="24568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517-3147-374E-80A7-0D1BB8ED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030"/>
            <a:ext cx="10972800" cy="576262"/>
          </a:xfrm>
        </p:spPr>
        <p:txBody>
          <a:bodyPr/>
          <a:lstStyle/>
          <a:p>
            <a:r>
              <a:rPr lang="pt-BR" dirty="0"/>
              <a:t>Conceitos básicos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1162-0DE5-F043-A219-5ABC79DF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865651"/>
            <a:ext cx="11483101" cy="5430977"/>
          </a:xfrm>
        </p:spPr>
        <p:txBody>
          <a:bodyPr/>
          <a:lstStyle/>
          <a:p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pPr lvl="1"/>
            <a:endParaRPr lang="pt-BR" altLang="en-US" dirty="0"/>
          </a:p>
          <a:p>
            <a:pPr lvl="1"/>
            <a:endParaRPr lang="pt-BR" altLang="en-US" dirty="0"/>
          </a:p>
          <a:p>
            <a:pPr lvl="1"/>
            <a:endParaRPr lang="pt-BR" altLang="en-US" dirty="0"/>
          </a:p>
          <a:p>
            <a:endParaRPr lang="pt-BR" altLang="en-US" dirty="0"/>
          </a:p>
          <a:p>
            <a:r>
              <a:rPr lang="pt-BR" altLang="en-US" dirty="0"/>
              <a:t>Considerando o desempenho:</a:t>
            </a:r>
          </a:p>
          <a:p>
            <a:pPr lvl="1"/>
            <a:r>
              <a:rPr lang="pt-BR" altLang="en-US" dirty="0"/>
              <a:t>O acesso a registradores é feito em um </a:t>
            </a:r>
            <a:r>
              <a:rPr lang="pt-BR" altLang="en-US" dirty="0" err="1"/>
              <a:t>clock</a:t>
            </a:r>
            <a:r>
              <a:rPr lang="pt-BR" altLang="en-US" dirty="0"/>
              <a:t> de CPU, ou menos.</a:t>
            </a:r>
          </a:p>
          <a:p>
            <a:pPr lvl="1"/>
            <a:r>
              <a:rPr lang="pt-BR" altLang="en-US" dirty="0"/>
              <a:t>O acesso a memória Principal pode tomar vários ciclos de processador, é relativamente lento, causando </a:t>
            </a:r>
            <a:r>
              <a:rPr lang="pt-BR" altLang="en-US" u="sng" dirty="0" err="1"/>
              <a:t>stall</a:t>
            </a:r>
            <a:r>
              <a:rPr lang="pt-BR" altLang="en-US" dirty="0"/>
              <a:t>.</a:t>
            </a:r>
          </a:p>
          <a:p>
            <a:pPr lvl="1"/>
            <a:r>
              <a:rPr lang="pt-BR" altLang="en-US" dirty="0"/>
              <a:t>A memória cache</a:t>
            </a:r>
            <a:r>
              <a:rPr lang="pt-BR" altLang="en-US" dirty="0">
                <a:solidFill>
                  <a:srgbClr val="3366FF"/>
                </a:solidFill>
              </a:rPr>
              <a:t> </a:t>
            </a:r>
            <a:r>
              <a:rPr lang="pt-BR" altLang="en-US" dirty="0"/>
              <a:t> visa melhorar o tempo de acesso aos dados da memória Principal.</a:t>
            </a:r>
            <a:endParaRPr lang="pt-BR" altLang="en-US" sz="800" dirty="0"/>
          </a:p>
          <a:p>
            <a:endParaRPr lang="pt-BR" altLang="en-US" dirty="0"/>
          </a:p>
          <a:p>
            <a:r>
              <a:rPr lang="pt-BR" altLang="en-US" dirty="0"/>
              <a:t>Além disso, considerando sistemas </a:t>
            </a:r>
            <a:r>
              <a:rPr lang="pt-BR" altLang="en-US" dirty="0" err="1"/>
              <a:t>multiprogramados</a:t>
            </a:r>
            <a:r>
              <a:rPr lang="pt-BR" altLang="en-US" dirty="0"/>
              <a:t>, mecanismos de proteção de memória são requeridos para </a:t>
            </a:r>
            <a:r>
              <a:rPr lang="pt-BR" altLang="en-BR" dirty="0"/>
              <a:t>evitar que um processo malicioso acesse áreas de memória indevidas (e.g., a área do  SO).</a:t>
            </a:r>
          </a:p>
          <a:p>
            <a:endParaRPr lang="pt-BR" alt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B2C42-03D2-F049-8449-23FEE4C8BD27}"/>
              </a:ext>
            </a:extLst>
          </p:cNvPr>
          <p:cNvSpPr/>
          <p:nvPr/>
        </p:nvSpPr>
        <p:spPr bwMode="auto">
          <a:xfrm>
            <a:off x="1751777" y="1350558"/>
            <a:ext cx="2160587" cy="1292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latin typeface="Verdana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10245-F1FB-BB4C-B9CF-E465BE0299B3}"/>
              </a:ext>
            </a:extLst>
          </p:cNvPr>
          <p:cNvSpPr/>
          <p:nvPr/>
        </p:nvSpPr>
        <p:spPr bwMode="auto">
          <a:xfrm>
            <a:off x="1980377" y="2068108"/>
            <a:ext cx="1725612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  <a:latin typeface="Verdana" charset="0"/>
              </a:rPr>
              <a:t>Registradores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8C6AD-A5E6-F145-BE42-951EF6CA200E}"/>
              </a:ext>
            </a:extLst>
          </p:cNvPr>
          <p:cNvSpPr/>
          <p:nvPr/>
        </p:nvSpPr>
        <p:spPr bwMode="auto">
          <a:xfrm>
            <a:off x="4367977" y="2023658"/>
            <a:ext cx="901700" cy="531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  <a:latin typeface="Verdana" charset="0"/>
              </a:rPr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CEB52-D1B1-F646-B026-6462DF0B00AD}"/>
              </a:ext>
            </a:extLst>
          </p:cNvPr>
          <p:cNvSpPr/>
          <p:nvPr/>
        </p:nvSpPr>
        <p:spPr bwMode="auto">
          <a:xfrm>
            <a:off x="6322189" y="1069570"/>
            <a:ext cx="1757363" cy="160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pt-BR" altLang="en-BR" sz="1800"/>
          </a:p>
          <a:p>
            <a:pPr algn="ctr"/>
            <a:r>
              <a:rPr lang="pt-BR" altLang="en-BR" sz="1800"/>
              <a:t>Memória</a:t>
            </a:r>
          </a:p>
          <a:p>
            <a:pPr algn="ctr"/>
            <a:r>
              <a:rPr lang="pt-BR" altLang="en-BR" sz="1800">
                <a:solidFill>
                  <a:srgbClr val="000000"/>
                </a:solidFill>
                <a:latin typeface="Helvetica" pitchFamily="2" charset="0"/>
              </a:rPr>
              <a:t>Principal</a:t>
            </a:r>
            <a:endParaRPr lang="pt-BR" altLang="en-BR" sz="180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2CDF1266-F42E-3549-8D0B-483A3A8CD9B7}"/>
              </a:ext>
            </a:extLst>
          </p:cNvPr>
          <p:cNvSpPr/>
          <p:nvPr/>
        </p:nvSpPr>
        <p:spPr bwMode="auto">
          <a:xfrm>
            <a:off x="3933002" y="1556933"/>
            <a:ext cx="2366962" cy="18573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5A87CB13-E8C0-524F-A896-9BA28230FFE8}"/>
              </a:ext>
            </a:extLst>
          </p:cNvPr>
          <p:cNvSpPr/>
          <p:nvPr/>
        </p:nvSpPr>
        <p:spPr bwMode="auto">
          <a:xfrm>
            <a:off x="3923477" y="2198283"/>
            <a:ext cx="444500" cy="16192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81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8A6C-975C-B949-A614-A6D91FB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implementação da tabela de páginas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3A43-1AF5-2948-BB43-993622A9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216143" cy="4530725"/>
          </a:xfrm>
        </p:spPr>
        <p:txBody>
          <a:bodyPr/>
          <a:lstStyle/>
          <a:p>
            <a:r>
              <a:rPr lang="pt-PT" dirty="0"/>
              <a:t>Como cada processo tem uma tabela de páginas, um ponteiro para a tabela de página é armazenado na PCB de cada processo. Quando o </a:t>
            </a:r>
            <a:r>
              <a:rPr lang="pt-PT" dirty="0" err="1"/>
              <a:t>escalonador</a:t>
            </a:r>
            <a:r>
              <a:rPr lang="pt-PT" dirty="0"/>
              <a:t> da CPU seleciona um processo para execução, o despachador deve inicializar o hardware apropriado com os valores da tabela de páginas armazenada.</a:t>
            </a:r>
          </a:p>
          <a:p>
            <a:endParaRPr lang="pt-PT" dirty="0"/>
          </a:p>
          <a:p>
            <a:r>
              <a:rPr lang="pt-PT" dirty="0"/>
              <a:t>A implementação da tabela de páginas pode ser feita de várias formas:</a:t>
            </a:r>
          </a:p>
          <a:p>
            <a:pPr lvl="1"/>
            <a:r>
              <a:rPr lang="pt-PT" dirty="0"/>
              <a:t> No caso mais simples, a tabela de páginas é implementada como um conjunto de registradores de alta velocidade, o que torna a tradução do endereço de página muito eficiente. No entanto, esta abordagem aumenta o tempo de troca de contexto, pois cada um dos esses registradores devem ser salvos e recarregados durante uma troca de contexto.  A implementação com registradores é satisfatória se a tabela de páginas é relativamente pequena.</a:t>
            </a:r>
          </a:p>
          <a:p>
            <a:pPr lvl="1"/>
            <a:r>
              <a:rPr lang="pt-PT" dirty="0"/>
              <a:t>A maioria das </a:t>
            </a:r>
            <a:r>
              <a:rPr lang="pt-PT" dirty="0" err="1"/>
              <a:t>CPUs</a:t>
            </a:r>
            <a:r>
              <a:rPr lang="pt-PT" dirty="0"/>
              <a:t> contemporâneas, no entanto, suporta tabelas de páginas enormes (por exemplo, 2</a:t>
            </a:r>
            <a:r>
              <a:rPr lang="pt-PT" baseline="30000" dirty="0"/>
              <a:t>20 </a:t>
            </a:r>
            <a:r>
              <a:rPr lang="pt-PT" dirty="0"/>
              <a:t>entradas), o que inviabiliza esta técnica. Em geral, a tabela de páginas precisa ficar armazenada em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4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segmentação.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Paginação com </a:t>
            </a:r>
            <a:r>
              <a:rPr lang="pt-PT" dirty="0" err="1">
                <a:solidFill>
                  <a:srgbClr val="C00000"/>
                </a:solidFill>
              </a:rPr>
              <a:t>TLBs</a:t>
            </a:r>
            <a:r>
              <a:rPr lang="pt-PT" dirty="0">
                <a:solidFill>
                  <a:srgbClr val="C00000"/>
                </a:solidFill>
              </a:rPr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23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8A6C-975C-B949-A614-A6D91FB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implementação da tabela de páginas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3A43-1AF5-2948-BB43-993622A9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80" y="949147"/>
            <a:ext cx="11355039" cy="5631040"/>
          </a:xfrm>
        </p:spPr>
        <p:txBody>
          <a:bodyPr/>
          <a:lstStyle/>
          <a:p>
            <a:r>
              <a:rPr lang="pt-BR" altLang="en-BR" dirty="0"/>
              <a:t>Quando a tabela de páginas é grande, ela precisa ser mantida na memória principal. Neste caso, a PCB do processo deve guardar as seguintes informações:</a:t>
            </a:r>
          </a:p>
          <a:p>
            <a:pPr lvl="1"/>
            <a:r>
              <a:rPr lang="pt-BR" altLang="en-BR" dirty="0">
                <a:solidFill>
                  <a:srgbClr val="000000"/>
                </a:solidFill>
              </a:rPr>
              <a:t>Valor do  registrador </a:t>
            </a:r>
            <a:r>
              <a:rPr lang="pt-BR" altLang="en-BR" u="sng" dirty="0"/>
              <a:t>PTBR</a:t>
            </a:r>
            <a:r>
              <a:rPr lang="pt-BR" altLang="en-BR" dirty="0"/>
              <a:t> (</a:t>
            </a:r>
            <a:r>
              <a:rPr lang="pt-BR" altLang="en-BR" b="1" dirty="0"/>
              <a:t>Page-</a:t>
            </a:r>
            <a:r>
              <a:rPr lang="pt-BR" altLang="en-BR" b="1" dirty="0" err="1"/>
              <a:t>table</a:t>
            </a:r>
            <a:r>
              <a:rPr lang="pt-BR" altLang="en-BR" b="1" dirty="0"/>
              <a:t> base </a:t>
            </a:r>
            <a:r>
              <a:rPr lang="pt-BR" altLang="en-BR" b="1" dirty="0" err="1"/>
              <a:t>register</a:t>
            </a:r>
            <a:r>
              <a:rPr lang="pt-BR" altLang="en-BR" dirty="0">
                <a:solidFill>
                  <a:srgbClr val="000000"/>
                </a:solidFill>
              </a:rPr>
              <a:t>) que indica</a:t>
            </a:r>
            <a:r>
              <a:rPr lang="pt-BR" altLang="en-BR" dirty="0"/>
              <a:t> a localização em memória da tabela de páginas.</a:t>
            </a:r>
          </a:p>
          <a:p>
            <a:pPr lvl="1"/>
            <a:r>
              <a:rPr lang="pt-BR" altLang="en-BR" dirty="0">
                <a:solidFill>
                  <a:srgbClr val="000000"/>
                </a:solidFill>
              </a:rPr>
              <a:t>Valor do registrador </a:t>
            </a:r>
            <a:r>
              <a:rPr lang="pt-BR" altLang="en-BR" u="sng" dirty="0"/>
              <a:t>PTLR</a:t>
            </a:r>
            <a:r>
              <a:rPr lang="pt-BR" altLang="en-BR" dirty="0"/>
              <a:t> (</a:t>
            </a:r>
            <a:r>
              <a:rPr lang="pt-BR" altLang="en-BR" b="1" dirty="0"/>
              <a:t>Page-</a:t>
            </a:r>
            <a:r>
              <a:rPr lang="pt-BR" altLang="en-BR" b="1" dirty="0" err="1"/>
              <a:t>table</a:t>
            </a:r>
            <a:r>
              <a:rPr lang="pt-BR" altLang="en-BR" b="1" dirty="0"/>
              <a:t> </a:t>
            </a:r>
            <a:r>
              <a:rPr lang="pt-BR" altLang="en-BR" b="1" dirty="0" err="1"/>
              <a:t>length</a:t>
            </a:r>
            <a:r>
              <a:rPr lang="pt-BR" altLang="en-BR" b="1" dirty="0"/>
              <a:t> </a:t>
            </a:r>
            <a:r>
              <a:rPr lang="pt-BR" altLang="en-BR" b="1" dirty="0" err="1"/>
              <a:t>register</a:t>
            </a:r>
            <a:r>
              <a:rPr lang="pt-BR" altLang="en-BR" dirty="0"/>
              <a:t>) que indica o tamanho da tabela de páginas.</a:t>
            </a:r>
          </a:p>
          <a:p>
            <a:endParaRPr lang="pt-BR" altLang="en-BR" dirty="0"/>
          </a:p>
          <a:p>
            <a:r>
              <a:rPr lang="pt-BR" altLang="en-BR" dirty="0"/>
              <a:t>Com essa técnica numa troca de contexto apenas os dois registradores precisam sem atualizados. Porém, todo acesso a um dado/instrução requer dois acessos à memória: um para acessar a tabela de páginas e um segundo para acessar o dado/instrução propriamente dito. </a:t>
            </a:r>
          </a:p>
          <a:p>
            <a:endParaRPr lang="pt-BR" altLang="en-BR" dirty="0"/>
          </a:p>
          <a:p>
            <a:r>
              <a:rPr lang="pt-BR" altLang="en-BR" dirty="0"/>
              <a:t>A ineficiência oriunda dos dois acessos à memória normalmente é atenuada usando um cache para a tabela de páginas chamado </a:t>
            </a:r>
            <a:r>
              <a:rPr lang="pt-BR" altLang="en-BR" u="sng" dirty="0"/>
              <a:t>TLB</a:t>
            </a:r>
            <a:r>
              <a:rPr lang="pt-BR" altLang="en-BR" dirty="0"/>
              <a:t> (</a:t>
            </a:r>
            <a:r>
              <a:rPr lang="pt-BR" altLang="en-BR" b="1" dirty="0" err="1"/>
              <a:t>Translation</a:t>
            </a:r>
            <a:r>
              <a:rPr lang="pt-BR" altLang="en-BR" b="1" dirty="0"/>
              <a:t> Look-</a:t>
            </a:r>
            <a:r>
              <a:rPr lang="pt-BR" altLang="en-BR" b="1" dirty="0" err="1"/>
              <a:t>aside</a:t>
            </a:r>
            <a:r>
              <a:rPr lang="pt-BR" altLang="en-BR" b="1" dirty="0"/>
              <a:t> Buffers</a:t>
            </a:r>
            <a:r>
              <a:rPr lang="pt-BR" altLang="en-BR" dirty="0"/>
              <a:t>). </a:t>
            </a:r>
            <a:r>
              <a:rPr lang="pt-BR" altLang="en-BR" dirty="0" err="1"/>
              <a:t>TLBs</a:t>
            </a:r>
            <a:r>
              <a:rPr lang="pt-BR" altLang="en-BR" dirty="0"/>
              <a:t> são memórias associativas de alto desempenho que armazenam pares chave-valor, e possibilitam a checagem simultânea de todas as chave.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717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DE4-D5C8-7E46-87F3-AD385E7C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implementação da tabela de páginas com </a:t>
            </a:r>
            <a:r>
              <a:rPr lang="pt-BR" dirty="0" err="1"/>
              <a:t>TLBs</a:t>
            </a:r>
            <a:r>
              <a:rPr lang="pt-BR" dirty="0"/>
              <a:t> (cont.)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C12637D-5B0D-7542-836C-AB7FB01B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0" y="1240043"/>
            <a:ext cx="7200779" cy="54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8BD1E-28FE-2F48-83A7-E74BE15FB788}"/>
              </a:ext>
            </a:extLst>
          </p:cNvPr>
          <p:cNvSpPr txBox="1"/>
          <p:nvPr/>
        </p:nvSpPr>
        <p:spPr>
          <a:xfrm>
            <a:off x="8229601" y="2967335"/>
            <a:ext cx="355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Atente-se para o fato de que a tabela de páginas, neste caso está na memória física, apesar do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deseno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não indicar isso.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FFE57-415B-034E-8A51-11C914497789}"/>
              </a:ext>
            </a:extLst>
          </p:cNvPr>
          <p:cNvSpPr/>
          <p:nvPr/>
        </p:nvSpPr>
        <p:spPr bwMode="auto">
          <a:xfrm>
            <a:off x="6815182" y="5872765"/>
            <a:ext cx="1049439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Memória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F</a:t>
            </a:r>
            <a:r>
              <a:rPr lang="pt-BR" sz="1200" dirty="0">
                <a:latin typeface="Verdana" charset="0"/>
              </a:rPr>
              <a:t>ísica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B1BC7-724B-C24E-B2B6-C11649ADD303}"/>
              </a:ext>
            </a:extLst>
          </p:cNvPr>
          <p:cNvSpPr/>
          <p:nvPr/>
        </p:nvSpPr>
        <p:spPr bwMode="auto">
          <a:xfrm>
            <a:off x="3411413" y="6367929"/>
            <a:ext cx="2016372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>
                <a:latin typeface="Verdana" charset="0"/>
              </a:rPr>
              <a:t>Tabela de página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(em memória física)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D1399-D418-464E-886E-CF0BE9FF6A7F}"/>
              </a:ext>
            </a:extLst>
          </p:cNvPr>
          <p:cNvSpPr/>
          <p:nvPr/>
        </p:nvSpPr>
        <p:spPr bwMode="auto">
          <a:xfrm>
            <a:off x="1755060" y="1240043"/>
            <a:ext cx="870154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A561B-5035-354F-9888-CFEDA5BAA967}"/>
              </a:ext>
            </a:extLst>
          </p:cNvPr>
          <p:cNvSpPr/>
          <p:nvPr/>
        </p:nvSpPr>
        <p:spPr bwMode="auto">
          <a:xfrm>
            <a:off x="5803491" y="3124972"/>
            <a:ext cx="870154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>
                <a:latin typeface="Verdana" charset="0"/>
              </a:rPr>
              <a:t>Endereço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>
                <a:latin typeface="Verdana" charset="0"/>
              </a:rPr>
              <a:t>físico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078570-CF25-EF4F-8AA0-35DC097057AF}"/>
              </a:ext>
            </a:extLst>
          </p:cNvPr>
          <p:cNvSpPr/>
          <p:nvPr/>
        </p:nvSpPr>
        <p:spPr bwMode="auto">
          <a:xfrm>
            <a:off x="2625214" y="2191719"/>
            <a:ext cx="645523" cy="4900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latin typeface="Verdana" charset="0"/>
              </a:rPr>
              <a:t>Número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latin typeface="Verdana" charset="0"/>
              </a:rPr>
              <a:t>da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00" dirty="0">
                <a:latin typeface="Verdana" charset="0"/>
              </a:rPr>
              <a:t>página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5B847-2CD8-8944-A291-A56A7CEEACFD}"/>
              </a:ext>
            </a:extLst>
          </p:cNvPr>
          <p:cNvSpPr/>
          <p:nvPr/>
        </p:nvSpPr>
        <p:spPr bwMode="auto">
          <a:xfrm>
            <a:off x="2672106" y="2086212"/>
            <a:ext cx="645523" cy="6218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Número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da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página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AC01CE-8E86-A940-BC03-0434D015F1FC}"/>
              </a:ext>
            </a:extLst>
          </p:cNvPr>
          <p:cNvSpPr/>
          <p:nvPr/>
        </p:nvSpPr>
        <p:spPr bwMode="auto">
          <a:xfrm>
            <a:off x="3411413" y="2082921"/>
            <a:ext cx="645523" cy="6218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Número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do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Verdana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2001957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8553-6B64-FC4C-8457-4CDD514F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implementação da tabela de páginas com </a:t>
            </a:r>
            <a:r>
              <a:rPr lang="pt-BR" dirty="0" err="1"/>
              <a:t>TLBs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8DFD-2F0F-5A48-A1DD-EF833240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365493" cy="5445845"/>
          </a:xfrm>
        </p:spPr>
        <p:txBody>
          <a:bodyPr/>
          <a:lstStyle/>
          <a:p>
            <a:r>
              <a:rPr lang="pt-BR" altLang="en-BR" dirty="0" err="1"/>
              <a:t>TLBs</a:t>
            </a:r>
            <a:r>
              <a:rPr lang="pt-BR" altLang="en-BR" dirty="0"/>
              <a:t> são memórias associativas de alto desempenho que armazenam pares chave-valor, e possibilitam a checagem simultânea de todas as chave. </a:t>
            </a:r>
          </a:p>
          <a:p>
            <a:pPr lvl="1"/>
            <a:r>
              <a:rPr lang="pt-BR" altLang="en-BR" dirty="0"/>
              <a:t>O objetivo é construir uma cache para melhorar o tempo de acesso à tabela de páginas.</a:t>
            </a:r>
          </a:p>
          <a:p>
            <a:pPr lvl="1"/>
            <a:r>
              <a:rPr lang="pt-BR" altLang="en-BR" dirty="0"/>
              <a:t>As </a:t>
            </a:r>
            <a:r>
              <a:rPr lang="pt-BR" altLang="en-BR" dirty="0" err="1"/>
              <a:t>TLBs</a:t>
            </a:r>
            <a:r>
              <a:rPr lang="pt-BR" altLang="en-BR" dirty="0"/>
              <a:t> são rápidas, porém pequenas (tipicamente de 64 a 1,024 entradas), pois são implementadas como parte do pipeline de instruções.</a:t>
            </a:r>
          </a:p>
          <a:p>
            <a:endParaRPr lang="pt-BR" altLang="en-BR" dirty="0"/>
          </a:p>
          <a:p>
            <a:r>
              <a:rPr lang="pt-BR" altLang="en-BR" dirty="0"/>
              <a:t>Para melhorar ainda mais o desempenho, algumas </a:t>
            </a:r>
            <a:r>
              <a:rPr lang="pt-BR" altLang="en-BR" dirty="0" err="1"/>
              <a:t>TLBs</a:t>
            </a:r>
            <a:r>
              <a:rPr lang="pt-BR" altLang="en-BR" dirty="0"/>
              <a:t> armazenam</a:t>
            </a:r>
            <a:r>
              <a:rPr lang="pt-BR" altLang="en-BR" b="1" dirty="0"/>
              <a:t> </a:t>
            </a:r>
            <a:r>
              <a:rPr lang="pt-BR" altLang="en-BR" u="sng" dirty="0" err="1"/>
              <a:t>ASIDs</a:t>
            </a:r>
            <a:r>
              <a:rPr lang="pt-BR" altLang="en-BR" dirty="0"/>
              <a:t> (</a:t>
            </a:r>
            <a:r>
              <a:rPr lang="pt-BR" altLang="en-BR" dirty="0" err="1"/>
              <a:t>address-space</a:t>
            </a:r>
            <a:r>
              <a:rPr lang="pt-BR" altLang="en-BR" dirty="0"/>
              <a:t> </a:t>
            </a:r>
            <a:r>
              <a:rPr lang="pt-BR" altLang="en-BR" dirty="0" err="1"/>
              <a:t>identifiers</a:t>
            </a:r>
            <a:r>
              <a:rPr lang="pt-BR" altLang="en-BR" dirty="0">
                <a:solidFill>
                  <a:srgbClr val="000000"/>
                </a:solidFill>
              </a:rPr>
              <a:t>)</a:t>
            </a:r>
            <a:r>
              <a:rPr lang="pt-BR" altLang="en-BR" b="1" dirty="0">
                <a:solidFill>
                  <a:srgbClr val="000000"/>
                </a:solidFill>
              </a:rPr>
              <a:t> </a:t>
            </a:r>
            <a:r>
              <a:rPr lang="pt-BR" altLang="en-BR" dirty="0"/>
              <a:t>em cada entrada. Este dado identifica cada processo de forma única com o objetivo de oferecer proteção de acesso. Sem </a:t>
            </a:r>
            <a:r>
              <a:rPr lang="pt-BR" altLang="en-BR" dirty="0" err="1"/>
              <a:t>ASIDs</a:t>
            </a:r>
            <a:r>
              <a:rPr lang="pt-BR" altLang="en-BR" dirty="0"/>
              <a:t>  é necessário reinicializar a TLB em cada troca de contexto.</a:t>
            </a:r>
          </a:p>
          <a:p>
            <a:pPr marL="0" indent="0">
              <a:buNone/>
            </a:pPr>
            <a:endParaRPr lang="pt-BR" altLang="en-BR" dirty="0"/>
          </a:p>
          <a:p>
            <a:r>
              <a:rPr lang="pt-BR" altLang="en-BR" dirty="0"/>
              <a:t>Sob um falta na TLB (TLB miss), a tabela de páginas é acessada, e o valor recuperado é carregado na TLB para acesso futuro mais rápido.</a:t>
            </a:r>
          </a:p>
          <a:p>
            <a:pPr lvl="1"/>
            <a:r>
              <a:rPr lang="pt-BR" altLang="en-BR" dirty="0"/>
              <a:t>Políticas de substituição de entradas devem ser consideradas (LRU, randômico, round </a:t>
            </a:r>
            <a:r>
              <a:rPr lang="pt-BR" altLang="en-BR" dirty="0" err="1"/>
              <a:t>robin</a:t>
            </a:r>
            <a:r>
              <a:rPr lang="pt-BR" altLang="en-BR" dirty="0"/>
              <a:t> </a:t>
            </a:r>
            <a:r>
              <a:rPr lang="pt-BR" altLang="en-BR" dirty="0" err="1"/>
              <a:t>etc</a:t>
            </a:r>
            <a:r>
              <a:rPr lang="pt-BR" altLang="en-BR" dirty="0"/>
              <a:t>).</a:t>
            </a:r>
          </a:p>
          <a:p>
            <a:pPr lvl="1"/>
            <a:r>
              <a:rPr lang="pt-BR" altLang="en-BR" dirty="0"/>
              <a:t>Algumas entradas podem ser permanentes (</a:t>
            </a:r>
            <a:r>
              <a:rPr lang="pt-BR" altLang="en-BR" dirty="0" err="1"/>
              <a:t>wired</a:t>
            </a:r>
            <a:r>
              <a:rPr lang="pt-BR" altLang="en-BR" dirty="0"/>
              <a:t> </a:t>
            </a:r>
            <a:r>
              <a:rPr lang="pt-BR" altLang="en-BR" dirty="0" err="1"/>
              <a:t>down</a:t>
            </a:r>
            <a:r>
              <a:rPr lang="pt-BR" altLang="en-BR" dirty="0"/>
              <a:t>) para garantir acesso rápido.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990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0127-B38F-CB4F-A656-3AA9D3E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 com TLB (cont.)</a:t>
            </a:r>
            <a:endParaRPr lang="pt-B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396B-E712-C24D-B341-983BC305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4" y="1134342"/>
            <a:ext cx="11331890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dirty="0"/>
              <a:t>Supondo que o tempo de acesso à TLB seja = </a:t>
            </a:r>
            <a:r>
              <a:rPr lang="pt-BR" altLang="en-BR" dirty="0">
                <a:sym typeface="Symbol" pitchFamily="2" charset="2"/>
              </a:rPr>
              <a:t> e taxa de acerto seja = . Taxa de acerto é porcentagem de vezes que um número de página é encontrado na TLB; está relacionado ao número de registradores associativos.</a:t>
            </a:r>
          </a:p>
          <a:p>
            <a:pPr marL="457176" lvl="1" indent="0"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pt-BR" altLang="en-BR" dirty="0">
              <a:sym typeface="Symbol" pitchFamily="2" charset="2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b="1" u="sng" dirty="0">
                <a:sym typeface="Symbol" pitchFamily="2" charset="2"/>
              </a:rPr>
              <a:t>Tempo de acesso efetivo</a:t>
            </a:r>
            <a:r>
              <a:rPr lang="pt-BR" altLang="en-BR" u="sng" dirty="0">
                <a:sym typeface="Symbol" pitchFamily="2" charset="2"/>
              </a:rPr>
              <a:t> (</a:t>
            </a:r>
            <a:r>
              <a:rPr lang="pt-BR" altLang="en-BR" b="1" u="sng" dirty="0">
                <a:sym typeface="Symbol" pitchFamily="2" charset="2"/>
              </a:rPr>
              <a:t>TAE):</a:t>
            </a:r>
            <a:endParaRPr lang="pt-BR" altLang="en-BR" u="sng" dirty="0">
              <a:sym typeface="Symbol" pitchFamily="2" charset="2"/>
            </a:endParaRP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pt-BR" altLang="en-BR" dirty="0"/>
              <a:t>		TAE = (1m + </a:t>
            </a:r>
            <a:r>
              <a:rPr lang="pt-BR" altLang="en-BR" dirty="0">
                <a:sym typeface="Symbol" pitchFamily="2" charset="2"/>
              </a:rPr>
              <a:t>)  + (2m + )(1 – )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pt-BR" altLang="en-BR" dirty="0">
                <a:sym typeface="Symbol" pitchFamily="2" charset="2"/>
              </a:rPr>
              <a:t>		</a:t>
            </a:r>
            <a:endParaRPr lang="pt-BR" altLang="en-BR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dirty="0"/>
              <a:t> </a:t>
            </a:r>
            <a:r>
              <a:rPr lang="pt-BR" altLang="en-BR" dirty="0">
                <a:sym typeface="Symbol" pitchFamily="2" charset="2"/>
              </a:rPr>
              <a:t>Supondo  = 80%,  = 20ns, m=100ns: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dirty="0">
                <a:sym typeface="Symbol" pitchFamily="2" charset="2"/>
              </a:rPr>
              <a:t>TAE = 0.80 </a:t>
            </a:r>
            <a:r>
              <a:rPr lang="pt-BR" altLang="en-BR" dirty="0" err="1">
                <a:sym typeface="Symbol" pitchFamily="2" charset="2"/>
              </a:rPr>
              <a:t>x</a:t>
            </a:r>
            <a:r>
              <a:rPr lang="pt-BR" altLang="en-BR" dirty="0">
                <a:sym typeface="Symbol" pitchFamily="2" charset="2"/>
              </a:rPr>
              <a:t> 120 + 0.20 </a:t>
            </a:r>
            <a:r>
              <a:rPr lang="pt-BR" altLang="en-BR" dirty="0" err="1">
                <a:sym typeface="Symbol" pitchFamily="2" charset="2"/>
              </a:rPr>
              <a:t>x</a:t>
            </a:r>
            <a:r>
              <a:rPr lang="pt-BR" altLang="en-BR" dirty="0">
                <a:sym typeface="Symbol" pitchFamily="2" charset="2"/>
              </a:rPr>
              <a:t> 220 = 140ns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dirty="0">
                <a:sym typeface="Symbol" pitchFamily="2" charset="2"/>
              </a:rPr>
              <a:t>Com uma taxa de acerto mais realística -&gt;   = 99%,  = 20ns para TLB, 100ns para acesso a memória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pt-BR" altLang="en-BR" dirty="0">
                <a:sym typeface="Symbol" pitchFamily="2" charset="2"/>
              </a:rPr>
              <a:t>TAE = 0.99 </a:t>
            </a:r>
            <a:r>
              <a:rPr lang="pt-BR" altLang="en-BR" dirty="0" err="1">
                <a:sym typeface="Symbol" pitchFamily="2" charset="2"/>
              </a:rPr>
              <a:t>x</a:t>
            </a:r>
            <a:r>
              <a:rPr lang="pt-BR" altLang="en-BR" dirty="0">
                <a:sym typeface="Symbol" pitchFamily="2" charset="2"/>
              </a:rPr>
              <a:t> 120 + 0.01 </a:t>
            </a:r>
            <a:r>
              <a:rPr lang="pt-BR" altLang="en-BR" dirty="0" err="1">
                <a:sym typeface="Symbol" pitchFamily="2" charset="2"/>
              </a:rPr>
              <a:t>x</a:t>
            </a:r>
            <a:r>
              <a:rPr lang="pt-BR" altLang="en-BR" dirty="0">
                <a:sym typeface="Symbol" pitchFamily="2" charset="2"/>
              </a:rPr>
              <a:t> 220 = 121ns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037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B183-E9B3-1941-90D6-EF9145D8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bits de proteção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F3AF-BE13-5B43-93DA-167AE635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5150711"/>
          </a:xfrm>
        </p:spPr>
        <p:txBody>
          <a:bodyPr/>
          <a:lstStyle/>
          <a:p>
            <a:r>
              <a:rPr lang="pt-BR" altLang="en-BR" u="sng" dirty="0"/>
              <a:t>Controle de acesso</a:t>
            </a:r>
            <a:r>
              <a:rPr lang="pt-BR" altLang="en-BR" dirty="0"/>
              <a:t>:  São acrescentados às entradas da tabela de página para indicar se a página permite leitura, escrita e execução. Por exemplo, uma tentativa de escrita em uma página somente de leitura gera um </a:t>
            </a:r>
            <a:r>
              <a:rPr lang="pt-BR" altLang="en-BR" dirty="0" err="1"/>
              <a:t>trap</a:t>
            </a:r>
            <a:r>
              <a:rPr lang="pt-BR" altLang="en-BR" dirty="0"/>
              <a:t> para o sistema operacional.</a:t>
            </a:r>
          </a:p>
          <a:p>
            <a:endParaRPr lang="pt-BR" altLang="en-BR" dirty="0"/>
          </a:p>
          <a:p>
            <a:r>
              <a:rPr lang="pt-BR" altLang="en-BR" u="sng" dirty="0"/>
              <a:t>Bit válido-inválido:</a:t>
            </a:r>
            <a:endParaRPr lang="pt-BR" altLang="en-BR" dirty="0"/>
          </a:p>
          <a:p>
            <a:pPr lvl="1"/>
            <a:r>
              <a:rPr lang="pt-BR" altLang="ja-JP" dirty="0"/>
              <a:t>“válido” indica que a página associada está no espaço de endereçamento lógico do processo, e portanto uma página legal.</a:t>
            </a:r>
          </a:p>
          <a:p>
            <a:pPr lvl="1"/>
            <a:r>
              <a:rPr lang="pt-BR" altLang="ja-JP" dirty="0"/>
              <a:t>“invalido” indica que a página não está no espaço de endereçamento lógico do processo.</a:t>
            </a:r>
          </a:p>
          <a:p>
            <a:pPr lvl="1"/>
            <a:r>
              <a:rPr lang="pt-BR" altLang="en-BR" dirty="0"/>
              <a:t>Um outra opção é usar um registrador </a:t>
            </a:r>
            <a:r>
              <a:rPr lang="pt-BR" altLang="en-BR" b="1" dirty="0"/>
              <a:t>PTLR</a:t>
            </a:r>
            <a:r>
              <a:rPr lang="pt-BR" altLang="en-BR" dirty="0"/>
              <a:t> (</a:t>
            </a:r>
            <a:r>
              <a:rPr lang="pt-BR" altLang="en-BR" b="1" dirty="0"/>
              <a:t>Page-</a:t>
            </a:r>
            <a:r>
              <a:rPr lang="pt-BR" altLang="en-BR" b="1" dirty="0" err="1"/>
              <a:t>Table</a:t>
            </a:r>
            <a:r>
              <a:rPr lang="pt-BR" altLang="en-BR" b="1" dirty="0"/>
              <a:t> </a:t>
            </a:r>
            <a:r>
              <a:rPr lang="pt-BR" altLang="en-BR" b="1" dirty="0" err="1"/>
              <a:t>Length</a:t>
            </a:r>
            <a:r>
              <a:rPr lang="pt-BR" altLang="en-BR" b="1" dirty="0"/>
              <a:t> </a:t>
            </a:r>
            <a:r>
              <a:rPr lang="pt-BR" altLang="en-BR" b="1" dirty="0" err="1"/>
              <a:t>Register</a:t>
            </a:r>
            <a:r>
              <a:rPr lang="pt-BR" altLang="en-BR" b="1" dirty="0"/>
              <a:t>)</a:t>
            </a:r>
            <a:r>
              <a:rPr lang="pt-BR" altLang="en-BR" b="1" dirty="0">
                <a:solidFill>
                  <a:srgbClr val="3366FF"/>
                </a:solidFill>
              </a:rPr>
              <a:t> </a:t>
            </a:r>
            <a:r>
              <a:rPr lang="pt-BR" altLang="en-BR" dirty="0"/>
              <a:t>que determina o tamanho da tabela de páginas.</a:t>
            </a:r>
          </a:p>
          <a:p>
            <a:endParaRPr lang="pt-BR" altLang="en-BR" dirty="0"/>
          </a:p>
          <a:p>
            <a:r>
              <a:rPr lang="pt-BR" altLang="en-BR" dirty="0"/>
              <a:t>Qualquer violação aos bits resulta em um </a:t>
            </a:r>
            <a:r>
              <a:rPr lang="pt-BR" altLang="en-BR" dirty="0" err="1"/>
              <a:t>trap</a:t>
            </a:r>
            <a:r>
              <a:rPr lang="pt-BR" altLang="en-BR" dirty="0"/>
              <a:t> para o </a:t>
            </a:r>
            <a:r>
              <a:rPr lang="pt-BR" altLang="en-BR" dirty="0" err="1"/>
              <a:t>kernel</a:t>
            </a:r>
            <a:r>
              <a:rPr lang="pt-BR" altLang="en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73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B183-E9B3-1941-90D6-EF9145D8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bits válido-inválido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AAC51E-9FBF-5940-8BF7-E81A917D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1327753"/>
            <a:ext cx="5503862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B4CB383C-3805-D840-B526-F370CD67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67037"/>
            <a:ext cx="56149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altLang="en-B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Supondo páginas de 2KB e um processo de 10468 bytes. Espaço de endereçamento lógico com 8 páginas (máximo de 16384 bytes).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1BC55-B268-E249-AF0A-DA4CC2459882}"/>
              </a:ext>
            </a:extLst>
          </p:cNvPr>
          <p:cNvSpPr txBox="1"/>
          <p:nvPr/>
        </p:nvSpPr>
        <p:spPr>
          <a:xfrm>
            <a:off x="7399876" y="2374492"/>
            <a:ext cx="14305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/>
              <a:t>Número do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06DEA-C8E8-B84A-A29E-381BFE604B11}"/>
              </a:ext>
            </a:extLst>
          </p:cNvPr>
          <p:cNvSpPr txBox="1"/>
          <p:nvPr/>
        </p:nvSpPr>
        <p:spPr>
          <a:xfrm>
            <a:off x="9103314" y="2433018"/>
            <a:ext cx="14305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/>
              <a:t>Bit válido-inválido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1F8E3-E061-464C-8A77-B6810EB0035D}"/>
              </a:ext>
            </a:extLst>
          </p:cNvPr>
          <p:cNvSpPr txBox="1"/>
          <p:nvPr/>
        </p:nvSpPr>
        <p:spPr>
          <a:xfrm>
            <a:off x="8240536" y="4827640"/>
            <a:ext cx="14305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Tabela de páginas</a:t>
            </a:r>
          </a:p>
        </p:txBody>
      </p:sp>
    </p:spTree>
    <p:extLst>
      <p:ext uri="{BB962C8B-B14F-4D97-AF65-F5344CB8AC3E}">
        <p14:creationId xmlns:p14="http://schemas.microsoft.com/office/powerpoint/2010/main" val="210790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conceito gera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segmentação.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Estrutura da tabela de página.</a:t>
            </a:r>
            <a:endParaRPr lang="pt-BR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570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CEB2-4738-B847-BC41-12237CF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tabela de páginas em memória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E36-B0CC-AD4B-B37C-68F73DFB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BR" dirty="0"/>
              <a:t>Dependendo da arquitetura, a tabela de páginas pode vir a ser muito grande, de modo que armazená-la de forma contínua na memória principal pode ser inapropriado. Por exemplo, considere um espaço de endereçamento lógico de 32-bits com páginas de 4 KB (2</a:t>
            </a:r>
            <a:r>
              <a:rPr lang="pt-BR" altLang="en-BR" baseline="30000" dirty="0"/>
              <a:t>12</a:t>
            </a:r>
            <a:r>
              <a:rPr lang="pt-BR" altLang="en-BR" dirty="0"/>
              <a:t>) teríamos uma tabela de páginas com 2</a:t>
            </a:r>
            <a:r>
              <a:rPr lang="pt-BR" altLang="en-BR" baseline="30000" dirty="0"/>
              <a:t>20</a:t>
            </a:r>
            <a:r>
              <a:rPr lang="pt-BR" altLang="en-BR" dirty="0"/>
              <a:t> entradas (aproximadamente 1 milhão de entradas). Se cada entrada ocupar 4 bytes -&gt; 4 MB de espaço de endereçamento físico só para a tabela de páginas de um processo.</a:t>
            </a:r>
          </a:p>
          <a:p>
            <a:pPr marL="857208" lvl="2" indent="0">
              <a:buNone/>
            </a:pPr>
            <a:endParaRPr lang="pt-BR" altLang="en-BR" dirty="0"/>
          </a:p>
          <a:p>
            <a:r>
              <a:rPr lang="pt-BR" altLang="en-BR" dirty="0"/>
              <a:t>Armazenar tabelas de páginas grandes de forma contínua é inapropriado. Assim, a tabela de páginas costuma ser estruturada de diferentes formas:</a:t>
            </a:r>
          </a:p>
          <a:p>
            <a:pPr lvl="1"/>
            <a:r>
              <a:rPr lang="pt-BR" altLang="en-BR" dirty="0"/>
              <a:t>Tabela de páginas hierárquica (organizada em árvore).</a:t>
            </a:r>
          </a:p>
          <a:p>
            <a:pPr lvl="1"/>
            <a:r>
              <a:rPr lang="pt-BR" altLang="en-BR" dirty="0"/>
              <a:t>Tabela de páginas organizada como uma tabela </a:t>
            </a:r>
            <a:r>
              <a:rPr lang="pt-BR" altLang="en-BR" i="1" dirty="0" err="1"/>
              <a:t>hash</a:t>
            </a:r>
            <a:r>
              <a:rPr lang="pt-BR" altLang="en-BR" dirty="0"/>
              <a:t>.</a:t>
            </a:r>
          </a:p>
          <a:p>
            <a:pPr lvl="1"/>
            <a:r>
              <a:rPr lang="pt-BR" altLang="en-BR" dirty="0"/>
              <a:t>Tabela de páginas invertida.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7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BCBF-3BCF-6446-90DB-624902B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830A-F354-A342-A27F-E9FB1349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946773"/>
            <a:ext cx="11585359" cy="5536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O conceito geral de tradução de endereços.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alocação contígua e registradores base e limite.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segmentada.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Tradução de endereços com memória paginada.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Paginação com </a:t>
            </a:r>
            <a:r>
              <a:rPr lang="pt-PT" dirty="0" err="1"/>
              <a:t>TLBs</a:t>
            </a:r>
            <a:r>
              <a:rPr lang="pt-PT" dirty="0"/>
              <a:t>.</a:t>
            </a:r>
          </a:p>
          <a:p>
            <a:pPr marL="857231" lvl="1" indent="-457200">
              <a:buFont typeface="+mj-lt"/>
              <a:buAutoNum type="arabicPeriod"/>
            </a:pPr>
            <a:r>
              <a:rPr lang="pt-PT" dirty="0"/>
              <a:t>Estrutura da tabela de página.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1200115" lvl="2" indent="-457200">
              <a:buFont typeface="+mj-lt"/>
              <a:buAutoNum type="arabicPeriod"/>
            </a:pPr>
            <a:endParaRPr lang="pt-BR" dirty="0"/>
          </a:p>
          <a:p>
            <a:pPr marL="400031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30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CEB2-4738-B847-BC41-12237CF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 de páginas hierárquica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E36-B0CC-AD4B-B37C-68F73DF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972110"/>
            <a:ext cx="11585359" cy="56080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BR" dirty="0"/>
              <a:t>Se o espaço de endereçamento lógico for muito grande, manter a tabela de páginas num espaço contíguo de memória passa a ser inapropriado. </a:t>
            </a:r>
          </a:p>
          <a:p>
            <a:pPr lvl="1">
              <a:lnSpc>
                <a:spcPct val="90000"/>
              </a:lnSpc>
            </a:pPr>
            <a:r>
              <a:rPr lang="pt-BR" altLang="en-BR" dirty="0"/>
              <a:t>e.g., supondo arquitetura de 32-bit com página de 1KB (offset de 10 bits),  o espaço de endereçamento lógico consistiria de  2</a:t>
            </a:r>
            <a:r>
              <a:rPr lang="pt-BR" altLang="en-BR" baseline="30000" dirty="0"/>
              <a:t>22</a:t>
            </a:r>
            <a:r>
              <a:rPr lang="pt-BR" altLang="en-BR" dirty="0"/>
              <a:t> páginas. </a:t>
            </a:r>
          </a:p>
          <a:p>
            <a:pPr marL="627063" lvl="1">
              <a:lnSpc>
                <a:spcPct val="90000"/>
              </a:lnSpc>
            </a:pPr>
            <a:endParaRPr lang="pt-BR" altLang="en-BR" sz="800" dirty="0"/>
          </a:p>
          <a:p>
            <a:pPr>
              <a:lnSpc>
                <a:spcPct val="90000"/>
              </a:lnSpc>
            </a:pPr>
            <a:r>
              <a:rPr lang="pt-BR" altLang="en-BR" dirty="0"/>
              <a:t>Uma </a:t>
            </a:r>
            <a:r>
              <a:rPr lang="pt-BR" altLang="en-BR" u="sng" dirty="0"/>
              <a:t>tabela de páginas hierárquica</a:t>
            </a:r>
            <a:r>
              <a:rPr lang="pt-BR" altLang="en-BR" dirty="0"/>
              <a:t>  não é armazenada de forma contígua, isto é, a própria tabela de páginas é paginada.  Por exemplo, considerando uma arquitetura de 32 bits com paginas de 1KB, o número de página consiste dos 22 bits mais significativos. Assim, de forma análoga ao que acontece com os dados,  o número da página passa a ser estruturado em duas partes:</a:t>
            </a:r>
          </a:p>
          <a:p>
            <a:pPr marL="798526" lvl="1" indent="-457200">
              <a:lnSpc>
                <a:spcPct val="90000"/>
              </a:lnSpc>
              <a:buFont typeface="+mj-lt"/>
              <a:buAutoNum type="arabicPeriod"/>
            </a:pPr>
            <a:r>
              <a:rPr lang="pt-BR" altLang="en-BR" dirty="0"/>
              <a:t>O número de página da tabela de página de 12-bits </a:t>
            </a:r>
          </a:p>
          <a:p>
            <a:pPr marL="798526" lvl="1" indent="-457200">
              <a:lnSpc>
                <a:spcPct val="90000"/>
              </a:lnSpc>
              <a:buFont typeface="+mj-lt"/>
              <a:buAutoNum type="arabicPeriod"/>
            </a:pPr>
            <a:r>
              <a:rPr lang="pt-BR" altLang="en-BR" dirty="0"/>
              <a:t>Offset de página da tabela de páginas de 10-bit.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pt-BR" altLang="en-BR" sz="1600" dirty="0"/>
            </a:br>
            <a:endParaRPr lang="pt-BR" altLang="en-BR" sz="1600" dirty="0"/>
          </a:p>
          <a:p>
            <a:pPr>
              <a:lnSpc>
                <a:spcPct val="90000"/>
              </a:lnSpc>
            </a:pPr>
            <a:endParaRPr lang="pt-BR" altLang="en-BR" dirty="0"/>
          </a:p>
          <a:p>
            <a:pPr>
              <a:lnSpc>
                <a:spcPct val="90000"/>
              </a:lnSpc>
            </a:pPr>
            <a:endParaRPr lang="pt-BR" altLang="en-BR" dirty="0"/>
          </a:p>
          <a:p>
            <a:pPr>
              <a:lnSpc>
                <a:spcPct val="90000"/>
              </a:lnSpc>
            </a:pPr>
            <a:endParaRPr lang="pt-BR" altLang="en-BR" dirty="0"/>
          </a:p>
          <a:p>
            <a:pPr>
              <a:lnSpc>
                <a:spcPct val="90000"/>
              </a:lnSpc>
            </a:pPr>
            <a:r>
              <a:rPr lang="pt-BR" altLang="en-BR" dirty="0"/>
              <a:t>onde</a:t>
            </a:r>
            <a:r>
              <a:rPr lang="pt-BR" altLang="en-BR" i="1" dirty="0"/>
              <a:t> p</a:t>
            </a:r>
            <a:r>
              <a:rPr lang="pt-BR" altLang="en-BR" i="1" baseline="-25000" dirty="0"/>
              <a:t>1</a:t>
            </a:r>
            <a:r>
              <a:rPr lang="pt-BR" altLang="en-BR" dirty="0"/>
              <a:t> é o </a:t>
            </a:r>
            <a:r>
              <a:rPr lang="pt-BR" altLang="en-BR" dirty="0" err="1"/>
              <a:t>indice</a:t>
            </a:r>
            <a:r>
              <a:rPr lang="pt-BR" altLang="en-BR" dirty="0"/>
              <a:t> mais externo (</a:t>
            </a:r>
            <a:r>
              <a:rPr lang="pt-BR" altLang="en-BR" dirty="0" err="1"/>
              <a:t>outerpage</a:t>
            </a:r>
            <a:r>
              <a:rPr lang="pt-BR" altLang="en-BR" dirty="0"/>
              <a:t>), e </a:t>
            </a:r>
            <a:r>
              <a:rPr lang="pt-BR" altLang="en-BR" i="1" dirty="0"/>
              <a:t>p</a:t>
            </a:r>
            <a:r>
              <a:rPr lang="pt-BR" altLang="en-BR" i="1" baseline="-25000" dirty="0"/>
              <a:t>2</a:t>
            </a:r>
            <a:r>
              <a:rPr lang="pt-BR" altLang="en-BR" dirty="0"/>
              <a:t> é o deslocamento dentro da página da tabela de página do processo.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A8EF8A-037B-5745-858A-D9E2B2A9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40" y="4700745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326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D2FF-AB5F-CE4E-82F5-215D240A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 de páginas hierárquica (cont.)</a:t>
            </a:r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65344515-6D6F-6B49-9BBE-2E43FBE2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39" y="2279195"/>
            <a:ext cx="42481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1A046-CE1E-0441-894A-9F7D29A6A698}"/>
              </a:ext>
            </a:extLst>
          </p:cNvPr>
          <p:cNvSpPr txBox="1"/>
          <p:nvPr/>
        </p:nvSpPr>
        <p:spPr>
          <a:xfrm>
            <a:off x="1091381" y="1198029"/>
            <a:ext cx="104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tabela de páginas é paginada, isto é, criamos uma tabela de páginas (chamada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outer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 a tabela de páginas.</a:t>
            </a:r>
          </a:p>
        </p:txBody>
      </p:sp>
    </p:spTree>
    <p:extLst>
      <p:ext uri="{BB962C8B-B14F-4D97-AF65-F5344CB8AC3E}">
        <p14:creationId xmlns:p14="http://schemas.microsoft.com/office/powerpoint/2010/main" val="826681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74FD-ACC7-724D-A696-176A18C6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</a:t>
            </a:r>
            <a:r>
              <a:rPr lang="pt-BR" u="sng" dirty="0"/>
              <a:t>ta</a:t>
            </a:r>
            <a:r>
              <a:rPr lang="pt-BR" dirty="0"/>
              <a:t>bela de páginas hierárquica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8F11D4-3D10-AD47-9601-A2D6C3B2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3870628"/>
            <a:ext cx="11585359" cy="2709559"/>
          </a:xfrm>
        </p:spPr>
        <p:txBody>
          <a:bodyPr/>
          <a:lstStyle/>
          <a:p>
            <a:r>
              <a:rPr lang="pt-PT" dirty="0"/>
              <a:t>Para um sistema com um espaço de endereço lógico de 64 bits, um esquema de paginação de dois níveis não é mais apropriado. Para ilustrar este ponto, vamos supor que o tamanho da página em tal sistema seja 4 KB (2</a:t>
            </a:r>
            <a:r>
              <a:rPr lang="pt-PT" baseline="30000" dirty="0"/>
              <a:t>12</a:t>
            </a:r>
            <a:r>
              <a:rPr lang="pt-PT" dirty="0"/>
              <a:t>). Neste caso, a tabela de páginas consistiria em até para 2</a:t>
            </a:r>
            <a:r>
              <a:rPr lang="pt-PT" baseline="30000" dirty="0"/>
              <a:t>52</a:t>
            </a:r>
            <a:r>
              <a:rPr lang="pt-PT" dirty="0"/>
              <a:t> entradas. O endereço se pareceria com o seguinte:</a:t>
            </a:r>
            <a:endParaRPr lang="pt-BR" dirty="0"/>
          </a:p>
        </p:txBody>
      </p:sp>
      <p:pic>
        <p:nvPicPr>
          <p:cNvPr id="5" name="Picture 1035">
            <a:extLst>
              <a:ext uri="{FF2B5EF4-FFF2-40B4-BE49-F238E27FC236}">
                <a16:creationId xmlns:a16="http://schemas.microsoft.com/office/drawing/2014/main" id="{57530EB4-BEA4-6D47-B84A-17DB1019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06" y="1015358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94F68-478C-4444-B477-D6E1F72B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45" y="5161680"/>
            <a:ext cx="4646152" cy="10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3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3C04-5D15-8E44-9C06-72509A11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tabelas de página com </a:t>
            </a:r>
            <a:r>
              <a:rPr lang="pt-BR" i="1" dirty="0" err="1"/>
              <a:t>hash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3657-5124-0241-AEFA-71651AA6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BR" dirty="0"/>
              <a:t>Usada em espaços de endereçamento lógico &gt; 32 bits</a:t>
            </a:r>
          </a:p>
          <a:p>
            <a:pPr marL="0" indent="0">
              <a:buNone/>
            </a:pPr>
            <a:endParaRPr lang="pt-BR" altLang="en-BR" dirty="0"/>
          </a:p>
          <a:p>
            <a:r>
              <a:rPr lang="pt-BR" altLang="en-BR" dirty="0"/>
              <a:t>O número de página entra como parâmetro da </a:t>
            </a:r>
            <a:r>
              <a:rPr lang="pt-BR" altLang="en-BR" dirty="0" err="1"/>
              <a:t>funçao</a:t>
            </a:r>
            <a:r>
              <a:rPr lang="pt-BR" altLang="en-BR" dirty="0"/>
              <a:t> </a:t>
            </a:r>
            <a:r>
              <a:rPr lang="pt-BR" altLang="en-BR" i="1" dirty="0" err="1"/>
              <a:t>hash</a:t>
            </a:r>
            <a:r>
              <a:rPr lang="pt-BR" altLang="en-BR" i="1" dirty="0"/>
              <a:t>. </a:t>
            </a:r>
            <a:r>
              <a:rPr lang="pt-BR" altLang="en-BR" dirty="0"/>
              <a:t>A função </a:t>
            </a:r>
            <a:r>
              <a:rPr lang="pt-BR" altLang="en-BR" dirty="0" err="1"/>
              <a:t>hash</a:t>
            </a:r>
            <a:r>
              <a:rPr lang="pt-BR" altLang="en-BR" dirty="0"/>
              <a:t> indexa uma tabela que contém em cada entrada uma lista ligada para tratar colisões.</a:t>
            </a:r>
          </a:p>
          <a:p>
            <a:pPr lvl="1"/>
            <a:r>
              <a:rPr lang="pt-BR" altLang="en-BR" dirty="0"/>
              <a:t>Cada elemento da lista contém: (1) o número da página; (2) o número do frame mapeado; (3) ponteiro para o próximo nó da lista.</a:t>
            </a:r>
          </a:p>
          <a:p>
            <a:endParaRPr lang="pt-BR" altLang="en-BR" dirty="0"/>
          </a:p>
          <a:p>
            <a:r>
              <a:rPr lang="pt-BR" altLang="en-BR" dirty="0"/>
              <a:t>Número de páginas  são comparados com os valores na lista. Se é encontrado, o número do frame físico é extraído.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367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8596-66B8-B242-811E-E4374DFA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tabelas de página com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(cont.)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8D377B-A438-164A-9DB4-FC7B5964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50" y="1658221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51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8247-0C40-B547-A5F2-C29DBF6F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tabelas de página invertida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5205-BE12-5E42-AAD1-BF402D14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BR" dirty="0"/>
              <a:t>Neste caso há apenas uma tabela de página em memória, e não uma por processo.</a:t>
            </a:r>
          </a:p>
          <a:p>
            <a:pPr lvl="1">
              <a:buNone/>
            </a:pPr>
            <a:endParaRPr lang="pt-BR" altLang="en-BR" dirty="0"/>
          </a:p>
          <a:p>
            <a:r>
              <a:rPr lang="pt-BR" altLang="en-BR" dirty="0"/>
              <a:t>Cada entrada da tabela de página contém a informação sobre a página  que está armazenada no frame e, também, a qual processo ela pertence.</a:t>
            </a:r>
          </a:p>
          <a:p>
            <a:endParaRPr lang="pt-BR" altLang="en-BR" dirty="0"/>
          </a:p>
          <a:p>
            <a:r>
              <a:rPr lang="pt-BR" altLang="en-BR" dirty="0"/>
              <a:t> A tabela de página precisa ser pesquisada para verificar se a página requisitada está correntemente armazenada em algum frame.</a:t>
            </a:r>
          </a:p>
          <a:p>
            <a:pPr lvl="1"/>
            <a:r>
              <a:rPr lang="pt-BR" altLang="en-BR" dirty="0"/>
              <a:t>Uma tabela </a:t>
            </a:r>
            <a:r>
              <a:rPr lang="pt-BR" altLang="en-BR" dirty="0" err="1"/>
              <a:t>hash</a:t>
            </a:r>
            <a:r>
              <a:rPr lang="pt-BR" altLang="en-BR" dirty="0"/>
              <a:t> pode ser usada para aliviar a busca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741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148-286C-914B-8679-1F0587B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Paginação: tabelas de página invertida (cont.)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DDC3556-4C32-E941-B20E-46D895E7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584479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11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0D1CF-9C90-F84D-B621-70ED0E367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503745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0AAF-3759-774F-9E8B-AA77D071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88B2-7C85-A147-82CB-06AB9B69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119687" cy="1666731"/>
          </a:xfrm>
        </p:spPr>
        <p:txBody>
          <a:bodyPr/>
          <a:lstStyle/>
          <a:p>
            <a:r>
              <a:rPr lang="pt-BR" altLang="en-BR" dirty="0"/>
              <a:t>Um processo pode ser movido temporariamente para o disco (</a:t>
            </a:r>
            <a:r>
              <a:rPr lang="pt-BR" altLang="en-BR" b="1" dirty="0" err="1"/>
              <a:t>swapped</a:t>
            </a:r>
            <a:r>
              <a:rPr lang="pt-BR" altLang="en-BR" b="1" dirty="0"/>
              <a:t> out</a:t>
            </a:r>
            <a:r>
              <a:rPr lang="pt-BR" altLang="en-BR" b="1" dirty="0">
                <a:solidFill>
                  <a:srgbClr val="000000"/>
                </a:solidFill>
              </a:rPr>
              <a:t>)</a:t>
            </a:r>
            <a:r>
              <a:rPr lang="pt-BR" altLang="en-BR" dirty="0"/>
              <a:t>, e posteriormente trazido de volta para a memória para continuar sua execução (</a:t>
            </a:r>
            <a:r>
              <a:rPr lang="pt-BR" altLang="en-BR" b="1" dirty="0" err="1"/>
              <a:t>swapped</a:t>
            </a:r>
            <a:r>
              <a:rPr lang="pt-BR" altLang="en-BR" b="1" dirty="0"/>
              <a:t> in</a:t>
            </a:r>
            <a:r>
              <a:rPr lang="pt-BR" altLang="en-BR" b="1" dirty="0">
                <a:solidFill>
                  <a:srgbClr val="000000"/>
                </a:solidFill>
              </a:rPr>
              <a:t>).</a:t>
            </a:r>
          </a:p>
          <a:p>
            <a:r>
              <a:rPr lang="pt-BR" altLang="en-BR" dirty="0"/>
              <a:t>São bons candidatos processos inativos, os quais quando reativados devem ser trazidos de volta para a memória.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46AB7009-9728-3F4D-8E0C-B0224B282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87" y="2802050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77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9A50-BB5F-9940-85D1-73C57785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 com paginação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9B8B-BF0F-5A4E-81D0-4779A028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142206"/>
            <a:ext cx="5771909" cy="5015735"/>
          </a:xfrm>
        </p:spPr>
        <p:txBody>
          <a:bodyPr/>
          <a:lstStyle/>
          <a:p>
            <a:r>
              <a:rPr lang="pt-BR" altLang="en-BR" dirty="0"/>
              <a:t>Swap de um processo é custoso, pois a transferência disco memória é lenta. O tempo de transferência total é proporcional a quantidade de memória transferida.</a:t>
            </a:r>
          </a:p>
          <a:p>
            <a:pPr marL="457176" lvl="1" indent="0">
              <a:buNone/>
            </a:pPr>
            <a:endParaRPr lang="pt-BR" dirty="0"/>
          </a:p>
          <a:p>
            <a:r>
              <a:rPr lang="pt-BR" dirty="0" err="1"/>
              <a:t>Swapp</a:t>
            </a:r>
            <a:r>
              <a:rPr lang="pt-BR" dirty="0"/>
              <a:t> de páginas é mais usado atualmente. Consiste em movimentar páginas (</a:t>
            </a:r>
            <a:r>
              <a:rPr lang="pt-BR" dirty="0" err="1"/>
              <a:t>page</a:t>
            </a:r>
            <a:r>
              <a:rPr lang="pt-BR" dirty="0"/>
              <a:t> in e </a:t>
            </a:r>
            <a:r>
              <a:rPr lang="pt-BR" dirty="0" err="1"/>
              <a:t>page</a:t>
            </a:r>
            <a:r>
              <a:rPr lang="pt-BR" dirty="0"/>
              <a:t> out) dos processos entre a memória e o disco (</a:t>
            </a:r>
            <a:r>
              <a:rPr lang="pt-BR" i="1" dirty="0" err="1"/>
              <a:t>backing</a:t>
            </a:r>
            <a:r>
              <a:rPr lang="pt-BR" i="1" dirty="0"/>
              <a:t> </a:t>
            </a:r>
            <a:r>
              <a:rPr lang="pt-BR" i="1" dirty="0" err="1"/>
              <a:t>store</a:t>
            </a:r>
            <a:r>
              <a:rPr lang="pt-BR" dirty="0"/>
              <a:t>). </a:t>
            </a:r>
          </a:p>
          <a:p>
            <a:pPr lvl="1"/>
            <a:r>
              <a:rPr lang="pt-BR" dirty="0"/>
              <a:t>Isso ainda permite</a:t>
            </a:r>
            <a:r>
              <a:rPr lang="pt-BR" altLang="en-BR" dirty="0"/>
              <a:t> aumentar o grau de multiprogramação, a medida que a  memória total dos processos pode exceder a memória física</a:t>
            </a:r>
            <a:endParaRPr lang="pt-BR" dirty="0"/>
          </a:p>
          <a:p>
            <a:pPr lvl="1"/>
            <a:r>
              <a:rPr lang="pt-BR" dirty="0"/>
              <a:t> Usado em conjunto com </a:t>
            </a:r>
            <a:r>
              <a:rPr lang="pt-BR" u="sng" dirty="0"/>
              <a:t>memória virtual</a:t>
            </a:r>
            <a:r>
              <a:rPr lang="pt-BR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AC23E-ED81-3A4D-8CC6-ABD6202D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32" y="565944"/>
            <a:ext cx="5821968" cy="5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BCEA-4914-F740-813D-FC61B78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2C9D-35B7-B247-99BF-7B14E4A2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89" y="1024362"/>
            <a:ext cx="11585359" cy="5555825"/>
          </a:xfrm>
        </p:spPr>
        <p:txBody>
          <a:bodyPr/>
          <a:lstStyle/>
          <a:p>
            <a:r>
              <a:rPr lang="pt-PT" dirty="0"/>
              <a:t>Vários recursos avançados são possibilitados com sistema operacional no controle da tradução de endereços. Entre muitas outras coisas, sistema operacional pode fazer: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Isolamento de processos</a:t>
            </a:r>
            <a:r>
              <a:rPr lang="pt-PT" dirty="0"/>
              <a:t>. A tradução de endereços pode ser usada para limitar a área de memória acessível a um processo.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Compartilhamento de áreas de memória</a:t>
            </a:r>
            <a:r>
              <a:rPr lang="pt-PT" dirty="0"/>
              <a:t>. Possibilita a especificação de áreas de memória compartilhada por processos, seja para comunicação ou para compartilhamento de código.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Memória virtual.</a:t>
            </a:r>
            <a:r>
              <a:rPr lang="pt-PT" dirty="0"/>
              <a:t> Abstração de que um processo tem mais memória do fisicamente presente no computador, possibilitando inclusive executar programas que não estão carregados por completo na memória física.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Arquivos mapeados em memória</a:t>
            </a:r>
            <a:r>
              <a:rPr lang="pt-PT" dirty="0"/>
              <a:t>. Possibilita que o conteúdo de um arquivo seja diretamente referenciado por instruções de um processo, como se ele estivesse carregado em memória.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Gerenciamento de cache. </a:t>
            </a:r>
            <a:r>
              <a:rPr lang="pt-PT" dirty="0"/>
              <a:t>Possibilita arranjar o posicionamento de processos em memória de modo a melhorar o desempenho da memória cache.</a:t>
            </a:r>
          </a:p>
          <a:p>
            <a:pPr marL="457200" indent="-457200">
              <a:buFont typeface="+mj-lt"/>
              <a:buAutoNum type="arabicPeriod"/>
            </a:pPr>
            <a:r>
              <a:rPr lang="pt-PT" b="1" dirty="0"/>
              <a:t>Alocação de memória dinâmica eficiente. </a:t>
            </a:r>
            <a:r>
              <a:rPr lang="pt-PT" dirty="0"/>
              <a:t> Possibilita </a:t>
            </a:r>
            <a:r>
              <a:rPr lang="pt-PT" dirty="0" err="1"/>
              <a:t>interceptar</a:t>
            </a:r>
            <a:r>
              <a:rPr lang="pt-PT" dirty="0"/>
              <a:t> o </a:t>
            </a:r>
            <a:r>
              <a:rPr lang="pt-PT" dirty="0" err="1"/>
              <a:t>kernel</a:t>
            </a:r>
            <a:r>
              <a:rPr lang="pt-PT" dirty="0"/>
              <a:t> (fazer </a:t>
            </a:r>
            <a:r>
              <a:rPr lang="pt-PT" dirty="0" err="1"/>
              <a:t>trap</a:t>
            </a:r>
            <a:r>
              <a:rPr lang="pt-PT" dirty="0"/>
              <a:t>) para alocar memória quando necessário à medida que um processo aumenta seu </a:t>
            </a:r>
            <a:r>
              <a:rPr lang="pt-PT" dirty="0" err="1"/>
              <a:t>heap</a:t>
            </a:r>
            <a:r>
              <a:rPr lang="pt-PT" dirty="0"/>
              <a:t>, ou à medida que uma </a:t>
            </a:r>
            <a:r>
              <a:rPr lang="pt-PT" dirty="0" err="1"/>
              <a:t>thread</a:t>
            </a:r>
            <a:r>
              <a:rPr lang="pt-PT" dirty="0"/>
              <a:t> aumenta sua pilha.</a:t>
            </a:r>
          </a:p>
          <a:p>
            <a:pPr marL="457200" indent="-457200">
              <a:buFont typeface="+mj-lt"/>
              <a:buAutoNum type="arabicPeriod"/>
            </a:pPr>
            <a:endParaRPr lang="pt-PT" b="1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5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9A50-BB5F-9940-85D1-73C57785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Swapping em sistemas móveis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9B8B-BF0F-5A4E-81D0-4779A028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5173861"/>
          </a:xfrm>
        </p:spPr>
        <p:txBody>
          <a:bodyPr/>
          <a:lstStyle/>
          <a:p>
            <a:r>
              <a:rPr lang="pt-BR" altLang="en-BR" dirty="0"/>
              <a:t>Em geral, sistemas móveis possuem limitações com relação ao espaço disponível para armazenamento secundário que é baseado em memória flash. Além disso, as memórias </a:t>
            </a:r>
            <a:r>
              <a:rPr lang="pt-BR" altLang="en-BR" dirty="0" err="1"/>
              <a:t>flashs</a:t>
            </a:r>
            <a:r>
              <a:rPr lang="pt-BR" altLang="en-BR" dirty="0"/>
              <a:t> limitam o número de escritas. </a:t>
            </a:r>
            <a:r>
              <a:rPr lang="pt-PT" dirty="0"/>
              <a:t>Por isso, Sistemas Operacionais móveis não costumar implementar mecanismos de </a:t>
            </a:r>
            <a:r>
              <a:rPr lang="pt-PT" dirty="0" err="1"/>
              <a:t>swap</a:t>
            </a:r>
            <a:r>
              <a:rPr lang="pt-PT" dirty="0"/>
              <a:t>. </a:t>
            </a:r>
          </a:p>
          <a:p>
            <a:endParaRPr lang="pt-PT" dirty="0"/>
          </a:p>
          <a:p>
            <a:r>
              <a:rPr lang="pt-PT" dirty="0"/>
              <a:t>O iOS da Apple, por exemplo, pede aos aplicativos abram mão voluntariamente de memória alocada quando o espaço livre fica crítico. Dados somente leitura (como código) são removidos da memória principal e posteriormente recarregado da memória flash, se necessário. Dados que foram modificados (como como a pilha) nunca são removidos. Aplicativos que não conseguem liberar memória suficiente podem ser encerrados pelo sistema operacional. O </a:t>
            </a:r>
            <a:r>
              <a:rPr lang="pt-PT" dirty="0" err="1"/>
              <a:t>Android</a:t>
            </a:r>
            <a:r>
              <a:rPr lang="pt-PT" dirty="0"/>
              <a:t> pode encerrar um processo caso memória livre disponível seja insuficiente. No entanto, antes de encerrar um processo, o </a:t>
            </a:r>
            <a:r>
              <a:rPr lang="pt-PT" dirty="0" err="1"/>
              <a:t>Android</a:t>
            </a:r>
            <a:r>
              <a:rPr lang="pt-PT" dirty="0"/>
              <a:t> grava o estado do aplicativo na memória flash para que possa ser reiniciado rapidamente. </a:t>
            </a:r>
          </a:p>
          <a:p>
            <a:endParaRPr lang="pt-PT" dirty="0"/>
          </a:p>
          <a:p>
            <a:r>
              <a:rPr lang="pt-PT" dirty="0"/>
              <a:t>Por causa dessas restrições, os desenvolvedores de sistemas móveis devem ter cuidado ao alocar e liberar memória para garantir que seus aplicativos não usem muita memória </a:t>
            </a:r>
            <a:r>
              <a:rPr lang="pt-PT"/>
              <a:t>ou sofram </a:t>
            </a:r>
            <a:r>
              <a:rPr lang="pt-PT" dirty="0"/>
              <a:t>de vazamentos de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22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EB7-267D-804F-A776-88E6FF4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8916"/>
            <a:ext cx="10972800" cy="576262"/>
          </a:xfrm>
        </p:spPr>
        <p:txBody>
          <a:bodyPr/>
          <a:lstStyle/>
          <a:p>
            <a:r>
              <a:rPr lang="pt-BR" dirty="0"/>
              <a:t>O conceito de tradução de endereços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E4F3-121E-5643-9051-A0E97EDA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92" y="888796"/>
            <a:ext cx="11474507" cy="5743497"/>
          </a:xfrm>
        </p:spPr>
        <p:txBody>
          <a:bodyPr/>
          <a:lstStyle/>
          <a:p>
            <a:r>
              <a:rPr lang="pt-BR" dirty="0"/>
              <a:t>Em sistemas modernos, o SO gerencia a memória principal fundamentalmente controlando a tradução de </a:t>
            </a:r>
            <a:r>
              <a:rPr lang="pt-BR" u="sng" dirty="0"/>
              <a:t>endereços virtuais</a:t>
            </a:r>
            <a:r>
              <a:rPr lang="pt-BR" dirty="0"/>
              <a:t> para </a:t>
            </a:r>
            <a:r>
              <a:rPr lang="pt-BR" u="sng" dirty="0"/>
              <a:t>endereços físicos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Endereços virtuais são aqueles gerados por processos em execução. O processo “pensa” que está fazendo referência a localizações físicas de memória, mas na verdade os endereços virtuais são antes traduzidos para endereços físicos (endereços da memória principal propriamente ditos).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Do ponto de vista do programador, a tradução de endereços ocorre de forma transparente, isto é, o processo se comporta corretamente apesar do fato de estar armazenado em algum lugar da memória completamente diferente de onde ele “pensa” que está armazenado. </a:t>
            </a:r>
          </a:p>
          <a:p>
            <a:endParaRPr lang="pt-BR" dirty="0"/>
          </a:p>
          <a:p>
            <a:r>
              <a:rPr lang="pt-BR" dirty="0"/>
              <a:t>Por exemplo, você provavelmente aprendeu nos cursos introdutórios de programação que um ponteiro em uma lista encadeada contém o endereço de memória real do que está apontando. Esta é uma ficção útil, pois para o programador é geralmente melhor não pensar em como cada referência de memória é convertida em um endereço físico real mas, na prática, ocorre uma conversão que envolve muita atividade.</a:t>
            </a:r>
          </a:p>
        </p:txBody>
      </p:sp>
    </p:spTree>
    <p:extLst>
      <p:ext uri="{BB962C8B-B14F-4D97-AF65-F5344CB8AC3E}">
        <p14:creationId xmlns:p14="http://schemas.microsoft.com/office/powerpoint/2010/main" val="18868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33CC-B3DD-8C4F-A12D-ED8ED3C8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tradução de endereços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75470-A71D-B544-878B-3D8F72E10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367" y="1039791"/>
            <a:ext cx="6898511" cy="53035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45CAE-E9A0-0A46-A7A6-19BAC223E650}"/>
              </a:ext>
            </a:extLst>
          </p:cNvPr>
          <p:cNvSpPr txBox="1"/>
          <p:nvPr/>
        </p:nvSpPr>
        <p:spPr>
          <a:xfrm>
            <a:off x="640708" y="1325408"/>
            <a:ext cx="43064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Analisando de forma abstrata, o processador gera endereços virtuais durante a execução de um processo.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 tradução envolve verificar se o endereço é válido: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em caso positivo, convertê-lo em um endereço de físico de memória.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Em caso negativo, tratar o acesso indevido, possivelmente interrompendo a execução do processo envolvido.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Por questão de eficiência, a tradução geralmente é implementada em hardware, o qual é controlado pelo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do sistema operacional. Porém, alguns sistemas podem fazê-la em software ou de forma híbrida.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F0090-414A-E145-B64C-0070DC4F00CB}"/>
              </a:ext>
            </a:extLst>
          </p:cNvPr>
          <p:cNvSpPr txBox="1"/>
          <p:nvPr/>
        </p:nvSpPr>
        <p:spPr>
          <a:xfrm>
            <a:off x="5416951" y="1921397"/>
            <a:ext cx="1030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Processador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75E75-D59E-0D47-85D7-1652E779F6EE}"/>
              </a:ext>
            </a:extLst>
          </p:cNvPr>
          <p:cNvSpPr txBox="1"/>
          <p:nvPr/>
        </p:nvSpPr>
        <p:spPr>
          <a:xfrm>
            <a:off x="7906471" y="1921397"/>
            <a:ext cx="1030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Tradução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A53E5-070B-4142-B860-22F7178346EF}"/>
              </a:ext>
            </a:extLst>
          </p:cNvPr>
          <p:cNvSpPr txBox="1"/>
          <p:nvPr/>
        </p:nvSpPr>
        <p:spPr>
          <a:xfrm>
            <a:off x="9586728" y="3598985"/>
            <a:ext cx="10301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pt-BR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Memória Física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465A-76E7-974D-8322-4CAF5723DE29}"/>
              </a:ext>
            </a:extLst>
          </p:cNvPr>
          <p:cNvSpPr txBox="1"/>
          <p:nvPr/>
        </p:nvSpPr>
        <p:spPr>
          <a:xfrm>
            <a:off x="6594672" y="1325408"/>
            <a:ext cx="10301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pt-BR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Endereço</a:t>
            </a:r>
          </a:p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204EF-0283-E84A-997D-068B69C988D0}"/>
              </a:ext>
            </a:extLst>
          </p:cNvPr>
          <p:cNvSpPr txBox="1"/>
          <p:nvPr/>
        </p:nvSpPr>
        <p:spPr>
          <a:xfrm>
            <a:off x="7906470" y="2649568"/>
            <a:ext cx="1030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Válido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72C68-832C-C441-9D16-B75FCCE2E68F}"/>
              </a:ext>
            </a:extLst>
          </p:cNvPr>
          <p:cNvSpPr txBox="1"/>
          <p:nvPr/>
        </p:nvSpPr>
        <p:spPr>
          <a:xfrm>
            <a:off x="8997860" y="1903890"/>
            <a:ext cx="6944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Inválido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A4EE1-3381-EE42-BD86-5A2F82F736DE}"/>
              </a:ext>
            </a:extLst>
          </p:cNvPr>
          <p:cNvSpPr txBox="1"/>
          <p:nvPr/>
        </p:nvSpPr>
        <p:spPr>
          <a:xfrm>
            <a:off x="8473863" y="4092283"/>
            <a:ext cx="9255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Endereço</a:t>
            </a:r>
          </a:p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Físico</a:t>
            </a:r>
          </a:p>
          <a:p>
            <a:pPr algn="ctr"/>
            <a:endParaRPr lang="pt-BR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155-2D4F-BF4E-9893-2FF92DDF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tradução de endereços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04FB-F79E-5B4D-A80E-33151262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3" y="1134342"/>
            <a:ext cx="11585359" cy="1325829"/>
          </a:xfrm>
        </p:spPr>
        <p:txBody>
          <a:bodyPr/>
          <a:lstStyle/>
          <a:p>
            <a:r>
              <a:rPr lang="pt-BR" altLang="en-BR" dirty="0"/>
              <a:t>Quando implementada por hardware, a unidade de tradução de endereços virtuais para endereços físicos costuma ser chamada de MMU (</a:t>
            </a:r>
            <a:r>
              <a:rPr lang="pt-BR" altLang="en-BR" dirty="0" err="1"/>
              <a:t>Memory</a:t>
            </a:r>
            <a:r>
              <a:rPr lang="pt-BR" altLang="en-BR" dirty="0"/>
              <a:t> Management Unit). </a:t>
            </a:r>
          </a:p>
          <a:p>
            <a:pPr marL="0" indent="0">
              <a:buNone/>
            </a:pPr>
            <a:endParaRPr lang="pt-BR" altLang="en-BR" dirty="0"/>
          </a:p>
          <a:p>
            <a:pPr>
              <a:buNone/>
            </a:pPr>
            <a:endParaRPr lang="pt-BR" altLang="en-BR" i="1" dirty="0"/>
          </a:p>
          <a:p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D50780-1D04-C047-8BF3-6D5ADD89F735}"/>
              </a:ext>
            </a:extLst>
          </p:cNvPr>
          <p:cNvGrpSpPr/>
          <p:nvPr/>
        </p:nvGrpSpPr>
        <p:grpSpPr>
          <a:xfrm>
            <a:off x="952500" y="2460171"/>
            <a:ext cx="10287000" cy="3759200"/>
            <a:chOff x="952500" y="2460171"/>
            <a:chExt cx="10287000" cy="375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86334-83C9-E346-9B3C-4385C454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2460171"/>
              <a:ext cx="10287000" cy="3759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6AC311-6D46-2C44-892F-8BE166919349}"/>
                </a:ext>
              </a:extLst>
            </p:cNvPr>
            <p:cNvSpPr txBox="1"/>
            <p:nvPr/>
          </p:nvSpPr>
          <p:spPr>
            <a:xfrm>
              <a:off x="2963119" y="3370274"/>
              <a:ext cx="17362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Endereço virtual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AA49F-C2D4-CC4C-84A2-93B9B441F225}"/>
                </a:ext>
              </a:extLst>
            </p:cNvPr>
            <p:cNvSpPr txBox="1"/>
            <p:nvPr/>
          </p:nvSpPr>
          <p:spPr>
            <a:xfrm>
              <a:off x="7101309" y="3361595"/>
              <a:ext cx="17362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Endereço físico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A0C276-7C87-7249-9AD5-CB590CD8D8EE}"/>
                </a:ext>
              </a:extLst>
            </p:cNvPr>
            <p:cNvSpPr txBox="1"/>
            <p:nvPr/>
          </p:nvSpPr>
          <p:spPr>
            <a:xfrm>
              <a:off x="9140383" y="3838063"/>
              <a:ext cx="1276833" cy="646331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Memória física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8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30626</TotalTime>
  <Words>6377</Words>
  <Application>Microsoft Macintosh PowerPoint</Application>
  <PresentationFormat>Widescreen</PresentationFormat>
  <Paragraphs>572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Gerenciamento de Memória   Aula 7</vt:lpstr>
      <vt:lpstr>Visão geral</vt:lpstr>
      <vt:lpstr>Conceitos básicos</vt:lpstr>
      <vt:lpstr>Conceitos básicos (Cont.)</vt:lpstr>
      <vt:lpstr>Visão geral</vt:lpstr>
      <vt:lpstr>Motivação</vt:lpstr>
      <vt:lpstr>O conceito de tradução de endereços</vt:lpstr>
      <vt:lpstr>O conceito de tradução de endereços (Cont.)</vt:lpstr>
      <vt:lpstr>O conceito de tradução de endereços (Cont.)</vt:lpstr>
      <vt:lpstr>O conceito de tradução de de endereços (Cont.)</vt:lpstr>
      <vt:lpstr>PowerPoint Presentation</vt:lpstr>
      <vt:lpstr>O conceito de tradução de endereços (cont.) </vt:lpstr>
      <vt:lpstr>Visão geral</vt:lpstr>
      <vt:lpstr>MMU com registrador base e limite</vt:lpstr>
      <vt:lpstr>MMU com registrador base e limite (Cont.)</vt:lpstr>
      <vt:lpstr>MMU com registradores base e limite (Cont.)</vt:lpstr>
      <vt:lpstr>Alocação contígua de memória</vt:lpstr>
      <vt:lpstr>Alocação contígua de memória (cont.)</vt:lpstr>
      <vt:lpstr>Alocação contígua de memória (Cont.)</vt:lpstr>
      <vt:lpstr>Alocação contígua de memória (Cont.)</vt:lpstr>
      <vt:lpstr>Visão geral</vt:lpstr>
      <vt:lpstr>Segmentação</vt:lpstr>
      <vt:lpstr>Segmentação (Cont.)</vt:lpstr>
      <vt:lpstr>Vantagens da segmentação </vt:lpstr>
      <vt:lpstr>Vantagens da segmentação (Cont.)</vt:lpstr>
      <vt:lpstr>Limitações da segmentação</vt:lpstr>
      <vt:lpstr>Visão geral</vt:lpstr>
      <vt:lpstr>Paginação: visão geral</vt:lpstr>
      <vt:lpstr>Paginação: estrutura dos endereços lógicos</vt:lpstr>
      <vt:lpstr>Paginação: esquema básico de tradução de endereços (Cont.)</vt:lpstr>
      <vt:lpstr>Paginação: esquema básico de tradução de endereços (Cont.)</vt:lpstr>
      <vt:lpstr>Paginação: exemplo ilustrativo</vt:lpstr>
      <vt:lpstr>Vantagens da paginação</vt:lpstr>
      <vt:lpstr>Vantagens da paginação (Cont.)</vt:lpstr>
      <vt:lpstr>Vantagens da paginação (Cont.)</vt:lpstr>
      <vt:lpstr>Exemplo: após o processo 1 criar o processo 2 </vt:lpstr>
      <vt:lpstr>Exemplo: após o processo 1 criar o processo 2 (cont.)</vt:lpstr>
      <vt:lpstr>Paginação: páginas compartilhadas (Cont.)</vt:lpstr>
      <vt:lpstr>Paginação: alocação de frames livres</vt:lpstr>
      <vt:lpstr>Paginação: implementação da tabela de páginas </vt:lpstr>
      <vt:lpstr>Visão geral</vt:lpstr>
      <vt:lpstr>Paginação: implementação da tabela de páginas (cont.)</vt:lpstr>
      <vt:lpstr>Paginação: implementação da tabela de páginas com TLBs (cont.)</vt:lpstr>
      <vt:lpstr>Paginação: implementação da tabela de páginas com TLBs</vt:lpstr>
      <vt:lpstr>Paginação com TLB (cont.)</vt:lpstr>
      <vt:lpstr>Paginação: bits de proteção</vt:lpstr>
      <vt:lpstr>Paginação: bits válido-inválido</vt:lpstr>
      <vt:lpstr>Visão geral</vt:lpstr>
      <vt:lpstr>Estrutura da tabela de páginas em memória</vt:lpstr>
      <vt:lpstr>Paginação: tabela de páginas hierárquica</vt:lpstr>
      <vt:lpstr>Paginação: tabela de páginas hierárquica (cont.)</vt:lpstr>
      <vt:lpstr>Paginação: tabela de páginas hierárquica (Cont.)</vt:lpstr>
      <vt:lpstr>Paginação: tabelas de página com hash</vt:lpstr>
      <vt:lpstr>Paginação: tabelas de página com hash (cont.)</vt:lpstr>
      <vt:lpstr>Paginação: tabelas de página invertida</vt:lpstr>
      <vt:lpstr>Paginação: tabelas de página invertida (cont.)</vt:lpstr>
      <vt:lpstr>Swapping</vt:lpstr>
      <vt:lpstr>Swapping padrão</vt:lpstr>
      <vt:lpstr>Swapping com paginação</vt:lpstr>
      <vt:lpstr>Swapping em sistemas móveis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Linder Silva</cp:lastModifiedBy>
  <cp:revision>1326</cp:revision>
  <cp:lastPrinted>2013-10-02T18:16:40Z</cp:lastPrinted>
  <dcterms:created xsi:type="dcterms:W3CDTF">2011-01-13T23:43:38Z</dcterms:created>
  <dcterms:modified xsi:type="dcterms:W3CDTF">2022-03-10T19:00:01Z</dcterms:modified>
</cp:coreProperties>
</file>