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8"/>
  </p:notesMasterIdLst>
  <p:handoutMasterIdLst>
    <p:handoutMasterId r:id="rId49"/>
  </p:handoutMasterIdLst>
  <p:sldIdLst>
    <p:sldId id="330" r:id="rId2"/>
    <p:sldId id="617" r:id="rId3"/>
    <p:sldId id="334" r:id="rId4"/>
    <p:sldId id="335" r:id="rId5"/>
    <p:sldId id="407" r:id="rId6"/>
    <p:sldId id="336" r:id="rId7"/>
    <p:sldId id="618" r:id="rId8"/>
    <p:sldId id="339" r:id="rId9"/>
    <p:sldId id="341" r:id="rId10"/>
    <p:sldId id="342" r:id="rId11"/>
    <p:sldId id="344" r:id="rId12"/>
    <p:sldId id="345" r:id="rId13"/>
    <p:sldId id="619" r:id="rId14"/>
    <p:sldId id="347" r:id="rId15"/>
    <p:sldId id="348" r:id="rId16"/>
    <p:sldId id="349" r:id="rId17"/>
    <p:sldId id="354" r:id="rId18"/>
    <p:sldId id="356" r:id="rId19"/>
    <p:sldId id="355" r:id="rId20"/>
    <p:sldId id="358" r:id="rId21"/>
    <p:sldId id="357" r:id="rId22"/>
    <p:sldId id="359" r:id="rId23"/>
    <p:sldId id="360" r:id="rId24"/>
    <p:sldId id="361" r:id="rId25"/>
    <p:sldId id="362" r:id="rId26"/>
    <p:sldId id="363" r:id="rId27"/>
    <p:sldId id="364" r:id="rId28"/>
    <p:sldId id="365" r:id="rId29"/>
    <p:sldId id="366" r:id="rId30"/>
    <p:sldId id="367" r:id="rId31"/>
    <p:sldId id="368" r:id="rId32"/>
    <p:sldId id="369" r:id="rId33"/>
    <p:sldId id="371" r:id="rId34"/>
    <p:sldId id="372" r:id="rId35"/>
    <p:sldId id="622" r:id="rId36"/>
    <p:sldId id="373" r:id="rId37"/>
    <p:sldId id="374" r:id="rId38"/>
    <p:sldId id="376" r:id="rId39"/>
    <p:sldId id="621" r:id="rId40"/>
    <p:sldId id="377" r:id="rId41"/>
    <p:sldId id="378" r:id="rId42"/>
    <p:sldId id="379" r:id="rId43"/>
    <p:sldId id="380" r:id="rId44"/>
    <p:sldId id="382" r:id="rId45"/>
    <p:sldId id="383" r:id="rId46"/>
    <p:sldId id="384" r:id="rId47"/>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1D7"/>
    <a:srgbClr val="CEC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2"/>
    <p:restoredTop sz="94603"/>
  </p:normalViewPr>
  <p:slideViewPr>
    <p:cSldViewPr snapToGrid="0">
      <p:cViewPr varScale="1">
        <p:scale>
          <a:sx n="109" d="100"/>
          <a:sy n="109" d="100"/>
        </p:scale>
        <p:origin x="552" y="184"/>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0060947-2C65-C540-A73D-10B9BC051756}"/>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029FD423-41AB-CB41-97AC-73A6A54FB2FB}"/>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3092">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2F04A9F7-47F3-7042-BC1E-4CE8F1B5E1D4}"/>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4608D8A6-6B41-224C-96E1-A6B741B71DC2}"/>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a:latin typeface="Helvetica" pitchFamily="2" charset="0"/>
                <a:ea typeface="MS PGothic" panose="020B0600070205080204" pitchFamily="34" charset="-128"/>
              </a:defRPr>
            </a:lvl1pPr>
          </a:lstStyle>
          <a:p>
            <a:pPr>
              <a:defRPr/>
            </a:pPr>
            <a:fld id="{BB8C1434-EAA1-6D48-AB27-43DE0AD22179}" type="slidenum">
              <a:rPr lang="en-US" altLang="en-BR"/>
              <a:pPr>
                <a:defRPr/>
              </a:pPr>
              <a:t>‹#›</a:t>
            </a:fld>
            <a:endParaRPr lang="en-US" altLang="en-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F2DE4C-7CA9-9146-A6EA-823B50C109A1}"/>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FEE59A9E-2B75-4849-B3B5-82FFDDC3BCD1}"/>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1088">
              <a:defRPr sz="1200">
                <a:latin typeface="Times New Roman" charset="0"/>
                <a:ea typeface="ＭＳ Ｐゴシック" charset="-128"/>
                <a:cs typeface="ＭＳ Ｐゴシック" charset="-128"/>
              </a:defRPr>
            </a:lvl1pPr>
          </a:lstStyle>
          <a:p>
            <a:pPr>
              <a:defRPr/>
            </a:pPr>
            <a:endParaRPr lang="en-US"/>
          </a:p>
        </p:txBody>
      </p:sp>
      <p:sp>
        <p:nvSpPr>
          <p:cNvPr id="2052" name="Rectangle 4">
            <a:extLst>
              <a:ext uri="{FF2B5EF4-FFF2-40B4-BE49-F238E27FC236}">
                <a16:creationId xmlns:a16="http://schemas.microsoft.com/office/drawing/2014/main" id="{69AC76C9-FF11-424C-8FD7-DA62475F3AC1}"/>
              </a:ext>
            </a:extLst>
          </p:cNvPr>
          <p:cNvSpPr>
            <a:spLocks noGrp="1" noRot="1" noChangeAspect="1" noChangeArrowheads="1" noTextEdit="1"/>
          </p:cNvSpPr>
          <p:nvPr>
            <p:ph type="sldImg" idx="2"/>
          </p:nvPr>
        </p:nvSpPr>
        <p:spPr bwMode="auto">
          <a:xfrm>
            <a:off x="407988" y="698500"/>
            <a:ext cx="61960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6C6F2A8-8F72-4F4A-8CC1-EABD5514F8F2}"/>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B120381-8266-B943-951B-0CE3A4F4044B}"/>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DD6DE2CA-E6D6-7B41-ABB2-54802396BFCF}"/>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C2AEEBE9-526C-9C48-AB69-048331C3A780}" type="slidenum">
              <a:rPr lang="en-US" altLang="en-BR"/>
              <a:pPr>
                <a:defRPr/>
              </a:pPr>
              <a:t>‹#›</a:t>
            </a:fld>
            <a:endParaRPr lang="en-US" altLang="en-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BCD408BC-01A8-8847-ABE6-E6237DC39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ＭＳ Ｐゴシック" panose="020B0600070205080204" pitchFamily="34" charset="-128"/>
              </a:defRPr>
            </a:lvl1pPr>
            <a:lvl2pPr marL="742950" indent="-285750" defTabSz="928688">
              <a:defRPr>
                <a:solidFill>
                  <a:schemeClr val="tx1"/>
                </a:solidFill>
                <a:latin typeface="Verdana" panose="020B0604030504040204" pitchFamily="34" charset="0"/>
                <a:ea typeface="ＭＳ Ｐゴシック" panose="020B0600070205080204" pitchFamily="34" charset="-128"/>
              </a:defRPr>
            </a:lvl2pPr>
            <a:lvl3pPr marL="1143000" indent="-228600" defTabSz="928688">
              <a:defRPr>
                <a:solidFill>
                  <a:schemeClr val="tx1"/>
                </a:solidFill>
                <a:latin typeface="Verdana" panose="020B0604030504040204" pitchFamily="34" charset="0"/>
                <a:ea typeface="ＭＳ Ｐゴシック" panose="020B0600070205080204" pitchFamily="34" charset="-128"/>
              </a:defRPr>
            </a:lvl3pPr>
            <a:lvl4pPr marL="1600200" indent="-228600" defTabSz="928688">
              <a:defRPr>
                <a:solidFill>
                  <a:schemeClr val="tx1"/>
                </a:solidFill>
                <a:latin typeface="Verdana" panose="020B0604030504040204" pitchFamily="34" charset="0"/>
                <a:ea typeface="ＭＳ Ｐゴシック" panose="020B0600070205080204" pitchFamily="34" charset="-128"/>
              </a:defRPr>
            </a:lvl4pPr>
            <a:lvl5pPr marL="2057400" indent="-228600" defTabSz="928688">
              <a:defRPr>
                <a:solidFill>
                  <a:schemeClr val="tx1"/>
                </a:solidFill>
                <a:latin typeface="Verdan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CC6D03A-11C6-0C4A-B681-A491803A0D28}" type="slidenum">
              <a:rPr lang="en-US" altLang="en-BR" smtClean="0">
                <a:latin typeface="Times New Roman" panose="02020603050405020304" pitchFamily="18" charset="0"/>
              </a:rPr>
              <a:pPr/>
              <a:t>1</a:t>
            </a:fld>
            <a:endParaRPr lang="en-US" altLang="en-BR">
              <a:latin typeface="Times New Roman" panose="02020603050405020304" pitchFamily="18" charset="0"/>
            </a:endParaRPr>
          </a:p>
        </p:txBody>
      </p:sp>
      <p:sp>
        <p:nvSpPr>
          <p:cNvPr id="5122" name="Rectangle 2">
            <a:extLst>
              <a:ext uri="{FF2B5EF4-FFF2-40B4-BE49-F238E27FC236}">
                <a16:creationId xmlns:a16="http://schemas.microsoft.com/office/drawing/2014/main" id="{F7762C14-8604-0548-A82F-EA830F0A3A59}"/>
              </a:ext>
            </a:extLst>
          </p:cNvPr>
          <p:cNvSpPr>
            <a:spLocks noGrp="1" noRot="1" noChangeAspect="1" noChangeArrowheads="1" noTextEdit="1"/>
          </p:cNvSpPr>
          <p:nvPr>
            <p:ph type="sldImg"/>
          </p:nvPr>
        </p:nvSpPr>
        <p:spPr>
          <a:xfrm>
            <a:off x="407988" y="698500"/>
            <a:ext cx="6196012" cy="3486150"/>
          </a:xfrm>
          <a:ln/>
        </p:spPr>
      </p:sp>
      <p:sp>
        <p:nvSpPr>
          <p:cNvPr id="5123" name="Rectangle 3">
            <a:extLst>
              <a:ext uri="{FF2B5EF4-FFF2-40B4-BE49-F238E27FC236}">
                <a16:creationId xmlns:a16="http://schemas.microsoft.com/office/drawing/2014/main" id="{5AE6EB21-200F-934E-8248-C3B9312C0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FD1E879-61A9-F64A-9BA3-67FBBED45F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5E55425-5BBB-EF42-AA64-55A0E326A734}" type="slidenum">
              <a:rPr lang="en-US" altLang="en-BR" sz="1200">
                <a:latin typeface="Times New Roman" panose="02020603050405020304" pitchFamily="18" charset="0"/>
              </a:rPr>
              <a:pPr/>
              <a:t>14</a:t>
            </a:fld>
            <a:endParaRPr lang="en-US" altLang="en-BR" sz="1200">
              <a:latin typeface="Times New Roman" panose="02020603050405020304" pitchFamily="18" charset="0"/>
            </a:endParaRPr>
          </a:p>
        </p:txBody>
      </p:sp>
      <p:sp>
        <p:nvSpPr>
          <p:cNvPr id="29698" name="Rectangle 2">
            <a:extLst>
              <a:ext uri="{FF2B5EF4-FFF2-40B4-BE49-F238E27FC236}">
                <a16:creationId xmlns:a16="http://schemas.microsoft.com/office/drawing/2014/main" id="{81C39D5A-3C42-0547-9ED3-2336E211E4F6}"/>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2BB876F-CD14-3648-911D-9A627AF14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25447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46E1C8-89EC-8A4F-830F-817D0A1034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F2DCB10-47E3-9445-812B-6D814C7418AB}" type="slidenum">
              <a:rPr lang="en-US" altLang="en-BR" sz="1200">
                <a:latin typeface="Times New Roman" panose="02020603050405020304" pitchFamily="18" charset="0"/>
              </a:rPr>
              <a:pPr/>
              <a:t>15</a:t>
            </a:fld>
            <a:endParaRPr lang="en-US" altLang="en-BR" sz="1200">
              <a:latin typeface="Times New Roman" panose="02020603050405020304" pitchFamily="18" charset="0"/>
            </a:endParaRPr>
          </a:p>
        </p:txBody>
      </p:sp>
      <p:sp>
        <p:nvSpPr>
          <p:cNvPr id="32770" name="Rectangle 2">
            <a:extLst>
              <a:ext uri="{FF2B5EF4-FFF2-40B4-BE49-F238E27FC236}">
                <a16:creationId xmlns:a16="http://schemas.microsoft.com/office/drawing/2014/main" id="{308B091F-57B0-BB44-A5C6-91C905BA18B1}"/>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9AE1909E-46DB-1A45-88A1-60B5C4898A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752960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F2B1B3F-CFAA-BB49-B555-5BB4BE84C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D4A8CE7-DDC6-CD44-B59B-62FF96BCFBBC}" type="slidenum">
              <a:rPr lang="en-US" altLang="en-BR" sz="1200">
                <a:latin typeface="Times New Roman" panose="02020603050405020304" pitchFamily="18" charset="0"/>
              </a:rPr>
              <a:pPr/>
              <a:t>16</a:t>
            </a:fld>
            <a:endParaRPr lang="en-US" altLang="en-BR" sz="1200">
              <a:latin typeface="Times New Roman" panose="02020603050405020304" pitchFamily="18" charset="0"/>
            </a:endParaRPr>
          </a:p>
        </p:txBody>
      </p:sp>
      <p:sp>
        <p:nvSpPr>
          <p:cNvPr id="34818" name="Rectangle 2">
            <a:extLst>
              <a:ext uri="{FF2B5EF4-FFF2-40B4-BE49-F238E27FC236}">
                <a16:creationId xmlns:a16="http://schemas.microsoft.com/office/drawing/2014/main" id="{8FDE5DCA-7A13-1247-B8D1-4E07EB76FB92}"/>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F54C8836-4385-E147-9F12-7D2B0A5D69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14697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134C638-6129-3A48-BAD1-A28AFC183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52D7DD0-8F34-8A45-812A-1F45B809A44D}" type="slidenum">
              <a:rPr lang="en-US" altLang="en-BR" sz="1200">
                <a:latin typeface="Times New Roman" panose="02020603050405020304" pitchFamily="18" charset="0"/>
              </a:rPr>
              <a:pPr/>
              <a:t>17</a:t>
            </a:fld>
            <a:endParaRPr lang="en-US" altLang="en-BR" sz="1200">
              <a:latin typeface="Times New Roman" panose="02020603050405020304" pitchFamily="18" charset="0"/>
            </a:endParaRPr>
          </a:p>
        </p:txBody>
      </p:sp>
      <p:sp>
        <p:nvSpPr>
          <p:cNvPr id="44034" name="Rectangle 2">
            <a:extLst>
              <a:ext uri="{FF2B5EF4-FFF2-40B4-BE49-F238E27FC236}">
                <a16:creationId xmlns:a16="http://schemas.microsoft.com/office/drawing/2014/main" id="{3F95E81B-D34C-4F43-8481-439EC52EDB35}"/>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583B5D46-E584-1346-A223-8385B82CBB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15436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14DCFA08-3289-6647-B041-7A83966575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87762BC-E3CC-E54E-9D7C-F8135874D0FB}" type="slidenum">
              <a:rPr lang="en-US" altLang="en-BR" sz="1200">
                <a:latin typeface="Times New Roman" panose="02020603050405020304" pitchFamily="18" charset="0"/>
              </a:rPr>
              <a:pPr/>
              <a:t>18</a:t>
            </a:fld>
            <a:endParaRPr lang="en-US" altLang="en-BR" sz="1200">
              <a:latin typeface="Times New Roman" panose="02020603050405020304" pitchFamily="18" charset="0"/>
            </a:endParaRPr>
          </a:p>
        </p:txBody>
      </p:sp>
      <p:sp>
        <p:nvSpPr>
          <p:cNvPr id="48130" name="Rectangle 2">
            <a:extLst>
              <a:ext uri="{FF2B5EF4-FFF2-40B4-BE49-F238E27FC236}">
                <a16:creationId xmlns:a16="http://schemas.microsoft.com/office/drawing/2014/main" id="{3984A040-CE74-8040-94BB-022D31D8FE01}"/>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3FC8FD16-CA3E-5448-B497-4FAA917666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47369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D635E0D4-85C6-B443-89B5-CA783BDB7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683B18EE-2F8E-9444-8E9C-1C181BEAC820}" type="slidenum">
              <a:rPr lang="en-US" altLang="en-BR" sz="1200">
                <a:latin typeface="Times New Roman" panose="02020603050405020304" pitchFamily="18" charset="0"/>
              </a:rPr>
              <a:pPr/>
              <a:t>19</a:t>
            </a:fld>
            <a:endParaRPr lang="en-US" altLang="en-BR" sz="1200">
              <a:latin typeface="Times New Roman" panose="02020603050405020304" pitchFamily="18" charset="0"/>
            </a:endParaRPr>
          </a:p>
        </p:txBody>
      </p:sp>
      <p:sp>
        <p:nvSpPr>
          <p:cNvPr id="46082" name="Rectangle 2">
            <a:extLst>
              <a:ext uri="{FF2B5EF4-FFF2-40B4-BE49-F238E27FC236}">
                <a16:creationId xmlns:a16="http://schemas.microsoft.com/office/drawing/2014/main" id="{BBD0130B-11F1-8844-A2FD-2F39AEE326EC}"/>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74EA72D5-F23F-A444-9E80-94F7752319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31997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43BE97F4-1997-E040-BD38-BCA11F8FF8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DA58D03-97F0-A94A-9F15-DB76B3AD8A84}" type="slidenum">
              <a:rPr lang="en-US" altLang="en-BR" sz="1200">
                <a:latin typeface="Times New Roman" panose="02020603050405020304" pitchFamily="18" charset="0"/>
              </a:rPr>
              <a:pPr/>
              <a:t>20</a:t>
            </a:fld>
            <a:endParaRPr lang="en-US" altLang="en-BR" sz="1200">
              <a:latin typeface="Times New Roman" panose="02020603050405020304" pitchFamily="18" charset="0"/>
            </a:endParaRPr>
          </a:p>
        </p:txBody>
      </p:sp>
      <p:sp>
        <p:nvSpPr>
          <p:cNvPr id="50178" name="Rectangle 2">
            <a:extLst>
              <a:ext uri="{FF2B5EF4-FFF2-40B4-BE49-F238E27FC236}">
                <a16:creationId xmlns:a16="http://schemas.microsoft.com/office/drawing/2014/main" id="{EB2673B0-707C-DA44-8A91-F1E0FDFCD51E}"/>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D3F0CD4-0C5C-E645-8854-60FBBEC4D1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974282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4F91E93C-9E24-9D43-87D3-D7AF925CC5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46E0CF1-108F-2F41-9233-7C99808DD732}" type="slidenum">
              <a:rPr lang="en-US" altLang="en-BR" sz="1200">
                <a:latin typeface="Times New Roman" panose="02020603050405020304" pitchFamily="18" charset="0"/>
              </a:rPr>
              <a:pPr/>
              <a:t>21</a:t>
            </a:fld>
            <a:endParaRPr lang="en-US" altLang="en-BR" sz="1200">
              <a:latin typeface="Times New Roman" panose="02020603050405020304" pitchFamily="18" charset="0"/>
            </a:endParaRPr>
          </a:p>
        </p:txBody>
      </p:sp>
      <p:sp>
        <p:nvSpPr>
          <p:cNvPr id="52226" name="Rectangle 2">
            <a:extLst>
              <a:ext uri="{FF2B5EF4-FFF2-40B4-BE49-F238E27FC236}">
                <a16:creationId xmlns:a16="http://schemas.microsoft.com/office/drawing/2014/main" id="{FD82ECFF-FB20-9040-A4CA-9C3BB02F5593}"/>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CAB84140-3BD5-B946-9257-6266CA2A6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359362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805322D6-B10D-0D44-A855-441654A771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3FE03B3-F212-B343-9258-B4677B3411DA}" type="slidenum">
              <a:rPr lang="en-US" altLang="en-BR" sz="1200">
                <a:latin typeface="Times New Roman" panose="02020603050405020304" pitchFamily="18" charset="0"/>
              </a:rPr>
              <a:pPr/>
              <a:t>22</a:t>
            </a:fld>
            <a:endParaRPr lang="en-US" altLang="en-BR" sz="1200">
              <a:latin typeface="Times New Roman" panose="02020603050405020304" pitchFamily="18" charset="0"/>
            </a:endParaRPr>
          </a:p>
        </p:txBody>
      </p:sp>
      <p:sp>
        <p:nvSpPr>
          <p:cNvPr id="54274" name="Rectangle 2">
            <a:extLst>
              <a:ext uri="{FF2B5EF4-FFF2-40B4-BE49-F238E27FC236}">
                <a16:creationId xmlns:a16="http://schemas.microsoft.com/office/drawing/2014/main" id="{C02D2036-38F7-354B-8555-DCA51B0104A9}"/>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9538779B-916B-CB44-9C44-C71B452FAD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98128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DFA8A119-482B-3B4C-A7AD-EFE820804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5E6546E-FDFB-A344-8FD7-0A465C8198D6}" type="slidenum">
              <a:rPr lang="en-US" altLang="en-BR" sz="1200">
                <a:latin typeface="Times New Roman" panose="02020603050405020304" pitchFamily="18" charset="0"/>
              </a:rPr>
              <a:pPr/>
              <a:t>23</a:t>
            </a:fld>
            <a:endParaRPr lang="en-US" altLang="en-BR" sz="1200">
              <a:latin typeface="Times New Roman" panose="02020603050405020304" pitchFamily="18" charset="0"/>
            </a:endParaRPr>
          </a:p>
        </p:txBody>
      </p:sp>
      <p:sp>
        <p:nvSpPr>
          <p:cNvPr id="56322" name="Rectangle 2">
            <a:extLst>
              <a:ext uri="{FF2B5EF4-FFF2-40B4-BE49-F238E27FC236}">
                <a16:creationId xmlns:a16="http://schemas.microsoft.com/office/drawing/2014/main" id="{843E88A7-5415-A947-B3F7-97C02B3503FD}"/>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B4D941CB-6958-404E-922C-6D43A69F31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86638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42674A7-4FB8-0C4E-B271-AF3058A1FA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99DB8EB-D5C9-5B4A-A780-32E48E9A3A58}" type="slidenum">
              <a:rPr lang="en-US" altLang="en-BR" sz="1200">
                <a:latin typeface="Times New Roman" panose="02020603050405020304" pitchFamily="18" charset="0"/>
              </a:rPr>
              <a:pPr/>
              <a:t>3</a:t>
            </a:fld>
            <a:endParaRPr lang="en-US" altLang="en-BR" sz="1200">
              <a:latin typeface="Times New Roman" panose="02020603050405020304" pitchFamily="18" charset="0"/>
            </a:endParaRPr>
          </a:p>
        </p:txBody>
      </p:sp>
      <p:sp>
        <p:nvSpPr>
          <p:cNvPr id="8194" name="Rectangle 2">
            <a:extLst>
              <a:ext uri="{FF2B5EF4-FFF2-40B4-BE49-F238E27FC236}">
                <a16:creationId xmlns:a16="http://schemas.microsoft.com/office/drawing/2014/main" id="{467FA85C-856D-5745-885B-4A948E374B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71DFA334-34C5-A24E-8807-6BC529B91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046470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B12E43A7-FA0C-9D49-877B-B36BB573C8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74FBA68-34F6-424B-8B4E-92CF2F189E5D}" type="slidenum">
              <a:rPr lang="en-US" altLang="en-BR" sz="1200">
                <a:latin typeface="Times New Roman" panose="02020603050405020304" pitchFamily="18" charset="0"/>
              </a:rPr>
              <a:pPr/>
              <a:t>24</a:t>
            </a:fld>
            <a:endParaRPr lang="en-US" altLang="en-BR" sz="1200">
              <a:latin typeface="Times New Roman" panose="02020603050405020304" pitchFamily="18" charset="0"/>
            </a:endParaRPr>
          </a:p>
        </p:txBody>
      </p:sp>
      <p:sp>
        <p:nvSpPr>
          <p:cNvPr id="58370" name="Rectangle 2">
            <a:extLst>
              <a:ext uri="{FF2B5EF4-FFF2-40B4-BE49-F238E27FC236}">
                <a16:creationId xmlns:a16="http://schemas.microsoft.com/office/drawing/2014/main" id="{DE8FA11A-EEB3-274F-9E6D-FC965A998910}"/>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FF580312-C7B2-A24A-98A5-DB489E29D4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205903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60AB75A-9743-B242-BD4E-7D89C23BED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893F872-AB98-D543-8B6F-FB762387AE2A}" type="slidenum">
              <a:rPr lang="en-US" altLang="en-BR" sz="1200">
                <a:latin typeface="Times New Roman" panose="02020603050405020304" pitchFamily="18" charset="0"/>
              </a:rPr>
              <a:pPr/>
              <a:t>25</a:t>
            </a:fld>
            <a:endParaRPr lang="en-US" altLang="en-BR" sz="1200">
              <a:latin typeface="Times New Roman" panose="02020603050405020304" pitchFamily="18" charset="0"/>
            </a:endParaRPr>
          </a:p>
        </p:txBody>
      </p:sp>
      <p:sp>
        <p:nvSpPr>
          <p:cNvPr id="60418" name="Rectangle 2">
            <a:extLst>
              <a:ext uri="{FF2B5EF4-FFF2-40B4-BE49-F238E27FC236}">
                <a16:creationId xmlns:a16="http://schemas.microsoft.com/office/drawing/2014/main" id="{A598CECD-D08A-FE43-93AC-3ABA4E80EDD4}"/>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364FAFB6-BB96-4D4E-BA08-1ECA99CE97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763552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1EC1E3C1-0C9B-4A4F-818E-0C976C9FA5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C097B4A-5A70-2A4E-95DF-EE63AB7B1BAE}" type="slidenum">
              <a:rPr lang="en-US" altLang="en-BR" sz="1200">
                <a:latin typeface="Times New Roman" panose="02020603050405020304" pitchFamily="18" charset="0"/>
              </a:rPr>
              <a:pPr/>
              <a:t>26</a:t>
            </a:fld>
            <a:endParaRPr lang="en-US" altLang="en-BR" sz="1200">
              <a:latin typeface="Times New Roman" panose="02020603050405020304" pitchFamily="18" charset="0"/>
            </a:endParaRPr>
          </a:p>
        </p:txBody>
      </p:sp>
      <p:sp>
        <p:nvSpPr>
          <p:cNvPr id="62466" name="Rectangle 2">
            <a:extLst>
              <a:ext uri="{FF2B5EF4-FFF2-40B4-BE49-F238E27FC236}">
                <a16:creationId xmlns:a16="http://schemas.microsoft.com/office/drawing/2014/main" id="{14457354-DA51-5544-AE00-B95EE04B7041}"/>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8B813012-6EA9-B348-A37A-91AC25189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70204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01C69C-E6B9-6946-87D6-8F112C646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C7F3715-AF75-0B4B-BD57-FDFC297DCA2C}" type="slidenum">
              <a:rPr lang="en-US" altLang="en-BR" sz="1200">
                <a:latin typeface="Times New Roman" panose="02020603050405020304" pitchFamily="18" charset="0"/>
              </a:rPr>
              <a:pPr/>
              <a:t>27</a:t>
            </a:fld>
            <a:endParaRPr lang="en-US" altLang="en-BR" sz="1200">
              <a:latin typeface="Times New Roman" panose="02020603050405020304" pitchFamily="18" charset="0"/>
            </a:endParaRPr>
          </a:p>
        </p:txBody>
      </p:sp>
      <p:sp>
        <p:nvSpPr>
          <p:cNvPr id="64514" name="Rectangle 2">
            <a:extLst>
              <a:ext uri="{FF2B5EF4-FFF2-40B4-BE49-F238E27FC236}">
                <a16:creationId xmlns:a16="http://schemas.microsoft.com/office/drawing/2014/main" id="{D925F3D6-97BE-ED40-89BD-D9190932C02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A51E0CF3-95AD-5745-BDFE-4ECC17BA1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605473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6E30587A-601A-7740-A5DA-947AFE2B3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129ED10-9A40-294B-A73C-8AACD5631DB2}" type="slidenum">
              <a:rPr lang="en-US" altLang="en-BR" sz="1200">
                <a:latin typeface="Times New Roman" panose="02020603050405020304" pitchFamily="18" charset="0"/>
              </a:rPr>
              <a:pPr/>
              <a:t>28</a:t>
            </a:fld>
            <a:endParaRPr lang="en-US" altLang="en-BR" sz="1200">
              <a:latin typeface="Times New Roman" panose="02020603050405020304" pitchFamily="18" charset="0"/>
            </a:endParaRPr>
          </a:p>
        </p:txBody>
      </p:sp>
      <p:sp>
        <p:nvSpPr>
          <p:cNvPr id="66562" name="Rectangle 2">
            <a:extLst>
              <a:ext uri="{FF2B5EF4-FFF2-40B4-BE49-F238E27FC236}">
                <a16:creationId xmlns:a16="http://schemas.microsoft.com/office/drawing/2014/main" id="{84407EFF-7717-5C44-8D74-D087D149307F}"/>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A7C96AE1-8FBA-A344-9228-FC0A7D097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96743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9B87093E-99AF-4144-A391-58B85475A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D4224594-84EA-424D-ADB7-DF9D2A222AA3}" type="slidenum">
              <a:rPr lang="en-US" altLang="en-BR" sz="1200">
                <a:latin typeface="Times New Roman" panose="02020603050405020304" pitchFamily="18" charset="0"/>
              </a:rPr>
              <a:pPr/>
              <a:t>29</a:t>
            </a:fld>
            <a:endParaRPr lang="en-US" altLang="en-BR" sz="1200">
              <a:latin typeface="Times New Roman" panose="02020603050405020304" pitchFamily="18" charset="0"/>
            </a:endParaRPr>
          </a:p>
        </p:txBody>
      </p:sp>
      <p:sp>
        <p:nvSpPr>
          <p:cNvPr id="68610" name="Rectangle 2">
            <a:extLst>
              <a:ext uri="{FF2B5EF4-FFF2-40B4-BE49-F238E27FC236}">
                <a16:creationId xmlns:a16="http://schemas.microsoft.com/office/drawing/2014/main" id="{34D4922C-49D4-1241-A882-513442E2D097}"/>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D8156F07-1AA4-DA42-ACFE-153C5636E7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437133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CD67AED0-54CC-914A-88E6-02D1755089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20F7D40-3438-B747-9816-E621EF6D39C3}" type="slidenum">
              <a:rPr lang="en-US" altLang="en-BR" sz="1200">
                <a:latin typeface="Times New Roman" panose="02020603050405020304" pitchFamily="18" charset="0"/>
              </a:rPr>
              <a:pPr/>
              <a:t>30</a:t>
            </a:fld>
            <a:endParaRPr lang="en-US" altLang="en-BR" sz="1200">
              <a:latin typeface="Times New Roman" panose="02020603050405020304" pitchFamily="18" charset="0"/>
            </a:endParaRPr>
          </a:p>
        </p:txBody>
      </p:sp>
      <p:sp>
        <p:nvSpPr>
          <p:cNvPr id="70658" name="Rectangle 2">
            <a:extLst>
              <a:ext uri="{FF2B5EF4-FFF2-40B4-BE49-F238E27FC236}">
                <a16:creationId xmlns:a16="http://schemas.microsoft.com/office/drawing/2014/main" id="{6979FE62-2DD9-414F-AFAF-76EF4807D385}"/>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E70870EB-0D1C-0F44-ABAF-326CBE72B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160602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313DF6EF-27F6-8745-877B-C926DCCF3C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3016A05D-D004-9D42-A3BE-F31490F272D6}" type="slidenum">
              <a:rPr lang="en-US" altLang="en-BR" sz="1200">
                <a:latin typeface="Times New Roman" panose="02020603050405020304" pitchFamily="18" charset="0"/>
              </a:rPr>
              <a:pPr/>
              <a:t>31</a:t>
            </a:fld>
            <a:endParaRPr lang="en-US" altLang="en-BR" sz="1200">
              <a:latin typeface="Times New Roman" panose="02020603050405020304" pitchFamily="18" charset="0"/>
            </a:endParaRPr>
          </a:p>
        </p:txBody>
      </p:sp>
      <p:sp>
        <p:nvSpPr>
          <p:cNvPr id="72706" name="Rectangle 2">
            <a:extLst>
              <a:ext uri="{FF2B5EF4-FFF2-40B4-BE49-F238E27FC236}">
                <a16:creationId xmlns:a16="http://schemas.microsoft.com/office/drawing/2014/main" id="{9AF94070-5A4C-B746-8A18-35919B6AD481}"/>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C22908E1-DABD-3C4C-A8FF-0B9E814429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025025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FE8D2C56-2460-C642-8256-07AD2D853F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D4E107A-09F1-1742-9FB8-63638A0A7169}" type="slidenum">
              <a:rPr lang="en-US" altLang="en-BR" sz="1200">
                <a:latin typeface="Times New Roman" panose="02020603050405020304" pitchFamily="18" charset="0"/>
              </a:rPr>
              <a:pPr/>
              <a:t>32</a:t>
            </a:fld>
            <a:endParaRPr lang="en-US" altLang="en-BR" sz="1200">
              <a:latin typeface="Times New Roman" panose="02020603050405020304" pitchFamily="18" charset="0"/>
            </a:endParaRPr>
          </a:p>
        </p:txBody>
      </p:sp>
      <p:sp>
        <p:nvSpPr>
          <p:cNvPr id="74754" name="Rectangle 2">
            <a:extLst>
              <a:ext uri="{FF2B5EF4-FFF2-40B4-BE49-F238E27FC236}">
                <a16:creationId xmlns:a16="http://schemas.microsoft.com/office/drawing/2014/main" id="{63CEE50C-E72F-2243-969D-F3E8D40DCCF4}"/>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4BD63654-858C-B34D-8C7C-22DEA0EEEF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575417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199560A0-07A8-984D-A583-02690E7577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88B3B6C-2F9F-0C46-AF61-E7BB67459A24}" type="slidenum">
              <a:rPr lang="en-US" altLang="en-BR" sz="1200">
                <a:latin typeface="Times New Roman" panose="02020603050405020304" pitchFamily="18" charset="0"/>
              </a:rPr>
              <a:pPr/>
              <a:t>35</a:t>
            </a:fld>
            <a:endParaRPr lang="en-US" altLang="en-BR" sz="1200">
              <a:latin typeface="Times New Roman" panose="02020603050405020304" pitchFamily="18" charset="0"/>
            </a:endParaRPr>
          </a:p>
        </p:txBody>
      </p:sp>
      <p:sp>
        <p:nvSpPr>
          <p:cNvPr id="78850" name="Rectangle 2">
            <a:extLst>
              <a:ext uri="{FF2B5EF4-FFF2-40B4-BE49-F238E27FC236}">
                <a16:creationId xmlns:a16="http://schemas.microsoft.com/office/drawing/2014/main" id="{5E73DF0E-A1DF-7D43-8B66-CA45262CE8B4}"/>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DF8D5136-6867-8E44-B1E9-900C5E4C3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81177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C6F6615-607E-8F45-A9C6-2A41B98229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7D89B1B-897E-AB46-9D24-7F92D40212F0}" type="slidenum">
              <a:rPr lang="en-US" altLang="en-BR" sz="1200">
                <a:latin typeface="Times New Roman" panose="02020603050405020304" pitchFamily="18" charset="0"/>
              </a:rPr>
              <a:pPr/>
              <a:t>4</a:t>
            </a:fld>
            <a:endParaRPr lang="en-US" altLang="en-BR" sz="1200">
              <a:latin typeface="Times New Roman" panose="02020603050405020304" pitchFamily="18" charset="0"/>
            </a:endParaRPr>
          </a:p>
        </p:txBody>
      </p:sp>
      <p:sp>
        <p:nvSpPr>
          <p:cNvPr id="10242" name="Rectangle 2">
            <a:extLst>
              <a:ext uri="{FF2B5EF4-FFF2-40B4-BE49-F238E27FC236}">
                <a16:creationId xmlns:a16="http://schemas.microsoft.com/office/drawing/2014/main" id="{47AAD873-0F4D-E84A-B0EA-CA30A0A339F5}"/>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36F9C0D-9F72-B04D-B2C7-547E15BB2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024577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199560A0-07A8-984D-A583-02690E7577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88B3B6C-2F9F-0C46-AF61-E7BB67459A24}" type="slidenum">
              <a:rPr lang="en-US" altLang="en-BR" sz="1200">
                <a:latin typeface="Times New Roman" panose="02020603050405020304" pitchFamily="18" charset="0"/>
              </a:rPr>
              <a:pPr/>
              <a:t>36</a:t>
            </a:fld>
            <a:endParaRPr lang="en-US" altLang="en-BR" sz="1200">
              <a:latin typeface="Times New Roman" panose="02020603050405020304" pitchFamily="18" charset="0"/>
            </a:endParaRPr>
          </a:p>
        </p:txBody>
      </p:sp>
      <p:sp>
        <p:nvSpPr>
          <p:cNvPr id="78850" name="Rectangle 2">
            <a:extLst>
              <a:ext uri="{FF2B5EF4-FFF2-40B4-BE49-F238E27FC236}">
                <a16:creationId xmlns:a16="http://schemas.microsoft.com/office/drawing/2014/main" id="{5E73DF0E-A1DF-7D43-8B66-CA45262CE8B4}"/>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DF8D5136-6867-8E44-B1E9-900C5E4C3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4173699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9244D890-C3FB-B847-980B-099D59C162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AA47FE97-4F60-BC47-A240-1E810952D191}" type="slidenum">
              <a:rPr lang="en-US" altLang="en-BR" sz="1200">
                <a:latin typeface="Times New Roman" panose="02020603050405020304" pitchFamily="18" charset="0"/>
              </a:rPr>
              <a:pPr/>
              <a:t>37</a:t>
            </a:fld>
            <a:endParaRPr lang="en-US" altLang="en-BR" sz="1200">
              <a:latin typeface="Times New Roman" panose="02020603050405020304" pitchFamily="18" charset="0"/>
            </a:endParaRPr>
          </a:p>
        </p:txBody>
      </p:sp>
      <p:sp>
        <p:nvSpPr>
          <p:cNvPr id="80898" name="Rectangle 2">
            <a:extLst>
              <a:ext uri="{FF2B5EF4-FFF2-40B4-BE49-F238E27FC236}">
                <a16:creationId xmlns:a16="http://schemas.microsoft.com/office/drawing/2014/main" id="{2A0D4E3B-CEBA-3B40-83D4-29D4B882CAB1}"/>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24C67AC4-12BC-FE40-8C14-A39451F010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68049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44E4AF56-91D1-3A43-80F3-D0258F6BD5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048E138-EC6F-C14F-8F65-592284FE5217}" type="slidenum">
              <a:rPr lang="en-US" altLang="en-BR" sz="1200">
                <a:latin typeface="Times New Roman" panose="02020603050405020304" pitchFamily="18" charset="0"/>
              </a:rPr>
              <a:pPr/>
              <a:t>38</a:t>
            </a:fld>
            <a:endParaRPr lang="en-US" altLang="en-BR" sz="1200">
              <a:latin typeface="Times New Roman" panose="02020603050405020304" pitchFamily="18" charset="0"/>
            </a:endParaRPr>
          </a:p>
        </p:txBody>
      </p:sp>
      <p:sp>
        <p:nvSpPr>
          <p:cNvPr id="84994" name="Rectangle 2">
            <a:extLst>
              <a:ext uri="{FF2B5EF4-FFF2-40B4-BE49-F238E27FC236}">
                <a16:creationId xmlns:a16="http://schemas.microsoft.com/office/drawing/2014/main" id="{3354E6FE-1897-8342-BFA5-E9A8D45A87FD}"/>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52F1A0BD-E392-8642-AC89-540406C84B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892821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A1400323-EB83-DA47-883C-401FBFC98B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3DB2933-3CD8-F14C-9AF5-5B96735490E1}" type="slidenum">
              <a:rPr lang="en-US" altLang="en-BR" sz="1200">
                <a:latin typeface="Times New Roman" panose="02020603050405020304" pitchFamily="18" charset="0"/>
              </a:rPr>
              <a:pPr/>
              <a:t>41</a:t>
            </a:fld>
            <a:endParaRPr lang="en-US" altLang="en-BR" sz="1200">
              <a:latin typeface="Times New Roman" panose="02020603050405020304" pitchFamily="18" charset="0"/>
            </a:endParaRPr>
          </a:p>
        </p:txBody>
      </p:sp>
      <p:sp>
        <p:nvSpPr>
          <p:cNvPr id="88066" name="Rectangle 2">
            <a:extLst>
              <a:ext uri="{FF2B5EF4-FFF2-40B4-BE49-F238E27FC236}">
                <a16:creationId xmlns:a16="http://schemas.microsoft.com/office/drawing/2014/main" id="{6A5A2D95-6326-E043-AC8F-D94804D31B9C}"/>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16BC107-AE1C-7948-8A7E-2FD68745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124144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44320798-C42B-1747-8898-26800C0B62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F804DA7-46AF-A642-A1FD-93382AFE0DBA}" type="slidenum">
              <a:rPr lang="en-US" altLang="en-BR" sz="1200">
                <a:latin typeface="Times New Roman" panose="02020603050405020304" pitchFamily="18" charset="0"/>
              </a:rPr>
              <a:pPr/>
              <a:t>42</a:t>
            </a:fld>
            <a:endParaRPr lang="en-US" altLang="en-BR" sz="1200">
              <a:latin typeface="Times New Roman" panose="02020603050405020304" pitchFamily="18" charset="0"/>
            </a:endParaRPr>
          </a:p>
        </p:txBody>
      </p:sp>
      <p:sp>
        <p:nvSpPr>
          <p:cNvPr id="90114" name="Rectangle 2">
            <a:extLst>
              <a:ext uri="{FF2B5EF4-FFF2-40B4-BE49-F238E27FC236}">
                <a16:creationId xmlns:a16="http://schemas.microsoft.com/office/drawing/2014/main" id="{87568F9B-8176-084C-87AA-DBF4D34CFA81}"/>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DB5DD432-5313-A94A-B1C1-E0EABCD13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749299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7C4F7F50-563D-454E-86C6-7A0BD95F3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99339D87-B9BC-AF4B-93FB-3F3C666E755C}" type="slidenum">
              <a:rPr lang="en-US" altLang="en-BR" sz="1200">
                <a:latin typeface="Times New Roman" panose="02020603050405020304" pitchFamily="18" charset="0"/>
              </a:rPr>
              <a:pPr/>
              <a:t>43</a:t>
            </a:fld>
            <a:endParaRPr lang="en-US" altLang="en-BR" sz="1200">
              <a:latin typeface="Times New Roman" panose="02020603050405020304" pitchFamily="18" charset="0"/>
            </a:endParaRPr>
          </a:p>
        </p:txBody>
      </p:sp>
      <p:sp>
        <p:nvSpPr>
          <p:cNvPr id="92162" name="Rectangle 2">
            <a:extLst>
              <a:ext uri="{FF2B5EF4-FFF2-40B4-BE49-F238E27FC236}">
                <a16:creationId xmlns:a16="http://schemas.microsoft.com/office/drawing/2014/main" id="{C2671C7C-6BDD-CD40-B34B-EA7700DC378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C01DD12E-781B-0245-ABEC-23915F48F8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850913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9AE2F997-AE0E-C143-9889-33B340B335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1C08FBDF-9269-E749-B9EC-840392C127AB}" type="slidenum">
              <a:rPr lang="en-US" altLang="en-BR" sz="1200">
                <a:latin typeface="Times New Roman" panose="02020603050405020304" pitchFamily="18" charset="0"/>
              </a:rPr>
              <a:pPr/>
              <a:t>44</a:t>
            </a:fld>
            <a:endParaRPr lang="en-US" altLang="en-BR" sz="1200">
              <a:latin typeface="Times New Roman" panose="02020603050405020304" pitchFamily="18" charset="0"/>
            </a:endParaRPr>
          </a:p>
        </p:txBody>
      </p:sp>
      <p:sp>
        <p:nvSpPr>
          <p:cNvPr id="96258" name="Rectangle 2">
            <a:extLst>
              <a:ext uri="{FF2B5EF4-FFF2-40B4-BE49-F238E27FC236}">
                <a16:creationId xmlns:a16="http://schemas.microsoft.com/office/drawing/2014/main" id="{AAE54801-4EDA-B941-8698-99D64490B551}"/>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BB39935-167E-0A48-ADDD-DB53529562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91455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79BB842C-40F9-3D46-88EC-7F1428009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0EF9146-8499-3148-9286-E9287FD89FEF}" type="slidenum">
              <a:rPr lang="en-US" altLang="en-BR" sz="1200">
                <a:latin typeface="Times New Roman" panose="02020603050405020304" pitchFamily="18" charset="0"/>
              </a:rPr>
              <a:pPr/>
              <a:t>45</a:t>
            </a:fld>
            <a:endParaRPr lang="en-US" altLang="en-BR" sz="1200">
              <a:latin typeface="Times New Roman" panose="02020603050405020304" pitchFamily="18" charset="0"/>
            </a:endParaRPr>
          </a:p>
        </p:txBody>
      </p:sp>
      <p:sp>
        <p:nvSpPr>
          <p:cNvPr id="98306" name="Rectangle 2">
            <a:extLst>
              <a:ext uri="{FF2B5EF4-FFF2-40B4-BE49-F238E27FC236}">
                <a16:creationId xmlns:a16="http://schemas.microsoft.com/office/drawing/2014/main" id="{704ED0BE-9207-7B49-92BA-62C05A86D883}"/>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72C35D70-3049-5E45-9F0A-1132FACDFD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685658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2EE7EB01-0304-AD42-90B5-0195925EF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67619F3E-A966-2D4D-A941-1A7C7504DEA3}" type="slidenum">
              <a:rPr lang="en-US" altLang="en-BR" sz="1200">
                <a:latin typeface="Times New Roman" panose="02020603050405020304" pitchFamily="18" charset="0"/>
              </a:rPr>
              <a:pPr/>
              <a:t>46</a:t>
            </a:fld>
            <a:endParaRPr lang="en-US" altLang="en-BR" sz="1200">
              <a:latin typeface="Times New Roman" panose="02020603050405020304" pitchFamily="18" charset="0"/>
            </a:endParaRPr>
          </a:p>
        </p:txBody>
      </p:sp>
      <p:sp>
        <p:nvSpPr>
          <p:cNvPr id="100354" name="Rectangle 2">
            <a:extLst>
              <a:ext uri="{FF2B5EF4-FFF2-40B4-BE49-F238E27FC236}">
                <a16:creationId xmlns:a16="http://schemas.microsoft.com/office/drawing/2014/main" id="{9E699B61-A7BC-1548-AF86-76D10377629B}"/>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1FC10521-B743-0342-8933-E33CC10AC2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224678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BF257F10-41DD-D54E-9B4A-09EE1806B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054AABC-707B-C44B-B97E-EEEB738C3690}" type="slidenum">
              <a:rPr lang="en-US" altLang="en-BR" sz="1200">
                <a:latin typeface="Times New Roman" panose="02020603050405020304" pitchFamily="18" charset="0"/>
              </a:rPr>
              <a:pPr/>
              <a:t>5</a:t>
            </a:fld>
            <a:endParaRPr lang="en-US" altLang="en-BR" sz="1200">
              <a:latin typeface="Times New Roman" panose="02020603050405020304" pitchFamily="18" charset="0"/>
            </a:endParaRPr>
          </a:p>
        </p:txBody>
      </p:sp>
      <p:sp>
        <p:nvSpPr>
          <p:cNvPr id="12290" name="Rectangle 2">
            <a:extLst>
              <a:ext uri="{FF2B5EF4-FFF2-40B4-BE49-F238E27FC236}">
                <a16:creationId xmlns:a16="http://schemas.microsoft.com/office/drawing/2014/main" id="{198C4EF3-3718-B842-A650-DA2D79295CF2}"/>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398BF58C-6AAD-574F-B591-B3C780EB7C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141192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5B29E11F-81D5-2B45-B2CD-C1D7A2241C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CCB25EA-C5C9-804C-9AE3-46102613B024}" type="slidenum">
              <a:rPr lang="en-US" altLang="en-BR" sz="1200">
                <a:latin typeface="Times New Roman" panose="02020603050405020304" pitchFamily="18" charset="0"/>
              </a:rPr>
              <a:pPr/>
              <a:t>6</a:t>
            </a:fld>
            <a:endParaRPr lang="en-US" altLang="en-BR" sz="1200">
              <a:latin typeface="Times New Roman" panose="02020603050405020304" pitchFamily="18" charset="0"/>
            </a:endParaRPr>
          </a:p>
        </p:txBody>
      </p:sp>
      <p:sp>
        <p:nvSpPr>
          <p:cNvPr id="14338" name="Rectangle 2">
            <a:extLst>
              <a:ext uri="{FF2B5EF4-FFF2-40B4-BE49-F238E27FC236}">
                <a16:creationId xmlns:a16="http://schemas.microsoft.com/office/drawing/2014/main" id="{8EF99A4D-A587-A546-87FF-36E988F63A83}"/>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3F310473-B4A2-B143-884C-7DD182B61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89716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044326BE-3928-7246-A992-2E251CD5C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ECABE479-E31B-0349-A234-384569ED45EF}" type="slidenum">
              <a:rPr lang="en-US" altLang="en-BR" sz="1200">
                <a:latin typeface="Times New Roman" panose="02020603050405020304" pitchFamily="18" charset="0"/>
              </a:rPr>
              <a:pPr/>
              <a:t>8</a:t>
            </a:fld>
            <a:endParaRPr lang="en-US" altLang="en-BR" sz="1200">
              <a:latin typeface="Times New Roman" panose="02020603050405020304" pitchFamily="18" charset="0"/>
            </a:endParaRPr>
          </a:p>
        </p:txBody>
      </p:sp>
      <p:sp>
        <p:nvSpPr>
          <p:cNvPr id="20482" name="Rectangle 2">
            <a:extLst>
              <a:ext uri="{FF2B5EF4-FFF2-40B4-BE49-F238E27FC236}">
                <a16:creationId xmlns:a16="http://schemas.microsoft.com/office/drawing/2014/main" id="{4E0253D7-77BD-CD43-978D-D4859336C6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003E7A97-18A2-904A-8DF0-01AFFFFEC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3272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9889343-CABD-B340-B901-BCC16D728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0C9DBDD-ED60-0249-A4F5-AF38E2899478}" type="slidenum">
              <a:rPr lang="en-US" altLang="en-BR" sz="1200">
                <a:latin typeface="Times New Roman" panose="02020603050405020304" pitchFamily="18" charset="0"/>
              </a:rPr>
              <a:pPr/>
              <a:t>9</a:t>
            </a:fld>
            <a:endParaRPr lang="en-US" altLang="en-BR" sz="1200">
              <a:latin typeface="Times New Roman" panose="02020603050405020304" pitchFamily="18" charset="0"/>
            </a:endParaRPr>
          </a:p>
        </p:txBody>
      </p:sp>
      <p:sp>
        <p:nvSpPr>
          <p:cNvPr id="23554" name="Rectangle 2">
            <a:extLst>
              <a:ext uri="{FF2B5EF4-FFF2-40B4-BE49-F238E27FC236}">
                <a16:creationId xmlns:a16="http://schemas.microsoft.com/office/drawing/2014/main" id="{DB40FA29-A68F-9945-BAAF-BFE54D2C28D4}"/>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DCF7D9E0-BF65-3043-A013-E023296B9E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5731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201CEC85-CB42-6349-8FD2-81F4F9149B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8C0EFC96-288F-B243-8D7D-B09764412BB4}" type="slidenum">
              <a:rPr lang="en-US" altLang="en-BR" sz="1200">
                <a:latin typeface="Times New Roman" panose="02020603050405020304" pitchFamily="18" charset="0"/>
              </a:rPr>
              <a:pPr/>
              <a:t>10</a:t>
            </a:fld>
            <a:endParaRPr lang="en-US" altLang="en-BR" sz="1200">
              <a:latin typeface="Times New Roman" panose="02020603050405020304" pitchFamily="18" charset="0"/>
            </a:endParaRPr>
          </a:p>
        </p:txBody>
      </p:sp>
      <p:sp>
        <p:nvSpPr>
          <p:cNvPr id="25602" name="Rectangle 2">
            <a:extLst>
              <a:ext uri="{FF2B5EF4-FFF2-40B4-BE49-F238E27FC236}">
                <a16:creationId xmlns:a16="http://schemas.microsoft.com/office/drawing/2014/main" id="{7B752354-88A6-8947-A814-2BEF5BD2D3BE}"/>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32D87583-8E66-CD40-A738-A31280202F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829615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E052279-9794-4740-B009-364F2C948C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sz="2400">
                <a:solidFill>
                  <a:schemeClr val="tx1"/>
                </a:solidFill>
                <a:latin typeface="Verdana" panose="020B0604030504040204" pitchFamily="34" charset="0"/>
                <a:ea typeface="MS PGothic" panose="020B0600070205080204" pitchFamily="34" charset="-128"/>
              </a:defRPr>
            </a:lvl1pPr>
            <a:lvl2pPr marL="742950" indent="-285750" defTabSz="939800">
              <a:defRPr sz="2400">
                <a:solidFill>
                  <a:schemeClr val="tx1"/>
                </a:solidFill>
                <a:latin typeface="Verdana" panose="020B0604030504040204" pitchFamily="34" charset="0"/>
                <a:ea typeface="MS PGothic" panose="020B0600070205080204" pitchFamily="34" charset="-128"/>
              </a:defRPr>
            </a:lvl2pPr>
            <a:lvl3pPr marL="1143000" indent="-228600" defTabSz="939800">
              <a:defRPr sz="2400">
                <a:solidFill>
                  <a:schemeClr val="tx1"/>
                </a:solidFill>
                <a:latin typeface="Verdana" panose="020B0604030504040204" pitchFamily="34" charset="0"/>
                <a:ea typeface="MS PGothic" panose="020B0600070205080204" pitchFamily="34" charset="-128"/>
              </a:defRPr>
            </a:lvl3pPr>
            <a:lvl4pPr marL="1600200" indent="-228600" defTabSz="939800">
              <a:defRPr sz="2400">
                <a:solidFill>
                  <a:schemeClr val="tx1"/>
                </a:solidFill>
                <a:latin typeface="Verdana" panose="020B0604030504040204" pitchFamily="34" charset="0"/>
                <a:ea typeface="MS PGothic" panose="020B0600070205080204" pitchFamily="34" charset="-128"/>
              </a:defRPr>
            </a:lvl4pPr>
            <a:lvl5pPr marL="2057400" indent="-228600" defTabSz="939800">
              <a:defRPr sz="2400">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4C62DB2-8794-6749-BB9A-39F8FA1383B2}" type="slidenum">
              <a:rPr lang="en-US" altLang="en-BR" sz="1200">
                <a:latin typeface="Times New Roman" panose="02020603050405020304" pitchFamily="18" charset="0"/>
              </a:rPr>
              <a:pPr/>
              <a:t>11</a:t>
            </a:fld>
            <a:endParaRPr lang="en-US" altLang="en-BR" sz="1200">
              <a:latin typeface="Times New Roman" panose="02020603050405020304" pitchFamily="18" charset="0"/>
            </a:endParaRPr>
          </a:p>
        </p:txBody>
      </p:sp>
      <p:sp>
        <p:nvSpPr>
          <p:cNvPr id="27650" name="Rectangle 2">
            <a:extLst>
              <a:ext uri="{FF2B5EF4-FFF2-40B4-BE49-F238E27FC236}">
                <a16:creationId xmlns:a16="http://schemas.microsoft.com/office/drawing/2014/main" id="{27E11DFF-1B5C-D44E-90DC-F9D3665560DD}"/>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AF8937CF-24CD-9646-8EB3-0F6E084E8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extLst>
      <p:ext uri="{BB962C8B-B14F-4D97-AF65-F5344CB8AC3E}">
        <p14:creationId xmlns:p14="http://schemas.microsoft.com/office/powerpoint/2010/main" val="30732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lgn="ctr">
              <a:defRPr sz="4300"/>
            </a:lvl1pPr>
          </a:lstStyle>
          <a:p>
            <a:r>
              <a:rPr lang="en-US" dirty="0"/>
              <a:t>Click to edit Master title style</a:t>
            </a:r>
          </a:p>
        </p:txBody>
      </p:sp>
    </p:spTree>
    <p:extLst>
      <p:ext uri="{BB962C8B-B14F-4D97-AF65-F5344CB8AC3E}">
        <p14:creationId xmlns:p14="http://schemas.microsoft.com/office/powerpoint/2010/main" val="95281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07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336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solidFill>
                  <a:srgbClr val="0F10A6"/>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62713" y="1134342"/>
            <a:ext cx="11585359" cy="4530725"/>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59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78"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2" indent="0">
              <a:buNone/>
              <a:defRPr sz="1400"/>
            </a:lvl7pPr>
            <a:lvl8pPr marL="3200240" indent="0">
              <a:buNone/>
              <a:defRPr sz="1400"/>
            </a:lvl8pPr>
            <a:lvl9pPr marL="3657418" indent="0">
              <a:buNone/>
              <a:defRPr sz="1400"/>
            </a:lvl9pPr>
          </a:lstStyle>
          <a:p>
            <a:pPr lvl="0"/>
            <a:r>
              <a:rPr lang="en-US"/>
              <a:t>Click to edit Master text styles</a:t>
            </a:r>
          </a:p>
        </p:txBody>
      </p:sp>
    </p:spTree>
    <p:extLst>
      <p:ext uri="{BB962C8B-B14F-4D97-AF65-F5344CB8AC3E}">
        <p14:creationId xmlns:p14="http://schemas.microsoft.com/office/powerpoint/2010/main" val="386067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5267" y="1233491"/>
            <a:ext cx="5384800" cy="4530725"/>
          </a:xfrm>
        </p:spPr>
        <p:txBody>
          <a:bodyPr/>
          <a:lstStyle>
            <a:lvl1pPr>
              <a:defRPr sz="2800" b="0" i="0">
                <a:latin typeface="Calibri Light" panose="020F0302020204030204" pitchFamily="34" charset="0"/>
                <a:cs typeface="Calibri Light" panose="020F0302020204030204" pitchFamily="34" charset="0"/>
              </a:defRPr>
            </a:lvl1pPr>
            <a:lvl2pPr>
              <a:defRPr sz="24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91"/>
            <a:ext cx="5384800" cy="4530725"/>
          </a:xfrm>
        </p:spPr>
        <p:txBody>
          <a:bodyPr/>
          <a:lstStyle>
            <a:lvl1pPr>
              <a:defRPr sz="2800" b="0" i="0">
                <a:latin typeface="Calibri Light" panose="020F0302020204030204" pitchFamily="34" charset="0"/>
                <a:cs typeface="Calibri Light" panose="020F0302020204030204" pitchFamily="34" charset="0"/>
              </a:defRPr>
            </a:lvl1pPr>
            <a:lvl2pPr>
              <a:defRPr sz="24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21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i="0">
                <a:latin typeface="Calibri" panose="020F0502020204030204" pitchFamily="34" charset="0"/>
                <a:cs typeface="Calibri" panose="020F050202020403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atin typeface="Calibri" panose="020F0502020204030204" pitchFamily="34" charset="0"/>
                <a:cs typeface="Calibri" panose="020F050202020403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42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9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2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b="0" i="0">
                <a:latin typeface="Calibri Light" panose="020F0302020204030204" pitchFamily="34" charset="0"/>
                <a:cs typeface="Calibri Light" panose="020F0302020204030204" pitchFamily="34" charset="0"/>
              </a:defRPr>
            </a:lvl1pPr>
            <a:lvl2pPr>
              <a:defRPr sz="2800" b="0" i="0">
                <a:latin typeface="Calibri Light" panose="020F0302020204030204" pitchFamily="34" charset="0"/>
                <a:cs typeface="Calibri Light" panose="020F0302020204030204" pitchFamily="34" charset="0"/>
              </a:defRPr>
            </a:lvl2pPr>
            <a:lvl3pPr>
              <a:defRPr sz="24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99137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56616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Picture 2" descr="dino_3">
            <a:extLst>
              <a:ext uri="{FF2B5EF4-FFF2-40B4-BE49-F238E27FC236}">
                <a16:creationId xmlns:a16="http://schemas.microsoft.com/office/drawing/2014/main" id="{FD7A0113-409F-9B42-88C6-7232083C3AA1}"/>
              </a:ext>
            </a:extLst>
          </p:cNvPr>
          <p:cNvSpPr>
            <a:spLocks noChangeAspect="1" noChangeArrowheads="1"/>
          </p:cNvSpPr>
          <p:nvPr/>
        </p:nvSpPr>
        <p:spPr bwMode="auto">
          <a:xfrm>
            <a:off x="381001" y="0"/>
            <a:ext cx="1593851" cy="908050"/>
          </a:xfrm>
          <a:prstGeom prst="rect">
            <a:avLst/>
          </a:prstGeom>
          <a:noFill/>
          <a:ln>
            <a:noFill/>
          </a:ln>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pt-BR" altLang="en-BR"/>
          </a:p>
        </p:txBody>
      </p:sp>
      <p:sp>
        <p:nvSpPr>
          <p:cNvPr id="1027" name="Rectangle 3">
            <a:extLst>
              <a:ext uri="{FF2B5EF4-FFF2-40B4-BE49-F238E27FC236}">
                <a16:creationId xmlns:a16="http://schemas.microsoft.com/office/drawing/2014/main" id="{03742AD3-6564-354B-B4BA-691002D39607}"/>
              </a:ext>
            </a:extLst>
          </p:cNvPr>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BR"/>
              <a:t>Click to edit Master title style</a:t>
            </a:r>
          </a:p>
        </p:txBody>
      </p:sp>
      <p:sp>
        <p:nvSpPr>
          <p:cNvPr id="1028" name="Rectangle 4">
            <a:extLst>
              <a:ext uri="{FF2B5EF4-FFF2-40B4-BE49-F238E27FC236}">
                <a16:creationId xmlns:a16="http://schemas.microsoft.com/office/drawing/2014/main" id="{CCD3BAE7-7F9D-8840-93C5-B5854DC23D84}"/>
              </a:ext>
            </a:extLst>
          </p:cNvPr>
          <p:cNvSpPr>
            <a:spLocks noGrp="1" noChangeArrowheads="1"/>
          </p:cNvSpPr>
          <p:nvPr>
            <p:ph type="body" idx="1"/>
          </p:nvPr>
        </p:nvSpPr>
        <p:spPr bwMode="auto">
          <a:xfrm>
            <a:off x="609601" y="1233491"/>
            <a:ext cx="11437939"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BR"/>
              <a:t>Click to edit Master text styles</a:t>
            </a:r>
          </a:p>
          <a:p>
            <a:pPr lvl="1"/>
            <a:r>
              <a:rPr lang="en-US" altLang="en-BR"/>
              <a:t>Second level</a:t>
            </a:r>
          </a:p>
          <a:p>
            <a:pPr lvl="2"/>
            <a:r>
              <a:rPr lang="en-US" altLang="en-BR"/>
              <a:t>Third level</a:t>
            </a:r>
          </a:p>
          <a:p>
            <a:pPr lvl="3"/>
            <a:r>
              <a:rPr lang="en-US" altLang="en-BR"/>
              <a:t>Fourth level</a:t>
            </a:r>
          </a:p>
          <a:p>
            <a:pPr lvl="4"/>
            <a:r>
              <a:rPr lang="en-US" altLang="en-BR"/>
              <a:t>Fifth level</a:t>
            </a:r>
          </a:p>
        </p:txBody>
      </p:sp>
      <p:sp>
        <p:nvSpPr>
          <p:cNvPr id="1029" name="Rectangle 5">
            <a:extLst>
              <a:ext uri="{FF2B5EF4-FFF2-40B4-BE49-F238E27FC236}">
                <a16:creationId xmlns:a16="http://schemas.microsoft.com/office/drawing/2014/main" id="{64834DD7-D949-9D4A-9FAC-412CC0DC75D2}"/>
              </a:ext>
            </a:extLst>
          </p:cNvPr>
          <p:cNvSpPr>
            <a:spLocks noChangeArrowheads="1"/>
          </p:cNvSpPr>
          <p:nvPr/>
        </p:nvSpPr>
        <p:spPr bwMode="auto">
          <a:xfrm>
            <a:off x="0" y="0"/>
            <a:ext cx="304800" cy="2286000"/>
          </a:xfrm>
          <a:prstGeom prst="rect">
            <a:avLst/>
          </a:prstGeom>
          <a:solidFill>
            <a:srgbClr val="336699"/>
          </a:solidFill>
          <a:ln>
            <a:noFill/>
          </a:ln>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pt-BR" altLang="en-BR" sz="2400">
              <a:latin typeface="Times New Roman" panose="02020603050405020304" pitchFamily="18" charset="0"/>
            </a:endParaRPr>
          </a:p>
        </p:txBody>
      </p:sp>
      <p:sp>
        <p:nvSpPr>
          <p:cNvPr id="1031" name="Rectangle 7">
            <a:extLst>
              <a:ext uri="{FF2B5EF4-FFF2-40B4-BE49-F238E27FC236}">
                <a16:creationId xmlns:a16="http://schemas.microsoft.com/office/drawing/2014/main" id="{7E09A50D-0D83-AF42-9FCF-3EF7DF4F615B}"/>
              </a:ext>
            </a:extLst>
          </p:cNvPr>
          <p:cNvSpPr>
            <a:spLocks noChangeArrowheads="1"/>
          </p:cNvSpPr>
          <p:nvPr/>
        </p:nvSpPr>
        <p:spPr bwMode="auto">
          <a:xfrm>
            <a:off x="0" y="2286000"/>
            <a:ext cx="304800" cy="2286000"/>
          </a:xfrm>
          <a:prstGeom prst="rect">
            <a:avLst/>
          </a:prstGeom>
          <a:solidFill>
            <a:srgbClr val="99CCFF"/>
          </a:solidFill>
          <a:ln>
            <a:noFill/>
          </a:ln>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pt-BR" altLang="en-BR" sz="2400">
              <a:latin typeface="Times New Roman" panose="02020603050405020304" pitchFamily="18" charset="0"/>
            </a:endParaRPr>
          </a:p>
        </p:txBody>
      </p:sp>
      <p:sp>
        <p:nvSpPr>
          <p:cNvPr id="1032" name="Rectangle 8">
            <a:extLst>
              <a:ext uri="{FF2B5EF4-FFF2-40B4-BE49-F238E27FC236}">
                <a16:creationId xmlns:a16="http://schemas.microsoft.com/office/drawing/2014/main" id="{E2572961-B8D5-6444-BB45-EF4ED08E9A75}"/>
              </a:ext>
            </a:extLst>
          </p:cNvPr>
          <p:cNvSpPr>
            <a:spLocks noChangeArrowheads="1"/>
          </p:cNvSpPr>
          <p:nvPr/>
        </p:nvSpPr>
        <p:spPr bwMode="auto">
          <a:xfrm>
            <a:off x="0" y="4572000"/>
            <a:ext cx="304800" cy="2286000"/>
          </a:xfrm>
          <a:prstGeom prst="rect">
            <a:avLst/>
          </a:prstGeom>
          <a:solidFill>
            <a:srgbClr val="336699"/>
          </a:solidFill>
          <a:ln>
            <a:noFill/>
          </a:ln>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pt-BR" altLang="en-BR" sz="2400">
              <a:latin typeface="Times New Roman" panose="02020603050405020304" pitchFamily="18" charset="0"/>
            </a:endParaRPr>
          </a:p>
        </p:txBody>
      </p:sp>
      <p:sp>
        <p:nvSpPr>
          <p:cNvPr id="2" name="Picture 12" descr="dino_6">
            <a:extLst>
              <a:ext uri="{FF2B5EF4-FFF2-40B4-BE49-F238E27FC236}">
                <a16:creationId xmlns:a16="http://schemas.microsoft.com/office/drawing/2014/main" id="{C7E26AED-F219-FF4C-889E-858DEAE3CF83}"/>
              </a:ext>
            </a:extLst>
          </p:cNvPr>
          <p:cNvSpPr>
            <a:spLocks noChangeAspect="1" noChangeArrowheads="1"/>
          </p:cNvSpPr>
          <p:nvPr/>
        </p:nvSpPr>
        <p:spPr bwMode="auto">
          <a:xfrm>
            <a:off x="10364788" y="5849938"/>
            <a:ext cx="1712912" cy="792162"/>
          </a:xfrm>
          <a:prstGeom prst="rect">
            <a:avLst/>
          </a:prstGeom>
          <a:noFill/>
          <a:ln>
            <a:noFill/>
          </a:ln>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pt-BR" altLang="en-BR"/>
          </a:p>
        </p:txBody>
      </p:sp>
    </p:spTree>
  </p:cSld>
  <p:clrMap bg1="lt1" tx1="dk1" bg2="lt2" tx2="dk2" accent1="accent1" accent2="accent2" accent3="accent3" accent4="accent4" accent5="accent5" accent6="accent6" hlink="hlink" folHlink="folHlink"/>
  <p:sldLayoutIdLst>
    <p:sldLayoutId id="2147484443"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xStyles>
    <p:titleStyle>
      <a:lvl1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1pPr>
      <a:lvl2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2pPr>
      <a:lvl3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3pPr>
      <a:lvl4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4pPr>
      <a:lvl5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5pPr>
      <a:lvl6pPr marL="457178"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4">
            <a:extLst>
              <a:ext uri="{FF2B5EF4-FFF2-40B4-BE49-F238E27FC236}">
                <a16:creationId xmlns:a16="http://schemas.microsoft.com/office/drawing/2014/main" id="{D9BDCDA4-7599-0C45-B547-ABDD95C79542}"/>
              </a:ext>
            </a:extLst>
          </p:cNvPr>
          <p:cNvSpPr>
            <a:spLocks noGrp="1" noChangeArrowheads="1"/>
          </p:cNvSpPr>
          <p:nvPr>
            <p:ph type="ctrTitle"/>
          </p:nvPr>
        </p:nvSpPr>
        <p:spPr>
          <a:xfrm>
            <a:off x="712788" y="1949451"/>
            <a:ext cx="10764837" cy="1143000"/>
          </a:xfrm>
          <a:noFill/>
        </p:spPr>
        <p:txBody>
          <a:bodyPr/>
          <a:lstStyle/>
          <a:p>
            <a:pPr eaLnBrk="1" hangingPunct="1"/>
            <a:r>
              <a:rPr lang="pt-BR" altLang="en-BR" dirty="0"/>
              <a:t>Gerenciamento de Memória</a:t>
            </a:r>
            <a:br>
              <a:rPr lang="pt-BR" altLang="en-BR" dirty="0"/>
            </a:br>
            <a:r>
              <a:rPr lang="pt-BR" altLang="en-BR" dirty="0"/>
              <a:t> </a:t>
            </a:r>
            <a:br>
              <a:rPr lang="pt-BR" altLang="en-BR" dirty="0"/>
            </a:br>
            <a:r>
              <a:rPr lang="pt-BR" altLang="en-BR" dirty="0"/>
              <a:t>Aula 8</a:t>
            </a:r>
          </a:p>
        </p:txBody>
      </p:sp>
      <p:sp>
        <p:nvSpPr>
          <p:cNvPr id="4098" name="TextBox 1">
            <a:extLst>
              <a:ext uri="{FF2B5EF4-FFF2-40B4-BE49-F238E27FC236}">
                <a16:creationId xmlns:a16="http://schemas.microsoft.com/office/drawing/2014/main" id="{762457F8-A89E-A248-8084-6CC7C91EAF6F}"/>
              </a:ext>
            </a:extLst>
          </p:cNvPr>
          <p:cNvSpPr txBox="1">
            <a:spLocks noChangeArrowheads="1"/>
          </p:cNvSpPr>
          <p:nvPr/>
        </p:nvSpPr>
        <p:spPr bwMode="auto">
          <a:xfrm>
            <a:off x="4343405" y="3897314"/>
            <a:ext cx="37449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2"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sz="2000">
                <a:solidFill>
                  <a:schemeClr val="tx1"/>
                </a:solidFill>
                <a:latin typeface="Helvetica" pitchFamily="2" charset="0"/>
                <a:ea typeface="ＭＳ Ｐゴシック" panose="020B0600070205080204" pitchFamily="34" charset="-128"/>
              </a:defRPr>
            </a:lvl2pPr>
            <a:lvl3pPr marL="1143000" indent="-228600">
              <a:spcBef>
                <a:spcPct val="35000"/>
              </a:spcBef>
              <a:buClr>
                <a:srgbClr val="009900"/>
              </a:buClr>
              <a:buSzPct val="75000"/>
              <a:buFont typeface="Webdings" pitchFamily="2" charset="2"/>
              <a:buChar char="4"/>
              <a:defRPr kumimoji="1" sz="2000">
                <a:solidFill>
                  <a:schemeClr val="tx1"/>
                </a:solidFill>
                <a:latin typeface="Helvetica" pitchFamily="2" charset="0"/>
                <a:ea typeface="ＭＳ Ｐゴシック"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itchFamily="2" charset="0"/>
                <a:ea typeface="ＭＳ Ｐゴシック"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9pPr>
          </a:lstStyle>
          <a:p>
            <a:pPr>
              <a:spcBef>
                <a:spcPct val="0"/>
              </a:spcBef>
              <a:buClrTx/>
              <a:buSzTx/>
              <a:buFontTx/>
              <a:buNone/>
            </a:pPr>
            <a:r>
              <a:rPr kumimoji="0" lang="pt-BR" altLang="en-BR" sz="1800" dirty="0">
                <a:latin typeface="Verdana" panose="020B0604030504040204" pitchFamily="34" charset="0"/>
              </a:rPr>
              <a:t>Prof. </a:t>
            </a:r>
            <a:r>
              <a:rPr kumimoji="0" lang="pt-BR" altLang="en-BR" sz="1800" dirty="0" err="1">
                <a:latin typeface="Verdana" panose="020B0604030504040204" pitchFamily="34" charset="0"/>
              </a:rPr>
              <a:t>Linder</a:t>
            </a:r>
            <a:r>
              <a:rPr kumimoji="0" lang="pt-BR" altLang="en-BR" sz="1800" dirty="0">
                <a:latin typeface="Verdana" panose="020B0604030504040204" pitchFamily="34" charset="0"/>
              </a:rPr>
              <a:t> Cândido da Silva</a:t>
            </a:r>
          </a:p>
          <a:p>
            <a:pPr>
              <a:spcBef>
                <a:spcPct val="0"/>
              </a:spcBef>
              <a:buClrTx/>
              <a:buSzTx/>
              <a:buFontTx/>
              <a:buNone/>
            </a:pPr>
            <a:endParaRPr kumimoji="0" lang="pt-BR" altLang="en-BR" sz="1800" dirty="0">
              <a:latin typeface="Verdana" panose="020B0604030504040204" pitchFamily="34" charset="0"/>
            </a:endParaRPr>
          </a:p>
          <a:p>
            <a:pPr>
              <a:spcBef>
                <a:spcPct val="0"/>
              </a:spcBef>
              <a:buClrTx/>
              <a:buSzTx/>
              <a:buFontTx/>
              <a:buNone/>
            </a:pPr>
            <a:endParaRPr kumimoji="0" lang="pt-BR" altLang="en-BR" sz="1800" dirty="0">
              <a:latin typeface="Verdana" panose="020B0604030504040204" pitchFamily="34" charset="0"/>
            </a:endParaRPr>
          </a:p>
          <a:p>
            <a:pPr>
              <a:spcBef>
                <a:spcPct val="0"/>
              </a:spcBef>
              <a:buClrTx/>
              <a:buSzTx/>
              <a:buFontTx/>
              <a:buNone/>
            </a:pPr>
            <a:endParaRPr kumimoji="0" lang="pt-BR" altLang="en-BR" sz="1800" dirty="0">
              <a:latin typeface="Verdana" panose="020B0604030504040204" pitchFamily="34" charset="0"/>
            </a:endParaRPr>
          </a:p>
          <a:p>
            <a:pPr>
              <a:spcBef>
                <a:spcPct val="0"/>
              </a:spcBef>
              <a:buClrTx/>
              <a:buSzTx/>
              <a:buFontTx/>
              <a:buNone/>
            </a:pPr>
            <a:endParaRPr kumimoji="0" lang="pt-BR" altLang="en-BR" sz="1800" dirty="0">
              <a:latin typeface="Verdana" panose="020B0604030504040204" pitchFamily="34" charset="0"/>
            </a:endParaRPr>
          </a:p>
          <a:p>
            <a:pPr>
              <a:spcBef>
                <a:spcPct val="0"/>
              </a:spcBef>
              <a:buClrTx/>
              <a:buSzTx/>
              <a:buFontTx/>
              <a:buNone/>
            </a:pPr>
            <a:endParaRPr kumimoji="0" lang="pt-BR" altLang="en-BR" sz="1800" dirty="0">
              <a:latin typeface="Verdana" panose="020B0604030504040204" pitchFamily="34" charset="0"/>
            </a:endParaRPr>
          </a:p>
          <a:p>
            <a:pPr>
              <a:spcBef>
                <a:spcPct val="0"/>
              </a:spcBef>
              <a:buClrTx/>
              <a:buSzTx/>
              <a:buFontTx/>
              <a:buNone/>
            </a:pPr>
            <a:endParaRPr kumimoji="0" lang="pt-BR" altLang="en-BR" sz="1800" dirty="0">
              <a:latin typeface="Verdana" panose="020B0604030504040204" pitchFamily="34" charset="0"/>
            </a:endParaRPr>
          </a:p>
          <a:p>
            <a:pPr algn="ctr">
              <a:spcBef>
                <a:spcPct val="0"/>
              </a:spcBef>
              <a:buClrTx/>
              <a:buSzTx/>
              <a:buFontTx/>
              <a:buNone/>
            </a:pPr>
            <a:r>
              <a:rPr kumimoji="0" lang="pt-BR" altLang="en-BR" sz="1800" dirty="0">
                <a:latin typeface="Verdana" panose="020B0604030504040204" pitchFamily="34" charset="0"/>
              </a:rPr>
              <a:t>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32273C6-02E0-2E49-9CDF-2B039FD750BD}"/>
              </a:ext>
            </a:extLst>
          </p:cNvPr>
          <p:cNvSpPr>
            <a:spLocks noGrp="1" noChangeArrowheads="1"/>
          </p:cNvSpPr>
          <p:nvPr>
            <p:ph type="title"/>
          </p:nvPr>
        </p:nvSpPr>
        <p:spPr>
          <a:xfrm>
            <a:off x="586452" y="204607"/>
            <a:ext cx="11289174" cy="1015497"/>
          </a:xfrm>
        </p:spPr>
        <p:txBody>
          <a:bodyPr/>
          <a:lstStyle/>
          <a:p>
            <a:pPr eaLnBrk="1" hangingPunct="1"/>
            <a:r>
              <a:rPr lang="pt-BR" altLang="en-BR" dirty="0"/>
              <a:t>Paginação por demanda: descrição geral do tratamento de falta de página</a:t>
            </a:r>
          </a:p>
        </p:txBody>
      </p:sp>
      <p:sp>
        <p:nvSpPr>
          <p:cNvPr id="5" name="Rectangle 3">
            <a:extLst>
              <a:ext uri="{FF2B5EF4-FFF2-40B4-BE49-F238E27FC236}">
                <a16:creationId xmlns:a16="http://schemas.microsoft.com/office/drawing/2014/main" id="{658B679F-85A3-D64C-85E9-EF84DC42C4BF}"/>
              </a:ext>
            </a:extLst>
          </p:cNvPr>
          <p:cNvSpPr txBox="1">
            <a:spLocks noChangeArrowheads="1"/>
          </p:cNvSpPr>
          <p:nvPr/>
        </p:nvSpPr>
        <p:spPr>
          <a:xfrm>
            <a:off x="586452" y="1136368"/>
            <a:ext cx="11161852" cy="5461201"/>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buFont typeface="Monotype Sorts" pitchFamily="2" charset="2"/>
              <a:buNone/>
            </a:pPr>
            <a:endParaRPr lang="pt-BR" altLang="en-US" kern="0" dirty="0">
              <a:latin typeface="Calibri Light" panose="020F0302020204030204" pitchFamily="34" charset="0"/>
              <a:cs typeface="Calibri Light" panose="020F0302020204030204" pitchFamily="34" charset="0"/>
            </a:endParaRPr>
          </a:p>
          <a:p>
            <a:pPr>
              <a:lnSpc>
                <a:spcPct val="90000"/>
              </a:lnSpc>
            </a:pPr>
            <a:r>
              <a:rPr lang="pt-BR" altLang="en-US" kern="0" dirty="0">
                <a:latin typeface="Calibri Light" panose="020F0302020204030204" pitchFamily="34" charset="0"/>
                <a:cs typeface="Calibri Light" panose="020F0302020204030204" pitchFamily="34" charset="0"/>
              </a:rPr>
              <a:t>Na primeira referência para uma página o bit válido-inválido estará com valor </a:t>
            </a:r>
            <a:r>
              <a:rPr lang="pt-BR" altLang="en-US" kern="0" dirty="0" err="1">
                <a:solidFill>
                  <a:srgbClr val="FF0000"/>
                </a:solidFill>
                <a:latin typeface="Calibri Light" panose="020F0302020204030204" pitchFamily="34" charset="0"/>
                <a:cs typeface="Calibri Light" panose="020F0302020204030204" pitchFamily="34" charset="0"/>
              </a:rPr>
              <a:t>I</a:t>
            </a:r>
            <a:r>
              <a:rPr lang="pt-BR" altLang="en-US" kern="0" dirty="0">
                <a:solidFill>
                  <a:srgbClr val="FF0000"/>
                </a:solidFill>
                <a:latin typeface="Calibri Light" panose="020F0302020204030204" pitchFamily="34" charset="0"/>
                <a:cs typeface="Calibri Light" panose="020F0302020204030204" pitchFamily="34" charset="0"/>
              </a:rPr>
              <a:t> </a:t>
            </a:r>
            <a:r>
              <a:rPr lang="pt-BR" altLang="en-US" kern="0" dirty="0">
                <a:latin typeface="Calibri Light" panose="020F0302020204030204" pitchFamily="34" charset="0"/>
                <a:cs typeface="Calibri Light" panose="020F0302020204030204" pitchFamily="34" charset="0"/>
              </a:rPr>
              <a:t>(inválido), isso faz a MMU gerar uma interrupção a fim de carregar o Sistema Operacional para tratar a falta da página: </a:t>
            </a:r>
            <a:r>
              <a:rPr lang="pt-BR" altLang="en-US" u="sng" kern="0" dirty="0" err="1">
                <a:latin typeface="Calibri Light" panose="020F0302020204030204" pitchFamily="34" charset="0"/>
                <a:cs typeface="Calibri Light" panose="020F0302020204030204" pitchFamily="34" charset="0"/>
                <a:sym typeface="Symbol" pitchFamily="2" charset="2"/>
              </a:rPr>
              <a:t>page</a:t>
            </a:r>
            <a:r>
              <a:rPr lang="pt-BR" altLang="en-US" u="sng" kern="0" dirty="0">
                <a:latin typeface="Calibri Light" panose="020F0302020204030204" pitchFamily="34" charset="0"/>
                <a:cs typeface="Calibri Light" panose="020F0302020204030204" pitchFamily="34" charset="0"/>
                <a:sym typeface="Symbol" pitchFamily="2" charset="2"/>
              </a:rPr>
              <a:t> </a:t>
            </a:r>
            <a:r>
              <a:rPr lang="pt-BR" altLang="en-US" u="sng" kern="0" dirty="0" err="1">
                <a:latin typeface="Calibri Light" panose="020F0302020204030204" pitchFamily="34" charset="0"/>
                <a:cs typeface="Calibri Light" panose="020F0302020204030204" pitchFamily="34" charset="0"/>
                <a:sym typeface="Symbol" pitchFamily="2" charset="2"/>
              </a:rPr>
              <a:t>fault</a:t>
            </a:r>
            <a:r>
              <a:rPr lang="pt-BR" altLang="en-US" kern="0" dirty="0">
                <a:latin typeface="Calibri Light" panose="020F0302020204030204" pitchFamily="34" charset="0"/>
                <a:cs typeface="Calibri Light" panose="020F0302020204030204" pitchFamily="34" charset="0"/>
                <a:sym typeface="Symbol" pitchFamily="2" charset="2"/>
              </a:rPr>
              <a:t>. </a:t>
            </a:r>
          </a:p>
          <a:p>
            <a:pPr>
              <a:lnSpc>
                <a:spcPct val="90000"/>
              </a:lnSpc>
            </a:pPr>
            <a:endParaRPr lang="pt-BR" altLang="en-US" kern="0" dirty="0">
              <a:latin typeface="Calibri Light" panose="020F0302020204030204" pitchFamily="34" charset="0"/>
              <a:cs typeface="Calibri Light" panose="020F0302020204030204" pitchFamily="34" charset="0"/>
              <a:sym typeface="Symbol" pitchFamily="2" charset="2"/>
            </a:endParaRPr>
          </a:p>
          <a:p>
            <a:pPr>
              <a:lnSpc>
                <a:spcPct val="90000"/>
              </a:lnSpc>
            </a:pPr>
            <a:r>
              <a:rPr lang="pt-BR" altLang="en-US" kern="0" dirty="0">
                <a:latin typeface="Calibri Light" panose="020F0302020204030204" pitchFamily="34" charset="0"/>
                <a:cs typeface="Calibri Light" panose="020F0302020204030204" pitchFamily="34" charset="0"/>
                <a:sym typeface="Symbol" pitchFamily="2" charset="2"/>
              </a:rPr>
              <a:t>Como consequência o SO faz o seguinte:</a:t>
            </a:r>
          </a:p>
          <a:p>
            <a:pPr>
              <a:lnSpc>
                <a:spcPct val="90000"/>
              </a:lnSpc>
              <a:buFont typeface="Monotype Sorts" pitchFamily="2" charset="2"/>
              <a:buAutoNum type="arabicPeriod"/>
            </a:pPr>
            <a:r>
              <a:rPr lang="pt-BR" altLang="en-US" kern="0" dirty="0">
                <a:latin typeface="Calibri Light" panose="020F0302020204030204" pitchFamily="34" charset="0"/>
                <a:cs typeface="Calibri Light" panose="020F0302020204030204" pitchFamily="34" charset="0"/>
                <a:sym typeface="Symbol" pitchFamily="2" charset="2"/>
              </a:rPr>
              <a:t> Olha em outra tabela interna, normalmente armazenada na PCB do processo, para decidir:</a:t>
            </a:r>
          </a:p>
          <a:p>
            <a:pPr marL="798513" lvl="1" indent="-341313">
              <a:lnSpc>
                <a:spcPct val="90000"/>
              </a:lnSpc>
            </a:pPr>
            <a:r>
              <a:rPr lang="pt-BR" altLang="en-US" kern="0" dirty="0">
                <a:latin typeface="Calibri Light" panose="020F0302020204030204" pitchFamily="34" charset="0"/>
                <a:cs typeface="Calibri Light" panose="020F0302020204030204" pitchFamily="34" charset="0"/>
              </a:rPr>
              <a:t>Se a referência foi a uma página fora do espaço de endereçamento do processo. Então o SO</a:t>
            </a:r>
            <a:r>
              <a:rPr lang="pt-BR" altLang="en-US" kern="0" dirty="0">
                <a:latin typeface="Calibri Light" panose="020F0302020204030204" pitchFamily="34" charset="0"/>
                <a:cs typeface="Calibri Light" panose="020F0302020204030204" pitchFamily="34" charset="0"/>
                <a:sym typeface="Symbol" pitchFamily="2" charset="2"/>
              </a:rPr>
              <a:t> aborta o processo.</a:t>
            </a:r>
          </a:p>
          <a:p>
            <a:pPr marL="798513" lvl="1" indent="-341313">
              <a:lnSpc>
                <a:spcPct val="90000"/>
              </a:lnSpc>
            </a:pPr>
            <a:r>
              <a:rPr lang="pt-BR" altLang="en-US" kern="0" dirty="0">
                <a:latin typeface="Calibri Light" panose="020F0302020204030204" pitchFamily="34" charset="0"/>
                <a:cs typeface="Calibri Light" panose="020F0302020204030204" pitchFamily="34" charset="0"/>
                <a:sym typeface="Symbol" pitchFamily="2" charset="2"/>
              </a:rPr>
              <a:t>Se a referência foi a uma página dentro do espaço de endereçamento do processo:</a:t>
            </a:r>
          </a:p>
          <a:p>
            <a:pPr lvl="2">
              <a:lnSpc>
                <a:spcPct val="90000"/>
              </a:lnSpc>
              <a:buFont typeface="Monotype Sorts" pitchFamily="2" charset="2"/>
              <a:buAutoNum type="arabicPeriod"/>
            </a:pPr>
            <a:r>
              <a:rPr lang="pt-BR" altLang="en-US" kern="0" dirty="0">
                <a:latin typeface="Calibri Light" panose="020F0302020204030204" pitchFamily="34" charset="0"/>
                <a:cs typeface="Calibri Light" panose="020F0302020204030204" pitchFamily="34" charset="0"/>
                <a:sym typeface="Symbol" pitchFamily="2" charset="2"/>
              </a:rPr>
              <a:t>O SO encontra um frame livre.</a:t>
            </a:r>
          </a:p>
          <a:p>
            <a:pPr lvl="2">
              <a:lnSpc>
                <a:spcPct val="90000"/>
              </a:lnSpc>
              <a:buFont typeface="Monotype Sorts" pitchFamily="2" charset="2"/>
              <a:buAutoNum type="arabicPeriod"/>
            </a:pPr>
            <a:r>
              <a:rPr lang="pt-BR" altLang="en-US" kern="0" dirty="0">
                <a:latin typeface="Calibri Light" panose="020F0302020204030204" pitchFamily="34" charset="0"/>
                <a:cs typeface="Calibri Light" panose="020F0302020204030204" pitchFamily="34" charset="0"/>
                <a:sym typeface="Symbol" pitchFamily="2" charset="2"/>
              </a:rPr>
              <a:t>Escalona uma operação de disco para trazer a página faltante para um frame livre (nesse meio tempo outro processo pode ser escalonado para execução). </a:t>
            </a:r>
          </a:p>
          <a:p>
            <a:pPr lvl="2">
              <a:lnSpc>
                <a:spcPct val="90000"/>
              </a:lnSpc>
              <a:buFont typeface="Monotype Sorts" pitchFamily="2" charset="2"/>
              <a:buAutoNum type="arabicPeriod"/>
            </a:pPr>
            <a:r>
              <a:rPr lang="pt-BR" altLang="en-US" kern="0" dirty="0">
                <a:latin typeface="Calibri Light" panose="020F0302020204030204" pitchFamily="34" charset="0"/>
                <a:cs typeface="Calibri Light" panose="020F0302020204030204" pitchFamily="34" charset="0"/>
                <a:sym typeface="Symbol" pitchFamily="2" charset="2"/>
              </a:rPr>
              <a:t>Após trazer a página, seta o bit na entrada da tabela de página para indicar que a página agora está em memória (bit = </a:t>
            </a:r>
            <a:r>
              <a:rPr lang="pt-BR" altLang="en-US" kern="0" dirty="0" err="1">
                <a:solidFill>
                  <a:srgbClr val="FF0000"/>
                </a:solidFill>
                <a:latin typeface="Calibri Light" panose="020F0302020204030204" pitchFamily="34" charset="0"/>
                <a:cs typeface="Calibri Light" panose="020F0302020204030204" pitchFamily="34" charset="0"/>
                <a:sym typeface="Symbol" pitchFamily="2" charset="2"/>
              </a:rPr>
              <a:t>v</a:t>
            </a:r>
            <a:r>
              <a:rPr lang="pt-BR" altLang="en-US" kern="0" dirty="0">
                <a:latin typeface="Calibri Light" panose="020F0302020204030204" pitchFamily="34" charset="0"/>
                <a:cs typeface="Calibri Light" panose="020F0302020204030204" pitchFamily="34" charset="0"/>
                <a:sym typeface="Symbol" pitchFamily="2" charset="2"/>
              </a:rPr>
              <a:t>).</a:t>
            </a:r>
          </a:p>
          <a:p>
            <a:pPr lvl="2">
              <a:lnSpc>
                <a:spcPct val="90000"/>
              </a:lnSpc>
              <a:buFont typeface="Monotype Sorts" pitchFamily="2" charset="2"/>
              <a:buAutoNum type="arabicPeriod"/>
            </a:pPr>
            <a:r>
              <a:rPr lang="pt-BR" altLang="en-US" kern="0" dirty="0">
                <a:latin typeface="Calibri Light" panose="020F0302020204030204" pitchFamily="34" charset="0"/>
                <a:cs typeface="Calibri Light" panose="020F0302020204030204" pitchFamily="34" charset="0"/>
                <a:sym typeface="Symbol" pitchFamily="2" charset="2"/>
              </a:rPr>
              <a:t>Reinicia o processo com instrução que causou a falta de páginas.</a:t>
            </a:r>
          </a:p>
        </p:txBody>
      </p:sp>
    </p:spTree>
    <p:extLst>
      <p:ext uri="{BB962C8B-B14F-4D97-AF65-F5344CB8AC3E}">
        <p14:creationId xmlns:p14="http://schemas.microsoft.com/office/powerpoint/2010/main" val="250833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C69CF5D8-21E5-6E41-90CB-4D13861D835A}"/>
              </a:ext>
            </a:extLst>
          </p:cNvPr>
          <p:cNvSpPr>
            <a:spLocks noGrp="1" noChangeArrowheads="1"/>
          </p:cNvSpPr>
          <p:nvPr>
            <p:ph type="title"/>
          </p:nvPr>
        </p:nvSpPr>
        <p:spPr>
          <a:xfrm>
            <a:off x="486136" y="223837"/>
            <a:ext cx="11609407" cy="576262"/>
          </a:xfrm>
        </p:spPr>
        <p:txBody>
          <a:bodyPr/>
          <a:lstStyle/>
          <a:p>
            <a:pPr eaLnBrk="1" hangingPunct="1"/>
            <a:r>
              <a:rPr lang="pt-BR" altLang="en-BR" sz="2800" dirty="0"/>
              <a:t>Paginação por demanda: Falta de página</a:t>
            </a:r>
          </a:p>
        </p:txBody>
      </p:sp>
      <p:pic>
        <p:nvPicPr>
          <p:cNvPr id="26626" name="Picture 4" descr="9">
            <a:extLst>
              <a:ext uri="{FF2B5EF4-FFF2-40B4-BE49-F238E27FC236}">
                <a16:creationId xmlns:a16="http://schemas.microsoft.com/office/drawing/2014/main" id="{60DF25FD-A47C-5644-9179-2CDA5B340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1" y="1217614"/>
            <a:ext cx="5800725"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0EEABB3-242A-3247-95B8-1E8AEFF0B1E8}"/>
              </a:ext>
            </a:extLst>
          </p:cNvPr>
          <p:cNvSpPr/>
          <p:nvPr/>
        </p:nvSpPr>
        <p:spPr bwMode="auto">
          <a:xfrm>
            <a:off x="3958542" y="2627453"/>
            <a:ext cx="844952" cy="23149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referência</a:t>
            </a:r>
          </a:p>
        </p:txBody>
      </p:sp>
      <p:sp>
        <p:nvSpPr>
          <p:cNvPr id="5" name="Rectangle 4">
            <a:extLst>
              <a:ext uri="{FF2B5EF4-FFF2-40B4-BE49-F238E27FC236}">
                <a16:creationId xmlns:a16="http://schemas.microsoft.com/office/drawing/2014/main" id="{296363CD-1755-9D41-B484-88C4A52E5207}"/>
              </a:ext>
            </a:extLst>
          </p:cNvPr>
          <p:cNvSpPr/>
          <p:nvPr/>
        </p:nvSpPr>
        <p:spPr bwMode="auto">
          <a:xfrm>
            <a:off x="4120428" y="2168082"/>
            <a:ext cx="844952" cy="37834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sz="1000" dirty="0">
                <a:latin typeface="Verdana" charset="0"/>
              </a:rPr>
              <a:t>Sistema </a:t>
            </a:r>
          </a:p>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Operacional</a:t>
            </a:r>
          </a:p>
        </p:txBody>
      </p:sp>
      <p:sp>
        <p:nvSpPr>
          <p:cNvPr id="6" name="Rectangle 5">
            <a:extLst>
              <a:ext uri="{FF2B5EF4-FFF2-40B4-BE49-F238E27FC236}">
                <a16:creationId xmlns:a16="http://schemas.microsoft.com/office/drawing/2014/main" id="{B0A858AF-8C1B-9749-8665-82DD41D374F3}"/>
              </a:ext>
            </a:extLst>
          </p:cNvPr>
          <p:cNvSpPr/>
          <p:nvPr/>
        </p:nvSpPr>
        <p:spPr bwMode="auto">
          <a:xfrm>
            <a:off x="5891512" y="1232465"/>
            <a:ext cx="1226917" cy="37834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sz="1000">
                <a:latin typeface="Verdana" charset="0"/>
              </a:rPr>
              <a:t>Página está </a:t>
            </a:r>
          </a:p>
          <a:p>
            <a:pPr marL="0" marR="0" indent="0" algn="ctr" defTabSz="914400" rtl="0" eaLnBrk="0" fontAlgn="base" latinLnBrk="0" hangingPunct="0">
              <a:lnSpc>
                <a:spcPct val="100000"/>
              </a:lnSpc>
              <a:spcBef>
                <a:spcPct val="0"/>
              </a:spcBef>
              <a:spcAft>
                <a:spcPct val="0"/>
              </a:spcAft>
              <a:buClrTx/>
              <a:buSzTx/>
              <a:buFontTx/>
              <a:buNone/>
              <a:tabLst/>
            </a:pPr>
            <a:r>
              <a:rPr lang="pt-BR" sz="1000">
                <a:latin typeface="Verdana" charset="0"/>
              </a:rPr>
              <a:t>no backing store </a:t>
            </a:r>
          </a:p>
        </p:txBody>
      </p:sp>
      <p:sp>
        <p:nvSpPr>
          <p:cNvPr id="7" name="Rectangle 6">
            <a:extLst>
              <a:ext uri="{FF2B5EF4-FFF2-40B4-BE49-F238E27FC236}">
                <a16:creationId xmlns:a16="http://schemas.microsoft.com/office/drawing/2014/main" id="{366D2978-015D-1C4A-A9FE-7765B92C9FBD}"/>
              </a:ext>
            </a:extLst>
          </p:cNvPr>
          <p:cNvSpPr/>
          <p:nvPr/>
        </p:nvSpPr>
        <p:spPr bwMode="auto">
          <a:xfrm>
            <a:off x="5891512" y="2743200"/>
            <a:ext cx="520863" cy="23149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pt-BR" sz="1000" dirty="0" err="1">
                <a:latin typeface="Verdana" charset="0"/>
              </a:rPr>
              <a:t>trap</a:t>
            </a:r>
            <a:endParaRPr kumimoji="0" lang="pt-BR" sz="1000" b="0" i="0" u="none" strike="noStrike" cap="none" normalizeH="0" baseline="0" dirty="0">
              <a:ln>
                <a:noFill/>
              </a:ln>
              <a:solidFill>
                <a:schemeClr val="tx1"/>
              </a:solidFill>
              <a:effectLst/>
              <a:latin typeface="Verdana" charset="0"/>
            </a:endParaRPr>
          </a:p>
        </p:txBody>
      </p:sp>
      <p:sp>
        <p:nvSpPr>
          <p:cNvPr id="8" name="Rectangle 7">
            <a:extLst>
              <a:ext uri="{FF2B5EF4-FFF2-40B4-BE49-F238E27FC236}">
                <a16:creationId xmlns:a16="http://schemas.microsoft.com/office/drawing/2014/main" id="{00C2BB21-823E-7241-985A-0E6E0E3A3F43}"/>
              </a:ext>
            </a:extLst>
          </p:cNvPr>
          <p:cNvSpPr/>
          <p:nvPr/>
        </p:nvSpPr>
        <p:spPr bwMode="auto">
          <a:xfrm>
            <a:off x="4907506" y="3946965"/>
            <a:ext cx="984005" cy="23149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Tabela de páginas</a:t>
            </a:r>
          </a:p>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 </a:t>
            </a:r>
          </a:p>
        </p:txBody>
      </p:sp>
      <p:sp>
        <p:nvSpPr>
          <p:cNvPr id="9" name="Rectangle 8">
            <a:extLst>
              <a:ext uri="{FF2B5EF4-FFF2-40B4-BE49-F238E27FC236}">
                <a16:creationId xmlns:a16="http://schemas.microsoft.com/office/drawing/2014/main" id="{4BBB2A16-3B4B-DE4F-873F-5A456CB387AF}"/>
              </a:ext>
            </a:extLst>
          </p:cNvPr>
          <p:cNvSpPr/>
          <p:nvPr/>
        </p:nvSpPr>
        <p:spPr bwMode="auto">
          <a:xfrm>
            <a:off x="7002685" y="4759124"/>
            <a:ext cx="1030146" cy="49578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Trazendo a </a:t>
            </a:r>
          </a:p>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página faltante</a:t>
            </a:r>
          </a:p>
        </p:txBody>
      </p:sp>
      <p:sp>
        <p:nvSpPr>
          <p:cNvPr id="10" name="Rectangle 9">
            <a:extLst>
              <a:ext uri="{FF2B5EF4-FFF2-40B4-BE49-F238E27FC236}">
                <a16:creationId xmlns:a16="http://schemas.microsoft.com/office/drawing/2014/main" id="{1A53729A-08DC-3A4B-9B6F-1CB7E5AE612A}"/>
              </a:ext>
            </a:extLst>
          </p:cNvPr>
          <p:cNvSpPr/>
          <p:nvPr/>
        </p:nvSpPr>
        <p:spPr bwMode="auto">
          <a:xfrm>
            <a:off x="5989897" y="5715725"/>
            <a:ext cx="1030146" cy="49578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sz="1000" dirty="0">
                <a:latin typeface="Verdana" charset="0"/>
              </a:rPr>
              <a:t>Memória física</a:t>
            </a:r>
            <a:endParaRPr kumimoji="0" lang="pt-BR" sz="1000" b="0" i="0" u="none" strike="noStrike" cap="none" normalizeH="0" baseline="0" dirty="0">
              <a:ln>
                <a:noFill/>
              </a:ln>
              <a:solidFill>
                <a:schemeClr val="tx1"/>
              </a:solidFill>
              <a:effectLst/>
              <a:latin typeface="Verdana" charset="0"/>
            </a:endParaRPr>
          </a:p>
        </p:txBody>
      </p:sp>
      <p:sp>
        <p:nvSpPr>
          <p:cNvPr id="11" name="Rectangle 10">
            <a:extLst>
              <a:ext uri="{FF2B5EF4-FFF2-40B4-BE49-F238E27FC236}">
                <a16:creationId xmlns:a16="http://schemas.microsoft.com/office/drawing/2014/main" id="{7C355159-50C6-FE4A-A88D-EC204639701F}"/>
              </a:ext>
            </a:extLst>
          </p:cNvPr>
          <p:cNvSpPr/>
          <p:nvPr/>
        </p:nvSpPr>
        <p:spPr bwMode="auto">
          <a:xfrm>
            <a:off x="4542904" y="4790126"/>
            <a:ext cx="1030146" cy="49578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sz="1000" dirty="0" err="1">
                <a:latin typeface="Verdana" charset="0"/>
              </a:rPr>
              <a:t>Reseta</a:t>
            </a:r>
            <a:r>
              <a:rPr lang="pt-BR" sz="1000" dirty="0">
                <a:latin typeface="Verdana" charset="0"/>
              </a:rPr>
              <a:t> a tabela</a:t>
            </a:r>
          </a:p>
          <a:p>
            <a:pPr marL="0" marR="0" indent="0" algn="ctr" defTabSz="914400" rtl="0" eaLnBrk="0" fontAlgn="base" latinLnBrk="0" hangingPunct="0">
              <a:lnSpc>
                <a:spcPct val="100000"/>
              </a:lnSpc>
              <a:spcBef>
                <a:spcPct val="0"/>
              </a:spcBef>
              <a:spcAft>
                <a:spcPct val="0"/>
              </a:spcAft>
              <a:buClrTx/>
              <a:buSzTx/>
              <a:buFontTx/>
              <a:buNone/>
              <a:tabLst/>
            </a:pPr>
            <a:r>
              <a:rPr lang="pt-BR" sz="1000" dirty="0">
                <a:latin typeface="Verdana" charset="0"/>
              </a:rPr>
              <a:t>de páginas</a:t>
            </a:r>
            <a:endParaRPr kumimoji="0" lang="pt-BR" sz="1000" b="0" i="0" u="none" strike="noStrike" cap="none" normalizeH="0" baseline="0" dirty="0">
              <a:ln>
                <a:noFill/>
              </a:ln>
              <a:solidFill>
                <a:schemeClr val="tx1"/>
              </a:solidFill>
              <a:effectLst/>
              <a:latin typeface="Verdana" charset="0"/>
            </a:endParaRPr>
          </a:p>
        </p:txBody>
      </p:sp>
      <p:sp>
        <p:nvSpPr>
          <p:cNvPr id="12" name="Rectangle 11">
            <a:extLst>
              <a:ext uri="{FF2B5EF4-FFF2-40B4-BE49-F238E27FC236}">
                <a16:creationId xmlns:a16="http://schemas.microsoft.com/office/drawing/2014/main" id="{C2DD4A61-64FB-384B-A4ED-7EF5FE928617}"/>
              </a:ext>
            </a:extLst>
          </p:cNvPr>
          <p:cNvSpPr/>
          <p:nvPr/>
        </p:nvSpPr>
        <p:spPr bwMode="auto">
          <a:xfrm>
            <a:off x="3958543" y="3914412"/>
            <a:ext cx="752354" cy="49578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Verdana" charset="0"/>
              </a:rPr>
              <a:t>Reinicia</a:t>
            </a:r>
          </a:p>
          <a:p>
            <a:pPr marL="0" marR="0" indent="0" algn="ctr" defTabSz="914400" rtl="0" eaLnBrk="0" fontAlgn="base" latinLnBrk="0" hangingPunct="0">
              <a:lnSpc>
                <a:spcPct val="100000"/>
              </a:lnSpc>
              <a:spcBef>
                <a:spcPct val="0"/>
              </a:spcBef>
              <a:spcAft>
                <a:spcPct val="0"/>
              </a:spcAft>
              <a:buClrTx/>
              <a:buSzTx/>
              <a:buFontTx/>
              <a:buNone/>
              <a:tabLst/>
            </a:pPr>
            <a:r>
              <a:rPr lang="pt-BR" sz="1000" dirty="0">
                <a:latin typeface="Verdana" charset="0"/>
              </a:rPr>
              <a:t>instrução</a:t>
            </a:r>
            <a:endParaRPr kumimoji="0" lang="pt-BR" sz="10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83774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87DE95B1-57BE-8946-B829-F606ED3B998D}"/>
              </a:ext>
            </a:extLst>
          </p:cNvPr>
          <p:cNvSpPr>
            <a:spLocks noGrp="1"/>
          </p:cNvSpPr>
          <p:nvPr>
            <p:ph type="title"/>
          </p:nvPr>
        </p:nvSpPr>
        <p:spPr>
          <a:xfrm>
            <a:off x="462987" y="201613"/>
            <a:ext cx="11435788" cy="576262"/>
          </a:xfrm>
        </p:spPr>
        <p:txBody>
          <a:bodyPr/>
          <a:lstStyle/>
          <a:p>
            <a:r>
              <a:rPr lang="pt-BR" altLang="en-BR" dirty="0"/>
              <a:t>Aspectos relacionados à paginação por demanda</a:t>
            </a:r>
          </a:p>
        </p:txBody>
      </p:sp>
      <p:sp>
        <p:nvSpPr>
          <p:cNvPr id="30722" name="Content Placeholder 2">
            <a:extLst>
              <a:ext uri="{FF2B5EF4-FFF2-40B4-BE49-F238E27FC236}">
                <a16:creationId xmlns:a16="http://schemas.microsoft.com/office/drawing/2014/main" id="{10B4D145-E8EA-E345-B994-BF30D0193E78}"/>
              </a:ext>
            </a:extLst>
          </p:cNvPr>
          <p:cNvSpPr>
            <a:spLocks noGrp="1"/>
          </p:cNvSpPr>
          <p:nvPr>
            <p:ph idx="1"/>
          </p:nvPr>
        </p:nvSpPr>
        <p:spPr>
          <a:xfrm>
            <a:off x="462987" y="877888"/>
            <a:ext cx="11435787" cy="5673383"/>
          </a:xfrm>
        </p:spPr>
        <p:txBody>
          <a:bodyPr/>
          <a:lstStyle/>
          <a:p>
            <a:r>
              <a:rPr lang="pt-BR" altLang="en-BR" dirty="0"/>
              <a:t>Caso extremo – é possível inicializar um processo sem nenhuma página em memória. Para isso, o SO inicializa o contador de programa com o endereço lógico da primeira instrução do processo, cuja página não estará em memória  -&gt; </a:t>
            </a:r>
            <a:r>
              <a:rPr lang="pt-BR" altLang="en-BR" dirty="0" err="1"/>
              <a:t>page</a:t>
            </a:r>
            <a:r>
              <a:rPr lang="pt-BR" altLang="en-BR" dirty="0"/>
              <a:t> </a:t>
            </a:r>
            <a:r>
              <a:rPr lang="pt-BR" altLang="en-BR" dirty="0" err="1"/>
              <a:t>fault</a:t>
            </a:r>
            <a:r>
              <a:rPr lang="pt-BR" altLang="en-BR" dirty="0"/>
              <a:t>. Isso ocorrerá também no primeiro acesso a todas as outras páginas do processo: </a:t>
            </a:r>
            <a:r>
              <a:rPr lang="pt-BR" altLang="en-BR" u="sng" dirty="0"/>
              <a:t>paginação por demanda pura.</a:t>
            </a:r>
          </a:p>
          <a:p>
            <a:r>
              <a:rPr lang="pt-BR" altLang="en-US" dirty="0"/>
              <a:t>Suporte de hardware para paginação por demanda</a:t>
            </a:r>
          </a:p>
          <a:p>
            <a:pPr lvl="1"/>
            <a:r>
              <a:rPr lang="pt-BR" altLang="en-US" dirty="0"/>
              <a:t>Tabela de páginas com bit válido / inválido.</a:t>
            </a:r>
          </a:p>
          <a:p>
            <a:pPr lvl="1"/>
            <a:r>
              <a:rPr lang="pt-BR" altLang="en-US" dirty="0"/>
              <a:t> </a:t>
            </a:r>
            <a:r>
              <a:rPr lang="pt-BR" altLang="en-US" dirty="0" err="1"/>
              <a:t>Swapper</a:t>
            </a:r>
            <a:r>
              <a:rPr lang="pt-BR" altLang="en-US" dirty="0"/>
              <a:t> com espaço de armazenamento secundário.</a:t>
            </a:r>
          </a:p>
          <a:p>
            <a:pPr lvl="1"/>
            <a:r>
              <a:rPr lang="pt-BR" altLang="en-US" dirty="0"/>
              <a:t>Mecanismo de reinicialização de instrução.</a:t>
            </a:r>
            <a:endParaRPr lang="pt-BR" altLang="en-BR" u="sng" dirty="0"/>
          </a:p>
          <a:p>
            <a:r>
              <a:rPr lang="pt-BR" altLang="en-BR" dirty="0"/>
              <a:t>Obviamente, existem dificuldades arquiteturais na implementação da paginação por demanda, a seguir um exemplo:</a:t>
            </a:r>
          </a:p>
          <a:p>
            <a:pPr lvl="1"/>
            <a:r>
              <a:rPr lang="pt-BR" altLang="en-BR" dirty="0"/>
              <a:t>Uma dada instrução poderia acessar múltiplas páginas, gerando assim múltiplas faltas de páginas.</a:t>
            </a:r>
          </a:p>
          <a:p>
            <a:pPr lvl="2"/>
            <a:r>
              <a:rPr lang="pt-BR" altLang="en-BR" dirty="0"/>
              <a:t>Considere a busca e decodificação de instruções que somam 2 números da memória e armazena o resultado em uma terceira posição na memória. Poderia ser bastante ineficiente se as posições dos dados e do resultado ocupassem páginas diferentes. Essas possibilidades de múltiplas faltas de páginas não são tão drásticas na prática devido ao princípio da </a:t>
            </a:r>
            <a:r>
              <a:rPr lang="pt-BR" altLang="en-BR" u="sng" dirty="0"/>
              <a:t>localidade de referência.</a:t>
            </a:r>
          </a:p>
          <a:p>
            <a:pPr marL="0" indent="0">
              <a:buNone/>
            </a:pPr>
            <a:endParaRPr lang="pt-BR" altLang="en-BR" dirty="0"/>
          </a:p>
        </p:txBody>
      </p:sp>
    </p:spTree>
    <p:extLst>
      <p:ext uri="{BB962C8B-B14F-4D97-AF65-F5344CB8AC3E}">
        <p14:creationId xmlns:p14="http://schemas.microsoft.com/office/powerpoint/2010/main" val="196048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B0BA-F982-5746-A530-146A81E41396}"/>
              </a:ext>
            </a:extLst>
          </p:cNvPr>
          <p:cNvSpPr>
            <a:spLocks noGrp="1"/>
          </p:cNvSpPr>
          <p:nvPr>
            <p:ph type="title"/>
          </p:nvPr>
        </p:nvSpPr>
        <p:spPr/>
        <p:txBody>
          <a:bodyPr/>
          <a:lstStyle/>
          <a:p>
            <a:r>
              <a:rPr lang="pt-BR" altLang="en-BR" dirty="0"/>
              <a:t>Paginação por demanda: lista de frames livres</a:t>
            </a:r>
            <a:endParaRPr lang="pt-BR" dirty="0"/>
          </a:p>
        </p:txBody>
      </p:sp>
      <p:sp>
        <p:nvSpPr>
          <p:cNvPr id="6" name="Content Placeholder 5">
            <a:extLst>
              <a:ext uri="{FF2B5EF4-FFF2-40B4-BE49-F238E27FC236}">
                <a16:creationId xmlns:a16="http://schemas.microsoft.com/office/drawing/2014/main" id="{1B378997-72B7-6D45-A1E4-004DB5DC9AE8}"/>
              </a:ext>
            </a:extLst>
          </p:cNvPr>
          <p:cNvSpPr>
            <a:spLocks noGrp="1"/>
          </p:cNvSpPr>
          <p:nvPr>
            <p:ph idx="1"/>
          </p:nvPr>
        </p:nvSpPr>
        <p:spPr/>
        <p:txBody>
          <a:bodyPr/>
          <a:lstStyle/>
          <a:p>
            <a:r>
              <a:rPr lang="pt-BR" dirty="0"/>
              <a:t>Lista de onde o SO descobre quais são os frames que estão livres. Como os frames tem o mesmo tamanho pode ser também implementado como um mapa de bit: 1 ocupado, zero livre.</a:t>
            </a:r>
          </a:p>
          <a:p>
            <a:endParaRPr lang="pt-BR" dirty="0"/>
          </a:p>
          <a:p>
            <a:endParaRPr lang="pt-BR" dirty="0"/>
          </a:p>
          <a:p>
            <a:endParaRPr lang="pt-BR" dirty="0"/>
          </a:p>
          <a:p>
            <a:endParaRPr lang="pt-BR" dirty="0"/>
          </a:p>
          <a:p>
            <a:r>
              <a:rPr lang="pt-BR" dirty="0"/>
              <a:t>O sistema operacional apaga o conteúdo do frame antes de alocá-lo: zero-</a:t>
            </a:r>
            <a:r>
              <a:rPr lang="pt-BR" dirty="0" err="1"/>
              <a:t>fill</a:t>
            </a:r>
            <a:r>
              <a:rPr lang="pt-BR" dirty="0"/>
              <a:t>-</a:t>
            </a:r>
            <a:r>
              <a:rPr lang="pt-BR" dirty="0" err="1"/>
              <a:t>on-demand</a:t>
            </a:r>
            <a:r>
              <a:rPr lang="pt-BR" dirty="0"/>
              <a:t>.</a:t>
            </a:r>
          </a:p>
          <a:p>
            <a:endParaRPr lang="pt-BR" dirty="0"/>
          </a:p>
          <a:p>
            <a:endParaRPr lang="pt-BR" dirty="0"/>
          </a:p>
          <a:p>
            <a:r>
              <a:rPr lang="pt-BR" dirty="0"/>
              <a:t>Quando o sistema é inicializado toda a memória livre é colocada na lista de frames livres. A medida que processos vão sendo executados a lista vai diminuindo até, eventualmente, ficar vazia.</a:t>
            </a:r>
          </a:p>
          <a:p>
            <a:endParaRPr lang="pt-BR" dirty="0"/>
          </a:p>
          <a:p>
            <a:endParaRPr lang="pt-BR" dirty="0"/>
          </a:p>
        </p:txBody>
      </p:sp>
      <p:pic>
        <p:nvPicPr>
          <p:cNvPr id="7" name="Content Placeholder 4">
            <a:extLst>
              <a:ext uri="{FF2B5EF4-FFF2-40B4-BE49-F238E27FC236}">
                <a16:creationId xmlns:a16="http://schemas.microsoft.com/office/drawing/2014/main" id="{94F93A95-9B28-EC47-83B9-88760AEA0B83}"/>
              </a:ext>
            </a:extLst>
          </p:cNvPr>
          <p:cNvPicPr>
            <a:picLocks noChangeAspect="1"/>
          </p:cNvPicPr>
          <p:nvPr/>
        </p:nvPicPr>
        <p:blipFill>
          <a:blip r:embed="rId2"/>
          <a:stretch>
            <a:fillRect/>
          </a:stretch>
        </p:blipFill>
        <p:spPr bwMode="auto">
          <a:xfrm>
            <a:off x="1848412" y="1861555"/>
            <a:ext cx="7886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47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1FD4A950-FFD2-6646-9C1A-27AD8BBFB16A}"/>
              </a:ext>
            </a:extLst>
          </p:cNvPr>
          <p:cNvSpPr>
            <a:spLocks noGrp="1" noChangeArrowheads="1"/>
          </p:cNvSpPr>
          <p:nvPr>
            <p:ph type="title"/>
          </p:nvPr>
        </p:nvSpPr>
        <p:spPr>
          <a:xfrm>
            <a:off x="706055" y="63721"/>
            <a:ext cx="10120032" cy="576262"/>
          </a:xfrm>
        </p:spPr>
        <p:txBody>
          <a:bodyPr/>
          <a:lstStyle/>
          <a:p>
            <a:pPr eaLnBrk="1" hangingPunct="1"/>
            <a:r>
              <a:rPr lang="pt-BR" altLang="en-BR" dirty="0"/>
              <a:t>Paginação por demanda: performance</a:t>
            </a:r>
          </a:p>
        </p:txBody>
      </p:sp>
      <p:sp>
        <p:nvSpPr>
          <p:cNvPr id="5" name="Rectangle 3">
            <a:extLst>
              <a:ext uri="{FF2B5EF4-FFF2-40B4-BE49-F238E27FC236}">
                <a16:creationId xmlns:a16="http://schemas.microsoft.com/office/drawing/2014/main" id="{45193432-392A-BC43-BA07-9A41EDCEC063}"/>
              </a:ext>
            </a:extLst>
          </p:cNvPr>
          <p:cNvSpPr txBox="1">
            <a:spLocks noChangeArrowheads="1"/>
          </p:cNvSpPr>
          <p:nvPr/>
        </p:nvSpPr>
        <p:spPr bwMode="auto">
          <a:xfrm>
            <a:off x="706055" y="1081088"/>
            <a:ext cx="11042249"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3pPr>
            <a:lvl4pPr marL="1428679" indent="-228589" algn="l" rtl="0" eaLnBrk="0" fontAlgn="base" hangingPunct="0">
              <a:spcBef>
                <a:spcPct val="35000"/>
              </a:spcBef>
              <a:spcAft>
                <a:spcPct val="0"/>
              </a:spcAft>
              <a:buClr>
                <a:schemeClr val="hlink"/>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4pPr>
            <a:lvl5pPr marL="1771562" indent="-228589" algn="l" rtl="0" eaLnBrk="0" fontAlgn="base" hangingPunct="0">
              <a:spcBef>
                <a:spcPct val="35000"/>
              </a:spcBef>
              <a:spcAft>
                <a:spcPct val="0"/>
              </a:spcAft>
              <a:buClr>
                <a:srgbClr val="FF0066"/>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2163763" algn="l"/>
                <a:tab pos="2855913" algn="l"/>
              </a:tabLst>
            </a:pPr>
            <a:r>
              <a:rPr lang="pt-BR" altLang="en-US" kern="0" dirty="0"/>
              <a:t>Estágios na paginação por demanda (pior caso)</a:t>
            </a:r>
          </a:p>
          <a:p>
            <a:pPr>
              <a:buFont typeface="Arial" panose="020B0604020202020204" pitchFamily="34" charset="0"/>
              <a:buAutoNum type="arabicPeriod"/>
              <a:tabLst>
                <a:tab pos="2163763" algn="l"/>
                <a:tab pos="2855913" algn="l"/>
              </a:tabLst>
            </a:pPr>
            <a:r>
              <a:rPr lang="pt-BR" altLang="en-US" sz="1400" kern="0" dirty="0" err="1"/>
              <a:t>Trap</a:t>
            </a:r>
            <a:r>
              <a:rPr lang="pt-BR" altLang="en-US" sz="1400" kern="0" dirty="0"/>
              <a:t> para o Sistema Operacional.</a:t>
            </a:r>
          </a:p>
          <a:p>
            <a:pPr>
              <a:buFont typeface="Arial" panose="020B0604020202020204" pitchFamily="34" charset="0"/>
              <a:buAutoNum type="arabicPeriod"/>
              <a:tabLst>
                <a:tab pos="2163763" algn="l"/>
                <a:tab pos="2855913" algn="l"/>
              </a:tabLst>
            </a:pPr>
            <a:r>
              <a:rPr lang="pt-BR" altLang="en-US" sz="1400" kern="0" dirty="0"/>
              <a:t>Salva o contexto do processo (registradores, descritores, estado, etc.).</a:t>
            </a:r>
          </a:p>
          <a:p>
            <a:pPr>
              <a:buFont typeface="Arial" panose="020B0604020202020204" pitchFamily="34" charset="0"/>
              <a:buAutoNum type="arabicPeriod"/>
              <a:tabLst>
                <a:tab pos="2163763" algn="l"/>
                <a:tab pos="2855913" algn="l"/>
              </a:tabLst>
            </a:pPr>
            <a:r>
              <a:rPr lang="pt-BR" altLang="en-US" sz="1400" kern="0" dirty="0"/>
              <a:t>Determina que a interrupção foi uma falta de página (</a:t>
            </a:r>
            <a:r>
              <a:rPr lang="pt-BR" altLang="en-US" sz="1400" kern="0" dirty="0" err="1"/>
              <a:t>page</a:t>
            </a:r>
            <a:r>
              <a:rPr lang="pt-BR" altLang="en-US" sz="1400" kern="0" dirty="0"/>
              <a:t> </a:t>
            </a:r>
            <a:r>
              <a:rPr lang="pt-BR" altLang="en-US" sz="1400" kern="0" dirty="0" err="1"/>
              <a:t>fault</a:t>
            </a:r>
            <a:r>
              <a:rPr lang="pt-BR" altLang="en-US" sz="1400" kern="0" dirty="0"/>
              <a:t>).</a:t>
            </a:r>
          </a:p>
          <a:p>
            <a:pPr>
              <a:buFont typeface="Arial" panose="020B0604020202020204" pitchFamily="34" charset="0"/>
              <a:buAutoNum type="arabicPeriod"/>
              <a:tabLst>
                <a:tab pos="2163763" algn="l"/>
                <a:tab pos="2855913" algn="l"/>
              </a:tabLst>
            </a:pPr>
            <a:r>
              <a:rPr lang="pt-BR" altLang="en-US" sz="1400" kern="0" dirty="0"/>
              <a:t>Checa que a referência à página foi legal e determina a localização da página no disco.</a:t>
            </a:r>
          </a:p>
          <a:p>
            <a:pPr>
              <a:buFont typeface="Arial" panose="020B0604020202020204" pitchFamily="34" charset="0"/>
              <a:buAutoNum type="arabicPeriod"/>
              <a:tabLst>
                <a:tab pos="2163763" algn="l"/>
                <a:tab pos="2855913" algn="l"/>
              </a:tabLst>
            </a:pPr>
            <a:r>
              <a:rPr lang="pt-BR" altLang="en-US" sz="1400" kern="0" dirty="0"/>
              <a:t>Escalona com a controladora de disco uma operação de leitura da página para um frame livre:</a:t>
            </a:r>
          </a:p>
          <a:p>
            <a:pPr marL="798513" lvl="1" indent="-341313">
              <a:buFont typeface="Arial" panose="020B0604020202020204" pitchFamily="34" charset="0"/>
              <a:buAutoNum type="arabicPeriod"/>
              <a:tabLst>
                <a:tab pos="2163763" algn="l"/>
                <a:tab pos="2855913" algn="l"/>
              </a:tabLst>
            </a:pPr>
            <a:r>
              <a:rPr lang="pt-BR" altLang="en-US" sz="1400" kern="0" dirty="0"/>
              <a:t>Espera na fila do dispositivo até que a requisição seja servida.</a:t>
            </a:r>
          </a:p>
          <a:p>
            <a:pPr marL="798513" lvl="1" indent="-341313">
              <a:buFont typeface="Arial" panose="020B0604020202020204" pitchFamily="34" charset="0"/>
              <a:buAutoNum type="arabicPeriod"/>
              <a:tabLst>
                <a:tab pos="2163763" algn="l"/>
                <a:tab pos="2855913" algn="l"/>
              </a:tabLst>
            </a:pPr>
            <a:r>
              <a:rPr lang="pt-BR" altLang="en-US" sz="1400" kern="0" dirty="0"/>
              <a:t>Espera pelo tempo de </a:t>
            </a:r>
            <a:r>
              <a:rPr lang="pt-BR" altLang="en-US" sz="1400" kern="0" dirty="0" err="1"/>
              <a:t>seek</a:t>
            </a:r>
            <a:r>
              <a:rPr lang="pt-BR" altLang="en-US" sz="1400" kern="0" dirty="0"/>
              <a:t> e latência rotacional do dispositivo.</a:t>
            </a:r>
          </a:p>
          <a:p>
            <a:pPr marL="798513" lvl="1" indent="-341313">
              <a:buFont typeface="Arial" panose="020B0604020202020204" pitchFamily="34" charset="0"/>
              <a:buAutoNum type="arabicPeriod"/>
              <a:tabLst>
                <a:tab pos="2163763" algn="l"/>
                <a:tab pos="2855913" algn="l"/>
              </a:tabLst>
            </a:pPr>
            <a:r>
              <a:rPr lang="pt-BR" altLang="en-US" sz="1400" kern="0" dirty="0"/>
              <a:t>Inicia a transferência da página para o frame livre na memória.</a:t>
            </a:r>
          </a:p>
          <a:p>
            <a:pPr>
              <a:buFont typeface="Arial" panose="020B0604020202020204" pitchFamily="34" charset="0"/>
              <a:buAutoNum type="arabicPeriod"/>
              <a:tabLst>
                <a:tab pos="2163763" algn="l"/>
                <a:tab pos="2855913" algn="l"/>
              </a:tabLst>
            </a:pPr>
            <a:r>
              <a:rPr lang="pt-BR" altLang="en-US" sz="1400" kern="0" dirty="0"/>
              <a:t>Enquanto espera, aloca a CPU para outro processo usuário (opcional).</a:t>
            </a:r>
          </a:p>
          <a:p>
            <a:pPr>
              <a:buFont typeface="Arial" panose="020B0604020202020204" pitchFamily="34" charset="0"/>
              <a:buAutoNum type="arabicPeriod"/>
              <a:tabLst>
                <a:tab pos="2163763" algn="l"/>
                <a:tab pos="2855913" algn="l"/>
              </a:tabLst>
            </a:pPr>
            <a:r>
              <a:rPr lang="pt-BR" altLang="en-US" sz="1400" kern="0" dirty="0"/>
              <a:t>Recebe uma interrupção da controladora de disco (</a:t>
            </a:r>
            <a:r>
              <a:rPr lang="pt-BR" altLang="en-US" sz="1400" kern="0" dirty="0" err="1"/>
              <a:t>I</a:t>
            </a:r>
            <a:r>
              <a:rPr lang="pt-BR" altLang="en-US" sz="1400" kern="0" dirty="0"/>
              <a:t>/O </a:t>
            </a:r>
            <a:r>
              <a:rPr lang="pt-BR" altLang="en-US" sz="1400" kern="0" dirty="0" err="1"/>
              <a:t>completed</a:t>
            </a:r>
            <a:r>
              <a:rPr lang="pt-BR" altLang="en-US" sz="1400" kern="0" dirty="0"/>
              <a:t>).</a:t>
            </a:r>
          </a:p>
          <a:p>
            <a:pPr>
              <a:buFont typeface="Arial" panose="020B0604020202020204" pitchFamily="34" charset="0"/>
              <a:buAutoNum type="arabicPeriod"/>
              <a:tabLst>
                <a:tab pos="2163763" algn="l"/>
                <a:tab pos="2855913" algn="l"/>
              </a:tabLst>
            </a:pPr>
            <a:r>
              <a:rPr lang="pt-BR" altLang="en-US" sz="1400" kern="0" dirty="0"/>
              <a:t>Salva o contexto do outro processo (caso tenha escalonado um outro processo).</a:t>
            </a:r>
          </a:p>
          <a:p>
            <a:pPr>
              <a:buFont typeface="Arial" panose="020B0604020202020204" pitchFamily="34" charset="0"/>
              <a:buAutoNum type="arabicPeriod"/>
              <a:tabLst>
                <a:tab pos="2163763" algn="l"/>
                <a:tab pos="2855913" algn="l"/>
              </a:tabLst>
            </a:pPr>
            <a:r>
              <a:rPr lang="pt-BR" altLang="en-US" sz="1400" kern="0" dirty="0"/>
              <a:t>Determina que a interrupção foi do disco associada a uma falta de página. </a:t>
            </a:r>
          </a:p>
          <a:p>
            <a:pPr>
              <a:buFont typeface="Arial" panose="020B0604020202020204" pitchFamily="34" charset="0"/>
              <a:buAutoNum type="arabicPeriod"/>
              <a:tabLst>
                <a:tab pos="2163763" algn="l"/>
                <a:tab pos="2855913" algn="l"/>
              </a:tabLst>
            </a:pPr>
            <a:r>
              <a:rPr lang="pt-BR" altLang="en-US" sz="1400" kern="0" dirty="0"/>
              <a:t>Corrige a tabela de página e outras tabelas para mostrar que a página está em memória.</a:t>
            </a:r>
          </a:p>
          <a:p>
            <a:pPr>
              <a:buFont typeface="Arial" panose="020B0604020202020204" pitchFamily="34" charset="0"/>
              <a:buAutoNum type="arabicPeriod"/>
              <a:tabLst>
                <a:tab pos="2163763" algn="l"/>
                <a:tab pos="2855913" algn="l"/>
              </a:tabLst>
            </a:pPr>
            <a:r>
              <a:rPr lang="pt-BR" altLang="en-US" sz="1400" kern="0" dirty="0"/>
              <a:t>Aguarda a CPU ser alocada para o processo em questão.</a:t>
            </a:r>
          </a:p>
          <a:p>
            <a:pPr>
              <a:buFont typeface="Arial" panose="020B0604020202020204" pitchFamily="34" charset="0"/>
              <a:buAutoNum type="arabicPeriod"/>
              <a:tabLst>
                <a:tab pos="2163763" algn="l"/>
                <a:tab pos="2855913" algn="l"/>
              </a:tabLst>
            </a:pPr>
            <a:r>
              <a:rPr lang="pt-BR" altLang="en-US" sz="1400" kern="0" dirty="0"/>
              <a:t>Recarrega os registradores, estado do processo, nova tabela de páginas, e então reexecuta a instrução interrompida.</a:t>
            </a:r>
          </a:p>
          <a:p>
            <a:pPr>
              <a:tabLst>
                <a:tab pos="2163763" algn="l"/>
                <a:tab pos="2855913" algn="l"/>
              </a:tabLst>
            </a:pPr>
            <a:endParaRPr lang="pt-BR" altLang="en-US" kern="0" dirty="0">
              <a:sym typeface="Symbol" pitchFamily="2" charset="2"/>
            </a:endParaRPr>
          </a:p>
        </p:txBody>
      </p:sp>
    </p:spTree>
    <p:extLst>
      <p:ext uri="{BB962C8B-B14F-4D97-AF65-F5344CB8AC3E}">
        <p14:creationId xmlns:p14="http://schemas.microsoft.com/office/powerpoint/2010/main" val="79606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035E594D-09C4-A84B-9AA1-73E86797F925}"/>
              </a:ext>
            </a:extLst>
          </p:cNvPr>
          <p:cNvSpPr>
            <a:spLocks noGrp="1" noChangeArrowheads="1"/>
          </p:cNvSpPr>
          <p:nvPr>
            <p:ph type="title"/>
          </p:nvPr>
        </p:nvSpPr>
        <p:spPr>
          <a:xfrm>
            <a:off x="567159" y="188913"/>
            <a:ext cx="10857053" cy="576262"/>
          </a:xfrm>
        </p:spPr>
        <p:txBody>
          <a:bodyPr/>
          <a:lstStyle/>
          <a:p>
            <a:pPr eaLnBrk="1" hangingPunct="1"/>
            <a:r>
              <a:rPr lang="pt-BR" altLang="en-BR" dirty="0"/>
              <a:t>Paginação por demanda: performance (Cont.)</a:t>
            </a:r>
          </a:p>
        </p:txBody>
      </p:sp>
      <p:sp>
        <p:nvSpPr>
          <p:cNvPr id="31746" name="Rectangle 3">
            <a:extLst>
              <a:ext uri="{FF2B5EF4-FFF2-40B4-BE49-F238E27FC236}">
                <a16:creationId xmlns:a16="http://schemas.microsoft.com/office/drawing/2014/main" id="{68508E33-4298-1D43-8EBE-722E75C7607B}"/>
              </a:ext>
            </a:extLst>
          </p:cNvPr>
          <p:cNvSpPr>
            <a:spLocks noGrp="1" noChangeArrowheads="1"/>
          </p:cNvSpPr>
          <p:nvPr>
            <p:ph type="body" idx="1"/>
          </p:nvPr>
        </p:nvSpPr>
        <p:spPr>
          <a:xfrm>
            <a:off x="567159" y="1119188"/>
            <a:ext cx="11088547" cy="5073268"/>
          </a:xfrm>
        </p:spPr>
        <p:txBody>
          <a:bodyPr/>
          <a:lstStyle/>
          <a:p>
            <a:pPr>
              <a:tabLst>
                <a:tab pos="2163763" algn="l"/>
                <a:tab pos="2855913" algn="l"/>
              </a:tabLst>
            </a:pPr>
            <a:r>
              <a:rPr lang="pt-BR" altLang="en-BR" dirty="0"/>
              <a:t>As três atividades mais onerosas da paginação por demanda na ocorrência de uma falta de páginas:</a:t>
            </a:r>
          </a:p>
          <a:p>
            <a:pPr lvl="1">
              <a:tabLst>
                <a:tab pos="2163763" algn="l"/>
                <a:tab pos="2855913" algn="l"/>
              </a:tabLst>
            </a:pPr>
            <a:r>
              <a:rPr lang="pt-BR" altLang="en-BR" dirty="0"/>
              <a:t>Tratar a interrupção – relativamente rápido se bem implementado.</a:t>
            </a:r>
          </a:p>
          <a:p>
            <a:pPr lvl="1">
              <a:tabLst>
                <a:tab pos="2163763" algn="l"/>
                <a:tab pos="2855913" algn="l"/>
              </a:tabLst>
            </a:pPr>
            <a:r>
              <a:rPr lang="pt-BR" altLang="en-BR" dirty="0"/>
              <a:t>Ler a página do disco – Lento.</a:t>
            </a:r>
          </a:p>
          <a:p>
            <a:pPr lvl="1">
              <a:tabLst>
                <a:tab pos="2163763" algn="l"/>
                <a:tab pos="2855913" algn="l"/>
              </a:tabLst>
            </a:pPr>
            <a:r>
              <a:rPr lang="pt-BR" altLang="en-BR" dirty="0"/>
              <a:t>Reinicializar o processo – relativamente rápido.</a:t>
            </a:r>
          </a:p>
          <a:p>
            <a:pPr>
              <a:tabLst>
                <a:tab pos="2163763" algn="l"/>
                <a:tab pos="2855913" algn="l"/>
              </a:tabLst>
            </a:pPr>
            <a:r>
              <a:rPr lang="pt-BR" altLang="en-BR" dirty="0"/>
              <a:t>Considere a probabilidade de falta de página igual a 0 </a:t>
            </a:r>
            <a:r>
              <a:rPr lang="pt-BR" altLang="en-BR" dirty="0">
                <a:sym typeface="Symbol" pitchFamily="2" charset="2"/>
              </a:rPr>
              <a:t> </a:t>
            </a:r>
            <a:r>
              <a:rPr lang="pt-BR" altLang="en-BR" i="1" dirty="0" err="1">
                <a:sym typeface="Symbol" pitchFamily="2" charset="2"/>
              </a:rPr>
              <a:t>p</a:t>
            </a:r>
            <a:r>
              <a:rPr lang="pt-BR" altLang="en-BR" dirty="0">
                <a:sym typeface="Symbol" pitchFamily="2" charset="2"/>
              </a:rPr>
              <a:t>  1</a:t>
            </a:r>
          </a:p>
          <a:p>
            <a:pPr lvl="1">
              <a:tabLst>
                <a:tab pos="2163763" algn="l"/>
                <a:tab pos="2855913" algn="l"/>
              </a:tabLst>
            </a:pPr>
            <a:r>
              <a:rPr lang="pt-BR" altLang="en-BR" dirty="0">
                <a:sym typeface="Symbol" pitchFamily="2" charset="2"/>
              </a:rPr>
              <a:t>se </a:t>
            </a:r>
            <a:r>
              <a:rPr lang="pt-BR" altLang="en-BR" i="1" dirty="0" err="1">
                <a:sym typeface="Symbol" pitchFamily="2" charset="2"/>
              </a:rPr>
              <a:t>p</a:t>
            </a:r>
            <a:r>
              <a:rPr lang="pt-BR" altLang="en-BR" dirty="0">
                <a:sym typeface="Symbol" pitchFamily="2" charset="2"/>
              </a:rPr>
              <a:t> = 0 não há falta de páginas. </a:t>
            </a:r>
          </a:p>
          <a:p>
            <a:pPr lvl="1">
              <a:tabLst>
                <a:tab pos="2163763" algn="l"/>
                <a:tab pos="2855913" algn="l"/>
              </a:tabLst>
            </a:pPr>
            <a:r>
              <a:rPr lang="pt-BR" altLang="en-BR" dirty="0">
                <a:sym typeface="Symbol" pitchFamily="2" charset="2"/>
              </a:rPr>
              <a:t>se </a:t>
            </a:r>
            <a:r>
              <a:rPr lang="pt-BR" altLang="en-BR" i="1" dirty="0" err="1">
                <a:sym typeface="Symbol" pitchFamily="2" charset="2"/>
              </a:rPr>
              <a:t>p</a:t>
            </a:r>
            <a:r>
              <a:rPr lang="pt-BR" altLang="en-BR" dirty="0">
                <a:sym typeface="Symbol" pitchFamily="2" charset="2"/>
              </a:rPr>
              <a:t> = 1, toda referência gera uma falta de páginas.</a:t>
            </a:r>
          </a:p>
          <a:p>
            <a:pPr>
              <a:tabLst>
                <a:tab pos="2163763" algn="l"/>
                <a:tab pos="2855913" algn="l"/>
              </a:tabLst>
            </a:pPr>
            <a:r>
              <a:rPr lang="pt-BR" altLang="en-BR" dirty="0">
                <a:sym typeface="Symbol" pitchFamily="2" charset="2"/>
              </a:rPr>
              <a:t>Tempo de Acesso Efetivo  (TAE), dados o tempo de acesso à memória </a:t>
            </a:r>
            <a:r>
              <a:rPr lang="pt-BR" altLang="en-BR" dirty="0" err="1">
                <a:sym typeface="Symbol" pitchFamily="2" charset="2"/>
              </a:rPr>
              <a:t>ma</a:t>
            </a:r>
            <a:r>
              <a:rPr lang="pt-BR" altLang="en-BR" dirty="0">
                <a:sym typeface="Symbol" pitchFamily="2" charset="2"/>
              </a:rPr>
              <a:t>:</a:t>
            </a:r>
          </a:p>
          <a:p>
            <a:pPr lvl="2">
              <a:tabLst>
                <a:tab pos="2163763" algn="l"/>
                <a:tab pos="2855913" algn="l"/>
              </a:tabLst>
            </a:pPr>
            <a:endParaRPr lang="pt-BR" altLang="en-BR" dirty="0">
              <a:sym typeface="Symbol" pitchFamily="2" charset="2"/>
            </a:endParaRPr>
          </a:p>
          <a:p>
            <a:pPr>
              <a:buNone/>
              <a:tabLst>
                <a:tab pos="2163763" algn="l"/>
                <a:tab pos="2855913" algn="l"/>
              </a:tabLst>
            </a:pPr>
            <a:r>
              <a:rPr lang="pt-BR" altLang="en-BR" dirty="0">
                <a:sym typeface="Symbol" pitchFamily="2" charset="2"/>
              </a:rPr>
              <a:t>	TAE = (1 – </a:t>
            </a:r>
            <a:r>
              <a:rPr lang="pt-BR" altLang="en-BR" i="1" dirty="0" err="1">
                <a:sym typeface="Symbol" pitchFamily="2" charset="2"/>
              </a:rPr>
              <a:t>p</a:t>
            </a:r>
            <a:r>
              <a:rPr lang="pt-BR" altLang="en-BR" dirty="0">
                <a:sym typeface="Symbol" pitchFamily="2" charset="2"/>
              </a:rPr>
              <a:t>) </a:t>
            </a:r>
            <a:r>
              <a:rPr lang="pt-BR" altLang="en-BR" dirty="0" err="1">
                <a:sym typeface="Symbol" pitchFamily="2" charset="2"/>
              </a:rPr>
              <a:t>x</a:t>
            </a:r>
            <a:r>
              <a:rPr lang="pt-BR" altLang="en-BR" dirty="0">
                <a:sym typeface="Symbol" pitchFamily="2" charset="2"/>
              </a:rPr>
              <a:t> </a:t>
            </a:r>
            <a:r>
              <a:rPr lang="pt-BR" altLang="en-BR" dirty="0" err="1">
                <a:sym typeface="Symbol" pitchFamily="2" charset="2"/>
              </a:rPr>
              <a:t>ma</a:t>
            </a:r>
            <a:r>
              <a:rPr lang="pt-BR" altLang="en-BR" dirty="0">
                <a:sym typeface="Symbol" pitchFamily="2" charset="2"/>
              </a:rPr>
              <a:t> + </a:t>
            </a:r>
            <a:r>
              <a:rPr lang="pt-BR" altLang="en-BR" i="1" dirty="0" err="1">
                <a:sym typeface="Symbol" pitchFamily="2" charset="2"/>
              </a:rPr>
              <a:t>p</a:t>
            </a:r>
            <a:r>
              <a:rPr lang="pt-BR" altLang="en-BR" dirty="0">
                <a:sym typeface="Symbol" pitchFamily="2" charset="2"/>
              </a:rPr>
              <a:t> (overhead do tratamento da falta de página)</a:t>
            </a:r>
          </a:p>
          <a:p>
            <a:pPr>
              <a:buNone/>
              <a:tabLst>
                <a:tab pos="2163763" algn="l"/>
                <a:tab pos="2855913" algn="l"/>
              </a:tabLst>
            </a:pPr>
            <a:r>
              <a:rPr lang="pt-BR" altLang="en-BR" dirty="0">
                <a:sym typeface="Symbol" pitchFamily="2" charset="2"/>
              </a:rPr>
              <a:t>				</a:t>
            </a:r>
          </a:p>
        </p:txBody>
      </p:sp>
    </p:spTree>
    <p:extLst>
      <p:ext uri="{BB962C8B-B14F-4D97-AF65-F5344CB8AC3E}">
        <p14:creationId xmlns:p14="http://schemas.microsoft.com/office/powerpoint/2010/main" val="407322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DA4213A-6993-A441-9AEB-1344153846EA}"/>
              </a:ext>
            </a:extLst>
          </p:cNvPr>
          <p:cNvSpPr>
            <a:spLocks noGrp="1" noChangeArrowheads="1"/>
          </p:cNvSpPr>
          <p:nvPr>
            <p:ph type="title"/>
          </p:nvPr>
        </p:nvSpPr>
        <p:spPr>
          <a:xfrm>
            <a:off x="613458" y="214313"/>
            <a:ext cx="9597342" cy="576262"/>
          </a:xfrm>
        </p:spPr>
        <p:txBody>
          <a:bodyPr/>
          <a:lstStyle/>
          <a:p>
            <a:pPr eaLnBrk="1" hangingPunct="1"/>
            <a:r>
              <a:rPr lang="pt-BR" altLang="en-BR" dirty="0"/>
              <a:t>TAE: exemplo</a:t>
            </a:r>
          </a:p>
        </p:txBody>
      </p:sp>
      <p:sp>
        <p:nvSpPr>
          <p:cNvPr id="35842" name="Rectangle 3">
            <a:extLst>
              <a:ext uri="{FF2B5EF4-FFF2-40B4-BE49-F238E27FC236}">
                <a16:creationId xmlns:a16="http://schemas.microsoft.com/office/drawing/2014/main" id="{C4FCB646-E5A7-CA40-AE9E-7E8B2A0B3123}"/>
              </a:ext>
            </a:extLst>
          </p:cNvPr>
          <p:cNvSpPr>
            <a:spLocks noGrp="1" noChangeArrowheads="1"/>
          </p:cNvSpPr>
          <p:nvPr>
            <p:ph type="body" idx="1"/>
          </p:nvPr>
        </p:nvSpPr>
        <p:spPr>
          <a:xfrm>
            <a:off x="613458" y="1068388"/>
            <a:ext cx="10799180" cy="4849812"/>
          </a:xfrm>
        </p:spPr>
        <p:txBody>
          <a:bodyPr/>
          <a:lstStyle/>
          <a:p>
            <a:pPr>
              <a:tabLst>
                <a:tab pos="1773238" algn="l"/>
                <a:tab pos="2278063" algn="l"/>
              </a:tabLst>
            </a:pPr>
            <a:r>
              <a:rPr lang="pt-BR" altLang="en-BR" dirty="0"/>
              <a:t>Supondo tempo de acesso à memória </a:t>
            </a:r>
            <a:r>
              <a:rPr lang="pt-BR" altLang="en-BR" dirty="0" err="1"/>
              <a:t>ma</a:t>
            </a:r>
            <a:r>
              <a:rPr lang="pt-BR" altLang="en-BR" dirty="0"/>
              <a:t> = 200 </a:t>
            </a:r>
            <a:r>
              <a:rPr lang="pt-BR" altLang="en-BR" dirty="0" err="1"/>
              <a:t>nseg</a:t>
            </a:r>
            <a:endParaRPr lang="pt-BR" altLang="en-BR" dirty="0"/>
          </a:p>
          <a:p>
            <a:pPr>
              <a:tabLst>
                <a:tab pos="1773238" algn="l"/>
                <a:tab pos="2278063" algn="l"/>
              </a:tabLst>
            </a:pPr>
            <a:r>
              <a:rPr lang="pt-BR" altLang="en-BR" dirty="0"/>
              <a:t>Supondo tempo para de acesso com falta de páginas = 8 </a:t>
            </a:r>
            <a:r>
              <a:rPr lang="pt-BR" altLang="en-BR" dirty="0" err="1"/>
              <a:t>mseg</a:t>
            </a:r>
            <a:endParaRPr lang="pt-BR" altLang="en-BR" dirty="0"/>
          </a:p>
          <a:p>
            <a:pPr>
              <a:tabLst>
                <a:tab pos="1773238" algn="l"/>
                <a:tab pos="2278063" algn="l"/>
              </a:tabLst>
            </a:pPr>
            <a:r>
              <a:rPr lang="pt-BR" altLang="en-BR" dirty="0"/>
              <a:t>TAE = (1 – </a:t>
            </a:r>
            <a:r>
              <a:rPr lang="pt-BR" altLang="en-BR" dirty="0" err="1"/>
              <a:t>p</a:t>
            </a:r>
            <a:r>
              <a:rPr lang="pt-BR" altLang="en-BR" dirty="0"/>
              <a:t>) </a:t>
            </a:r>
            <a:r>
              <a:rPr lang="pt-BR" altLang="en-BR" dirty="0" err="1"/>
              <a:t>x</a:t>
            </a:r>
            <a:r>
              <a:rPr lang="pt-BR" altLang="en-BR" dirty="0"/>
              <a:t> 200 </a:t>
            </a:r>
            <a:r>
              <a:rPr lang="pt-BR" altLang="en-BR" dirty="0" err="1"/>
              <a:t>nseg</a:t>
            </a:r>
            <a:r>
              <a:rPr lang="pt-BR" altLang="en-BR" dirty="0"/>
              <a:t> + </a:t>
            </a:r>
            <a:r>
              <a:rPr lang="pt-BR" altLang="en-BR" dirty="0" err="1"/>
              <a:t>p</a:t>
            </a:r>
            <a:r>
              <a:rPr lang="pt-BR" altLang="en-BR" dirty="0"/>
              <a:t> (8 </a:t>
            </a:r>
            <a:r>
              <a:rPr lang="pt-BR" altLang="en-BR" dirty="0" err="1"/>
              <a:t>mseg</a:t>
            </a:r>
            <a:r>
              <a:rPr lang="pt-BR" altLang="en-BR" dirty="0"/>
              <a:t>) </a:t>
            </a:r>
          </a:p>
          <a:p>
            <a:pPr>
              <a:buNone/>
              <a:tabLst>
                <a:tab pos="1773238" algn="l"/>
                <a:tab pos="2278063" algn="l"/>
              </a:tabLst>
            </a:pPr>
            <a:r>
              <a:rPr lang="pt-BR" altLang="en-BR" dirty="0"/>
              <a:t>	        = (1 – </a:t>
            </a:r>
            <a:r>
              <a:rPr lang="pt-BR" altLang="en-BR" dirty="0" err="1"/>
              <a:t>p</a:t>
            </a:r>
            <a:r>
              <a:rPr lang="pt-BR" altLang="en-BR" dirty="0"/>
              <a:t> ) </a:t>
            </a:r>
            <a:r>
              <a:rPr lang="pt-BR" altLang="en-BR" dirty="0" err="1"/>
              <a:t>x</a:t>
            </a:r>
            <a:r>
              <a:rPr lang="pt-BR" altLang="en-BR" dirty="0"/>
              <a:t> 200 + </a:t>
            </a:r>
            <a:r>
              <a:rPr lang="pt-BR" altLang="en-BR" dirty="0" err="1"/>
              <a:t>p</a:t>
            </a:r>
            <a:r>
              <a:rPr lang="pt-BR" altLang="en-BR" dirty="0"/>
              <a:t> </a:t>
            </a:r>
            <a:r>
              <a:rPr lang="pt-BR" altLang="en-BR" dirty="0" err="1"/>
              <a:t>x</a:t>
            </a:r>
            <a:r>
              <a:rPr lang="pt-BR" altLang="en-BR" dirty="0"/>
              <a:t> 8000000 </a:t>
            </a:r>
          </a:p>
          <a:p>
            <a:pPr lvl="1">
              <a:tabLst>
                <a:tab pos="1773238" algn="l"/>
                <a:tab pos="2278063" algn="l"/>
              </a:tabLst>
            </a:pPr>
            <a:r>
              <a:rPr lang="pt-BR" altLang="en-BR" dirty="0"/>
              <a:t>Se a cada 1000 acessos 1 causa uma falta de página, então</a:t>
            </a:r>
          </a:p>
          <a:p>
            <a:pPr>
              <a:buNone/>
              <a:tabLst>
                <a:tab pos="1773238" algn="l"/>
                <a:tab pos="2278063" algn="l"/>
              </a:tabLst>
            </a:pPr>
            <a:r>
              <a:rPr lang="pt-BR" altLang="en-BR" dirty="0"/>
              <a:t>         	TAE = 8.2 </a:t>
            </a:r>
            <a:r>
              <a:rPr lang="pt-BR" altLang="en-BR" dirty="0" err="1"/>
              <a:t>microsegundos</a:t>
            </a:r>
            <a:endParaRPr lang="pt-BR" altLang="en-BR" dirty="0"/>
          </a:p>
          <a:p>
            <a:pPr>
              <a:buNone/>
              <a:tabLst>
                <a:tab pos="1773238" algn="l"/>
                <a:tab pos="2278063" algn="l"/>
              </a:tabLst>
            </a:pPr>
            <a:r>
              <a:rPr lang="pt-BR" altLang="en-BR" dirty="0"/>
              <a:t>                  Aproximadamente 40 vezes mais lento!!</a:t>
            </a:r>
          </a:p>
          <a:p>
            <a:pPr>
              <a:tabLst>
                <a:tab pos="1773238" algn="l"/>
                <a:tab pos="2278063" algn="l"/>
              </a:tabLst>
            </a:pPr>
            <a:r>
              <a:rPr lang="pt-BR" altLang="en-BR" dirty="0"/>
              <a:t>Se quisermos uma perda de performance  &lt; 10%</a:t>
            </a:r>
          </a:p>
          <a:p>
            <a:pPr lvl="1">
              <a:tabLst>
                <a:tab pos="1773238" algn="l"/>
                <a:tab pos="2278063" algn="l"/>
              </a:tabLst>
            </a:pPr>
            <a:r>
              <a:rPr lang="pt-BR" altLang="en-BR" dirty="0"/>
              <a:t>220 &gt; (1 - </a:t>
            </a:r>
            <a:r>
              <a:rPr lang="pt-BR" altLang="en-BR" dirty="0" err="1"/>
              <a:t>p</a:t>
            </a:r>
            <a:r>
              <a:rPr lang="pt-BR" altLang="en-BR" dirty="0"/>
              <a:t>) </a:t>
            </a:r>
            <a:r>
              <a:rPr lang="pt-BR" altLang="en-BR" dirty="0" err="1"/>
              <a:t>x</a:t>
            </a:r>
            <a:r>
              <a:rPr lang="pt-BR" altLang="en-BR" dirty="0"/>
              <a:t> 200 + </a:t>
            </a:r>
            <a:r>
              <a:rPr lang="pt-BR" altLang="en-BR" dirty="0" err="1"/>
              <a:t>p</a:t>
            </a:r>
            <a:r>
              <a:rPr lang="pt-BR" altLang="en-BR" dirty="0"/>
              <a:t> </a:t>
            </a:r>
            <a:r>
              <a:rPr lang="pt-BR" altLang="en-BR" dirty="0" err="1"/>
              <a:t>x</a:t>
            </a:r>
            <a:r>
              <a:rPr lang="pt-BR" altLang="en-BR" dirty="0"/>
              <a:t> 8000000</a:t>
            </a:r>
          </a:p>
          <a:p>
            <a:pPr lvl="1">
              <a:buNone/>
              <a:tabLst>
                <a:tab pos="1773238" algn="l"/>
                <a:tab pos="2278063" algn="l"/>
              </a:tabLst>
            </a:pPr>
            <a:r>
              <a:rPr lang="pt-BR" altLang="en-BR" dirty="0"/>
              <a:t>     </a:t>
            </a:r>
            <a:r>
              <a:rPr lang="pt-BR" altLang="en-BR" dirty="0" err="1"/>
              <a:t>p</a:t>
            </a:r>
            <a:r>
              <a:rPr lang="pt-BR" altLang="en-BR" dirty="0"/>
              <a:t> &lt; .0000025</a:t>
            </a:r>
          </a:p>
          <a:p>
            <a:pPr lvl="1">
              <a:tabLst>
                <a:tab pos="1773238" algn="l"/>
                <a:tab pos="2278063" algn="l"/>
              </a:tabLst>
            </a:pPr>
            <a:r>
              <a:rPr lang="pt-BR" altLang="ja-JP" dirty="0"/>
              <a:t>Corresponde a uma falta de página a cada 400000 acesso à memória!</a:t>
            </a:r>
          </a:p>
          <a:p>
            <a:pPr>
              <a:buNone/>
              <a:tabLst>
                <a:tab pos="1773238" algn="l"/>
                <a:tab pos="2278063" algn="l"/>
              </a:tabLst>
            </a:pPr>
            <a:r>
              <a:rPr lang="pt-BR" altLang="en-BR" dirty="0"/>
              <a:t>	</a:t>
            </a:r>
          </a:p>
        </p:txBody>
      </p:sp>
    </p:spTree>
    <p:extLst>
      <p:ext uri="{BB962C8B-B14F-4D97-AF65-F5344CB8AC3E}">
        <p14:creationId xmlns:p14="http://schemas.microsoft.com/office/powerpoint/2010/main" val="70267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06F4DC5E-68C0-B849-9C7E-7B5A05560399}"/>
              </a:ext>
            </a:extLst>
          </p:cNvPr>
          <p:cNvSpPr>
            <a:spLocks noGrp="1" noChangeArrowheads="1"/>
          </p:cNvSpPr>
          <p:nvPr>
            <p:ph type="title"/>
          </p:nvPr>
        </p:nvSpPr>
        <p:spPr>
          <a:xfrm>
            <a:off x="578735" y="557214"/>
            <a:ext cx="11424212" cy="576262"/>
          </a:xfrm>
        </p:spPr>
        <p:txBody>
          <a:bodyPr/>
          <a:lstStyle/>
          <a:p>
            <a:pPr eaLnBrk="1" hangingPunct="1"/>
            <a:r>
              <a:rPr lang="pt-BR" altLang="en-BR" sz="2800" dirty="0"/>
              <a:t>Paginação por demanda: o que acontece se não houver um frame livre durante uma falta de página</a:t>
            </a:r>
            <a:endParaRPr lang="en-US" altLang="en-BR" sz="2800" dirty="0"/>
          </a:p>
        </p:txBody>
      </p:sp>
      <p:sp>
        <p:nvSpPr>
          <p:cNvPr id="46082" name="Rectangle 3">
            <a:extLst>
              <a:ext uri="{FF2B5EF4-FFF2-40B4-BE49-F238E27FC236}">
                <a16:creationId xmlns:a16="http://schemas.microsoft.com/office/drawing/2014/main" id="{F802E3E4-D4F6-7746-B0F8-9CB177FBA3FF}"/>
              </a:ext>
            </a:extLst>
          </p:cNvPr>
          <p:cNvSpPr>
            <a:spLocks noGrp="1" noChangeArrowheads="1"/>
          </p:cNvSpPr>
          <p:nvPr>
            <p:ph type="body" idx="1"/>
          </p:nvPr>
        </p:nvSpPr>
        <p:spPr>
          <a:xfrm>
            <a:off x="682905" y="1133476"/>
            <a:ext cx="10776031" cy="4511675"/>
          </a:xfrm>
        </p:spPr>
        <p:txBody>
          <a:bodyPr/>
          <a:lstStyle/>
          <a:p>
            <a:endParaRPr lang="pt-BR" altLang="en-BR" dirty="0"/>
          </a:p>
          <a:p>
            <a:r>
              <a:rPr lang="pt-BR" altLang="en-BR" dirty="0"/>
              <a:t>Quando ocorre uma falta de página, e não há frames livres, então um frame ocupado com uma página que não está em uso deve ser escolhido para ser substituído pela página faltante.</a:t>
            </a:r>
          </a:p>
          <a:p>
            <a:pPr marL="0" indent="0">
              <a:buNone/>
            </a:pPr>
            <a:endParaRPr lang="pt-BR" altLang="en-BR" dirty="0"/>
          </a:p>
          <a:p>
            <a:r>
              <a:rPr lang="pt-BR" altLang="en-BR" dirty="0"/>
              <a:t>Que algoritmo usar para determinar qual o frame a ser substituído?</a:t>
            </a:r>
          </a:p>
          <a:p>
            <a:pPr lvl="1"/>
            <a:r>
              <a:rPr lang="pt-BR" altLang="en-BR" dirty="0"/>
              <a:t>Queremos um algoritmo que resulte em um número mínimo de faltas de páginas. Em outras palavras, queremos evitar que a mesma página seja necessária num futuro próximo após a substituição.</a:t>
            </a:r>
          </a:p>
          <a:p>
            <a:endParaRPr lang="pt-BR" altLang="en-BR" dirty="0"/>
          </a:p>
          <a:p>
            <a:r>
              <a:rPr lang="pt-BR" altLang="en-BR" dirty="0"/>
              <a:t>Estudaremos várias possibilidades de algoritmos de substituição de páginas.</a:t>
            </a:r>
          </a:p>
          <a:p>
            <a:pPr marL="0" indent="0">
              <a:buNone/>
            </a:pPr>
            <a:endParaRPr lang="pt-BR" altLang="en-BR" dirty="0"/>
          </a:p>
        </p:txBody>
      </p:sp>
    </p:spTree>
    <p:extLst>
      <p:ext uri="{BB962C8B-B14F-4D97-AF65-F5344CB8AC3E}">
        <p14:creationId xmlns:p14="http://schemas.microsoft.com/office/powerpoint/2010/main" val="363689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3E3030B2-D193-304A-920C-B6B854BAF57F}"/>
              </a:ext>
            </a:extLst>
          </p:cNvPr>
          <p:cNvSpPr>
            <a:spLocks noGrp="1" noChangeArrowheads="1"/>
          </p:cNvSpPr>
          <p:nvPr>
            <p:ph type="title"/>
          </p:nvPr>
        </p:nvSpPr>
        <p:spPr>
          <a:xfrm>
            <a:off x="864243" y="152682"/>
            <a:ext cx="10463514" cy="576263"/>
          </a:xfrm>
        </p:spPr>
        <p:txBody>
          <a:bodyPr/>
          <a:lstStyle/>
          <a:p>
            <a:pPr eaLnBrk="1" hangingPunct="1"/>
            <a:r>
              <a:rPr lang="pt-BR" altLang="en-BR" dirty="0"/>
              <a:t>Ilustração da necessidade de substituição de páginas</a:t>
            </a:r>
          </a:p>
        </p:txBody>
      </p:sp>
      <p:pic>
        <p:nvPicPr>
          <p:cNvPr id="3" name="Picture 2">
            <a:extLst>
              <a:ext uri="{FF2B5EF4-FFF2-40B4-BE49-F238E27FC236}">
                <a16:creationId xmlns:a16="http://schemas.microsoft.com/office/drawing/2014/main" id="{AD50C348-80E6-1345-AF3E-632158D00562}"/>
              </a:ext>
            </a:extLst>
          </p:cNvPr>
          <p:cNvPicPr>
            <a:picLocks noChangeAspect="1"/>
          </p:cNvPicPr>
          <p:nvPr/>
        </p:nvPicPr>
        <p:blipFill>
          <a:blip r:embed="rId3"/>
          <a:stretch>
            <a:fillRect/>
          </a:stretch>
        </p:blipFill>
        <p:spPr>
          <a:xfrm>
            <a:off x="800100" y="944744"/>
            <a:ext cx="9154128" cy="5894205"/>
          </a:xfrm>
          <a:prstGeom prst="rect">
            <a:avLst/>
          </a:prstGeom>
        </p:spPr>
      </p:pic>
      <p:sp>
        <p:nvSpPr>
          <p:cNvPr id="2" name="TextBox 1">
            <a:extLst>
              <a:ext uri="{FF2B5EF4-FFF2-40B4-BE49-F238E27FC236}">
                <a16:creationId xmlns:a16="http://schemas.microsoft.com/office/drawing/2014/main" id="{E0C9ADBD-06BF-FB4C-8940-C09BC199918E}"/>
              </a:ext>
            </a:extLst>
          </p:cNvPr>
          <p:cNvSpPr txBox="1"/>
          <p:nvPr/>
        </p:nvSpPr>
        <p:spPr>
          <a:xfrm>
            <a:off x="1289538" y="3031451"/>
            <a:ext cx="1488831" cy="523220"/>
          </a:xfrm>
          <a:prstGeom prst="rect">
            <a:avLst/>
          </a:prstGeom>
          <a:solidFill>
            <a:schemeClr val="bg1"/>
          </a:solidFill>
        </p:spPr>
        <p:txBody>
          <a:bodyPr wrap="square" rtlCol="0">
            <a:spAutoFit/>
          </a:bodyPr>
          <a:lstStyle/>
          <a:p>
            <a:pPr algn="ctr"/>
            <a:r>
              <a:rPr lang="pt-BR" sz="1400" dirty="0">
                <a:latin typeface="Calibri Light" panose="020F0302020204030204" pitchFamily="34" charset="0"/>
                <a:cs typeface="Calibri Light" panose="020F0302020204030204" pitchFamily="34" charset="0"/>
              </a:rPr>
              <a:t>Memória lógica do processo 1</a:t>
            </a:r>
          </a:p>
        </p:txBody>
      </p:sp>
      <p:sp>
        <p:nvSpPr>
          <p:cNvPr id="5" name="TextBox 4">
            <a:extLst>
              <a:ext uri="{FF2B5EF4-FFF2-40B4-BE49-F238E27FC236}">
                <a16:creationId xmlns:a16="http://schemas.microsoft.com/office/drawing/2014/main" id="{69685DCD-EC80-5B41-9E50-D52E0C74983E}"/>
              </a:ext>
            </a:extLst>
          </p:cNvPr>
          <p:cNvSpPr txBox="1"/>
          <p:nvPr/>
        </p:nvSpPr>
        <p:spPr>
          <a:xfrm>
            <a:off x="1289538" y="6067728"/>
            <a:ext cx="1488831" cy="523220"/>
          </a:xfrm>
          <a:prstGeom prst="rect">
            <a:avLst/>
          </a:prstGeom>
          <a:solidFill>
            <a:schemeClr val="bg1"/>
          </a:solidFill>
        </p:spPr>
        <p:txBody>
          <a:bodyPr wrap="square" rtlCol="0">
            <a:spAutoFit/>
          </a:bodyPr>
          <a:lstStyle/>
          <a:p>
            <a:pPr algn="ctr"/>
            <a:r>
              <a:rPr lang="pt-BR" sz="1400" dirty="0">
                <a:latin typeface="Calibri Light" panose="020F0302020204030204" pitchFamily="34" charset="0"/>
                <a:cs typeface="Calibri Light" panose="020F0302020204030204" pitchFamily="34" charset="0"/>
              </a:rPr>
              <a:t>Memória lógica do processo 2</a:t>
            </a:r>
          </a:p>
        </p:txBody>
      </p:sp>
      <p:sp>
        <p:nvSpPr>
          <p:cNvPr id="6" name="TextBox 5">
            <a:extLst>
              <a:ext uri="{FF2B5EF4-FFF2-40B4-BE49-F238E27FC236}">
                <a16:creationId xmlns:a16="http://schemas.microsoft.com/office/drawing/2014/main" id="{02700A79-2CE4-2C4D-BFB8-738A550B49BB}"/>
              </a:ext>
            </a:extLst>
          </p:cNvPr>
          <p:cNvSpPr txBox="1"/>
          <p:nvPr/>
        </p:nvSpPr>
        <p:spPr>
          <a:xfrm>
            <a:off x="3610707" y="3109152"/>
            <a:ext cx="1488831" cy="523220"/>
          </a:xfrm>
          <a:prstGeom prst="rect">
            <a:avLst/>
          </a:prstGeom>
          <a:solidFill>
            <a:schemeClr val="bg1"/>
          </a:solidFill>
        </p:spPr>
        <p:txBody>
          <a:bodyPr wrap="square" rtlCol="0">
            <a:spAutoFit/>
          </a:bodyPr>
          <a:lstStyle/>
          <a:p>
            <a:pPr algn="ctr"/>
            <a:r>
              <a:rPr lang="pt-BR" sz="1400" dirty="0">
                <a:latin typeface="Calibri Light" panose="020F0302020204030204" pitchFamily="34" charset="0"/>
                <a:cs typeface="Calibri Light" panose="020F0302020204030204" pitchFamily="34" charset="0"/>
              </a:rPr>
              <a:t>Tabela de páginas do processo 1</a:t>
            </a:r>
          </a:p>
        </p:txBody>
      </p:sp>
      <p:sp>
        <p:nvSpPr>
          <p:cNvPr id="7" name="TextBox 6">
            <a:extLst>
              <a:ext uri="{FF2B5EF4-FFF2-40B4-BE49-F238E27FC236}">
                <a16:creationId xmlns:a16="http://schemas.microsoft.com/office/drawing/2014/main" id="{5D14A5AA-9AE1-A44A-83E0-E959D24377ED}"/>
              </a:ext>
            </a:extLst>
          </p:cNvPr>
          <p:cNvSpPr txBox="1"/>
          <p:nvPr/>
        </p:nvSpPr>
        <p:spPr>
          <a:xfrm>
            <a:off x="3704492" y="6067728"/>
            <a:ext cx="1488831" cy="523220"/>
          </a:xfrm>
          <a:prstGeom prst="rect">
            <a:avLst/>
          </a:prstGeom>
          <a:solidFill>
            <a:schemeClr val="bg1"/>
          </a:solidFill>
        </p:spPr>
        <p:txBody>
          <a:bodyPr wrap="square" rtlCol="0">
            <a:spAutoFit/>
          </a:bodyPr>
          <a:lstStyle/>
          <a:p>
            <a:pPr algn="ctr"/>
            <a:r>
              <a:rPr lang="pt-BR" sz="1400" dirty="0">
                <a:latin typeface="Calibri Light" panose="020F0302020204030204" pitchFamily="34" charset="0"/>
                <a:cs typeface="Calibri Light" panose="020F0302020204030204" pitchFamily="34" charset="0"/>
              </a:rPr>
              <a:t>Tabela de páginas do processo 2</a:t>
            </a:r>
          </a:p>
        </p:txBody>
      </p:sp>
      <p:sp>
        <p:nvSpPr>
          <p:cNvPr id="8" name="TextBox 7">
            <a:extLst>
              <a:ext uri="{FF2B5EF4-FFF2-40B4-BE49-F238E27FC236}">
                <a16:creationId xmlns:a16="http://schemas.microsoft.com/office/drawing/2014/main" id="{ACF9C366-9411-3747-9B12-0B7BB0F5183B}"/>
              </a:ext>
            </a:extLst>
          </p:cNvPr>
          <p:cNvSpPr txBox="1"/>
          <p:nvPr/>
        </p:nvSpPr>
        <p:spPr>
          <a:xfrm>
            <a:off x="5896707" y="5651646"/>
            <a:ext cx="1488831" cy="307777"/>
          </a:xfrm>
          <a:prstGeom prst="rect">
            <a:avLst/>
          </a:prstGeom>
          <a:solidFill>
            <a:schemeClr val="bg1"/>
          </a:solidFill>
        </p:spPr>
        <p:txBody>
          <a:bodyPr wrap="square" rtlCol="0">
            <a:spAutoFit/>
          </a:bodyPr>
          <a:lstStyle/>
          <a:p>
            <a:pPr algn="ctr"/>
            <a:r>
              <a:rPr lang="pt-BR" sz="1400" dirty="0">
                <a:latin typeface="Calibri Light" panose="020F0302020204030204" pitchFamily="34" charset="0"/>
                <a:cs typeface="Calibri Light" panose="020F0302020204030204" pitchFamily="34" charset="0"/>
              </a:rPr>
              <a:t>Memória Física</a:t>
            </a:r>
          </a:p>
        </p:txBody>
      </p:sp>
    </p:spTree>
    <p:extLst>
      <p:ext uri="{BB962C8B-B14F-4D97-AF65-F5344CB8AC3E}">
        <p14:creationId xmlns:p14="http://schemas.microsoft.com/office/powerpoint/2010/main" val="239091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D6B1B53-0A8E-A040-8FDF-179765C2D724}"/>
              </a:ext>
            </a:extLst>
          </p:cNvPr>
          <p:cNvSpPr>
            <a:spLocks noGrp="1" noChangeArrowheads="1"/>
          </p:cNvSpPr>
          <p:nvPr>
            <p:ph type="title"/>
          </p:nvPr>
        </p:nvSpPr>
        <p:spPr>
          <a:xfrm>
            <a:off x="567160" y="188913"/>
            <a:ext cx="9643642" cy="576262"/>
          </a:xfrm>
        </p:spPr>
        <p:txBody>
          <a:bodyPr/>
          <a:lstStyle/>
          <a:p>
            <a:pPr eaLnBrk="1" hangingPunct="1"/>
            <a:r>
              <a:rPr lang="pt-BR" altLang="en-BR" dirty="0"/>
              <a:t>Paginação por demanda: substituição de páginas (cont.)</a:t>
            </a:r>
          </a:p>
        </p:txBody>
      </p:sp>
      <p:sp>
        <p:nvSpPr>
          <p:cNvPr id="48130" name="Rectangle 3">
            <a:extLst>
              <a:ext uri="{FF2B5EF4-FFF2-40B4-BE49-F238E27FC236}">
                <a16:creationId xmlns:a16="http://schemas.microsoft.com/office/drawing/2014/main" id="{7F4D378E-B809-A242-AFCD-13E42781FC51}"/>
              </a:ext>
            </a:extLst>
          </p:cNvPr>
          <p:cNvSpPr>
            <a:spLocks noGrp="1" noChangeArrowheads="1"/>
          </p:cNvSpPr>
          <p:nvPr>
            <p:ph type="body" idx="1"/>
          </p:nvPr>
        </p:nvSpPr>
        <p:spPr>
          <a:xfrm>
            <a:off x="567160" y="1233488"/>
            <a:ext cx="10914925" cy="5073650"/>
          </a:xfrm>
        </p:spPr>
        <p:txBody>
          <a:bodyPr/>
          <a:lstStyle/>
          <a:p>
            <a:r>
              <a:rPr lang="pt-BR" altLang="en-BR" dirty="0"/>
              <a:t>O tratamento de falta de páginas passa a incluir a possibilidade de </a:t>
            </a:r>
            <a:r>
              <a:rPr lang="pt-BR" altLang="en-BR" b="1" dirty="0"/>
              <a:t>substituição de páginas</a:t>
            </a:r>
            <a:r>
              <a:rPr lang="pt-BR" altLang="en-BR" dirty="0"/>
              <a:t>, isto é, a possibilidade de que todos os frames estejam em ocupados. </a:t>
            </a:r>
          </a:p>
          <a:p>
            <a:endParaRPr lang="pt-BR" altLang="en-BR" dirty="0"/>
          </a:p>
          <a:p>
            <a:r>
              <a:rPr lang="pt-BR" altLang="en-BR" dirty="0"/>
              <a:t>Uma substituição de página pode incluir </a:t>
            </a:r>
            <a:r>
              <a:rPr lang="pt-BR" altLang="en-BR" b="1" dirty="0"/>
              <a:t>duas transferências</a:t>
            </a:r>
            <a:r>
              <a:rPr lang="pt-BR" altLang="en-BR" dirty="0"/>
              <a:t> entre memória e disco. Uma para salvar o conteúdo atual do frame no disco e outra para trazer a página faltante do disco para a memória. Para atenuar o overhead, usa-se um</a:t>
            </a:r>
            <a:r>
              <a:rPr lang="pt-BR" altLang="en-BR" dirty="0">
                <a:solidFill>
                  <a:srgbClr val="000000"/>
                </a:solidFill>
              </a:rPr>
              <a:t> bit </a:t>
            </a:r>
            <a:r>
              <a:rPr lang="pt-BR" altLang="en-BR" dirty="0"/>
              <a:t>(</a:t>
            </a:r>
            <a:r>
              <a:rPr lang="pt-BR" altLang="en-BR" b="1" dirty="0" err="1">
                <a:solidFill>
                  <a:srgbClr val="3366FF"/>
                </a:solidFill>
              </a:rPr>
              <a:t>dirty</a:t>
            </a:r>
            <a:r>
              <a:rPr lang="pt-BR" altLang="en-BR" b="1" dirty="0">
                <a:solidFill>
                  <a:srgbClr val="3366FF"/>
                </a:solidFill>
              </a:rPr>
              <a:t> bit</a:t>
            </a:r>
            <a:r>
              <a:rPr lang="pt-BR" altLang="en-BR" dirty="0"/>
              <a:t>) que indica se a página vítima (a ser substituída) sofreu alteração desde que foi trazida do disco e carregada no frame em memória: somente páginas modificadas são transferidas de volta para o disco.</a:t>
            </a:r>
          </a:p>
          <a:p>
            <a:pPr>
              <a:buFont typeface="Monotype Sorts" pitchFamily="2" charset="2"/>
              <a:buNone/>
            </a:pPr>
            <a:endParaRPr lang="pt-BR" altLang="en-BR" dirty="0"/>
          </a:p>
          <a:p>
            <a:r>
              <a:rPr lang="pt-BR" altLang="en-BR" dirty="0"/>
              <a:t>A substituição de páginas completa a separação entre memória lógica e memória física, isto é, uma grande memória virtual pode ser disponibilizada mesmo tendo uma pequena memória física.</a:t>
            </a:r>
          </a:p>
        </p:txBody>
      </p:sp>
    </p:spTree>
    <p:extLst>
      <p:ext uri="{BB962C8B-B14F-4D97-AF65-F5344CB8AC3E}">
        <p14:creationId xmlns:p14="http://schemas.microsoft.com/office/powerpoint/2010/main" val="413484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BC84D-79A8-0942-9728-C238D5528A06}"/>
              </a:ext>
            </a:extLst>
          </p:cNvPr>
          <p:cNvSpPr>
            <a:spLocks noGrp="1"/>
          </p:cNvSpPr>
          <p:nvPr>
            <p:ph type="ctrTitle"/>
          </p:nvPr>
        </p:nvSpPr>
        <p:spPr/>
        <p:txBody>
          <a:bodyPr/>
          <a:lstStyle/>
          <a:p>
            <a:r>
              <a:rPr lang="pt-BR" dirty="0"/>
              <a:t>Memória Virtual</a:t>
            </a:r>
          </a:p>
        </p:txBody>
      </p:sp>
    </p:spTree>
    <p:extLst>
      <p:ext uri="{BB962C8B-B14F-4D97-AF65-F5344CB8AC3E}">
        <p14:creationId xmlns:p14="http://schemas.microsoft.com/office/powerpoint/2010/main" val="244785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0E7852B3-C0C7-F041-8D42-E3B32E0DAD5E}"/>
              </a:ext>
            </a:extLst>
          </p:cNvPr>
          <p:cNvSpPr>
            <a:spLocks noGrp="1" noChangeArrowheads="1"/>
          </p:cNvSpPr>
          <p:nvPr>
            <p:ph type="title"/>
          </p:nvPr>
        </p:nvSpPr>
        <p:spPr>
          <a:xfrm>
            <a:off x="879676" y="360363"/>
            <a:ext cx="9331124" cy="576262"/>
          </a:xfrm>
        </p:spPr>
        <p:txBody>
          <a:bodyPr/>
          <a:lstStyle/>
          <a:p>
            <a:pPr eaLnBrk="1" hangingPunct="1"/>
            <a:r>
              <a:rPr lang="en-US" altLang="en-BR" dirty="0" err="1"/>
              <a:t>Ilustração</a:t>
            </a:r>
            <a:r>
              <a:rPr lang="en-US" altLang="en-BR" dirty="0"/>
              <a:t> do </a:t>
            </a:r>
            <a:r>
              <a:rPr lang="en-US" altLang="en-BR" dirty="0" err="1"/>
              <a:t>processo</a:t>
            </a:r>
            <a:r>
              <a:rPr lang="en-US" altLang="en-BR" dirty="0"/>
              <a:t>  de </a:t>
            </a:r>
            <a:r>
              <a:rPr lang="en-US" altLang="en-BR" dirty="0" err="1"/>
              <a:t>substituição</a:t>
            </a:r>
            <a:r>
              <a:rPr lang="en-US" altLang="en-BR" dirty="0"/>
              <a:t> de </a:t>
            </a:r>
            <a:r>
              <a:rPr lang="en-US" altLang="en-BR" dirty="0" err="1"/>
              <a:t>páginas</a:t>
            </a:r>
            <a:endParaRPr lang="en-US" altLang="en-BR" dirty="0"/>
          </a:p>
        </p:txBody>
      </p:sp>
      <p:pic>
        <p:nvPicPr>
          <p:cNvPr id="49154" name="Picture 4" descr="9">
            <a:extLst>
              <a:ext uri="{FF2B5EF4-FFF2-40B4-BE49-F238E27FC236}">
                <a16:creationId xmlns:a16="http://schemas.microsoft.com/office/drawing/2014/main" id="{F236D554-6F1A-8A47-A34B-5285525E2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1443885"/>
            <a:ext cx="62674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3B41EDB-7A63-4B41-898C-FA415ABC13F8}"/>
              </a:ext>
            </a:extLst>
          </p:cNvPr>
          <p:cNvSpPr/>
          <p:nvPr/>
        </p:nvSpPr>
        <p:spPr bwMode="auto">
          <a:xfrm>
            <a:off x="5943600" y="3282462"/>
            <a:ext cx="609600" cy="257907"/>
          </a:xfrm>
          <a:prstGeom prst="rect">
            <a:avLst/>
          </a:prstGeom>
          <a:solidFill>
            <a:srgbClr val="D2D1D7"/>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Verdana" charset="0"/>
              </a:rPr>
              <a:t>Vítima</a:t>
            </a:r>
          </a:p>
        </p:txBody>
      </p:sp>
    </p:spTree>
    <p:extLst>
      <p:ext uri="{BB962C8B-B14F-4D97-AF65-F5344CB8AC3E}">
        <p14:creationId xmlns:p14="http://schemas.microsoft.com/office/powerpoint/2010/main" val="141884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B3776A9-D5D4-594C-9E3C-F1B808600F99}"/>
              </a:ext>
            </a:extLst>
          </p:cNvPr>
          <p:cNvSpPr>
            <a:spLocks noGrp="1" noChangeArrowheads="1"/>
          </p:cNvSpPr>
          <p:nvPr>
            <p:ph type="title"/>
          </p:nvPr>
        </p:nvSpPr>
        <p:spPr>
          <a:xfrm>
            <a:off x="486136" y="121443"/>
            <a:ext cx="9597342" cy="576263"/>
          </a:xfrm>
        </p:spPr>
        <p:txBody>
          <a:bodyPr/>
          <a:lstStyle/>
          <a:p>
            <a:pPr eaLnBrk="1" hangingPunct="1"/>
            <a:r>
              <a:rPr lang="pt-BR" altLang="en-BR" dirty="0"/>
              <a:t>Substituição de páginas: passos básicos</a:t>
            </a:r>
            <a:endParaRPr lang="en-US" altLang="en-BR" dirty="0"/>
          </a:p>
        </p:txBody>
      </p:sp>
      <p:sp>
        <p:nvSpPr>
          <p:cNvPr id="52226" name="Rectangle 3">
            <a:extLst>
              <a:ext uri="{FF2B5EF4-FFF2-40B4-BE49-F238E27FC236}">
                <a16:creationId xmlns:a16="http://schemas.microsoft.com/office/drawing/2014/main" id="{2871A964-DD7A-4B41-947A-1362F21C7474}"/>
              </a:ext>
            </a:extLst>
          </p:cNvPr>
          <p:cNvSpPr>
            <a:spLocks noGrp="1" noChangeArrowheads="1"/>
          </p:cNvSpPr>
          <p:nvPr>
            <p:ph type="body" idx="1"/>
          </p:nvPr>
        </p:nvSpPr>
        <p:spPr>
          <a:xfrm>
            <a:off x="613457" y="1122363"/>
            <a:ext cx="11192719" cy="5326062"/>
          </a:xfrm>
        </p:spPr>
        <p:txBody>
          <a:bodyPr/>
          <a:lstStyle/>
          <a:p>
            <a:pPr marL="457200" indent="-457200">
              <a:buFont typeface="+mj-lt"/>
              <a:buAutoNum type="arabicPeriod"/>
            </a:pPr>
            <a:r>
              <a:rPr lang="pt-BR" altLang="en-BR" dirty="0"/>
              <a:t>Determinar a localização no disco da página desejada.</a:t>
            </a:r>
          </a:p>
          <a:p>
            <a:pPr marL="457200" indent="-457200">
              <a:buFont typeface="+mj-lt"/>
              <a:buAutoNum type="arabicPeriod"/>
            </a:pPr>
            <a:r>
              <a:rPr lang="pt-BR" altLang="en-BR" dirty="0"/>
              <a:t>Encontrar um frame:</a:t>
            </a:r>
          </a:p>
          <a:p>
            <a:pPr marL="857231" lvl="1" indent="-457200"/>
            <a:r>
              <a:rPr lang="pt-BR" altLang="en-BR" dirty="0"/>
              <a:t>Se existe um frame livre: use-o.</a:t>
            </a:r>
          </a:p>
          <a:p>
            <a:pPr marL="857231" lvl="1" indent="-457200"/>
            <a:r>
              <a:rPr lang="pt-BR" altLang="en-BR" dirty="0"/>
              <a:t>Se não existe um frame livre, use um algoritmo de substituição de páginas para escolher um frame vítima.</a:t>
            </a:r>
            <a:r>
              <a:rPr lang="pt-BR" altLang="en-BR" b="1" dirty="0">
                <a:solidFill>
                  <a:srgbClr val="3366FF"/>
                </a:solidFill>
              </a:rPr>
              <a:t> </a:t>
            </a:r>
            <a:r>
              <a:rPr lang="pt-BR" altLang="en-BR" dirty="0"/>
              <a:t> Atualize a página associada ao frame vítima no disco, caso ela tenha sido modificada (</a:t>
            </a:r>
            <a:r>
              <a:rPr lang="pt-BR" altLang="en-BR" dirty="0" err="1"/>
              <a:t>dirty</a:t>
            </a:r>
            <a:r>
              <a:rPr lang="pt-BR" altLang="en-BR" dirty="0"/>
              <a:t> bit =1), e atualize as tabela de páginas e outras tabelas associada ao frame vítima.</a:t>
            </a:r>
          </a:p>
          <a:p>
            <a:pPr marL="457200" indent="-457200">
              <a:buFont typeface="+mj-lt"/>
              <a:buAutoNum type="arabicPeriod"/>
            </a:pPr>
            <a:r>
              <a:rPr lang="pt-BR" altLang="en-BR" dirty="0"/>
              <a:t>Traga  a página desejada  para o novo frame livre e atualize a tabela de páginas de acordo.</a:t>
            </a:r>
          </a:p>
          <a:p>
            <a:pPr marL="457200" indent="-457200">
              <a:buFont typeface="+mj-lt"/>
              <a:buAutoNum type="arabicPeriod"/>
            </a:pPr>
            <a:r>
              <a:rPr lang="pt-BR" altLang="en-BR" dirty="0"/>
              <a:t>Continue o processo a fim  possibilitar a reinicialização da instrução que causou o TRAP.</a:t>
            </a:r>
          </a:p>
          <a:p>
            <a:pPr marL="0" indent="0">
              <a:buFont typeface="Monotype Sorts" pitchFamily="2" charset="2"/>
              <a:buAutoNum type="arabicPeriod"/>
            </a:pPr>
            <a:endParaRPr lang="pt-BR" altLang="en-BR" dirty="0"/>
          </a:p>
          <a:p>
            <a:pPr marL="0" indent="0">
              <a:buNone/>
            </a:pPr>
            <a:r>
              <a:rPr lang="pt-BR" altLang="en-BR" dirty="0"/>
              <a:t>Note: agora há, potencialmente, duas transferência por falta de página, aumentando o TAE.</a:t>
            </a:r>
          </a:p>
        </p:txBody>
      </p:sp>
    </p:spTree>
    <p:extLst>
      <p:ext uri="{BB962C8B-B14F-4D97-AF65-F5344CB8AC3E}">
        <p14:creationId xmlns:p14="http://schemas.microsoft.com/office/powerpoint/2010/main" val="329933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C592033-B4AB-FE4D-BCA0-10D25FD953F0}"/>
              </a:ext>
            </a:extLst>
          </p:cNvPr>
          <p:cNvSpPr>
            <a:spLocks noGrp="1" noChangeArrowheads="1"/>
          </p:cNvSpPr>
          <p:nvPr>
            <p:ph type="title"/>
          </p:nvPr>
        </p:nvSpPr>
        <p:spPr>
          <a:xfrm>
            <a:off x="625033" y="219868"/>
            <a:ext cx="11354764" cy="576263"/>
          </a:xfrm>
        </p:spPr>
        <p:txBody>
          <a:bodyPr/>
          <a:lstStyle/>
          <a:p>
            <a:pPr eaLnBrk="1" hangingPunct="1"/>
            <a:r>
              <a:rPr lang="pt-BR" altLang="en-BR" sz="2800" dirty="0"/>
              <a:t>Algoritmos de substituição de páginas</a:t>
            </a:r>
          </a:p>
        </p:txBody>
      </p:sp>
      <p:sp>
        <p:nvSpPr>
          <p:cNvPr id="53250" name="Rectangle 3">
            <a:extLst>
              <a:ext uri="{FF2B5EF4-FFF2-40B4-BE49-F238E27FC236}">
                <a16:creationId xmlns:a16="http://schemas.microsoft.com/office/drawing/2014/main" id="{51FD663E-A2DA-3D47-A68F-464BAFFC0FA2}"/>
              </a:ext>
            </a:extLst>
          </p:cNvPr>
          <p:cNvSpPr>
            <a:spLocks noGrp="1" noChangeArrowheads="1"/>
          </p:cNvSpPr>
          <p:nvPr>
            <p:ph type="body" idx="1"/>
          </p:nvPr>
        </p:nvSpPr>
        <p:spPr>
          <a:xfrm>
            <a:off x="625033" y="895350"/>
            <a:ext cx="10972800" cy="5454650"/>
          </a:xfrm>
        </p:spPr>
        <p:txBody>
          <a:bodyPr/>
          <a:lstStyle/>
          <a:p>
            <a:pPr marL="0" indent="0">
              <a:buNone/>
              <a:tabLst>
                <a:tab pos="3144838" algn="ctr"/>
              </a:tabLst>
            </a:pPr>
            <a:endParaRPr lang="pt-BR" altLang="en-BR" dirty="0"/>
          </a:p>
          <a:p>
            <a:pPr>
              <a:tabLst>
                <a:tab pos="3144838" algn="ctr"/>
              </a:tabLst>
            </a:pPr>
            <a:r>
              <a:rPr lang="pt-BR" altLang="en-BR" dirty="0"/>
              <a:t>Quando não há frame livre, é necessário escolher um frame para substituir.</a:t>
            </a:r>
            <a:endParaRPr lang="pt-BR" altLang="en-BR" b="1" dirty="0">
              <a:solidFill>
                <a:srgbClr val="3366FF"/>
              </a:solidFill>
            </a:endParaRPr>
          </a:p>
          <a:p>
            <a:pPr lvl="1">
              <a:tabLst>
                <a:tab pos="3144838" algn="ctr"/>
              </a:tabLst>
            </a:pPr>
            <a:r>
              <a:rPr lang="pt-BR" altLang="en-BR" dirty="0"/>
              <a:t>É desejável que algoritmo ofereça as menores taxas de falta de páginas nos acessos subsequentes.</a:t>
            </a:r>
          </a:p>
          <a:p>
            <a:pPr>
              <a:tabLst>
                <a:tab pos="3144838" algn="ctr"/>
              </a:tabLst>
            </a:pPr>
            <a:endParaRPr lang="pt-BR" altLang="en-BR" dirty="0"/>
          </a:p>
          <a:p>
            <a:pPr>
              <a:tabLst>
                <a:tab pos="3144838" algn="ctr"/>
              </a:tabLst>
            </a:pPr>
            <a:r>
              <a:rPr lang="pt-BR" altLang="en-BR" dirty="0"/>
              <a:t>Avaliamos um algoritmo executando-o com uma </a:t>
            </a:r>
            <a:r>
              <a:rPr lang="pt-BR" altLang="en-BR" i="1" u="sng" dirty="0" err="1"/>
              <a:t>string</a:t>
            </a:r>
            <a:r>
              <a:rPr lang="pt-BR" altLang="en-BR" u="sng" dirty="0"/>
              <a:t> de referências à memória</a:t>
            </a:r>
            <a:r>
              <a:rPr lang="pt-BR" altLang="en-BR" dirty="0"/>
              <a:t> a fim de determinar o número de faltas de páginas geradas. A </a:t>
            </a:r>
            <a:r>
              <a:rPr lang="pt-BR" altLang="en-BR" dirty="0" err="1"/>
              <a:t>string</a:t>
            </a:r>
            <a:r>
              <a:rPr lang="pt-BR" altLang="en-BR" dirty="0"/>
              <a:t> é formada por números de páginas, não endereços de memória.</a:t>
            </a:r>
          </a:p>
          <a:p>
            <a:pPr lvl="1">
              <a:tabLst>
                <a:tab pos="3144838" algn="ctr"/>
              </a:tabLst>
            </a:pPr>
            <a:r>
              <a:rPr lang="pt-BR" altLang="en-BR" dirty="0"/>
              <a:t>Acesso repetido e sequencial à mesma página não causa falta de página</a:t>
            </a:r>
          </a:p>
          <a:p>
            <a:pPr>
              <a:tabLst>
                <a:tab pos="3144838" algn="ctr"/>
              </a:tabLst>
            </a:pPr>
            <a:endParaRPr lang="pt-BR" altLang="en-BR" dirty="0"/>
          </a:p>
          <a:p>
            <a:pPr>
              <a:tabLst>
                <a:tab pos="3144838" algn="ctr"/>
              </a:tabLst>
            </a:pPr>
            <a:r>
              <a:rPr lang="pt-BR" altLang="en-BR" dirty="0"/>
              <a:t>O resultado do algoritmo obviamente depende do número de frames disponíveis.</a:t>
            </a:r>
          </a:p>
          <a:p>
            <a:pPr>
              <a:tabLst>
                <a:tab pos="3144838" algn="ctr"/>
              </a:tabLst>
            </a:pPr>
            <a:endParaRPr lang="pt-BR" altLang="en-BR" dirty="0"/>
          </a:p>
          <a:p>
            <a:pPr>
              <a:tabLst>
                <a:tab pos="3144838" algn="ctr"/>
              </a:tabLst>
            </a:pPr>
            <a:r>
              <a:rPr lang="pt-BR" altLang="en-BR" dirty="0"/>
              <a:t>Em todos os nossos exemplos a </a:t>
            </a:r>
            <a:r>
              <a:rPr lang="pt-BR" altLang="en-BR" u="sng" dirty="0" err="1"/>
              <a:t>string</a:t>
            </a:r>
            <a:r>
              <a:rPr lang="pt-BR" altLang="en-BR" u="sng" dirty="0"/>
              <a:t> de referência</a:t>
            </a:r>
            <a:r>
              <a:rPr lang="pt-BR" altLang="en-BR" b="1" dirty="0">
                <a:solidFill>
                  <a:srgbClr val="3366FF"/>
                </a:solidFill>
              </a:rPr>
              <a:t> </a:t>
            </a:r>
            <a:r>
              <a:rPr lang="pt-BR" altLang="en-BR" dirty="0"/>
              <a:t>será a seguinte:</a:t>
            </a:r>
          </a:p>
          <a:p>
            <a:pPr>
              <a:buNone/>
              <a:tabLst>
                <a:tab pos="3144838" algn="ctr"/>
              </a:tabLst>
            </a:pPr>
            <a:r>
              <a:rPr lang="pt-BR" altLang="en-BR" dirty="0"/>
              <a:t>	               </a:t>
            </a:r>
            <a:r>
              <a:rPr lang="pt-BR" altLang="en-BR" b="1" dirty="0">
                <a:solidFill>
                  <a:srgbClr val="FF0000"/>
                </a:solidFill>
              </a:rPr>
              <a:t>7,0,1,2,0,3,0,4,2,3,0,3,0,3,2,1,2,0,1,7,0,1</a:t>
            </a:r>
          </a:p>
        </p:txBody>
      </p:sp>
    </p:spTree>
    <p:extLst>
      <p:ext uri="{BB962C8B-B14F-4D97-AF65-F5344CB8AC3E}">
        <p14:creationId xmlns:p14="http://schemas.microsoft.com/office/powerpoint/2010/main" val="136049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E0767FE-EDD6-CD41-B774-3AA90096833C}"/>
              </a:ext>
            </a:extLst>
          </p:cNvPr>
          <p:cNvSpPr>
            <a:spLocks noGrp="1" noChangeArrowheads="1"/>
          </p:cNvSpPr>
          <p:nvPr>
            <p:ph type="title"/>
          </p:nvPr>
        </p:nvSpPr>
        <p:spPr>
          <a:xfrm>
            <a:off x="555585" y="98426"/>
            <a:ext cx="10172740" cy="576263"/>
          </a:xfrm>
        </p:spPr>
        <p:txBody>
          <a:bodyPr/>
          <a:lstStyle/>
          <a:p>
            <a:pPr eaLnBrk="1" hangingPunct="1"/>
            <a:r>
              <a:rPr lang="en-US" altLang="en-BR" sz="2800" dirty="0"/>
              <a:t>Falta de </a:t>
            </a:r>
            <a:r>
              <a:rPr lang="en-US" altLang="en-BR" sz="2800" dirty="0" err="1"/>
              <a:t>páginas</a:t>
            </a:r>
            <a:r>
              <a:rPr lang="en-US" altLang="en-BR" sz="2800" dirty="0"/>
              <a:t> </a:t>
            </a:r>
            <a:r>
              <a:rPr lang="en-US" altLang="en-BR" sz="2800" i="1" dirty="0"/>
              <a:t>vs</a:t>
            </a:r>
            <a:r>
              <a:rPr lang="en-US" altLang="en-BR" sz="2800" dirty="0"/>
              <a:t> </a:t>
            </a:r>
            <a:r>
              <a:rPr lang="en-US" altLang="en-BR" sz="2800" dirty="0" err="1"/>
              <a:t>número</a:t>
            </a:r>
            <a:r>
              <a:rPr lang="en-US" altLang="en-BR" sz="2800" dirty="0"/>
              <a:t> de frames</a:t>
            </a:r>
          </a:p>
        </p:txBody>
      </p:sp>
      <p:grpSp>
        <p:nvGrpSpPr>
          <p:cNvPr id="3" name="Group 2">
            <a:extLst>
              <a:ext uri="{FF2B5EF4-FFF2-40B4-BE49-F238E27FC236}">
                <a16:creationId xmlns:a16="http://schemas.microsoft.com/office/drawing/2014/main" id="{A1A469A6-FC95-BB48-B158-FEA4DB5B7019}"/>
              </a:ext>
            </a:extLst>
          </p:cNvPr>
          <p:cNvGrpSpPr/>
          <p:nvPr/>
        </p:nvGrpSpPr>
        <p:grpSpPr>
          <a:xfrm>
            <a:off x="3098800" y="1238250"/>
            <a:ext cx="6045200" cy="3617692"/>
            <a:chOff x="3098800" y="1238250"/>
            <a:chExt cx="6045200" cy="3617692"/>
          </a:xfrm>
        </p:grpSpPr>
        <p:pic>
          <p:nvPicPr>
            <p:cNvPr id="55298" name="Picture 5">
              <a:extLst>
                <a:ext uri="{FF2B5EF4-FFF2-40B4-BE49-F238E27FC236}">
                  <a16:creationId xmlns:a16="http://schemas.microsoft.com/office/drawing/2014/main" id="{3A92C620-6B4D-184D-BCA3-EB34933FA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800" y="1238250"/>
              <a:ext cx="6045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77E0EBF-9A90-3C41-BF24-B70A7ADEAC38}"/>
                </a:ext>
              </a:extLst>
            </p:cNvPr>
            <p:cNvSpPr txBox="1"/>
            <p:nvPr/>
          </p:nvSpPr>
          <p:spPr>
            <a:xfrm>
              <a:off x="5509846" y="4548165"/>
              <a:ext cx="1922585" cy="307777"/>
            </a:xfrm>
            <a:prstGeom prst="rect">
              <a:avLst/>
            </a:prstGeom>
            <a:solidFill>
              <a:schemeClr val="bg1"/>
            </a:solidFill>
            <a:ln>
              <a:solidFill>
                <a:schemeClr val="bg1"/>
              </a:solidFill>
            </a:ln>
          </p:spPr>
          <p:txBody>
            <a:bodyPr wrap="square" rtlCol="0">
              <a:spAutoFit/>
            </a:bodyPr>
            <a:lstStyle/>
            <a:p>
              <a:r>
                <a:rPr lang="pt-BR" sz="1400" dirty="0"/>
                <a:t>Número de frames</a:t>
              </a:r>
            </a:p>
          </p:txBody>
        </p:sp>
        <p:sp>
          <p:nvSpPr>
            <p:cNvPr id="5" name="TextBox 4">
              <a:extLst>
                <a:ext uri="{FF2B5EF4-FFF2-40B4-BE49-F238E27FC236}">
                  <a16:creationId xmlns:a16="http://schemas.microsoft.com/office/drawing/2014/main" id="{067CC0F0-FA8E-164F-9F8C-95C4380C6B8C}"/>
                </a:ext>
              </a:extLst>
            </p:cNvPr>
            <p:cNvSpPr txBox="1"/>
            <p:nvPr/>
          </p:nvSpPr>
          <p:spPr>
            <a:xfrm rot="16200000">
              <a:off x="1857642" y="2688981"/>
              <a:ext cx="2790093" cy="307777"/>
            </a:xfrm>
            <a:prstGeom prst="rect">
              <a:avLst/>
            </a:prstGeom>
            <a:solidFill>
              <a:schemeClr val="bg1"/>
            </a:solidFill>
            <a:ln>
              <a:solidFill>
                <a:schemeClr val="bg1"/>
              </a:solidFill>
            </a:ln>
          </p:spPr>
          <p:txBody>
            <a:bodyPr wrap="square" rtlCol="0">
              <a:spAutoFit/>
            </a:bodyPr>
            <a:lstStyle/>
            <a:p>
              <a:r>
                <a:rPr lang="pt-BR" sz="1400" dirty="0"/>
                <a:t>Número de faltas de páginas</a:t>
              </a:r>
            </a:p>
          </p:txBody>
        </p:sp>
      </p:grpSp>
      <p:sp>
        <p:nvSpPr>
          <p:cNvPr id="4" name="TextBox 3">
            <a:extLst>
              <a:ext uri="{FF2B5EF4-FFF2-40B4-BE49-F238E27FC236}">
                <a16:creationId xmlns:a16="http://schemas.microsoft.com/office/drawing/2014/main" id="{CDF047F5-0CCF-A440-AEBC-B63A3706B893}"/>
              </a:ext>
            </a:extLst>
          </p:cNvPr>
          <p:cNvSpPr txBox="1"/>
          <p:nvPr/>
        </p:nvSpPr>
        <p:spPr>
          <a:xfrm>
            <a:off x="1465384" y="5245805"/>
            <a:ext cx="10210800" cy="646331"/>
          </a:xfrm>
          <a:prstGeom prst="rect">
            <a:avLst/>
          </a:prstGeom>
          <a:noFill/>
        </p:spPr>
        <p:txBody>
          <a:bodyPr wrap="square" rtlCol="0">
            <a:spAutoFit/>
          </a:bodyPr>
          <a:lstStyle/>
          <a:p>
            <a:pPr algn="ctr"/>
            <a:r>
              <a:rPr lang="pt-BR" dirty="0">
                <a:latin typeface="Calibri Light" panose="020F0302020204030204" pitchFamily="34" charset="0"/>
                <a:cs typeface="Calibri Light" panose="020F0302020204030204" pitchFamily="34" charset="0"/>
              </a:rPr>
              <a:t>Teoricamente, espera-se que o número de faltas e substituições de páginas diminua com o número de frames alocados a um processo. </a:t>
            </a:r>
          </a:p>
        </p:txBody>
      </p:sp>
    </p:spTree>
    <p:extLst>
      <p:ext uri="{BB962C8B-B14F-4D97-AF65-F5344CB8AC3E}">
        <p14:creationId xmlns:p14="http://schemas.microsoft.com/office/powerpoint/2010/main" val="352090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2040AC5-4BC3-6047-8B55-C8D1DAD352C5}"/>
              </a:ext>
            </a:extLst>
          </p:cNvPr>
          <p:cNvSpPr>
            <a:spLocks noGrp="1" noChangeArrowheads="1"/>
          </p:cNvSpPr>
          <p:nvPr>
            <p:ph type="title"/>
          </p:nvPr>
        </p:nvSpPr>
        <p:spPr>
          <a:xfrm>
            <a:off x="706055" y="176213"/>
            <a:ext cx="11065397" cy="576262"/>
          </a:xfrm>
        </p:spPr>
        <p:txBody>
          <a:bodyPr/>
          <a:lstStyle/>
          <a:p>
            <a:pPr eaLnBrk="1" hangingPunct="1"/>
            <a:r>
              <a:rPr lang="pt-BR" altLang="en-BR" dirty="0"/>
              <a:t>Algoritmo de substituição de páginas: </a:t>
            </a:r>
            <a:r>
              <a:rPr lang="pt-BR" altLang="en-BR" dirty="0" err="1"/>
              <a:t>First</a:t>
            </a:r>
            <a:r>
              <a:rPr lang="pt-BR" altLang="en-BR" dirty="0"/>
              <a:t>-In-</a:t>
            </a:r>
            <a:r>
              <a:rPr lang="pt-BR" altLang="en-BR" dirty="0" err="1"/>
              <a:t>First</a:t>
            </a:r>
            <a:r>
              <a:rPr lang="pt-BR" altLang="en-BR" dirty="0"/>
              <a:t>-Out (FIFO)</a:t>
            </a:r>
          </a:p>
        </p:txBody>
      </p:sp>
      <p:sp>
        <p:nvSpPr>
          <p:cNvPr id="57346" name="Rectangle 3">
            <a:extLst>
              <a:ext uri="{FF2B5EF4-FFF2-40B4-BE49-F238E27FC236}">
                <a16:creationId xmlns:a16="http://schemas.microsoft.com/office/drawing/2014/main" id="{9D2F3841-BE37-EA4B-BAB3-0F6FBE80C723}"/>
              </a:ext>
            </a:extLst>
          </p:cNvPr>
          <p:cNvSpPr>
            <a:spLocks noGrp="1" noChangeArrowheads="1"/>
          </p:cNvSpPr>
          <p:nvPr>
            <p:ph type="body" idx="1"/>
          </p:nvPr>
        </p:nvSpPr>
        <p:spPr>
          <a:xfrm>
            <a:off x="706055" y="1052514"/>
            <a:ext cx="11065397" cy="5230299"/>
          </a:xfrm>
        </p:spPr>
        <p:txBody>
          <a:bodyPr/>
          <a:lstStyle/>
          <a:p>
            <a:r>
              <a:rPr lang="pt-BR" altLang="en-BR" dirty="0"/>
              <a:t>Esse algoritmo escolhe como vítima o frame com a página mais antiga, isto é, a página que a mais tempo está carregada em memória. Para implementa-lo, usamos uma estrutura de fila. Quando a página chega ela entra no fim da fila. Para testes, consideramos:</a:t>
            </a:r>
          </a:p>
          <a:p>
            <a:pPr lvl="1"/>
            <a:r>
              <a:rPr lang="pt-BR" altLang="en-BR" dirty="0"/>
              <a:t> </a:t>
            </a:r>
            <a:r>
              <a:rPr lang="pt-BR" altLang="en-BR" dirty="0" err="1"/>
              <a:t>String</a:t>
            </a:r>
            <a:r>
              <a:rPr lang="pt-BR" altLang="en-BR" dirty="0"/>
              <a:t> de referências a páginas: 7,0,1,2,0,3,0,4,2,3,0,3,0,3,2,1,2,0,1,7,0,1.</a:t>
            </a:r>
          </a:p>
          <a:p>
            <a:pPr lvl="1"/>
            <a:r>
              <a:rPr lang="pt-BR" altLang="en-BR" dirty="0"/>
              <a:t>Número de frames: 3 frames.</a:t>
            </a:r>
          </a:p>
          <a:p>
            <a:pPr lvl="1"/>
            <a:endParaRPr lang="pt-BR" altLang="en-BR" dirty="0"/>
          </a:p>
          <a:p>
            <a:pPr lvl="1"/>
            <a:endParaRPr lang="pt-BR" altLang="en-BR" dirty="0"/>
          </a:p>
          <a:p>
            <a:pPr lvl="1"/>
            <a:endParaRPr lang="pt-BR" altLang="en-BR" dirty="0"/>
          </a:p>
          <a:p>
            <a:pPr lvl="1"/>
            <a:endParaRPr lang="pt-BR" altLang="en-BR" dirty="0"/>
          </a:p>
          <a:p>
            <a:pPr lvl="1"/>
            <a:endParaRPr lang="pt-BR" altLang="en-BR" dirty="0"/>
          </a:p>
          <a:p>
            <a:pPr lvl="1"/>
            <a:endParaRPr lang="pt-BR" altLang="en-BR" dirty="0"/>
          </a:p>
          <a:p>
            <a:r>
              <a:rPr lang="pt-BR" altLang="en-BR" dirty="0"/>
              <a:t>Resultado: 15 faltas de páginas e 12 substituições.</a:t>
            </a:r>
          </a:p>
          <a:p>
            <a:pPr>
              <a:buFont typeface="Monotype Sorts" pitchFamily="2" charset="2"/>
              <a:buNone/>
            </a:pPr>
            <a:endParaRPr lang="pt-BR" altLang="en-BR" dirty="0"/>
          </a:p>
          <a:p>
            <a:pPr>
              <a:buFont typeface="Monotype Sorts" pitchFamily="2" charset="2"/>
              <a:buNone/>
            </a:pPr>
            <a:endParaRPr lang="pt-BR" altLang="en-BR" dirty="0"/>
          </a:p>
          <a:p>
            <a:pPr>
              <a:buFont typeface="Monotype Sorts" pitchFamily="2" charset="2"/>
              <a:buNone/>
            </a:pPr>
            <a:br>
              <a:rPr lang="pt-BR" altLang="en-BR" dirty="0"/>
            </a:br>
            <a:endParaRPr lang="pt-BR" altLang="en-BR" dirty="0"/>
          </a:p>
          <a:p>
            <a:pPr>
              <a:buFont typeface="Monotype Sorts" pitchFamily="2" charset="2"/>
              <a:buNone/>
            </a:pPr>
            <a:endParaRPr lang="pt-BR" altLang="en-BR" sz="800" dirty="0"/>
          </a:p>
          <a:p>
            <a:pPr>
              <a:buFont typeface="Monotype Sorts" pitchFamily="2" charset="2"/>
              <a:buNone/>
            </a:pPr>
            <a:endParaRPr lang="pt-BR" altLang="en-BR" sz="800" dirty="0"/>
          </a:p>
          <a:p>
            <a:pPr>
              <a:buFont typeface="Monotype Sorts" pitchFamily="2" charset="2"/>
              <a:buNone/>
            </a:pPr>
            <a:endParaRPr lang="pt-BR" altLang="en-BR" dirty="0"/>
          </a:p>
          <a:p>
            <a:pPr marL="0" indent="0">
              <a:buNone/>
            </a:pPr>
            <a:endParaRPr lang="pt-BR" altLang="en-BR" dirty="0"/>
          </a:p>
        </p:txBody>
      </p:sp>
      <p:pic>
        <p:nvPicPr>
          <p:cNvPr id="57348" name="Picture 1">
            <a:extLst>
              <a:ext uri="{FF2B5EF4-FFF2-40B4-BE49-F238E27FC236}">
                <a16:creationId xmlns:a16="http://schemas.microsoft.com/office/drawing/2014/main" id="{A128A5E1-64FF-C542-9F44-DBF0BB97AD46}"/>
              </a:ext>
            </a:extLst>
          </p:cNvPr>
          <p:cNvPicPr>
            <a:picLocks noChangeAspect="1"/>
          </p:cNvPicPr>
          <p:nvPr/>
        </p:nvPicPr>
        <p:blipFill rotWithShape="1">
          <a:blip r:embed="rId3">
            <a:extLst>
              <a:ext uri="{28A0092B-C50C-407E-A947-70E740481C1C}">
                <a14:useLocalDpi xmlns:a14="http://schemas.microsoft.com/office/drawing/2010/main" val="0"/>
              </a:ext>
            </a:extLst>
          </a:blip>
          <a:srcRect t="16700" b="14644"/>
          <a:stretch/>
        </p:blipFill>
        <p:spPr bwMode="auto">
          <a:xfrm>
            <a:off x="2378220" y="3169725"/>
            <a:ext cx="7435560" cy="162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595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3BE79FFC-15DD-9449-92E4-453FE754610A}"/>
              </a:ext>
            </a:extLst>
          </p:cNvPr>
          <p:cNvSpPr>
            <a:spLocks noGrp="1" noChangeArrowheads="1"/>
          </p:cNvSpPr>
          <p:nvPr>
            <p:ph type="title"/>
          </p:nvPr>
        </p:nvSpPr>
        <p:spPr/>
        <p:txBody>
          <a:bodyPr/>
          <a:lstStyle/>
          <a:p>
            <a:pPr eaLnBrk="1" hangingPunct="1"/>
            <a:r>
              <a:rPr lang="pt-BR" altLang="en-BR" sz="2800" dirty="0"/>
              <a:t>Algoritmo de substituição de páginas: </a:t>
            </a:r>
            <a:r>
              <a:rPr lang="pt-BR" altLang="en-BR" sz="2800" dirty="0" err="1"/>
              <a:t>First</a:t>
            </a:r>
            <a:r>
              <a:rPr lang="pt-BR" altLang="en-BR" sz="2800" dirty="0"/>
              <a:t>-In-</a:t>
            </a:r>
            <a:r>
              <a:rPr lang="pt-BR" altLang="en-BR" sz="2800" dirty="0" err="1"/>
              <a:t>First</a:t>
            </a:r>
            <a:r>
              <a:rPr lang="pt-BR" altLang="en-BR" sz="2800" dirty="0"/>
              <a:t>-Out (Cont.)</a:t>
            </a:r>
            <a:endParaRPr lang="en-US" altLang="en-BR" sz="2800" dirty="0"/>
          </a:p>
        </p:txBody>
      </p:sp>
      <p:sp>
        <p:nvSpPr>
          <p:cNvPr id="7" name="Content Placeholder 6">
            <a:extLst>
              <a:ext uri="{FF2B5EF4-FFF2-40B4-BE49-F238E27FC236}">
                <a16:creationId xmlns:a16="http://schemas.microsoft.com/office/drawing/2014/main" id="{8BCF6A4E-B5BF-6D4C-A034-83DD81C2870C}"/>
              </a:ext>
            </a:extLst>
          </p:cNvPr>
          <p:cNvSpPr>
            <a:spLocks noGrp="1"/>
          </p:cNvSpPr>
          <p:nvPr>
            <p:ph sz="half" idx="1"/>
          </p:nvPr>
        </p:nvSpPr>
        <p:spPr>
          <a:xfrm>
            <a:off x="609600" y="1233491"/>
            <a:ext cx="5850467" cy="4530725"/>
          </a:xfrm>
        </p:spPr>
        <p:txBody>
          <a:bodyPr/>
          <a:lstStyle/>
          <a:p>
            <a:r>
              <a:rPr lang="pt-BR" altLang="en-BR" sz="2000" dirty="0"/>
              <a:t>Considere a seguinte </a:t>
            </a:r>
            <a:r>
              <a:rPr lang="pt-BR" altLang="en-BR" sz="2000" dirty="0" err="1"/>
              <a:t>string</a:t>
            </a:r>
            <a:r>
              <a:rPr lang="pt-BR" altLang="en-BR" sz="2000" dirty="0"/>
              <a:t> de referência: 1,2,3,4,1,2,5,1,2,3,4,5.</a:t>
            </a:r>
          </a:p>
          <a:p>
            <a:pPr lvl="1"/>
            <a:endParaRPr lang="pt-BR" altLang="en-BR" sz="2000" dirty="0"/>
          </a:p>
          <a:p>
            <a:r>
              <a:rPr lang="pt-BR" altLang="en-BR" sz="2000" dirty="0"/>
              <a:t>Adicionar mais frames pode causar mais faltas de páginas! Isso é conhecido como </a:t>
            </a:r>
            <a:r>
              <a:rPr lang="pt-BR" altLang="en-BR" sz="2000" u="sng" dirty="0"/>
              <a:t>Anomalia de </a:t>
            </a:r>
            <a:r>
              <a:rPr lang="pt-BR" altLang="en-BR" sz="2000" u="sng" dirty="0" err="1"/>
              <a:t>Belady</a:t>
            </a:r>
            <a:r>
              <a:rPr lang="pt-BR" altLang="en-BR" sz="2000" dirty="0"/>
              <a:t>.</a:t>
            </a:r>
          </a:p>
          <a:p>
            <a:endParaRPr lang="pt-BR" altLang="ja-JP" sz="2000" dirty="0"/>
          </a:p>
          <a:p>
            <a:r>
              <a:rPr lang="pt-BR" altLang="ja-JP" sz="2000" dirty="0"/>
              <a:t>A anomalia de </a:t>
            </a:r>
            <a:r>
              <a:rPr lang="pt-BR" altLang="ja-JP" sz="2000" dirty="0" err="1"/>
              <a:t>Belady</a:t>
            </a:r>
            <a:r>
              <a:rPr lang="pt-BR" altLang="ja-JP" sz="2000" dirty="0"/>
              <a:t> é uma característica indesejável de alguns algoritmos de substituição de páginas.</a:t>
            </a:r>
          </a:p>
          <a:p>
            <a:pPr marL="0" indent="0">
              <a:buNone/>
            </a:pPr>
            <a:endParaRPr lang="pt-BR" sz="2000" dirty="0"/>
          </a:p>
        </p:txBody>
      </p:sp>
      <p:pic>
        <p:nvPicPr>
          <p:cNvPr id="11" name="Picture 1" descr="9_13.pdf">
            <a:extLst>
              <a:ext uri="{FF2B5EF4-FFF2-40B4-BE49-F238E27FC236}">
                <a16:creationId xmlns:a16="http://schemas.microsoft.com/office/drawing/2014/main" id="{C3CE96BF-F098-7147-A2E8-C0AEBEB29D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38459" y="1770927"/>
            <a:ext cx="5532183" cy="35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D787141-66A5-554E-90BC-8A30DA23018D}"/>
              </a:ext>
            </a:extLst>
          </p:cNvPr>
          <p:cNvSpPr txBox="1"/>
          <p:nvPr/>
        </p:nvSpPr>
        <p:spPr>
          <a:xfrm>
            <a:off x="8616461" y="5040468"/>
            <a:ext cx="2227385" cy="307777"/>
          </a:xfrm>
          <a:prstGeom prst="rect">
            <a:avLst/>
          </a:prstGeom>
          <a:solidFill>
            <a:schemeClr val="bg1"/>
          </a:solidFill>
        </p:spPr>
        <p:txBody>
          <a:bodyPr wrap="square" rtlCol="0">
            <a:spAutoFit/>
          </a:bodyPr>
          <a:lstStyle/>
          <a:p>
            <a:pPr algn="ctr"/>
            <a:r>
              <a:rPr lang="pt-BR" sz="1400" dirty="0"/>
              <a:t>Número de frames</a:t>
            </a:r>
          </a:p>
        </p:txBody>
      </p:sp>
      <p:sp>
        <p:nvSpPr>
          <p:cNvPr id="6" name="TextBox 5">
            <a:extLst>
              <a:ext uri="{FF2B5EF4-FFF2-40B4-BE49-F238E27FC236}">
                <a16:creationId xmlns:a16="http://schemas.microsoft.com/office/drawing/2014/main" id="{1F714AA8-71D7-7847-8405-5F065919AE69}"/>
              </a:ext>
            </a:extLst>
          </p:cNvPr>
          <p:cNvSpPr txBox="1"/>
          <p:nvPr/>
        </p:nvSpPr>
        <p:spPr>
          <a:xfrm rot="16200000">
            <a:off x="5274535" y="3134851"/>
            <a:ext cx="3035625" cy="307777"/>
          </a:xfrm>
          <a:prstGeom prst="rect">
            <a:avLst/>
          </a:prstGeom>
          <a:solidFill>
            <a:schemeClr val="bg1"/>
          </a:solidFill>
        </p:spPr>
        <p:txBody>
          <a:bodyPr wrap="square" rtlCol="0">
            <a:spAutoFit/>
          </a:bodyPr>
          <a:lstStyle/>
          <a:p>
            <a:pPr algn="ctr"/>
            <a:r>
              <a:rPr lang="pt-BR" sz="1400" dirty="0"/>
              <a:t>Número de falta de páginas</a:t>
            </a:r>
          </a:p>
        </p:txBody>
      </p:sp>
    </p:spTree>
    <p:extLst>
      <p:ext uri="{BB962C8B-B14F-4D97-AF65-F5344CB8AC3E}">
        <p14:creationId xmlns:p14="http://schemas.microsoft.com/office/powerpoint/2010/main" val="1761770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3464092-B7A8-314D-9BF0-A4D9AF9476F8}"/>
              </a:ext>
            </a:extLst>
          </p:cNvPr>
          <p:cNvSpPr>
            <a:spLocks noGrp="1" noChangeArrowheads="1"/>
          </p:cNvSpPr>
          <p:nvPr>
            <p:ph type="title"/>
          </p:nvPr>
        </p:nvSpPr>
        <p:spPr>
          <a:xfrm>
            <a:off x="706055" y="138113"/>
            <a:ext cx="11227443" cy="576262"/>
          </a:xfrm>
        </p:spPr>
        <p:txBody>
          <a:bodyPr/>
          <a:lstStyle/>
          <a:p>
            <a:pPr eaLnBrk="1" hangingPunct="1"/>
            <a:r>
              <a:rPr lang="pt-BR" altLang="en-BR" dirty="0"/>
              <a:t>Algoritmo de substituição de páginas:  substituição ótima (OPT)</a:t>
            </a:r>
          </a:p>
        </p:txBody>
      </p:sp>
      <p:sp>
        <p:nvSpPr>
          <p:cNvPr id="64514" name="Rectangle 3">
            <a:extLst>
              <a:ext uri="{FF2B5EF4-FFF2-40B4-BE49-F238E27FC236}">
                <a16:creationId xmlns:a16="http://schemas.microsoft.com/office/drawing/2014/main" id="{AF30D162-991A-9F4F-9B71-9B5964A35F4E}"/>
              </a:ext>
            </a:extLst>
          </p:cNvPr>
          <p:cNvSpPr>
            <a:spLocks noGrp="1" noChangeArrowheads="1"/>
          </p:cNvSpPr>
          <p:nvPr>
            <p:ph type="body" idx="1"/>
          </p:nvPr>
        </p:nvSpPr>
        <p:spPr>
          <a:xfrm>
            <a:off x="706055" y="1119188"/>
            <a:ext cx="10567687" cy="5021262"/>
          </a:xfrm>
        </p:spPr>
        <p:txBody>
          <a:bodyPr/>
          <a:lstStyle/>
          <a:p>
            <a:pPr>
              <a:tabLst>
                <a:tab pos="1889125" algn="l"/>
              </a:tabLst>
            </a:pPr>
            <a:r>
              <a:rPr lang="pt-BR" altLang="en-BR" dirty="0"/>
              <a:t>Substitui o frame cuja página carregada </a:t>
            </a:r>
            <a:r>
              <a:rPr lang="pt-BR" altLang="en-BR" u="sng" dirty="0"/>
              <a:t>não será acessada</a:t>
            </a:r>
            <a:r>
              <a:rPr lang="pt-BR" altLang="en-BR" dirty="0"/>
              <a:t> pelo mais longo período de tempo.</a:t>
            </a:r>
          </a:p>
          <a:p>
            <a:pPr marL="457200" lvl="1" indent="0">
              <a:buNone/>
              <a:tabLst>
                <a:tab pos="1889125" algn="l"/>
              </a:tabLst>
            </a:pPr>
            <a:endParaRPr lang="pt-BR" altLang="en-BR" dirty="0"/>
          </a:p>
          <a:p>
            <a:pPr marL="457200" lvl="1" indent="0">
              <a:buNone/>
              <a:tabLst>
                <a:tab pos="1889125" algn="l"/>
              </a:tabLst>
            </a:pPr>
            <a:endParaRPr lang="pt-BR" altLang="en-BR" dirty="0"/>
          </a:p>
          <a:p>
            <a:pPr marL="457200" lvl="1" indent="0">
              <a:buNone/>
              <a:tabLst>
                <a:tab pos="1889125" algn="l"/>
              </a:tabLst>
            </a:pPr>
            <a:endParaRPr lang="pt-BR" altLang="en-BR" dirty="0"/>
          </a:p>
          <a:p>
            <a:pPr marL="457200" lvl="1" indent="0">
              <a:buNone/>
              <a:tabLst>
                <a:tab pos="1889125" algn="l"/>
              </a:tabLst>
            </a:pPr>
            <a:endParaRPr lang="pt-BR" altLang="en-BR" dirty="0"/>
          </a:p>
          <a:p>
            <a:pPr>
              <a:tabLst>
                <a:tab pos="1889125" algn="l"/>
              </a:tabLst>
            </a:pPr>
            <a:endParaRPr lang="pt-BR" altLang="en-BR" dirty="0"/>
          </a:p>
          <a:p>
            <a:pPr>
              <a:tabLst>
                <a:tab pos="1889125" algn="l"/>
              </a:tabLst>
            </a:pPr>
            <a:endParaRPr lang="pt-BR" altLang="en-BR" dirty="0"/>
          </a:p>
          <a:p>
            <a:pPr>
              <a:tabLst>
                <a:tab pos="1889125" algn="l"/>
              </a:tabLst>
            </a:pPr>
            <a:endParaRPr lang="pt-BR" altLang="en-BR" dirty="0"/>
          </a:p>
          <a:p>
            <a:pPr>
              <a:tabLst>
                <a:tab pos="1889125" algn="l"/>
              </a:tabLst>
            </a:pPr>
            <a:r>
              <a:rPr lang="pt-BR" altLang="en-BR" dirty="0"/>
              <a:t>Resultado: 9 faltas e sete substituições de páginas</a:t>
            </a:r>
          </a:p>
          <a:p>
            <a:pPr>
              <a:tabLst>
                <a:tab pos="1889125" algn="l"/>
              </a:tabLst>
            </a:pPr>
            <a:r>
              <a:rPr lang="pt-BR" altLang="en-BR" dirty="0"/>
              <a:t>Problema:  como saber a priori qual página não será acessado pelo mais período de tempo?</a:t>
            </a:r>
            <a:endParaRPr lang="pt-BR" altLang="ja-JP" dirty="0"/>
          </a:p>
          <a:p>
            <a:pPr lvl="1">
              <a:tabLst>
                <a:tab pos="1889125" algn="l"/>
              </a:tabLst>
            </a:pPr>
            <a:r>
              <a:rPr lang="pt-BR" altLang="en-BR" dirty="0"/>
              <a:t>Na prática, não é possível e esse algoritmos é usado apenas como referência para avaliar outros algoritmos.</a:t>
            </a:r>
          </a:p>
        </p:txBody>
      </p:sp>
      <p:pic>
        <p:nvPicPr>
          <p:cNvPr id="61443" name="Picture 3">
            <a:extLst>
              <a:ext uri="{FF2B5EF4-FFF2-40B4-BE49-F238E27FC236}">
                <a16:creationId xmlns:a16="http://schemas.microsoft.com/office/drawing/2014/main" id="{D83D5851-8ABA-C44E-8D9E-592CEA590A5E}"/>
              </a:ext>
            </a:extLst>
          </p:cNvPr>
          <p:cNvPicPr>
            <a:picLocks noChangeAspect="1"/>
          </p:cNvPicPr>
          <p:nvPr/>
        </p:nvPicPr>
        <p:blipFill rotWithShape="1">
          <a:blip r:embed="rId3">
            <a:extLst>
              <a:ext uri="{28A0092B-C50C-407E-A947-70E740481C1C}">
                <a14:useLocalDpi xmlns:a14="http://schemas.microsoft.com/office/drawing/2010/main" val="0"/>
              </a:ext>
            </a:extLst>
          </a:blip>
          <a:srcRect t="13881" b="19231"/>
          <a:stretch/>
        </p:blipFill>
        <p:spPr bwMode="auto">
          <a:xfrm>
            <a:off x="1408268" y="1976284"/>
            <a:ext cx="7802360" cy="175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44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8E2EAC7B-3389-9C45-972E-CCB70104F0C9}"/>
              </a:ext>
            </a:extLst>
          </p:cNvPr>
          <p:cNvSpPr>
            <a:spLocks noGrp="1" noChangeArrowheads="1"/>
          </p:cNvSpPr>
          <p:nvPr>
            <p:ph type="title"/>
          </p:nvPr>
        </p:nvSpPr>
        <p:spPr>
          <a:xfrm>
            <a:off x="632749" y="276225"/>
            <a:ext cx="10926501" cy="576262"/>
          </a:xfrm>
        </p:spPr>
        <p:txBody>
          <a:bodyPr/>
          <a:lstStyle/>
          <a:p>
            <a:pPr eaLnBrk="1" hangingPunct="1"/>
            <a:r>
              <a:rPr lang="pt-BR" altLang="en-BR" dirty="0"/>
              <a:t>Algoritmo de substituição de páginas: </a:t>
            </a:r>
            <a:r>
              <a:rPr lang="pt-BR" altLang="en-BR" dirty="0" err="1"/>
              <a:t>Least</a:t>
            </a:r>
            <a:r>
              <a:rPr lang="pt-BR" altLang="en-BR" dirty="0"/>
              <a:t> </a:t>
            </a:r>
            <a:r>
              <a:rPr lang="pt-BR" altLang="en-BR" dirty="0" err="1"/>
              <a:t>Recently</a:t>
            </a:r>
            <a:r>
              <a:rPr lang="pt-BR" altLang="en-BR" dirty="0"/>
              <a:t> </a:t>
            </a:r>
            <a:r>
              <a:rPr lang="pt-BR" altLang="en-BR" dirty="0" err="1"/>
              <a:t>Used</a:t>
            </a:r>
            <a:r>
              <a:rPr lang="pt-BR" altLang="en-BR" dirty="0"/>
              <a:t> (LRU)</a:t>
            </a:r>
          </a:p>
        </p:txBody>
      </p:sp>
      <p:sp>
        <p:nvSpPr>
          <p:cNvPr id="63490" name="Rectangle 3">
            <a:extLst>
              <a:ext uri="{FF2B5EF4-FFF2-40B4-BE49-F238E27FC236}">
                <a16:creationId xmlns:a16="http://schemas.microsoft.com/office/drawing/2014/main" id="{1FE0ADC1-ACB2-6B41-96B8-F49D86A40F70}"/>
              </a:ext>
            </a:extLst>
          </p:cNvPr>
          <p:cNvSpPr>
            <a:spLocks noGrp="1" noChangeArrowheads="1"/>
          </p:cNvSpPr>
          <p:nvPr>
            <p:ph type="body" idx="1"/>
          </p:nvPr>
        </p:nvSpPr>
        <p:spPr>
          <a:xfrm>
            <a:off x="532435" y="889122"/>
            <a:ext cx="11482087" cy="4835525"/>
          </a:xfrm>
        </p:spPr>
        <p:txBody>
          <a:bodyPr/>
          <a:lstStyle/>
          <a:p>
            <a:pPr>
              <a:buFont typeface="Monotype Sorts" pitchFamily="2" charset="2"/>
              <a:buNone/>
            </a:pPr>
            <a:endParaRPr lang="pt-BR" altLang="en-BR" dirty="0"/>
          </a:p>
          <a:p>
            <a:r>
              <a:rPr lang="pt-BR" altLang="en-BR" dirty="0"/>
              <a:t>Usa o conhecimento passado ao invés do futuro: substitui o frame que há mais tempo não é acessado.</a:t>
            </a:r>
          </a:p>
          <a:p>
            <a:pPr>
              <a:buFont typeface="Monotype Sorts" pitchFamily="2" charset="2"/>
              <a:buNone/>
            </a:pPr>
            <a:endParaRPr lang="pt-BR" altLang="en-BR" dirty="0"/>
          </a:p>
          <a:p>
            <a:pPr>
              <a:buFont typeface="Monotype Sorts" pitchFamily="2" charset="2"/>
              <a:buNone/>
            </a:pPr>
            <a:endParaRPr lang="pt-BR" altLang="en-BR" dirty="0"/>
          </a:p>
          <a:p>
            <a:endParaRPr lang="pt-BR" altLang="en-BR" dirty="0"/>
          </a:p>
          <a:p>
            <a:endParaRPr lang="pt-BR" altLang="en-BR" dirty="0"/>
          </a:p>
          <a:p>
            <a:pPr>
              <a:buFont typeface="Monotype Sorts" pitchFamily="2" charset="2"/>
              <a:buNone/>
            </a:pPr>
            <a:endParaRPr lang="pt-BR" altLang="en-BR" dirty="0"/>
          </a:p>
          <a:p>
            <a:endParaRPr lang="pt-BR" altLang="en-BR" dirty="0"/>
          </a:p>
          <a:p>
            <a:r>
              <a:rPr lang="pt-BR" altLang="en-BR" dirty="0"/>
              <a:t>Resultado: 12 faltas – melhor que FIFO mas pior que OPT.</a:t>
            </a:r>
          </a:p>
          <a:p>
            <a:r>
              <a:rPr lang="pt-BR" altLang="en-BR" dirty="0"/>
              <a:t>Considerado um bom algoritmo e é bastante usado.</a:t>
            </a:r>
          </a:p>
          <a:p>
            <a:r>
              <a:rPr lang="pt-BR" altLang="en-BR" dirty="0"/>
              <a:t>Mas, como ele é implementado?</a:t>
            </a:r>
          </a:p>
          <a:p>
            <a:pPr>
              <a:buFont typeface="Monotype Sorts" pitchFamily="2" charset="2"/>
              <a:buNone/>
            </a:pPr>
            <a:endParaRPr lang="pt-BR" altLang="en-BR" dirty="0"/>
          </a:p>
        </p:txBody>
      </p:sp>
      <p:pic>
        <p:nvPicPr>
          <p:cNvPr id="63491" name="Picture 4" descr="9">
            <a:extLst>
              <a:ext uri="{FF2B5EF4-FFF2-40B4-BE49-F238E27FC236}">
                <a16:creationId xmlns:a16="http://schemas.microsoft.com/office/drawing/2014/main" id="{6F3CEE8C-89F2-344C-8268-4F77B89A3E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046" b="12817"/>
          <a:stretch/>
        </p:blipFill>
        <p:spPr bwMode="auto">
          <a:xfrm>
            <a:off x="3061311" y="2197510"/>
            <a:ext cx="6902450" cy="141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659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3F07BEFE-CF80-C745-B2A3-F533A1145EBC}"/>
              </a:ext>
            </a:extLst>
          </p:cNvPr>
          <p:cNvSpPr>
            <a:spLocks noGrp="1" noChangeArrowheads="1"/>
          </p:cNvSpPr>
          <p:nvPr>
            <p:ph type="title"/>
          </p:nvPr>
        </p:nvSpPr>
        <p:spPr>
          <a:xfrm>
            <a:off x="590308" y="176213"/>
            <a:ext cx="10984376" cy="576262"/>
          </a:xfrm>
        </p:spPr>
        <p:txBody>
          <a:bodyPr/>
          <a:lstStyle/>
          <a:p>
            <a:pPr eaLnBrk="1" hangingPunct="1"/>
            <a:r>
              <a:rPr lang="pt-BR" altLang="en-BR" dirty="0"/>
              <a:t>Algoritmo LRU: possíveis implementações (Cont.)</a:t>
            </a:r>
          </a:p>
        </p:txBody>
      </p:sp>
      <p:sp>
        <p:nvSpPr>
          <p:cNvPr id="65538" name="Rectangle 3">
            <a:extLst>
              <a:ext uri="{FF2B5EF4-FFF2-40B4-BE49-F238E27FC236}">
                <a16:creationId xmlns:a16="http://schemas.microsoft.com/office/drawing/2014/main" id="{C2CD3D59-9759-B14C-9BB7-9303BBCFEFC8}"/>
              </a:ext>
            </a:extLst>
          </p:cNvPr>
          <p:cNvSpPr>
            <a:spLocks noGrp="1" noChangeArrowheads="1"/>
          </p:cNvSpPr>
          <p:nvPr>
            <p:ph type="body" idx="1"/>
          </p:nvPr>
        </p:nvSpPr>
        <p:spPr>
          <a:xfrm>
            <a:off x="590308" y="858838"/>
            <a:ext cx="11296891" cy="5421312"/>
          </a:xfrm>
        </p:spPr>
        <p:txBody>
          <a:bodyPr/>
          <a:lstStyle/>
          <a:p>
            <a:r>
              <a:rPr lang="pt-BR" altLang="en-BR" dirty="0"/>
              <a:t>Implementação com </a:t>
            </a:r>
            <a:r>
              <a:rPr lang="pt-BR" altLang="en-BR" u="sng" dirty="0"/>
              <a:t>contador</a:t>
            </a:r>
            <a:r>
              <a:rPr lang="pt-BR" altLang="en-BR" dirty="0"/>
              <a:t> (hardware) incrementado a cada acesso à memória:</a:t>
            </a:r>
          </a:p>
          <a:p>
            <a:pPr lvl="1"/>
            <a:r>
              <a:rPr lang="pt-BR" altLang="en-BR" dirty="0"/>
              <a:t>Toda entrada na tabela de página deve conter um campo para armazenar o </a:t>
            </a:r>
            <a:r>
              <a:rPr lang="pt-BR" altLang="pt-BR" dirty="0"/>
              <a:t>“</a:t>
            </a:r>
            <a:r>
              <a:rPr lang="pt-BR" altLang="en-BR" dirty="0"/>
              <a:t>tempo de acesso</a:t>
            </a:r>
            <a:r>
              <a:rPr lang="pt-BR" altLang="pt-BR" dirty="0"/>
              <a:t>”</a:t>
            </a:r>
            <a:r>
              <a:rPr lang="pt-BR" altLang="en-BR" dirty="0"/>
              <a:t>.</a:t>
            </a:r>
            <a:r>
              <a:rPr lang="pt-BR" altLang="ja-JP" dirty="0"/>
              <a:t> Quando a página é acessada, o valor do contador é copiado para esse campo.</a:t>
            </a:r>
          </a:p>
          <a:p>
            <a:pPr lvl="1"/>
            <a:r>
              <a:rPr lang="pt-BR" altLang="en-BR" dirty="0"/>
              <a:t>O frame com menor valor no campo </a:t>
            </a:r>
            <a:r>
              <a:rPr lang="pt-BR" altLang="pt-BR" dirty="0"/>
              <a:t>“</a:t>
            </a:r>
            <a:r>
              <a:rPr lang="pt-BR" altLang="en-BR" dirty="0"/>
              <a:t>tempo de acesso</a:t>
            </a:r>
            <a:r>
              <a:rPr lang="pt-BR" altLang="pt-BR" dirty="0"/>
              <a:t>” é substituído. Note que é n</a:t>
            </a:r>
            <a:r>
              <a:rPr lang="pt-BR" altLang="en-BR" dirty="0"/>
              <a:t>ecessário uma busca na tabela de páginas para encontrar o menor </a:t>
            </a:r>
            <a:r>
              <a:rPr lang="pt-BR" altLang="pt-BR" dirty="0"/>
              <a:t>“</a:t>
            </a:r>
            <a:r>
              <a:rPr lang="pt-BR" altLang="en-BR" dirty="0"/>
              <a:t>tempo</a:t>
            </a:r>
            <a:r>
              <a:rPr lang="pt-BR" altLang="pt-BR" dirty="0"/>
              <a:t>”</a:t>
            </a:r>
            <a:r>
              <a:rPr lang="pt-BR" altLang="en-BR" dirty="0"/>
              <a:t> de acesso.</a:t>
            </a:r>
          </a:p>
          <a:p>
            <a:endParaRPr lang="pt-BR" altLang="en-BR" dirty="0"/>
          </a:p>
          <a:p>
            <a:r>
              <a:rPr lang="pt-BR" altLang="en-BR" dirty="0"/>
              <a:t>Implementação com </a:t>
            </a:r>
            <a:r>
              <a:rPr lang="pt-BR" altLang="en-BR" u="sng" dirty="0"/>
              <a:t>pilha</a:t>
            </a:r>
            <a:r>
              <a:rPr lang="pt-BR" altLang="en-BR" dirty="0"/>
              <a:t>:</a:t>
            </a:r>
          </a:p>
          <a:p>
            <a:pPr lvl="1"/>
            <a:r>
              <a:rPr lang="pt-BR" altLang="en-BR" dirty="0"/>
              <a:t>Mantém uma pilha com os números das páginas acessadas. Normalmente mantida como uma lista duplamente encadeada, além de ponteiros para o topo e para a base da pilha.</a:t>
            </a:r>
          </a:p>
          <a:p>
            <a:pPr lvl="1"/>
            <a:r>
              <a:rPr lang="pt-BR" altLang="en-BR" dirty="0"/>
              <a:t>Se a página é referenciada, então seu número é movido para o topo da pilha.</a:t>
            </a:r>
          </a:p>
          <a:p>
            <a:pPr lvl="1"/>
            <a:r>
              <a:rPr lang="pt-BR" altLang="en-BR" dirty="0"/>
              <a:t>O frame substituído é o que contém a página que está na base da pilha.</a:t>
            </a:r>
          </a:p>
          <a:p>
            <a:pPr marL="457176" lvl="1" indent="0">
              <a:buNone/>
            </a:pPr>
            <a:endParaRPr lang="pt-BR" altLang="en-BR" dirty="0"/>
          </a:p>
          <a:p>
            <a:r>
              <a:rPr lang="pt-BR" altLang="en-BR" dirty="0"/>
              <a:t>LRU também </a:t>
            </a:r>
            <a:r>
              <a:rPr lang="pt-BR" altLang="en-BR" b="1" dirty="0">
                <a:solidFill>
                  <a:srgbClr val="000000"/>
                </a:solidFill>
              </a:rPr>
              <a:t>não</a:t>
            </a:r>
            <a:r>
              <a:rPr lang="pt-BR" altLang="en-BR" dirty="0"/>
              <a:t> sofre com a anomalia de</a:t>
            </a:r>
            <a:r>
              <a:rPr lang="pt-BR" altLang="ja-JP" dirty="0"/>
              <a:t> </a:t>
            </a:r>
            <a:r>
              <a:rPr lang="pt-BR" altLang="ja-JP" dirty="0" err="1"/>
              <a:t>Belady</a:t>
            </a:r>
            <a:r>
              <a:rPr lang="pt-BR" altLang="ja-JP" dirty="0"/>
              <a:t>.</a:t>
            </a:r>
            <a:endParaRPr lang="pt-BR" altLang="en-BR" dirty="0"/>
          </a:p>
        </p:txBody>
      </p:sp>
    </p:spTree>
    <p:extLst>
      <p:ext uri="{BB962C8B-B14F-4D97-AF65-F5344CB8AC3E}">
        <p14:creationId xmlns:p14="http://schemas.microsoft.com/office/powerpoint/2010/main" val="182086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8B4B9FD-856F-3449-99D2-69845E8FB901}"/>
              </a:ext>
            </a:extLst>
          </p:cNvPr>
          <p:cNvSpPr>
            <a:spLocks noGrp="1" noChangeArrowheads="1"/>
          </p:cNvSpPr>
          <p:nvPr>
            <p:ph type="title"/>
          </p:nvPr>
        </p:nvSpPr>
        <p:spPr>
          <a:xfrm>
            <a:off x="636608" y="311532"/>
            <a:ext cx="9701192" cy="576262"/>
          </a:xfrm>
        </p:spPr>
        <p:txBody>
          <a:bodyPr/>
          <a:lstStyle/>
          <a:p>
            <a:pPr eaLnBrk="1" hangingPunct="1"/>
            <a:r>
              <a:rPr lang="pt-BR" altLang="en-BR" dirty="0"/>
              <a:t>Algoritmo LRU: ilustração da implementação com pilha</a:t>
            </a:r>
            <a:endParaRPr lang="en-US" altLang="en-BR" dirty="0"/>
          </a:p>
        </p:txBody>
      </p:sp>
      <p:pic>
        <p:nvPicPr>
          <p:cNvPr id="67586" name="Picture 1" descr="9_16.pdf">
            <a:extLst>
              <a:ext uri="{FF2B5EF4-FFF2-40B4-BE49-F238E27FC236}">
                <a16:creationId xmlns:a16="http://schemas.microsoft.com/office/drawing/2014/main" id="{F387B85E-043F-5A4B-97C7-BF46B0C0DB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1708573"/>
            <a:ext cx="47021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53A4AEA-E538-CD4D-AAD0-D64467D272C8}"/>
              </a:ext>
            </a:extLst>
          </p:cNvPr>
          <p:cNvSpPr txBox="1"/>
          <p:nvPr/>
        </p:nvSpPr>
        <p:spPr>
          <a:xfrm>
            <a:off x="463285" y="2810326"/>
            <a:ext cx="5339639" cy="2308324"/>
          </a:xfrm>
          <a:prstGeom prst="rect">
            <a:avLst/>
          </a:prstGeom>
          <a:noFill/>
        </p:spPr>
        <p:txBody>
          <a:bodyPr wrap="square" rtlCol="0">
            <a:spAutoFit/>
          </a:bodyPr>
          <a:lstStyle/>
          <a:p>
            <a:pPr marL="285750" indent="-285750">
              <a:buFont typeface="Wingdings" pitchFamily="2" charset="2"/>
              <a:buChar char="§"/>
            </a:pPr>
            <a:r>
              <a:rPr lang="pt-BR" dirty="0">
                <a:latin typeface="Calibri Light" panose="020F0302020204030204" pitchFamily="34" charset="0"/>
                <a:cs typeface="Calibri Light" panose="020F0302020204030204" pitchFamily="34" charset="0"/>
              </a:rPr>
              <a:t>Observe que nenhuma implementação do LRU seria concebível sem hardware apropriado. </a:t>
            </a:r>
          </a:p>
          <a:p>
            <a:pPr marL="285750" indent="-285750">
              <a:buFont typeface="Wingdings" pitchFamily="2" charset="2"/>
              <a:buChar char="§"/>
            </a:pPr>
            <a:endParaRPr lang="pt-BR" dirty="0">
              <a:latin typeface="Calibri Light" panose="020F0302020204030204" pitchFamily="34" charset="0"/>
              <a:cs typeface="Calibri Light" panose="020F0302020204030204" pitchFamily="34" charset="0"/>
            </a:endParaRPr>
          </a:p>
          <a:p>
            <a:pPr marL="285750" indent="-285750">
              <a:buFont typeface="Wingdings" pitchFamily="2" charset="2"/>
              <a:buChar char="§"/>
            </a:pPr>
            <a:r>
              <a:rPr lang="pt-BR" dirty="0">
                <a:latin typeface="Calibri Light" panose="020F0302020204030204" pitchFamily="34" charset="0"/>
                <a:cs typeface="Calibri Light" panose="020F0302020204030204" pitchFamily="34" charset="0"/>
              </a:rPr>
              <a:t>A atualização do </a:t>
            </a:r>
            <a:r>
              <a:rPr lang="pt-BR" i="1" dirty="0" err="1">
                <a:latin typeface="Calibri Light" panose="020F0302020204030204" pitchFamily="34" charset="0"/>
                <a:cs typeface="Calibri Light" panose="020F0302020204030204" pitchFamily="34" charset="0"/>
              </a:rPr>
              <a:t>clock</a:t>
            </a:r>
            <a:r>
              <a:rPr lang="pt-BR" dirty="0">
                <a:latin typeface="Calibri Light" panose="020F0302020204030204" pitchFamily="34" charset="0"/>
                <a:cs typeface="Calibri Light" panose="020F0302020204030204" pitchFamily="34" charset="0"/>
              </a:rPr>
              <a:t> ou pilha devem ser feitos para cada referência de memória. Seria muito ineficiente usar uma interrupção, para cada referência a memória, para permitir a atualização das estruturas de dados associadas ao algoritmo. </a:t>
            </a:r>
          </a:p>
        </p:txBody>
      </p:sp>
      <p:sp>
        <p:nvSpPr>
          <p:cNvPr id="3" name="TextBox 2">
            <a:extLst>
              <a:ext uri="{FF2B5EF4-FFF2-40B4-BE49-F238E27FC236}">
                <a16:creationId xmlns:a16="http://schemas.microsoft.com/office/drawing/2014/main" id="{C9D9CA01-0A45-D74E-B1BB-C8B03C0BB8DF}"/>
              </a:ext>
            </a:extLst>
          </p:cNvPr>
          <p:cNvSpPr txBox="1"/>
          <p:nvPr/>
        </p:nvSpPr>
        <p:spPr>
          <a:xfrm>
            <a:off x="5487204" y="1708573"/>
            <a:ext cx="1755058" cy="307777"/>
          </a:xfrm>
          <a:prstGeom prst="rect">
            <a:avLst/>
          </a:prstGeom>
          <a:solidFill>
            <a:schemeClr val="bg1"/>
          </a:solidFill>
          <a:ln>
            <a:solidFill>
              <a:schemeClr val="bg1"/>
            </a:solidFill>
          </a:ln>
        </p:spPr>
        <p:txBody>
          <a:bodyPr wrap="square" rtlCol="0">
            <a:spAutoFit/>
          </a:bodyPr>
          <a:lstStyle/>
          <a:p>
            <a:r>
              <a:rPr lang="pt-BR" sz="1400" dirty="0" err="1">
                <a:latin typeface="Calibri Light" panose="020F0302020204030204" pitchFamily="34" charset="0"/>
                <a:cs typeface="Calibri Light" panose="020F0302020204030204" pitchFamily="34" charset="0"/>
              </a:rPr>
              <a:t>String</a:t>
            </a:r>
            <a:r>
              <a:rPr lang="pt-BR" sz="1400" dirty="0">
                <a:latin typeface="Calibri Light" panose="020F0302020204030204" pitchFamily="34" charset="0"/>
                <a:cs typeface="Calibri Light" panose="020F0302020204030204" pitchFamily="34" charset="0"/>
              </a:rPr>
              <a:t> de referência</a:t>
            </a:r>
          </a:p>
        </p:txBody>
      </p:sp>
      <p:sp>
        <p:nvSpPr>
          <p:cNvPr id="4" name="TextBox 3">
            <a:extLst>
              <a:ext uri="{FF2B5EF4-FFF2-40B4-BE49-F238E27FC236}">
                <a16:creationId xmlns:a16="http://schemas.microsoft.com/office/drawing/2014/main" id="{56F392AA-7D8D-554A-8455-1DEF80E29575}"/>
              </a:ext>
            </a:extLst>
          </p:cNvPr>
          <p:cNvSpPr txBox="1"/>
          <p:nvPr/>
        </p:nvSpPr>
        <p:spPr>
          <a:xfrm>
            <a:off x="9694985" y="4278923"/>
            <a:ext cx="1280279" cy="369332"/>
          </a:xfrm>
          <a:prstGeom prst="rect">
            <a:avLst/>
          </a:prstGeom>
          <a:noFill/>
        </p:spPr>
        <p:txBody>
          <a:bodyPr wrap="square" rtlCol="0">
            <a:spAutoFit/>
          </a:bodyPr>
          <a:lstStyle/>
          <a:p>
            <a:r>
              <a:rPr lang="pt-BR" dirty="0"/>
              <a:t>5 frames</a:t>
            </a:r>
          </a:p>
        </p:txBody>
      </p:sp>
    </p:spTree>
    <p:extLst>
      <p:ext uri="{BB962C8B-B14F-4D97-AF65-F5344CB8AC3E}">
        <p14:creationId xmlns:p14="http://schemas.microsoft.com/office/powerpoint/2010/main" val="309628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624110AA-41F1-5E4A-9BD5-1271E9F7DF50}"/>
              </a:ext>
            </a:extLst>
          </p:cNvPr>
          <p:cNvSpPr>
            <a:spLocks noGrp="1" noChangeArrowheads="1"/>
          </p:cNvSpPr>
          <p:nvPr>
            <p:ph type="title"/>
          </p:nvPr>
        </p:nvSpPr>
        <p:spPr>
          <a:xfrm>
            <a:off x="579263" y="141288"/>
            <a:ext cx="11157466" cy="576262"/>
          </a:xfrm>
        </p:spPr>
        <p:txBody>
          <a:bodyPr/>
          <a:lstStyle/>
          <a:p>
            <a:pPr eaLnBrk="1" hangingPunct="1"/>
            <a:r>
              <a:rPr lang="pt-BR" altLang="en-BR" dirty="0"/>
              <a:t>Memória virtual: introdução</a:t>
            </a:r>
          </a:p>
        </p:txBody>
      </p:sp>
      <p:sp>
        <p:nvSpPr>
          <p:cNvPr id="9218" name="Rectangle 3">
            <a:extLst>
              <a:ext uri="{FF2B5EF4-FFF2-40B4-BE49-F238E27FC236}">
                <a16:creationId xmlns:a16="http://schemas.microsoft.com/office/drawing/2014/main" id="{8170AC4E-76A9-9A46-97BE-F753BCD47EA9}"/>
              </a:ext>
            </a:extLst>
          </p:cNvPr>
          <p:cNvSpPr>
            <a:spLocks noGrp="1" noChangeArrowheads="1"/>
          </p:cNvSpPr>
          <p:nvPr>
            <p:ph type="body" idx="1"/>
          </p:nvPr>
        </p:nvSpPr>
        <p:spPr>
          <a:xfrm>
            <a:off x="579263" y="1111251"/>
            <a:ext cx="11157466" cy="5065713"/>
          </a:xfrm>
        </p:spPr>
        <p:txBody>
          <a:bodyPr/>
          <a:lstStyle/>
          <a:p>
            <a:r>
              <a:rPr lang="pt-BR" altLang="en-BR" dirty="0"/>
              <a:t>Até então, vimos que todas as páginas de um processo precisam estar em memória para que ele seja executado. Porém, é óbvio que em um dado momento do tempo apenas parte do programa e dados estão sendo acessados.</a:t>
            </a:r>
          </a:p>
          <a:p>
            <a:pPr lvl="1"/>
            <a:r>
              <a:rPr lang="pt-BR" altLang="en-BR" dirty="0"/>
              <a:t>Existem rotinas pouco acessadas, como rotinas de tratamento de erros. </a:t>
            </a:r>
          </a:p>
          <a:p>
            <a:pPr lvl="1"/>
            <a:r>
              <a:rPr lang="pt-BR" altLang="en-BR" dirty="0"/>
              <a:t>grandes estruturas de dados não são usadas por inteiro o tempo todo.</a:t>
            </a:r>
          </a:p>
          <a:p>
            <a:pPr lvl="1"/>
            <a:endParaRPr lang="pt-BR" altLang="en-BR" dirty="0"/>
          </a:p>
          <a:p>
            <a:r>
              <a:rPr lang="pt-BR" altLang="en-BR" dirty="0"/>
              <a:t>Memória virtual, implementada na forma de paginação por demanda, introduz a possibilidade de executar programas </a:t>
            </a:r>
            <a:r>
              <a:rPr lang="pt-BR" altLang="en-BR" u="sng" dirty="0"/>
              <a:t>parcialmente carregados em memória</a:t>
            </a:r>
            <a:r>
              <a:rPr lang="pt-BR" altLang="en-BR" dirty="0"/>
              <a:t>.</a:t>
            </a:r>
          </a:p>
          <a:p>
            <a:endParaRPr lang="pt-BR" altLang="en-BR" dirty="0"/>
          </a:p>
          <a:p>
            <a:r>
              <a:rPr lang="pt-BR" altLang="en-BR" dirty="0"/>
              <a:t>Memória virtual possibilita que programas ocupem mais espaço do que o disponível na memória física. Além disso, possibilita um aumento no grau de multiprogramação à medida que possibilita a execução de mais processos simultaneamente.</a:t>
            </a:r>
          </a:p>
          <a:p>
            <a:pPr lvl="1"/>
            <a:r>
              <a:rPr lang="pt-PT" dirty="0"/>
              <a:t>Aumento da utilização e rendimento da CPU sem aumentar no tempo de resposta.</a:t>
            </a:r>
            <a:endParaRPr lang="pt-BR" altLang="en-BR" dirty="0"/>
          </a:p>
          <a:p>
            <a:endParaRPr lang="pt-BR" altLang="en-BR" dirty="0"/>
          </a:p>
          <a:p>
            <a:pPr marL="0" indent="0">
              <a:buNone/>
            </a:pPr>
            <a:endParaRPr lang="pt-BR" altLang="en-BR" dirty="0"/>
          </a:p>
          <a:p>
            <a:endParaRPr lang="pt-BR" altLang="en-BR" dirty="0"/>
          </a:p>
          <a:p>
            <a:pPr lvl="1">
              <a:buFont typeface="Monotype Sorts" pitchFamily="2" charset="2"/>
              <a:buNone/>
            </a:pPr>
            <a:endParaRPr lang="pt-BR" altLang="en-BR" dirty="0"/>
          </a:p>
        </p:txBody>
      </p:sp>
    </p:spTree>
    <p:extLst>
      <p:ext uri="{BB962C8B-B14F-4D97-AF65-F5344CB8AC3E}">
        <p14:creationId xmlns:p14="http://schemas.microsoft.com/office/powerpoint/2010/main" val="3286394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A852E7AE-EAA3-F04A-A406-52A2B1C3DB16}"/>
              </a:ext>
            </a:extLst>
          </p:cNvPr>
          <p:cNvSpPr>
            <a:spLocks noGrp="1" noChangeArrowheads="1"/>
          </p:cNvSpPr>
          <p:nvPr>
            <p:ph type="title"/>
          </p:nvPr>
        </p:nvSpPr>
        <p:spPr>
          <a:xfrm>
            <a:off x="590309" y="150813"/>
            <a:ext cx="9620491" cy="576262"/>
          </a:xfrm>
        </p:spPr>
        <p:txBody>
          <a:bodyPr/>
          <a:lstStyle/>
          <a:p>
            <a:pPr eaLnBrk="1" hangingPunct="1"/>
            <a:r>
              <a:rPr lang="pt-BR" altLang="en-BR" dirty="0"/>
              <a:t>Aproximações do algoritmo LRU </a:t>
            </a:r>
          </a:p>
        </p:txBody>
      </p:sp>
      <p:sp>
        <p:nvSpPr>
          <p:cNvPr id="69634" name="Rectangle 3">
            <a:extLst>
              <a:ext uri="{FF2B5EF4-FFF2-40B4-BE49-F238E27FC236}">
                <a16:creationId xmlns:a16="http://schemas.microsoft.com/office/drawing/2014/main" id="{E351A244-A732-EC4C-887B-02CBAE533C80}"/>
              </a:ext>
            </a:extLst>
          </p:cNvPr>
          <p:cNvSpPr>
            <a:spLocks noGrp="1" noChangeArrowheads="1"/>
          </p:cNvSpPr>
          <p:nvPr>
            <p:ph type="body" idx="1"/>
          </p:nvPr>
        </p:nvSpPr>
        <p:spPr>
          <a:xfrm>
            <a:off x="304801" y="818541"/>
            <a:ext cx="11385334" cy="5724523"/>
          </a:xfrm>
        </p:spPr>
        <p:txBody>
          <a:bodyPr/>
          <a:lstStyle/>
          <a:p>
            <a:r>
              <a:rPr lang="pt-BR" altLang="en-BR" dirty="0"/>
              <a:t>LRU precisa de hardware especial que nem sempre está disponível. Entretanto, alguns sistemas disponibilizam </a:t>
            </a:r>
            <a:r>
              <a:rPr lang="pt-BR" altLang="en-BR" u="sng" dirty="0"/>
              <a:t>bits de referência</a:t>
            </a:r>
            <a:r>
              <a:rPr lang="pt-BR" altLang="en-BR" dirty="0"/>
              <a:t> associados a cada entrada da tabela de página. </a:t>
            </a:r>
          </a:p>
          <a:p>
            <a:endParaRPr lang="pt-BR" altLang="en-BR" dirty="0"/>
          </a:p>
          <a:p>
            <a:r>
              <a:rPr lang="pt-BR" altLang="en-BR" dirty="0"/>
              <a:t>Inicialmente, todos os bits são inicializados em 0. Quando a página é acessada (para leitura ou escrita) o bit de referência na entrada da tabela de página é colocado em 1 pelo hardware. Depois de algum tempo, podemos determinar quais páginas foram acessadas ​​examinando os bits de referência, embora não seja possível saber a ordem de uso. Esta informação é a base para muitos algoritmos de substituições de página que aproximam o LRU.</a:t>
            </a:r>
          </a:p>
          <a:p>
            <a:endParaRPr lang="pt-BR" altLang="en-BR" dirty="0"/>
          </a:p>
          <a:p>
            <a:r>
              <a:rPr lang="pt-BR" altLang="en-BR" u="sng" dirty="0"/>
              <a:t>Algoritmo da segunda chance</a:t>
            </a:r>
            <a:r>
              <a:rPr lang="pt-BR" altLang="en-BR" dirty="0"/>
              <a:t>:</a:t>
            </a:r>
          </a:p>
          <a:p>
            <a:pPr lvl="1"/>
            <a:r>
              <a:rPr lang="pt-BR" altLang="en-BR" dirty="0"/>
              <a:t>Trata-se de um FIFO, acrescido do uso de bits de referência.</a:t>
            </a:r>
          </a:p>
          <a:p>
            <a:pPr lvl="1"/>
            <a:r>
              <a:rPr lang="pt-BR" altLang="en-BR" dirty="0"/>
              <a:t>Começando do topo, avalia-se o seguinte: </a:t>
            </a:r>
          </a:p>
          <a:p>
            <a:pPr lvl="2"/>
            <a:r>
              <a:rPr lang="pt-BR" altLang="en-BR" dirty="0"/>
              <a:t>Se o bit de referência = 0, então tome-a como vítima.</a:t>
            </a:r>
          </a:p>
          <a:p>
            <a:pPr lvl="2"/>
            <a:r>
              <a:rPr lang="pt-BR" altLang="en-BR" dirty="0"/>
              <a:t>Se o bit de referência = 1, então deve-se dar uma segunda chance à página. Isto é, o bit de referência deve ser colocado em 0 e a página é mantida em memória. Em seguida, a próxima página é examinada, sujeito às mesmas regras.</a:t>
            </a:r>
          </a:p>
        </p:txBody>
      </p:sp>
    </p:spTree>
    <p:extLst>
      <p:ext uri="{BB962C8B-B14F-4D97-AF65-F5344CB8AC3E}">
        <p14:creationId xmlns:p14="http://schemas.microsoft.com/office/powerpoint/2010/main" val="98373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96927CE4-3FA3-4848-AF59-D6CC0BDD16E7}"/>
              </a:ext>
            </a:extLst>
          </p:cNvPr>
          <p:cNvSpPr>
            <a:spLocks noGrp="1" noChangeArrowheads="1"/>
          </p:cNvSpPr>
          <p:nvPr>
            <p:ph type="title"/>
          </p:nvPr>
        </p:nvSpPr>
        <p:spPr>
          <a:xfrm>
            <a:off x="717631" y="177800"/>
            <a:ext cx="9743996" cy="463550"/>
          </a:xfrm>
        </p:spPr>
        <p:txBody>
          <a:bodyPr/>
          <a:lstStyle/>
          <a:p>
            <a:pPr eaLnBrk="1" hangingPunct="1"/>
            <a:r>
              <a:rPr lang="en-US" altLang="en-BR" dirty="0" err="1"/>
              <a:t>Algoritmo</a:t>
            </a:r>
            <a:r>
              <a:rPr lang="en-US" altLang="en-BR" dirty="0"/>
              <a:t> da </a:t>
            </a:r>
            <a:r>
              <a:rPr lang="en-US" altLang="en-BR" dirty="0" err="1"/>
              <a:t>segunda</a:t>
            </a:r>
            <a:r>
              <a:rPr lang="en-US" altLang="en-BR" dirty="0"/>
              <a:t> </a:t>
            </a:r>
            <a:r>
              <a:rPr lang="en-US" altLang="en-BR" dirty="0" err="1"/>
              <a:t>chanche</a:t>
            </a:r>
            <a:r>
              <a:rPr lang="en-US" altLang="en-BR" dirty="0"/>
              <a:t>: </a:t>
            </a:r>
            <a:r>
              <a:rPr lang="en-US" altLang="en-BR" dirty="0" err="1"/>
              <a:t>ilustração</a:t>
            </a:r>
            <a:endParaRPr lang="en-US" altLang="en-BR" dirty="0"/>
          </a:p>
        </p:txBody>
      </p:sp>
      <p:pic>
        <p:nvPicPr>
          <p:cNvPr id="71682" name="Picture 1" descr="9_17.pdf">
            <a:extLst>
              <a:ext uri="{FF2B5EF4-FFF2-40B4-BE49-F238E27FC236}">
                <a16:creationId xmlns:a16="http://schemas.microsoft.com/office/drawing/2014/main" id="{0A0DC776-86BB-344E-8814-02CFCBCC29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2525" y="1092201"/>
            <a:ext cx="440213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087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6423A58-EB4A-F04D-B3AA-8F7C779F9DD2}"/>
              </a:ext>
            </a:extLst>
          </p:cNvPr>
          <p:cNvSpPr>
            <a:spLocks noGrp="1" noChangeArrowheads="1"/>
          </p:cNvSpPr>
          <p:nvPr>
            <p:ph type="title"/>
          </p:nvPr>
        </p:nvSpPr>
        <p:spPr>
          <a:xfrm>
            <a:off x="682906" y="138113"/>
            <a:ext cx="10891778" cy="576262"/>
          </a:xfrm>
        </p:spPr>
        <p:txBody>
          <a:bodyPr/>
          <a:lstStyle/>
          <a:p>
            <a:pPr eaLnBrk="1" hangingPunct="1"/>
            <a:r>
              <a:rPr lang="pt-BR" altLang="en-BR" sz="2800" dirty="0"/>
              <a:t>Algoritmo da segunda chance melhorado</a:t>
            </a:r>
          </a:p>
        </p:txBody>
      </p:sp>
      <p:sp>
        <p:nvSpPr>
          <p:cNvPr id="73730" name="Rectangle 3">
            <a:extLst>
              <a:ext uri="{FF2B5EF4-FFF2-40B4-BE49-F238E27FC236}">
                <a16:creationId xmlns:a16="http://schemas.microsoft.com/office/drawing/2014/main" id="{C64C5F5C-0013-DF46-B20B-0BF1B5379067}"/>
              </a:ext>
            </a:extLst>
          </p:cNvPr>
          <p:cNvSpPr>
            <a:spLocks noGrp="1" noChangeArrowheads="1"/>
          </p:cNvSpPr>
          <p:nvPr>
            <p:ph type="body" idx="1"/>
          </p:nvPr>
        </p:nvSpPr>
        <p:spPr>
          <a:xfrm>
            <a:off x="682906" y="1071564"/>
            <a:ext cx="11111697" cy="5146675"/>
          </a:xfrm>
        </p:spPr>
        <p:txBody>
          <a:bodyPr/>
          <a:lstStyle/>
          <a:p>
            <a:r>
              <a:rPr lang="pt-BR" altLang="en-BR" dirty="0"/>
              <a:t>Usa um bit de referência e um bit indicador de modificação</a:t>
            </a:r>
          </a:p>
          <a:p>
            <a:r>
              <a:rPr lang="pt-BR" altLang="en-BR" dirty="0"/>
              <a:t>Considera o par para tomar a decisão (bit de referência, bit de modificação)</a:t>
            </a:r>
          </a:p>
          <a:p>
            <a:pPr>
              <a:buFont typeface="Arial" panose="020B0604020202020204" pitchFamily="34" charset="0"/>
              <a:buAutoNum type="arabicPeriod"/>
            </a:pPr>
            <a:r>
              <a:rPr lang="pt-BR" altLang="en-BR" dirty="0"/>
              <a:t>(0, 0) nem acessada nem modificada –&gt; melhor para substituir.</a:t>
            </a:r>
          </a:p>
          <a:p>
            <a:pPr>
              <a:buFont typeface="Arial" panose="020B0604020202020204" pitchFamily="34" charset="0"/>
              <a:buAutoNum type="arabicPeriod"/>
            </a:pPr>
            <a:r>
              <a:rPr lang="pt-BR" altLang="en-BR" dirty="0"/>
              <a:t>(0, 1) não acessada mas modificada –&gt; não é ideal, pois deve ser salva no disco antes da substituição.</a:t>
            </a:r>
          </a:p>
          <a:p>
            <a:pPr>
              <a:buFont typeface="Arial" panose="020B0604020202020204" pitchFamily="34" charset="0"/>
              <a:buAutoNum type="arabicPeriod"/>
            </a:pPr>
            <a:r>
              <a:rPr lang="pt-BR" altLang="en-BR" dirty="0"/>
              <a:t>(1, 0) acessada, mas limpa –&gt; provavelmente será usada novamente.</a:t>
            </a:r>
          </a:p>
          <a:p>
            <a:pPr>
              <a:buFont typeface="Arial" panose="020B0604020202020204" pitchFamily="34" charset="0"/>
              <a:buAutoNum type="arabicPeriod"/>
            </a:pPr>
            <a:r>
              <a:rPr lang="pt-BR" altLang="en-BR" dirty="0"/>
              <a:t>(1, 1) acessada e modificada –&gt; pior escolha possível.</a:t>
            </a:r>
          </a:p>
          <a:p>
            <a:pPr marL="0" indent="0">
              <a:buNone/>
            </a:pPr>
            <a:endParaRPr lang="pt-BR" altLang="en-BR" dirty="0"/>
          </a:p>
          <a:p>
            <a:r>
              <a:rPr lang="pt-BR" altLang="en-BR" dirty="0"/>
              <a:t>Para escolher a vítima,  substitua a página com classe mais baixa. Pode ser necessário investigar a lista circular mais de uma vez</a:t>
            </a:r>
          </a:p>
        </p:txBody>
      </p:sp>
    </p:spTree>
    <p:extLst>
      <p:ext uri="{BB962C8B-B14F-4D97-AF65-F5344CB8AC3E}">
        <p14:creationId xmlns:p14="http://schemas.microsoft.com/office/powerpoint/2010/main" val="1075267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AE1380DC-39C6-3545-886B-BDAE556C7100}"/>
              </a:ext>
            </a:extLst>
          </p:cNvPr>
          <p:cNvSpPr>
            <a:spLocks noGrp="1"/>
          </p:cNvSpPr>
          <p:nvPr>
            <p:ph type="title"/>
          </p:nvPr>
        </p:nvSpPr>
        <p:spPr>
          <a:xfrm>
            <a:off x="613458" y="201613"/>
            <a:ext cx="11169570" cy="576262"/>
          </a:xfrm>
        </p:spPr>
        <p:txBody>
          <a:bodyPr/>
          <a:lstStyle/>
          <a:p>
            <a:r>
              <a:rPr lang="pt-BR" altLang="en-BR" dirty="0"/>
              <a:t>Otimizações do processo de substituição de páginas</a:t>
            </a:r>
          </a:p>
        </p:txBody>
      </p:sp>
      <p:sp>
        <p:nvSpPr>
          <p:cNvPr id="75778" name="Content Placeholder 2">
            <a:extLst>
              <a:ext uri="{FF2B5EF4-FFF2-40B4-BE49-F238E27FC236}">
                <a16:creationId xmlns:a16="http://schemas.microsoft.com/office/drawing/2014/main" id="{3AD94B2A-EAAA-314F-8257-2F3FC8ADA7A0}"/>
              </a:ext>
            </a:extLst>
          </p:cNvPr>
          <p:cNvSpPr>
            <a:spLocks noGrp="1"/>
          </p:cNvSpPr>
          <p:nvPr>
            <p:ph idx="1"/>
          </p:nvPr>
        </p:nvSpPr>
        <p:spPr>
          <a:xfrm>
            <a:off x="613458" y="1093788"/>
            <a:ext cx="11169570" cy="5078412"/>
          </a:xfrm>
        </p:spPr>
        <p:txBody>
          <a:bodyPr/>
          <a:lstStyle/>
          <a:p>
            <a:pPr marL="457200" indent="-457200">
              <a:buFont typeface="+mj-lt"/>
              <a:buAutoNum type="arabicPeriod"/>
            </a:pPr>
            <a:r>
              <a:rPr lang="pt-BR" altLang="en-BR" dirty="0"/>
              <a:t>Manter um </a:t>
            </a:r>
            <a:r>
              <a:rPr lang="pt-BR" altLang="en-BR" u="sng" dirty="0"/>
              <a:t>pool de frames</a:t>
            </a:r>
            <a:r>
              <a:rPr lang="pt-BR" altLang="en-BR" dirty="0"/>
              <a:t> livres de reserva:</a:t>
            </a:r>
          </a:p>
          <a:p>
            <a:pPr lvl="1"/>
            <a:r>
              <a:rPr lang="pt-BR" altLang="en-BR" dirty="0"/>
              <a:t>Na ocorrência de uma falta de páginas, uma vítima é selecionada, mas imediatamente é usado um frame do pool de reserva. Em seguida adiciona o frame vítima para a pool </a:t>
            </a:r>
            <a:r>
              <a:rPr lang="pt-BR" altLang="en-BR" dirty="0" err="1"/>
              <a:t>dereserva</a:t>
            </a:r>
            <a:r>
              <a:rPr lang="pt-BR" altLang="en-BR" dirty="0"/>
              <a:t> depois de ter sido salvo em disco (caso necessário). Isso otimiza o processo pois não é necessário esperar pela escrita da página vítima para o disco para carregar a página faltante.</a:t>
            </a:r>
          </a:p>
          <a:p>
            <a:pPr lvl="2"/>
            <a:endParaRPr lang="pt-BR" altLang="en-BR" dirty="0"/>
          </a:p>
          <a:p>
            <a:pPr marL="457200" indent="-457200">
              <a:buFont typeface="+mj-lt"/>
              <a:buAutoNum type="arabicPeriod"/>
            </a:pPr>
            <a:r>
              <a:rPr lang="pt-BR" altLang="en-BR" dirty="0"/>
              <a:t>Registrar uma lista de páginas modificadas (sujas). Assim, quando o disco estiver desocupado, é possível salvar as páginas e voltar o bit de modificação para 0.</a:t>
            </a:r>
          </a:p>
          <a:p>
            <a:pPr marL="914376" lvl="1" indent="-457200">
              <a:buFont typeface="+mj-lt"/>
              <a:buAutoNum type="arabicPeriod"/>
            </a:pPr>
            <a:endParaRPr lang="pt-BR" altLang="en-BR" dirty="0"/>
          </a:p>
          <a:p>
            <a:pPr marL="457200" indent="-457200">
              <a:buFont typeface="+mj-lt"/>
              <a:buAutoNum type="arabicPeriod"/>
            </a:pPr>
            <a:r>
              <a:rPr lang="pt-BR" altLang="en-BR" dirty="0"/>
              <a:t>Possibilidade de reusar o conteúdo do frame salvo no pool de reserva em um </a:t>
            </a:r>
            <a:r>
              <a:rPr lang="pt-BR" altLang="en-BR" dirty="0" err="1"/>
              <a:t>re-acesso</a:t>
            </a:r>
            <a:r>
              <a:rPr lang="pt-BR" altLang="en-BR" dirty="0"/>
              <a:t>, pois o conteúdo não é alterado enquanto a página está no disco. Se referenciado novamente, não é necessário carregar o conteúdo novamente do disco, pois ele estará no pool em memória.</a:t>
            </a:r>
          </a:p>
        </p:txBody>
      </p:sp>
    </p:spTree>
    <p:extLst>
      <p:ext uri="{BB962C8B-B14F-4D97-AF65-F5344CB8AC3E}">
        <p14:creationId xmlns:p14="http://schemas.microsoft.com/office/powerpoint/2010/main" val="262706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7D362D13-916A-3D48-9029-597950812731}"/>
              </a:ext>
            </a:extLst>
          </p:cNvPr>
          <p:cNvSpPr>
            <a:spLocks noGrp="1"/>
          </p:cNvSpPr>
          <p:nvPr>
            <p:ph type="title"/>
          </p:nvPr>
        </p:nvSpPr>
        <p:spPr>
          <a:xfrm>
            <a:off x="798653" y="138113"/>
            <a:ext cx="9424847" cy="576262"/>
          </a:xfrm>
        </p:spPr>
        <p:txBody>
          <a:bodyPr/>
          <a:lstStyle/>
          <a:p>
            <a:r>
              <a:rPr lang="pt-BR" altLang="en-BR" sz="2800" dirty="0"/>
              <a:t>Aplicações e gerenciamento de falta de páginas</a:t>
            </a:r>
          </a:p>
        </p:txBody>
      </p:sp>
      <p:sp>
        <p:nvSpPr>
          <p:cNvPr id="81922" name="Content Placeholder 2">
            <a:extLst>
              <a:ext uri="{FF2B5EF4-FFF2-40B4-BE49-F238E27FC236}">
                <a16:creationId xmlns:a16="http://schemas.microsoft.com/office/drawing/2014/main" id="{6CCBAA99-F32D-8B47-AA78-96D8CD1F8E26}"/>
              </a:ext>
            </a:extLst>
          </p:cNvPr>
          <p:cNvSpPr>
            <a:spLocks noGrp="1"/>
          </p:cNvSpPr>
          <p:nvPr>
            <p:ph idx="1"/>
          </p:nvPr>
        </p:nvSpPr>
        <p:spPr>
          <a:xfrm>
            <a:off x="706056" y="1131889"/>
            <a:ext cx="10972800" cy="4530725"/>
          </a:xfrm>
        </p:spPr>
        <p:txBody>
          <a:bodyPr/>
          <a:lstStyle/>
          <a:p>
            <a:r>
              <a:rPr lang="pt-BR" altLang="en-BR" dirty="0"/>
              <a:t>Todos esses algoritmos incorporam suposições sobre os acessos futuros às páginas.</a:t>
            </a:r>
          </a:p>
          <a:p>
            <a:endParaRPr lang="pt-BR" altLang="en-BR" dirty="0"/>
          </a:p>
          <a:p>
            <a:r>
              <a:rPr lang="pt-BR" altLang="en-BR" dirty="0"/>
              <a:t>Mas algumas aplicações tem melhor conhecimento sobre suas questões de acesso – i.e. banco de dados.</a:t>
            </a:r>
          </a:p>
          <a:p>
            <a:endParaRPr lang="pt-BR" altLang="en-BR" dirty="0"/>
          </a:p>
          <a:p>
            <a:r>
              <a:rPr lang="pt-BR" altLang="en-BR" dirty="0"/>
              <a:t>Sistemas Operacionais podem dar acesso a partições formadas por uma sequência lógica de blocos, sem nenhuma estrutura de dados de sistema de arquivo, deixando para a aplicação gerenciar todo o processo. Isso é chamado </a:t>
            </a:r>
            <a:r>
              <a:rPr lang="pt-BR" altLang="en-BR" b="1" dirty="0" err="1">
                <a:solidFill>
                  <a:srgbClr val="3366FF"/>
                </a:solidFill>
              </a:rPr>
              <a:t>Raw</a:t>
            </a:r>
            <a:r>
              <a:rPr lang="pt-BR" altLang="en-BR" b="1" dirty="0"/>
              <a:t> </a:t>
            </a:r>
            <a:r>
              <a:rPr lang="pt-BR" altLang="en-BR" b="1" dirty="0">
                <a:solidFill>
                  <a:srgbClr val="3366FF"/>
                </a:solidFill>
              </a:rPr>
              <a:t>disk</a:t>
            </a:r>
            <a:r>
              <a:rPr lang="pt-BR" altLang="en-BR" b="1" dirty="0"/>
              <a:t> </a:t>
            </a:r>
            <a:r>
              <a:rPr lang="pt-BR" altLang="en-BR" dirty="0" err="1"/>
              <a:t>mode</a:t>
            </a:r>
            <a:r>
              <a:rPr lang="pt-BR" altLang="en-BR" dirty="0"/>
              <a:t>.</a:t>
            </a:r>
          </a:p>
          <a:p>
            <a:pPr>
              <a:buFont typeface="Monotype Sorts" pitchFamily="2" charset="2"/>
              <a:buNone/>
            </a:pPr>
            <a:endParaRPr lang="pt-BR" altLang="en-BR" dirty="0"/>
          </a:p>
          <a:p>
            <a:endParaRPr lang="pt-BR" altLang="en-BR" dirty="0"/>
          </a:p>
        </p:txBody>
      </p:sp>
    </p:spTree>
    <p:extLst>
      <p:ext uri="{BB962C8B-B14F-4D97-AF65-F5344CB8AC3E}">
        <p14:creationId xmlns:p14="http://schemas.microsoft.com/office/powerpoint/2010/main" val="3609447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E823AB92-0307-7049-AE4B-122C0DFB966C}"/>
              </a:ext>
            </a:extLst>
          </p:cNvPr>
          <p:cNvSpPr>
            <a:spLocks noGrp="1" noChangeArrowheads="1"/>
          </p:cNvSpPr>
          <p:nvPr>
            <p:ph type="title"/>
          </p:nvPr>
        </p:nvSpPr>
        <p:spPr>
          <a:xfrm>
            <a:off x="625033" y="163513"/>
            <a:ext cx="10845478" cy="576262"/>
          </a:xfrm>
        </p:spPr>
        <p:txBody>
          <a:bodyPr/>
          <a:lstStyle/>
          <a:p>
            <a:pPr eaLnBrk="1" hangingPunct="1"/>
            <a:r>
              <a:rPr lang="en-US" altLang="en-BR"/>
              <a:t>Alocação de Frames para processos</a:t>
            </a:r>
          </a:p>
        </p:txBody>
      </p:sp>
      <p:sp>
        <p:nvSpPr>
          <p:cNvPr id="77826" name="Rectangle 3">
            <a:extLst>
              <a:ext uri="{FF2B5EF4-FFF2-40B4-BE49-F238E27FC236}">
                <a16:creationId xmlns:a16="http://schemas.microsoft.com/office/drawing/2014/main" id="{004CD362-2320-EC4F-8CD8-0772B6E00E6D}"/>
              </a:ext>
            </a:extLst>
          </p:cNvPr>
          <p:cNvSpPr>
            <a:spLocks noGrp="1" noChangeArrowheads="1"/>
          </p:cNvSpPr>
          <p:nvPr>
            <p:ph type="body" idx="1"/>
          </p:nvPr>
        </p:nvSpPr>
        <p:spPr>
          <a:xfrm>
            <a:off x="625033" y="1120774"/>
            <a:ext cx="11181144" cy="5362087"/>
          </a:xfrm>
        </p:spPr>
        <p:txBody>
          <a:bodyPr/>
          <a:lstStyle/>
          <a:p>
            <a:r>
              <a:rPr lang="pt-BR" altLang="en-BR" dirty="0"/>
              <a:t>Nos voltamos agora à questão da alocação de frames a processos. Como devemos alocar um número fixo de frames entre os vários processos? Se tivermos 93 frames livres e dois processos, quantos frames cada processo deve receber?</a:t>
            </a:r>
          </a:p>
          <a:p>
            <a:endParaRPr lang="pt-BR" altLang="en-BR" dirty="0"/>
          </a:p>
          <a:p>
            <a:r>
              <a:rPr lang="pt-BR" altLang="en-BR" dirty="0"/>
              <a:t>Uma estratégia simples consiste em ter uma lista de frames livres que são utilizadas sob demanda pelos processos. Por exemplo, imagine um sistema com 128 quadros. Suponha que o SO tome 35 frames, deixando 93 frames livres para processos de usuário. Com paginação por demanda pura, todos os 93 frames seriam inicialmente colocados na lista de frames livres. Quando um processo usuário iniciasse a execução, geraria uma sequência de faltas de página. As primeiras 93 faltas de página seriam atendidas pelos 93 frames livre presentes na lista de frames livres. Quando a lista de frames livres se esgotasse, um algoritmo de substituição de página seria usado para selecionar uma das 93 páginas na memória para ser substituída pela 94ª, e assim  por diante. Quando o processos terminassem, os 93 quadros seriam novamente colocados na lista de quadros livres.</a:t>
            </a:r>
          </a:p>
          <a:p>
            <a:endParaRPr lang="pt-BR" altLang="en-BR" dirty="0"/>
          </a:p>
          <a:p>
            <a:r>
              <a:rPr lang="pt-BR" altLang="en-BR" dirty="0"/>
              <a:t>Obviamente, existem muitas variações que podem ser acrescentada na estratégia acima. Por exemplo, como já mencionado, um pool de frames pode ser reservado para agilizar substituições de páginas.</a:t>
            </a:r>
          </a:p>
        </p:txBody>
      </p:sp>
    </p:spTree>
    <p:extLst>
      <p:ext uri="{BB962C8B-B14F-4D97-AF65-F5344CB8AC3E}">
        <p14:creationId xmlns:p14="http://schemas.microsoft.com/office/powerpoint/2010/main" val="3692691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E823AB92-0307-7049-AE4B-122C0DFB966C}"/>
              </a:ext>
            </a:extLst>
          </p:cNvPr>
          <p:cNvSpPr>
            <a:spLocks noGrp="1" noChangeArrowheads="1"/>
          </p:cNvSpPr>
          <p:nvPr>
            <p:ph type="title"/>
          </p:nvPr>
        </p:nvSpPr>
        <p:spPr>
          <a:xfrm>
            <a:off x="625033" y="163513"/>
            <a:ext cx="10845478" cy="576262"/>
          </a:xfrm>
        </p:spPr>
        <p:txBody>
          <a:bodyPr/>
          <a:lstStyle/>
          <a:p>
            <a:pPr eaLnBrk="1" hangingPunct="1"/>
            <a:r>
              <a:rPr lang="en-US" altLang="en-BR" dirty="0" err="1"/>
              <a:t>Alocação</a:t>
            </a:r>
            <a:r>
              <a:rPr lang="en-US" altLang="en-BR" dirty="0"/>
              <a:t> de Frames para </a:t>
            </a:r>
            <a:r>
              <a:rPr lang="en-US" altLang="en-BR" dirty="0" err="1"/>
              <a:t>processos</a:t>
            </a:r>
            <a:r>
              <a:rPr lang="en-US" altLang="en-BR" dirty="0"/>
              <a:t>: </a:t>
            </a:r>
            <a:r>
              <a:rPr lang="en-US" altLang="en-BR" dirty="0" err="1"/>
              <a:t>número</a:t>
            </a:r>
            <a:r>
              <a:rPr lang="en-US" altLang="en-BR" dirty="0"/>
              <a:t> </a:t>
            </a:r>
            <a:r>
              <a:rPr lang="en-US" altLang="en-BR" dirty="0" err="1"/>
              <a:t>mínimo</a:t>
            </a:r>
            <a:r>
              <a:rPr lang="en-US" altLang="en-BR" dirty="0"/>
              <a:t> de frames</a:t>
            </a:r>
          </a:p>
        </p:txBody>
      </p:sp>
      <p:sp>
        <p:nvSpPr>
          <p:cNvPr id="77826" name="Rectangle 3">
            <a:extLst>
              <a:ext uri="{FF2B5EF4-FFF2-40B4-BE49-F238E27FC236}">
                <a16:creationId xmlns:a16="http://schemas.microsoft.com/office/drawing/2014/main" id="{004CD362-2320-EC4F-8CD8-0772B6E00E6D}"/>
              </a:ext>
            </a:extLst>
          </p:cNvPr>
          <p:cNvSpPr>
            <a:spLocks noGrp="1" noChangeArrowheads="1"/>
          </p:cNvSpPr>
          <p:nvPr>
            <p:ph type="body" idx="1"/>
          </p:nvPr>
        </p:nvSpPr>
        <p:spPr>
          <a:xfrm>
            <a:off x="625033" y="1120774"/>
            <a:ext cx="11181144" cy="5362087"/>
          </a:xfrm>
        </p:spPr>
        <p:txBody>
          <a:bodyPr/>
          <a:lstStyle/>
          <a:p>
            <a:r>
              <a:rPr lang="pt-BR" altLang="en-BR" dirty="0"/>
              <a:t>Uma razão para alocar um número mínimo de frames envolve performance. Obviamente, a medida que o número de quadros alocados para cada processo diminui, a taxa de falta de página aumenta, retardando a execução do processo. Além disso, lembre-se que, quando uma falta de página ocorre, a instrução que gerou a falta deve ser reiniciada. Consequentemente, devemos ter frames suficientes para abrigar todas as diferentes páginas que uma dada instrução possa referenciar.</a:t>
            </a:r>
          </a:p>
          <a:p>
            <a:endParaRPr lang="pt-BR" altLang="en-BR" dirty="0"/>
          </a:p>
          <a:p>
            <a:r>
              <a:rPr lang="pt-BR" altLang="en-BR" dirty="0"/>
              <a:t>O número mínimo de frames é definido pela arquitetura do sistema. Por exemplo, no  IBM 370, 6 páginas podem estar envolvidas em um instrução SS MOVE:</a:t>
            </a:r>
          </a:p>
          <a:p>
            <a:pPr lvl="1"/>
            <a:r>
              <a:rPr lang="pt-BR" altLang="en-BR" dirty="0"/>
              <a:t>Instrução tem 6 bytes, pode envolver duas páginas</a:t>
            </a:r>
          </a:p>
          <a:p>
            <a:pPr lvl="1"/>
            <a:r>
              <a:rPr lang="pt-BR" altLang="en-BR" dirty="0"/>
              <a:t>2 páginas de onde vem os dados</a:t>
            </a:r>
            <a:endParaRPr lang="pt-BR" altLang="en-BR" i="1" dirty="0"/>
          </a:p>
          <a:p>
            <a:pPr lvl="1"/>
            <a:r>
              <a:rPr lang="pt-BR" altLang="en-BR" dirty="0"/>
              <a:t>2 páginas para onde vai os dados</a:t>
            </a:r>
          </a:p>
          <a:p>
            <a:pPr lvl="2">
              <a:buFont typeface="Webdings" pitchFamily="2" charset="2"/>
              <a:buNone/>
            </a:pPr>
            <a:endParaRPr lang="pt-BR" altLang="en-BR" i="1" dirty="0"/>
          </a:p>
          <a:p>
            <a:r>
              <a:rPr lang="pt-BR" altLang="en-BR" dirty="0"/>
              <a:t>Se o número mínimo de frames por processo é definido pelo arquitetura, o número máximo é definido pela quantidade de memória física disponível. Entre os extremos, ainda há um mar de possibilidades de escolhas sobre como fazer a alocação.</a:t>
            </a:r>
          </a:p>
        </p:txBody>
      </p:sp>
    </p:spTree>
    <p:extLst>
      <p:ext uri="{BB962C8B-B14F-4D97-AF65-F5344CB8AC3E}">
        <p14:creationId xmlns:p14="http://schemas.microsoft.com/office/powerpoint/2010/main" val="528263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512D07AD-ECAF-034E-AEB3-EBB6CA94531D}"/>
              </a:ext>
            </a:extLst>
          </p:cNvPr>
          <p:cNvSpPr>
            <a:spLocks noGrp="1" noChangeArrowheads="1"/>
          </p:cNvSpPr>
          <p:nvPr>
            <p:ph type="title"/>
          </p:nvPr>
        </p:nvSpPr>
        <p:spPr>
          <a:xfrm>
            <a:off x="613457" y="188913"/>
            <a:ext cx="10706583" cy="576262"/>
          </a:xfrm>
        </p:spPr>
        <p:txBody>
          <a:bodyPr/>
          <a:lstStyle/>
          <a:p>
            <a:pPr eaLnBrk="1" hangingPunct="1"/>
            <a:r>
              <a:rPr lang="pt-BR" altLang="en-BR" dirty="0"/>
              <a:t>Algoritmos de alocação de frames: igual ou proporcional</a:t>
            </a:r>
          </a:p>
        </p:txBody>
      </p:sp>
      <p:sp>
        <p:nvSpPr>
          <p:cNvPr id="79874" name="Rectangle 3">
            <a:extLst>
              <a:ext uri="{FF2B5EF4-FFF2-40B4-BE49-F238E27FC236}">
                <a16:creationId xmlns:a16="http://schemas.microsoft.com/office/drawing/2014/main" id="{AD6FB994-4DF8-2B44-8D4A-FDB69F33F925}"/>
              </a:ext>
            </a:extLst>
          </p:cNvPr>
          <p:cNvSpPr>
            <a:spLocks noGrp="1" noChangeArrowheads="1"/>
          </p:cNvSpPr>
          <p:nvPr>
            <p:ph type="body" idx="1"/>
          </p:nvPr>
        </p:nvSpPr>
        <p:spPr>
          <a:xfrm>
            <a:off x="613457" y="808748"/>
            <a:ext cx="11332358" cy="5551686"/>
          </a:xfrm>
        </p:spPr>
        <p:txBody>
          <a:bodyPr/>
          <a:lstStyle/>
          <a:p>
            <a:r>
              <a:rPr lang="pt-BR" altLang="en-BR" u="sng" dirty="0"/>
              <a:t>Alocação igua</a:t>
            </a:r>
            <a:r>
              <a:rPr lang="pt-BR" altLang="en-BR" dirty="0"/>
              <a:t>l: O número de frames disponíveis (tirando os reservados ao SO) é dividido de forma igual entre os processos. Por exemplo, se existem 100 frames (depois de ter alocado frames para o SO) e 5 processos, cada processo ganha 20 frames. Se a divisão não é inteira o resto pode ir para um Pool de frames livres compartilhado.</a:t>
            </a:r>
          </a:p>
          <a:p>
            <a:pPr lvl="1"/>
            <a:endParaRPr lang="pt-BR" altLang="en-BR" sz="800" dirty="0"/>
          </a:p>
          <a:p>
            <a:r>
              <a:rPr lang="pt-BR" altLang="en-BR" u="sng" dirty="0"/>
              <a:t>Alocação proporcional:</a:t>
            </a:r>
            <a:r>
              <a:rPr lang="pt-BR" altLang="en-BR" dirty="0"/>
              <a:t> O número de frames alocados é proporcional ao tamanho dos processos. Por exemplo, considerando que o sistema tem memória física com m=64 frames, dos quais 2 são reservados para o SO. Além disso, há dois processos de usuário com tamanhos 10 e 127. Nesse cenário, com alocação proporcional, o número de frames alocados a cada processo seria calculado da seguinte forma.</a:t>
            </a:r>
          </a:p>
          <a:p>
            <a:endParaRPr lang="pt-BR" altLang="en-BR" dirty="0"/>
          </a:p>
          <a:p>
            <a:endParaRPr lang="pt-BR" altLang="en-BR" dirty="0"/>
          </a:p>
          <a:p>
            <a:endParaRPr lang="pt-BR" altLang="en-BR" dirty="0"/>
          </a:p>
          <a:p>
            <a:endParaRPr lang="pt-BR" altLang="en-BR" dirty="0"/>
          </a:p>
          <a:p>
            <a:endParaRPr lang="pt-BR" altLang="en-BR" dirty="0"/>
          </a:p>
          <a:p>
            <a:pPr lvl="1"/>
            <a:r>
              <a:rPr lang="pt-BR" altLang="en-BR" dirty="0"/>
              <a:t>Se desejável, prioridade pode ser incorporada no cálculo a fim de dar mais frames para processos de maior prioridade.</a:t>
            </a:r>
          </a:p>
          <a:p>
            <a:pPr marL="457176" lvl="1" indent="0">
              <a:buNone/>
            </a:pPr>
            <a:endParaRPr lang="pt-BR" altLang="en-BR" dirty="0"/>
          </a:p>
          <a:p>
            <a:pPr lvl="1">
              <a:buFont typeface="Monotype Sorts" pitchFamily="2" charset="2"/>
              <a:buNone/>
            </a:pPr>
            <a:endParaRPr lang="pt-BR" altLang="en-BR" dirty="0"/>
          </a:p>
          <a:p>
            <a:pPr lvl="1"/>
            <a:endParaRPr lang="pt-BR" altLang="en-BR" dirty="0"/>
          </a:p>
          <a:p>
            <a:pPr lvl="1"/>
            <a:endParaRPr lang="pt-BR" altLang="en-BR" dirty="0"/>
          </a:p>
          <a:p>
            <a:pPr marL="457176" lvl="1" indent="0">
              <a:buNone/>
            </a:pPr>
            <a:endParaRPr lang="pt-BR" altLang="en-BR" dirty="0"/>
          </a:p>
          <a:p>
            <a:pPr lvl="1"/>
            <a:endParaRPr lang="pt-BR" altLang="en-BR" dirty="0"/>
          </a:p>
        </p:txBody>
      </p:sp>
      <p:graphicFrame>
        <p:nvGraphicFramePr>
          <p:cNvPr id="79880" name="Object 3">
            <a:extLst>
              <a:ext uri="{FF2B5EF4-FFF2-40B4-BE49-F238E27FC236}">
                <a16:creationId xmlns:a16="http://schemas.microsoft.com/office/drawing/2014/main" id="{74F56C46-CA0D-E141-8756-92D2ACA4B6B0}"/>
              </a:ext>
            </a:extLst>
          </p:cNvPr>
          <p:cNvGraphicFramePr>
            <a:graphicFrameLocks noChangeAspect="1"/>
          </p:cNvGraphicFramePr>
          <p:nvPr>
            <p:extLst>
              <p:ext uri="{D42A27DB-BD31-4B8C-83A1-F6EECF244321}">
                <p14:modId xmlns:p14="http://schemas.microsoft.com/office/powerpoint/2010/main" val="2173189919"/>
              </p:ext>
            </p:extLst>
          </p:nvPr>
        </p:nvGraphicFramePr>
        <p:xfrm>
          <a:off x="7469189" y="3609390"/>
          <a:ext cx="1506537" cy="1924050"/>
        </p:xfrm>
        <a:graphic>
          <a:graphicData uri="http://schemas.openxmlformats.org/presentationml/2006/ole">
            <mc:AlternateContent xmlns:mc="http://schemas.openxmlformats.org/markup-compatibility/2006">
              <mc:Choice xmlns:v="urn:schemas-microsoft-com:vml" Requires="v">
                <p:oleObj spid="_x0000_s75189" name="Equation" r:id="rId4" imgW="1143000" imgH="1460500" progId="Equation.3">
                  <p:embed/>
                </p:oleObj>
              </mc:Choice>
              <mc:Fallback>
                <p:oleObj name="Equation" r:id="rId4" imgW="1143000" imgH="1460500" progId="Equation.3">
                  <p:embed/>
                  <p:pic>
                    <p:nvPicPr>
                      <p:cNvPr id="79880" name="Object 3">
                        <a:extLst>
                          <a:ext uri="{FF2B5EF4-FFF2-40B4-BE49-F238E27FC236}">
                            <a16:creationId xmlns:a16="http://schemas.microsoft.com/office/drawing/2014/main" id="{74F56C46-CA0D-E141-8756-92D2ACA4B6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189" y="3609390"/>
                        <a:ext cx="15065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178DE27-30A1-1E44-B129-146C20C1EF9D}"/>
                  </a:ext>
                </a:extLst>
              </p:cNvPr>
              <p:cNvSpPr txBox="1"/>
              <p:nvPr/>
            </p:nvSpPr>
            <p:spPr>
              <a:xfrm>
                <a:off x="3392655" y="3950091"/>
                <a:ext cx="2886981" cy="1242648"/>
              </a:xfrm>
              <a:prstGeom prst="rect">
                <a:avLst/>
              </a:prstGeom>
              <a:noFill/>
            </p:spPr>
            <p:txBody>
              <a:bodyPr wrap="square" rtlCol="0">
                <a:spAutoFit/>
              </a:bodyPr>
              <a:lstStyle/>
              <a:p>
                <a:pPr marL="171450" indent="-171450">
                  <a:buFontTx/>
                  <a:buChar char="-"/>
                </a:pPr>
                <a:r>
                  <a:rPr lang="pt-BR" sz="1400" i="1" dirty="0"/>
                  <a:t>s</a:t>
                </a:r>
                <a:r>
                  <a:rPr lang="pt-BR" sz="1400" i="1" baseline="-25000" dirty="0"/>
                  <a:t>i </a:t>
                </a:r>
                <a:r>
                  <a:rPr lang="pt-BR" sz="1400" i="1" dirty="0"/>
                  <a:t>= </a:t>
                </a:r>
                <a:r>
                  <a:rPr lang="pt-BR" sz="1400" dirty="0"/>
                  <a:t>tamanho do processo </a:t>
                </a:r>
                <a:r>
                  <a:rPr lang="pt-BR" sz="1400" i="1" dirty="0" err="1"/>
                  <a:t>p</a:t>
                </a:r>
                <a:r>
                  <a:rPr lang="pt-BR" sz="1400" i="1" baseline="-25000" dirty="0" err="1"/>
                  <a:t>i</a:t>
                </a:r>
                <a:endParaRPr lang="pt-BR" sz="1400" i="1" baseline="-25000" dirty="0"/>
              </a:p>
              <a:p>
                <a:pPr marL="171450" indent="-171450">
                  <a:buFontTx/>
                  <a:buChar char="-"/>
                </a:pPr>
                <a:r>
                  <a:rPr lang="pt-BR" sz="1400" i="1" dirty="0" err="1"/>
                  <a:t>S</a:t>
                </a:r>
                <a:r>
                  <a:rPr lang="pt-BR" sz="1400" i="1" dirty="0"/>
                  <a:t> = ∑s</a:t>
                </a:r>
                <a:r>
                  <a:rPr lang="pt-BR" sz="1400" i="1" baseline="-25000" dirty="0"/>
                  <a:t>i</a:t>
                </a:r>
              </a:p>
              <a:p>
                <a:pPr marL="171450" indent="-171450">
                  <a:buFontTx/>
                  <a:buChar char="-"/>
                </a:pPr>
                <a:r>
                  <a:rPr lang="pt-BR" sz="1400" i="1" dirty="0"/>
                  <a:t>m = </a:t>
                </a:r>
                <a:r>
                  <a:rPr lang="pt-BR" sz="1400" dirty="0"/>
                  <a:t>número total de frames</a:t>
                </a:r>
              </a:p>
              <a:p>
                <a:pPr marL="171450" indent="-171450">
                  <a:buFontTx/>
                  <a:buChar char="-"/>
                </a:pPr>
                <a:r>
                  <a:rPr lang="pt-BR" sz="1400" i="1" dirty="0"/>
                  <a:t>a</a:t>
                </a:r>
                <a:r>
                  <a:rPr lang="pt-BR" sz="1400" i="1" baseline="-25000" dirty="0"/>
                  <a:t>i </a:t>
                </a:r>
                <a:r>
                  <a:rPr lang="pt-BR" sz="1400" i="1" dirty="0"/>
                  <a:t>= alocação para </a:t>
                </a:r>
                <a:r>
                  <a:rPr lang="pt-BR" sz="1400" i="1" dirty="0" err="1"/>
                  <a:t>p</a:t>
                </a:r>
                <a:r>
                  <a:rPr lang="pt-BR" sz="1400" i="1" baseline="-25000" dirty="0" err="1"/>
                  <a:t>i</a:t>
                </a:r>
                <a:r>
                  <a:rPr lang="pt-BR" sz="1400" i="1" dirty="0"/>
                  <a:t> = </a:t>
                </a:r>
                <a14:m>
                  <m:oMath xmlns:m="http://schemas.openxmlformats.org/officeDocument/2006/math">
                    <m:f>
                      <m:fPr>
                        <m:ctrlPr>
                          <a:rPr lang="pt-BR" sz="1400" i="1" smtClean="0">
                            <a:latin typeface="Cambria Math" panose="02040503050406030204" pitchFamily="18" charset="0"/>
                          </a:rPr>
                        </m:ctrlPr>
                      </m:fPr>
                      <m:num>
                        <m:sSub>
                          <m:sSubPr>
                            <m:ctrlPr>
                              <a:rPr lang="pt-BR"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𝑖</m:t>
                            </m:r>
                          </m:sub>
                        </m:sSub>
                      </m:num>
                      <m:den>
                        <m:r>
                          <a:rPr lang="en-US" sz="1400" b="0" i="1" smtClean="0">
                            <a:latin typeface="Cambria Math" panose="02040503050406030204" pitchFamily="18" charset="0"/>
                          </a:rPr>
                          <m:t>𝑆</m:t>
                        </m:r>
                      </m:den>
                    </m:f>
                    <m:r>
                      <a:rPr lang="en-US" sz="1400" b="0" i="1" smtClean="0">
                        <a:latin typeface="Cambria Math" panose="02040503050406030204" pitchFamily="18" charset="0"/>
                      </a:rPr>
                      <m:t>𝑚</m:t>
                    </m:r>
                  </m:oMath>
                </a14:m>
                <a:endParaRPr lang="pt-BR" sz="1400" dirty="0"/>
              </a:p>
            </p:txBody>
          </p:sp>
        </mc:Choice>
        <mc:Fallback>
          <p:sp>
            <p:nvSpPr>
              <p:cNvPr id="2" name="TextBox 1">
                <a:extLst>
                  <a:ext uri="{FF2B5EF4-FFF2-40B4-BE49-F238E27FC236}">
                    <a16:creationId xmlns:a16="http://schemas.microsoft.com/office/drawing/2014/main" id="{E178DE27-30A1-1E44-B129-146C20C1EF9D}"/>
                  </a:ext>
                </a:extLst>
              </p:cNvPr>
              <p:cNvSpPr txBox="1">
                <a:spLocks noRot="1" noChangeAspect="1" noMove="1" noResize="1" noEditPoints="1" noAdjustHandles="1" noChangeArrowheads="1" noChangeShapeType="1" noTextEdit="1"/>
              </p:cNvSpPr>
              <p:nvPr/>
            </p:nvSpPr>
            <p:spPr>
              <a:xfrm>
                <a:off x="3392655" y="3950091"/>
                <a:ext cx="2886981" cy="1242648"/>
              </a:xfrm>
              <a:prstGeom prst="rect">
                <a:avLst/>
              </a:prstGeom>
              <a:blipFill>
                <a:blip r:embed="rId6"/>
                <a:stretch>
                  <a:fillRect l="-881" t="-1031" b="-1031"/>
                </a:stretch>
              </a:blipFill>
            </p:spPr>
            <p:txBody>
              <a:bodyPr/>
              <a:lstStyle/>
              <a:p>
                <a:r>
                  <a:rPr lang="pt-BR">
                    <a:noFill/>
                  </a:rPr>
                  <a:t> </a:t>
                </a:r>
              </a:p>
            </p:txBody>
          </p:sp>
        </mc:Fallback>
      </mc:AlternateContent>
    </p:spTree>
    <p:extLst>
      <p:ext uri="{BB962C8B-B14F-4D97-AF65-F5344CB8AC3E}">
        <p14:creationId xmlns:p14="http://schemas.microsoft.com/office/powerpoint/2010/main" val="3269334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F9F7730E-F10D-B44C-A035-C69B6A0F123A}"/>
              </a:ext>
            </a:extLst>
          </p:cNvPr>
          <p:cNvSpPr>
            <a:spLocks noGrp="1" noChangeArrowheads="1"/>
          </p:cNvSpPr>
          <p:nvPr>
            <p:ph type="title"/>
          </p:nvPr>
        </p:nvSpPr>
        <p:spPr>
          <a:xfrm>
            <a:off x="636607" y="188913"/>
            <a:ext cx="10805115" cy="576262"/>
          </a:xfrm>
        </p:spPr>
        <p:txBody>
          <a:bodyPr/>
          <a:lstStyle/>
          <a:p>
            <a:pPr eaLnBrk="1" hangingPunct="1"/>
            <a:r>
              <a:rPr lang="pt-BR" altLang="en-BR" dirty="0"/>
              <a:t>Algoritmos de alocação de frames: substituição global vs. local</a:t>
            </a:r>
          </a:p>
        </p:txBody>
      </p:sp>
      <p:sp>
        <p:nvSpPr>
          <p:cNvPr id="83970" name="Rectangle 3">
            <a:extLst>
              <a:ext uri="{FF2B5EF4-FFF2-40B4-BE49-F238E27FC236}">
                <a16:creationId xmlns:a16="http://schemas.microsoft.com/office/drawing/2014/main" id="{1E228930-AF88-C244-AAA3-473622E01452}"/>
              </a:ext>
            </a:extLst>
          </p:cNvPr>
          <p:cNvSpPr>
            <a:spLocks noGrp="1" noChangeArrowheads="1"/>
          </p:cNvSpPr>
          <p:nvPr>
            <p:ph type="body" idx="1"/>
          </p:nvPr>
        </p:nvSpPr>
        <p:spPr>
          <a:xfrm>
            <a:off x="636608" y="1116013"/>
            <a:ext cx="10949649" cy="4470400"/>
          </a:xfrm>
        </p:spPr>
        <p:txBody>
          <a:bodyPr/>
          <a:lstStyle/>
          <a:p>
            <a:r>
              <a:rPr lang="pt-BR" altLang="en-BR" b="1" u="sng" dirty="0"/>
              <a:t>Substituição Global:</a:t>
            </a:r>
            <a:r>
              <a:rPr lang="pt-BR" altLang="en-BR" dirty="0"/>
              <a:t> O sistema seleciona o frame vítima do conjunto de frames de todos os processos. Ou seja, um processo pode tomar o frame de outro.</a:t>
            </a:r>
          </a:p>
          <a:p>
            <a:pPr lvl="1"/>
            <a:r>
              <a:rPr lang="pt-BR" altLang="en-BR" dirty="0"/>
              <a:t>Tempo de execução de um processo pode variar bastante de acordo com grau de multiprogramação.</a:t>
            </a:r>
          </a:p>
          <a:p>
            <a:pPr lvl="1"/>
            <a:r>
              <a:rPr lang="pt-BR" altLang="en-BR" dirty="0"/>
              <a:t>Porém tende a gerar maior  vazão, por isso é, em geral, o esquema preferido.</a:t>
            </a:r>
          </a:p>
          <a:p>
            <a:pPr>
              <a:buFont typeface="Monotype Sorts" pitchFamily="2" charset="2"/>
              <a:buNone/>
            </a:pPr>
            <a:endParaRPr lang="pt-BR" altLang="en-BR" dirty="0"/>
          </a:p>
          <a:p>
            <a:r>
              <a:rPr lang="pt-BR" altLang="en-BR" u="sng" dirty="0"/>
              <a:t>Substituição local</a:t>
            </a:r>
            <a:r>
              <a:rPr lang="pt-BR" altLang="en-BR" dirty="0">
                <a:solidFill>
                  <a:srgbClr val="3366FF"/>
                </a:solidFill>
              </a:rPr>
              <a:t>:</a:t>
            </a:r>
            <a:r>
              <a:rPr lang="pt-BR" altLang="en-BR" dirty="0"/>
              <a:t> O frame vítima é selecionado somente do conjunto de frames alocado ao processo que gerou a falta.</a:t>
            </a:r>
          </a:p>
          <a:p>
            <a:pPr lvl="1"/>
            <a:r>
              <a:rPr lang="pt-BR" altLang="en-BR" dirty="0"/>
              <a:t>Performance mais consistente.</a:t>
            </a:r>
          </a:p>
          <a:p>
            <a:pPr lvl="1"/>
            <a:r>
              <a:rPr lang="pt-BR" altLang="en-BR" dirty="0"/>
              <a:t>Mas pode incorrer em memória subutilizada.</a:t>
            </a:r>
          </a:p>
          <a:p>
            <a:pPr marL="457176" lvl="1" indent="0">
              <a:buNone/>
            </a:pPr>
            <a:endParaRPr lang="pt-BR" altLang="en-BR" dirty="0"/>
          </a:p>
          <a:p>
            <a:pPr lvl="1"/>
            <a:endParaRPr lang="pt-BR" altLang="en-BR" dirty="0"/>
          </a:p>
        </p:txBody>
      </p:sp>
    </p:spTree>
    <p:extLst>
      <p:ext uri="{BB962C8B-B14F-4D97-AF65-F5344CB8AC3E}">
        <p14:creationId xmlns:p14="http://schemas.microsoft.com/office/powerpoint/2010/main" val="3563840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A7E3A-CF64-4B49-A319-5D89F11C0484}"/>
              </a:ext>
            </a:extLst>
          </p:cNvPr>
          <p:cNvPicPr>
            <a:picLocks noChangeAspect="1"/>
          </p:cNvPicPr>
          <p:nvPr/>
        </p:nvPicPr>
        <p:blipFill>
          <a:blip r:embed="rId2"/>
          <a:stretch>
            <a:fillRect/>
          </a:stretch>
        </p:blipFill>
        <p:spPr>
          <a:xfrm>
            <a:off x="5723472" y="901488"/>
            <a:ext cx="6324600" cy="5638800"/>
          </a:xfrm>
          <a:prstGeom prst="rect">
            <a:avLst/>
          </a:prstGeom>
        </p:spPr>
      </p:pic>
      <p:sp>
        <p:nvSpPr>
          <p:cNvPr id="2" name="Title 1">
            <a:extLst>
              <a:ext uri="{FF2B5EF4-FFF2-40B4-BE49-F238E27FC236}">
                <a16:creationId xmlns:a16="http://schemas.microsoft.com/office/drawing/2014/main" id="{7F572642-9FD3-7C40-9DE1-27CA505DCA23}"/>
              </a:ext>
            </a:extLst>
          </p:cNvPr>
          <p:cNvSpPr>
            <a:spLocks noGrp="1"/>
          </p:cNvSpPr>
          <p:nvPr>
            <p:ph type="title"/>
          </p:nvPr>
        </p:nvSpPr>
        <p:spPr/>
        <p:txBody>
          <a:bodyPr/>
          <a:lstStyle/>
          <a:p>
            <a:r>
              <a:rPr lang="pt-BR" dirty="0"/>
              <a:t>Possível estratégia com substituição global</a:t>
            </a:r>
          </a:p>
        </p:txBody>
      </p:sp>
      <p:sp>
        <p:nvSpPr>
          <p:cNvPr id="3" name="Content Placeholder 2">
            <a:extLst>
              <a:ext uri="{FF2B5EF4-FFF2-40B4-BE49-F238E27FC236}">
                <a16:creationId xmlns:a16="http://schemas.microsoft.com/office/drawing/2014/main" id="{8F97F1F6-742B-AB45-93E2-72C3F996B06A}"/>
              </a:ext>
            </a:extLst>
          </p:cNvPr>
          <p:cNvSpPr>
            <a:spLocks noGrp="1"/>
          </p:cNvSpPr>
          <p:nvPr>
            <p:ph idx="1"/>
          </p:nvPr>
        </p:nvSpPr>
        <p:spPr>
          <a:xfrm>
            <a:off x="462713" y="984738"/>
            <a:ext cx="5633287" cy="5595449"/>
          </a:xfrm>
        </p:spPr>
        <p:txBody>
          <a:bodyPr/>
          <a:lstStyle/>
          <a:p>
            <a:r>
              <a:rPr lang="pt-PT" dirty="0"/>
              <a:t>Todas as requisições são atendidas com lista de </a:t>
            </a:r>
            <a:r>
              <a:rPr lang="pt-PT" dirty="0" err="1"/>
              <a:t>frames</a:t>
            </a:r>
            <a:r>
              <a:rPr lang="pt-PT" dirty="0"/>
              <a:t> livres. Além disso, ao invés de esperar que a lista caia para zero para começar a selecionar as páginas para substituição, o sistema aciona a substituição de página quando a lista cai abaixo de um certo limite. Esta estratégia tenta garantir que sempre haja memória livre suficiente para atender às novas solicitações.</a:t>
            </a:r>
          </a:p>
          <a:p>
            <a:r>
              <a:rPr lang="pt-PT" dirty="0"/>
              <a:t>Quando o número de </a:t>
            </a:r>
            <a:r>
              <a:rPr lang="pt-PT" dirty="0" err="1"/>
              <a:t>frames</a:t>
            </a:r>
            <a:r>
              <a:rPr lang="pt-PT" dirty="0"/>
              <a:t> livres cai abaixo desse limite, uma rotina de </a:t>
            </a:r>
            <a:r>
              <a:rPr lang="pt-PT" dirty="0" err="1"/>
              <a:t>kernel</a:t>
            </a:r>
            <a:r>
              <a:rPr lang="pt-PT" dirty="0"/>
              <a:t> é acionada e começa a reivindicar </a:t>
            </a:r>
            <a:r>
              <a:rPr lang="pt-PT" dirty="0" err="1"/>
              <a:t>frames</a:t>
            </a:r>
            <a:r>
              <a:rPr lang="pt-PT" dirty="0"/>
              <a:t> de todos os processos do sistema (menos o </a:t>
            </a:r>
            <a:r>
              <a:rPr lang="pt-PT" dirty="0" err="1"/>
              <a:t>kernel</a:t>
            </a:r>
            <a:r>
              <a:rPr lang="pt-PT" dirty="0"/>
              <a:t>). Tal rotinas são conhecidas como </a:t>
            </a:r>
            <a:r>
              <a:rPr lang="pt-PT" dirty="0" err="1"/>
              <a:t>reapers</a:t>
            </a:r>
            <a:r>
              <a:rPr lang="pt-PT" dirty="0"/>
              <a:t>, e podem aplicar qualquer um dos algoritmos de substituição discutidos (aproximações do LRU são as mais comuns). A rotina do </a:t>
            </a:r>
            <a:r>
              <a:rPr lang="pt-PT" dirty="0" err="1"/>
              <a:t>reaper</a:t>
            </a:r>
            <a:r>
              <a:rPr lang="pt-PT" dirty="0"/>
              <a:t> é suspensa quando o limite máximo é alcançado.</a:t>
            </a:r>
            <a:endParaRPr lang="pt-BR" dirty="0"/>
          </a:p>
        </p:txBody>
      </p:sp>
    </p:spTree>
    <p:extLst>
      <p:ext uri="{BB962C8B-B14F-4D97-AF65-F5344CB8AC3E}">
        <p14:creationId xmlns:p14="http://schemas.microsoft.com/office/powerpoint/2010/main" val="345210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1360DB4-BBE0-3F4B-B0DA-42B72A5557FB}"/>
              </a:ext>
            </a:extLst>
          </p:cNvPr>
          <p:cNvSpPr>
            <a:spLocks noGrp="1" noChangeArrowheads="1"/>
          </p:cNvSpPr>
          <p:nvPr>
            <p:ph type="title"/>
          </p:nvPr>
        </p:nvSpPr>
        <p:spPr>
          <a:xfrm>
            <a:off x="717630" y="150813"/>
            <a:ext cx="9493170" cy="576262"/>
          </a:xfrm>
        </p:spPr>
        <p:txBody>
          <a:bodyPr/>
          <a:lstStyle/>
          <a:p>
            <a:pPr eaLnBrk="1" hangingPunct="1"/>
            <a:r>
              <a:rPr lang="pt-BR" altLang="en-BR" dirty="0"/>
              <a:t>Memória virtual: benefícios</a:t>
            </a:r>
          </a:p>
        </p:txBody>
      </p:sp>
      <p:sp>
        <p:nvSpPr>
          <p:cNvPr id="11266" name="Rectangle 3">
            <a:extLst>
              <a:ext uri="{FF2B5EF4-FFF2-40B4-BE49-F238E27FC236}">
                <a16:creationId xmlns:a16="http://schemas.microsoft.com/office/drawing/2014/main" id="{EE46AF79-F156-964A-B0BB-1F1935E72EEC}"/>
              </a:ext>
            </a:extLst>
          </p:cNvPr>
          <p:cNvSpPr>
            <a:spLocks noGrp="1" noChangeArrowheads="1"/>
          </p:cNvSpPr>
          <p:nvPr>
            <p:ph type="body" idx="1"/>
          </p:nvPr>
        </p:nvSpPr>
        <p:spPr>
          <a:xfrm>
            <a:off x="370390" y="1063626"/>
            <a:ext cx="11354764" cy="5313363"/>
          </a:xfrm>
        </p:spPr>
        <p:txBody>
          <a:bodyPr/>
          <a:lstStyle/>
          <a:p>
            <a:r>
              <a:rPr lang="pt-BR" altLang="en-BR" dirty="0"/>
              <a:t>Implementa a separação completa entre o espaço de endereçamento lógico (percebido pelo programador) e o espaço de endereçamento físico. </a:t>
            </a:r>
          </a:p>
          <a:p>
            <a:pPr lvl="1"/>
            <a:r>
              <a:rPr lang="pt-BR" altLang="en-BR" dirty="0"/>
              <a:t>O programador não precisa se preocupar com o espaço disponível em memória.</a:t>
            </a:r>
          </a:p>
          <a:p>
            <a:pPr lvl="1"/>
            <a:r>
              <a:rPr lang="pt-BR" altLang="en-BR" dirty="0"/>
              <a:t>Somente parte do programa precisará estar na memória principal para execução (transparente para o programador).</a:t>
            </a:r>
          </a:p>
          <a:p>
            <a:pPr marL="457176" lvl="1" indent="0">
              <a:buNone/>
            </a:pPr>
            <a:endParaRPr lang="pt-BR" altLang="en-BR" dirty="0"/>
          </a:p>
          <a:p>
            <a:r>
              <a:rPr lang="pt-BR" altLang="en-BR" dirty="0"/>
              <a:t>Espaço de endereçamento lógico pode ser muito maior que o espaço de endereçamento físico.</a:t>
            </a:r>
          </a:p>
          <a:p>
            <a:r>
              <a:rPr lang="pt-BR" altLang="en-BR" dirty="0"/>
              <a:t>Permite que a criação de processos seja eficiente, pois a inicialização não demanda o carregamento completo do processo.</a:t>
            </a:r>
          </a:p>
          <a:p>
            <a:r>
              <a:rPr lang="pt-BR" altLang="en-BR" dirty="0"/>
              <a:t>Permite que mais programas sejam executados concorrentemente.</a:t>
            </a:r>
          </a:p>
          <a:p>
            <a:r>
              <a:rPr lang="pt-BR" altLang="en-BR" dirty="0"/>
              <a:t>Menos </a:t>
            </a:r>
            <a:r>
              <a:rPr lang="pt-BR" altLang="en-BR" dirty="0" err="1"/>
              <a:t>I</a:t>
            </a:r>
            <a:r>
              <a:rPr lang="pt-BR" altLang="en-BR" dirty="0"/>
              <a:t>/O necessário para carregar ou fazer o swap (na verdade swap de páginas).</a:t>
            </a:r>
          </a:p>
        </p:txBody>
      </p:sp>
    </p:spTree>
    <p:extLst>
      <p:ext uri="{BB962C8B-B14F-4D97-AF65-F5344CB8AC3E}">
        <p14:creationId xmlns:p14="http://schemas.microsoft.com/office/powerpoint/2010/main" val="3276895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4277FA14-68A4-7E47-940B-2FBAC4F9693E}"/>
              </a:ext>
            </a:extLst>
          </p:cNvPr>
          <p:cNvSpPr>
            <a:spLocks noGrp="1"/>
          </p:cNvSpPr>
          <p:nvPr>
            <p:ph type="title"/>
          </p:nvPr>
        </p:nvSpPr>
        <p:spPr>
          <a:xfrm>
            <a:off x="1148862" y="201613"/>
            <a:ext cx="9100038" cy="576262"/>
          </a:xfrm>
        </p:spPr>
        <p:txBody>
          <a:bodyPr/>
          <a:lstStyle/>
          <a:p>
            <a:r>
              <a:rPr lang="en-US" altLang="en-BR" dirty="0" err="1"/>
              <a:t>Acesso</a:t>
            </a:r>
            <a:r>
              <a:rPr lang="en-US" altLang="en-BR" dirty="0"/>
              <a:t> </a:t>
            </a:r>
            <a:r>
              <a:rPr lang="en-US" altLang="en-BR" dirty="0" err="1"/>
              <a:t>não</a:t>
            </a:r>
            <a:r>
              <a:rPr lang="en-US" altLang="en-BR" dirty="0"/>
              <a:t> </a:t>
            </a:r>
            <a:r>
              <a:rPr lang="en-US" altLang="en-BR" dirty="0" err="1"/>
              <a:t>uniforme</a:t>
            </a:r>
            <a:r>
              <a:rPr lang="en-US" altLang="en-BR" dirty="0"/>
              <a:t> a </a:t>
            </a:r>
            <a:r>
              <a:rPr lang="en-US" altLang="en-BR" dirty="0" err="1"/>
              <a:t>memória</a:t>
            </a:r>
            <a:r>
              <a:rPr lang="en-US" altLang="en-BR" dirty="0"/>
              <a:t> (NUMA)</a:t>
            </a:r>
          </a:p>
        </p:txBody>
      </p:sp>
      <p:sp>
        <p:nvSpPr>
          <p:cNvPr id="91138" name="Content Placeholder 2">
            <a:extLst>
              <a:ext uri="{FF2B5EF4-FFF2-40B4-BE49-F238E27FC236}">
                <a16:creationId xmlns:a16="http://schemas.microsoft.com/office/drawing/2014/main" id="{DA73F81A-9036-9149-ABAB-E9B08545263B}"/>
              </a:ext>
            </a:extLst>
          </p:cNvPr>
          <p:cNvSpPr>
            <a:spLocks noGrp="1"/>
          </p:cNvSpPr>
          <p:nvPr>
            <p:ph idx="1"/>
          </p:nvPr>
        </p:nvSpPr>
        <p:spPr>
          <a:xfrm>
            <a:off x="996461" y="1081089"/>
            <a:ext cx="10597661" cy="5216525"/>
          </a:xfrm>
        </p:spPr>
        <p:txBody>
          <a:bodyPr/>
          <a:lstStyle/>
          <a:p>
            <a:pPr marL="0" indent="0">
              <a:buNone/>
            </a:pPr>
            <a:endParaRPr lang="en-US" altLang="en-BR" dirty="0"/>
          </a:p>
          <a:p>
            <a:pPr marL="0" indent="0"/>
            <a:r>
              <a:rPr lang="en-US" altLang="en-BR" dirty="0" err="1"/>
              <a:t>Muitos</a:t>
            </a:r>
            <a:r>
              <a:rPr lang="en-US" altLang="en-BR" dirty="0"/>
              <a:t> </a:t>
            </a:r>
            <a:r>
              <a:rPr lang="en-US" altLang="en-BR" dirty="0" err="1"/>
              <a:t>sistemas</a:t>
            </a:r>
            <a:r>
              <a:rPr lang="en-US" altLang="en-BR" dirty="0"/>
              <a:t> </a:t>
            </a:r>
            <a:r>
              <a:rPr lang="en-US" altLang="en-BR" dirty="0" err="1"/>
              <a:t>são</a:t>
            </a:r>
            <a:r>
              <a:rPr lang="en-US" altLang="en-BR" dirty="0"/>
              <a:t> </a:t>
            </a:r>
            <a:r>
              <a:rPr lang="en-US" altLang="en-BR" b="1" dirty="0">
                <a:solidFill>
                  <a:srgbClr val="3366FF"/>
                </a:solidFill>
              </a:rPr>
              <a:t>NUMA</a:t>
            </a:r>
            <a:r>
              <a:rPr lang="en-US" altLang="en-BR" dirty="0"/>
              <a:t> – </a:t>
            </a:r>
            <a:r>
              <a:rPr lang="en-US" altLang="en-BR" dirty="0" err="1"/>
              <a:t>velocidade</a:t>
            </a:r>
            <a:r>
              <a:rPr lang="en-US" altLang="en-BR" dirty="0"/>
              <a:t> de </a:t>
            </a:r>
            <a:r>
              <a:rPr lang="en-US" altLang="en-BR" dirty="0" err="1"/>
              <a:t>acesso</a:t>
            </a:r>
            <a:r>
              <a:rPr lang="en-US" altLang="en-BR" dirty="0"/>
              <a:t> </a:t>
            </a:r>
            <a:r>
              <a:rPr lang="en-US" altLang="en-BR" dirty="0" err="1"/>
              <a:t>à</a:t>
            </a:r>
            <a:r>
              <a:rPr lang="en-US" altLang="en-BR" dirty="0"/>
              <a:t> </a:t>
            </a:r>
            <a:r>
              <a:rPr lang="en-US" altLang="en-BR" dirty="0" err="1"/>
              <a:t>memória</a:t>
            </a:r>
            <a:r>
              <a:rPr lang="en-US" altLang="en-BR" dirty="0"/>
              <a:t> varia.</a:t>
            </a:r>
          </a:p>
          <a:p>
            <a:pPr lvl="1"/>
            <a:r>
              <a:rPr lang="en-US" altLang="en-BR" dirty="0" err="1"/>
              <a:t>Considere</a:t>
            </a:r>
            <a:r>
              <a:rPr lang="en-US" altLang="en-BR" dirty="0"/>
              <a:t> um </a:t>
            </a:r>
            <a:r>
              <a:rPr lang="en-US" altLang="en-BR" dirty="0" err="1"/>
              <a:t>sistema</a:t>
            </a:r>
            <a:r>
              <a:rPr lang="en-US" altLang="en-BR" dirty="0"/>
              <a:t> </a:t>
            </a:r>
            <a:r>
              <a:rPr lang="en-US" altLang="en-BR" dirty="0" err="1"/>
              <a:t>contendo</a:t>
            </a:r>
            <a:r>
              <a:rPr lang="en-US" altLang="en-BR" dirty="0"/>
              <a:t> </a:t>
            </a:r>
            <a:r>
              <a:rPr lang="en-US" altLang="en-BR" dirty="0" err="1"/>
              <a:t>multiplas</a:t>
            </a:r>
            <a:r>
              <a:rPr lang="en-US" altLang="en-BR" dirty="0"/>
              <a:t> CPUs e </a:t>
            </a:r>
            <a:r>
              <a:rPr lang="en-US" altLang="en-BR" dirty="0" err="1"/>
              <a:t>memória</a:t>
            </a:r>
            <a:r>
              <a:rPr lang="en-US" altLang="en-BR" dirty="0"/>
              <a:t>, </a:t>
            </a:r>
            <a:r>
              <a:rPr lang="en-US" altLang="en-BR" dirty="0" err="1"/>
              <a:t>interconectado</a:t>
            </a:r>
            <a:r>
              <a:rPr lang="en-US" altLang="en-BR" dirty="0"/>
              <a:t> </a:t>
            </a:r>
            <a:r>
              <a:rPr lang="en-US" altLang="en-BR" dirty="0" err="1"/>
              <a:t>sobre</a:t>
            </a:r>
            <a:r>
              <a:rPr lang="en-US" altLang="en-BR" dirty="0"/>
              <a:t> um </a:t>
            </a:r>
            <a:r>
              <a:rPr lang="en-US" altLang="en-BR" dirty="0" err="1"/>
              <a:t>barramento</a:t>
            </a:r>
            <a:r>
              <a:rPr lang="en-US" altLang="en-BR" dirty="0"/>
              <a:t> do </a:t>
            </a:r>
            <a:r>
              <a:rPr lang="en-US" altLang="en-BR" dirty="0" err="1"/>
              <a:t>sistema</a:t>
            </a:r>
            <a:r>
              <a:rPr lang="en-US" altLang="en-BR" dirty="0"/>
              <a:t>.</a:t>
            </a:r>
          </a:p>
          <a:p>
            <a:pPr lvl="1"/>
            <a:endParaRPr lang="en-US" altLang="en-BR" dirty="0"/>
          </a:p>
          <a:p>
            <a:pPr marL="0" indent="0"/>
            <a:r>
              <a:rPr lang="en-US" altLang="en-BR" dirty="0"/>
              <a:t>Performance </a:t>
            </a:r>
            <a:r>
              <a:rPr lang="en-US" altLang="en-BR" dirty="0" err="1"/>
              <a:t>ótima</a:t>
            </a:r>
            <a:r>
              <a:rPr lang="en-US" altLang="en-BR" dirty="0"/>
              <a:t> </a:t>
            </a:r>
            <a:r>
              <a:rPr lang="en-US" altLang="en-BR" dirty="0" err="1"/>
              <a:t>vem</a:t>
            </a:r>
            <a:r>
              <a:rPr lang="en-US" altLang="en-BR" dirty="0"/>
              <a:t> da </a:t>
            </a:r>
            <a:r>
              <a:rPr lang="en-US" altLang="en-BR" dirty="0" err="1"/>
              <a:t>alocação</a:t>
            </a:r>
            <a:r>
              <a:rPr lang="en-US" altLang="en-BR" dirty="0"/>
              <a:t> de frames </a:t>
            </a:r>
            <a:r>
              <a:rPr lang="ja-JP" altLang="en-US"/>
              <a:t>“</a:t>
            </a:r>
            <a:r>
              <a:rPr lang="en-US" altLang="ja-JP" dirty="0" err="1"/>
              <a:t>perto</a:t>
            </a:r>
            <a:r>
              <a:rPr lang="ja-JP" altLang="en-US"/>
              <a:t>”</a:t>
            </a:r>
            <a:r>
              <a:rPr lang="en-US" altLang="ja-JP" dirty="0"/>
              <a:t> da  CPU </a:t>
            </a:r>
            <a:r>
              <a:rPr lang="en-US" altLang="ja-JP" dirty="0" err="1"/>
              <a:t>na</a:t>
            </a:r>
            <a:r>
              <a:rPr lang="en-US" altLang="ja-JP" dirty="0"/>
              <a:t> qual a thread </a:t>
            </a:r>
            <a:r>
              <a:rPr lang="en-US" altLang="ja-JP" dirty="0" err="1"/>
              <a:t>é</a:t>
            </a:r>
            <a:r>
              <a:rPr lang="en-US" altLang="ja-JP" dirty="0"/>
              <a:t> </a:t>
            </a:r>
            <a:r>
              <a:rPr lang="en-US" altLang="ja-JP" dirty="0" err="1"/>
              <a:t>escalonada</a:t>
            </a:r>
            <a:r>
              <a:rPr lang="en-US" altLang="ja-JP" dirty="0"/>
              <a:t>.</a:t>
            </a:r>
          </a:p>
          <a:p>
            <a:pPr lvl="1"/>
            <a:r>
              <a:rPr lang="en-US" altLang="en-BR" dirty="0" err="1"/>
              <a:t>Assim</a:t>
            </a:r>
            <a:r>
              <a:rPr lang="en-US" altLang="en-BR" dirty="0"/>
              <a:t>, o </a:t>
            </a:r>
            <a:r>
              <a:rPr lang="en-US" altLang="en-BR" dirty="0" err="1"/>
              <a:t>objetivo</a:t>
            </a:r>
            <a:r>
              <a:rPr lang="en-US" altLang="en-BR" dirty="0"/>
              <a:t> </a:t>
            </a:r>
            <a:r>
              <a:rPr lang="en-US" altLang="en-BR" dirty="0" err="1"/>
              <a:t>é</a:t>
            </a:r>
            <a:r>
              <a:rPr lang="en-US" altLang="en-BR" dirty="0"/>
              <a:t> </a:t>
            </a:r>
            <a:r>
              <a:rPr lang="en-US" altLang="en-BR" dirty="0" err="1"/>
              <a:t>modificar</a:t>
            </a:r>
            <a:r>
              <a:rPr lang="en-US" altLang="en-BR" dirty="0"/>
              <a:t> o </a:t>
            </a:r>
            <a:r>
              <a:rPr lang="en-US" altLang="en-BR" dirty="0" err="1"/>
              <a:t>escalonador</a:t>
            </a:r>
            <a:r>
              <a:rPr lang="en-US" altLang="en-BR" dirty="0"/>
              <a:t> para </a:t>
            </a:r>
            <a:r>
              <a:rPr lang="en-US" altLang="en-BR" dirty="0" err="1"/>
              <a:t>escalonar</a:t>
            </a:r>
            <a:r>
              <a:rPr lang="en-US" altLang="en-BR" dirty="0"/>
              <a:t> a thread para a </a:t>
            </a:r>
            <a:r>
              <a:rPr lang="en-US" altLang="en-BR" dirty="0" err="1"/>
              <a:t>mesma</a:t>
            </a:r>
            <a:r>
              <a:rPr lang="en-US" altLang="en-BR" dirty="0"/>
              <a:t> CPU sempre que </a:t>
            </a:r>
            <a:r>
              <a:rPr lang="en-US" altLang="en-BR" dirty="0" err="1"/>
              <a:t>possível</a:t>
            </a:r>
            <a:r>
              <a:rPr lang="en-US" altLang="en-BR" dirty="0"/>
              <a:t> e </a:t>
            </a:r>
            <a:r>
              <a:rPr lang="en-US" altLang="en-BR" dirty="0" err="1"/>
              <a:t>alocar</a:t>
            </a:r>
            <a:r>
              <a:rPr lang="en-US" altLang="en-BR" dirty="0"/>
              <a:t> frames </a:t>
            </a:r>
            <a:r>
              <a:rPr lang="en-US" altLang="en-BR" dirty="0" err="1"/>
              <a:t>na</a:t>
            </a:r>
            <a:r>
              <a:rPr lang="en-US" altLang="en-BR" dirty="0"/>
              <a:t> </a:t>
            </a:r>
            <a:r>
              <a:rPr lang="en-US" altLang="en-BR" dirty="0" err="1"/>
              <a:t>unidade</a:t>
            </a:r>
            <a:r>
              <a:rPr lang="en-US" altLang="en-BR" dirty="0"/>
              <a:t> de </a:t>
            </a:r>
            <a:r>
              <a:rPr lang="en-US" altLang="en-BR" dirty="0" err="1"/>
              <a:t>memória</a:t>
            </a:r>
            <a:r>
              <a:rPr lang="en-US" altLang="en-BR" dirty="0"/>
              <a:t> </a:t>
            </a:r>
            <a:r>
              <a:rPr lang="en-US" altLang="pt-BR" dirty="0"/>
              <a:t>“</a:t>
            </a:r>
            <a:r>
              <a:rPr lang="en-US" altLang="ja-JP" dirty="0" err="1"/>
              <a:t>mais</a:t>
            </a:r>
            <a:r>
              <a:rPr lang="en-US" altLang="ja-JP" dirty="0"/>
              <a:t> </a:t>
            </a:r>
            <a:r>
              <a:rPr lang="en-US" altLang="ja-JP" dirty="0" err="1"/>
              <a:t>próxima</a:t>
            </a:r>
            <a:r>
              <a:rPr lang="en-US" altLang="ja-JP" dirty="0"/>
              <a:t>.</a:t>
            </a:r>
          </a:p>
          <a:p>
            <a:pPr marL="0" indent="0">
              <a:buNone/>
            </a:pPr>
            <a:endParaRPr lang="en-US" altLang="en-BR" dirty="0"/>
          </a:p>
        </p:txBody>
      </p:sp>
    </p:spTree>
    <p:extLst>
      <p:ext uri="{BB962C8B-B14F-4D97-AF65-F5344CB8AC3E}">
        <p14:creationId xmlns:p14="http://schemas.microsoft.com/office/powerpoint/2010/main" val="2910846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3CAC02E0-C60B-C34F-8417-A78090BC4897}"/>
              </a:ext>
            </a:extLst>
          </p:cNvPr>
          <p:cNvSpPr>
            <a:spLocks noGrp="1" noChangeArrowheads="1"/>
          </p:cNvSpPr>
          <p:nvPr>
            <p:ph type="title"/>
          </p:nvPr>
        </p:nvSpPr>
        <p:spPr>
          <a:xfrm>
            <a:off x="636608" y="188913"/>
            <a:ext cx="9574192" cy="576262"/>
          </a:xfrm>
        </p:spPr>
        <p:txBody>
          <a:bodyPr/>
          <a:lstStyle/>
          <a:p>
            <a:pPr eaLnBrk="1" hangingPunct="1"/>
            <a:r>
              <a:rPr lang="en-US" altLang="en-BR" dirty="0"/>
              <a:t>Thrashing</a:t>
            </a:r>
          </a:p>
        </p:txBody>
      </p:sp>
      <p:sp>
        <p:nvSpPr>
          <p:cNvPr id="87042" name="Rectangle 3">
            <a:extLst>
              <a:ext uri="{FF2B5EF4-FFF2-40B4-BE49-F238E27FC236}">
                <a16:creationId xmlns:a16="http://schemas.microsoft.com/office/drawing/2014/main" id="{9489B6E4-1B14-4042-868D-4977E27DC8E7}"/>
              </a:ext>
            </a:extLst>
          </p:cNvPr>
          <p:cNvSpPr>
            <a:spLocks noGrp="1" noChangeArrowheads="1"/>
          </p:cNvSpPr>
          <p:nvPr>
            <p:ph type="body" idx="1"/>
          </p:nvPr>
        </p:nvSpPr>
        <p:spPr>
          <a:xfrm>
            <a:off x="636607" y="1131888"/>
            <a:ext cx="11169569" cy="4483100"/>
          </a:xfrm>
        </p:spPr>
        <p:txBody>
          <a:bodyPr/>
          <a:lstStyle/>
          <a:p>
            <a:r>
              <a:rPr lang="pt-BR" altLang="en-BR" dirty="0"/>
              <a:t>Se um processo não tem frames </a:t>
            </a:r>
            <a:r>
              <a:rPr lang="pt-BR" altLang="ja-JP" dirty="0"/>
              <a:t>suficientes para acomodar as páginas correntemente necessárias, a taxa de faltas de páginas será muito alta.</a:t>
            </a:r>
          </a:p>
          <a:p>
            <a:endParaRPr lang="pt-BR" altLang="en-BR" dirty="0"/>
          </a:p>
          <a:p>
            <a:r>
              <a:rPr lang="pt-BR" altLang="en-BR" dirty="0"/>
              <a:t>Isso pode ocorrer, por exemplo, quando o grau de multiprogramação está muito alto. Neste cenário, ocorre baixa utilização da CPU com vários processos acionando o sistema de </a:t>
            </a:r>
            <a:r>
              <a:rPr lang="pt-BR" altLang="en-BR" dirty="0" err="1"/>
              <a:t>pagging</a:t>
            </a:r>
            <a:r>
              <a:rPr lang="pt-BR" altLang="en-BR" dirty="0"/>
              <a:t> (</a:t>
            </a:r>
            <a:r>
              <a:rPr lang="pt-BR" altLang="en-BR" dirty="0" err="1"/>
              <a:t>swapp</a:t>
            </a:r>
            <a:r>
              <a:rPr lang="pt-BR" altLang="en-BR" dirty="0"/>
              <a:t> de páginas).</a:t>
            </a:r>
          </a:p>
          <a:p>
            <a:pPr marL="0" indent="0">
              <a:buNone/>
            </a:pPr>
            <a:endParaRPr lang="pt-BR" altLang="en-BR" dirty="0"/>
          </a:p>
          <a:p>
            <a:r>
              <a:rPr lang="pt-BR" altLang="en-BR" b="1" dirty="0" err="1">
                <a:solidFill>
                  <a:srgbClr val="3366FF"/>
                </a:solidFill>
              </a:rPr>
              <a:t>Thrashing</a:t>
            </a:r>
            <a:r>
              <a:rPr lang="pt-BR" altLang="en-BR" dirty="0">
                <a:solidFill>
                  <a:srgbClr val="3366FF"/>
                </a:solidFill>
              </a:rPr>
              <a:t> </a:t>
            </a:r>
            <a:r>
              <a:rPr lang="pt-BR" altLang="en-BR" dirty="0">
                <a:sym typeface="Symbol" pitchFamily="2" charset="2"/>
              </a:rPr>
              <a:t> quando um processo fica ocupado fazendo swapping de páginas e não progride.</a:t>
            </a:r>
            <a:endParaRPr lang="pt-BR" altLang="en-BR" dirty="0"/>
          </a:p>
        </p:txBody>
      </p:sp>
    </p:spTree>
    <p:extLst>
      <p:ext uri="{BB962C8B-B14F-4D97-AF65-F5344CB8AC3E}">
        <p14:creationId xmlns:p14="http://schemas.microsoft.com/office/powerpoint/2010/main" val="1600980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8AD6E84E-2E0D-2B46-A179-CDDD6364C56F}"/>
              </a:ext>
            </a:extLst>
          </p:cNvPr>
          <p:cNvSpPr>
            <a:spLocks noGrp="1" noChangeArrowheads="1"/>
          </p:cNvSpPr>
          <p:nvPr>
            <p:ph type="title"/>
          </p:nvPr>
        </p:nvSpPr>
        <p:spPr>
          <a:xfrm>
            <a:off x="2468564" y="163513"/>
            <a:ext cx="6923087" cy="576262"/>
          </a:xfrm>
        </p:spPr>
        <p:txBody>
          <a:bodyPr/>
          <a:lstStyle/>
          <a:p>
            <a:pPr eaLnBrk="1" hangingPunct="1"/>
            <a:r>
              <a:rPr lang="en-US" altLang="en-BR"/>
              <a:t>Thrashing (Cont.)</a:t>
            </a:r>
            <a:endParaRPr lang="en-US" altLang="en-BR" sz="2400"/>
          </a:p>
        </p:txBody>
      </p:sp>
      <p:pic>
        <p:nvPicPr>
          <p:cNvPr id="89090" name="Picture 4" descr="9">
            <a:extLst>
              <a:ext uri="{FF2B5EF4-FFF2-40B4-BE49-F238E27FC236}">
                <a16:creationId xmlns:a16="http://schemas.microsoft.com/office/drawing/2014/main" id="{E375C113-82EF-3542-8993-24B9FAD9B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1" y="1206500"/>
            <a:ext cx="6678613"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018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C36A6669-CCEF-5C47-904B-30566DF8F12D}"/>
              </a:ext>
            </a:extLst>
          </p:cNvPr>
          <p:cNvSpPr>
            <a:spLocks noGrp="1" noChangeArrowheads="1"/>
          </p:cNvSpPr>
          <p:nvPr>
            <p:ph type="title"/>
          </p:nvPr>
        </p:nvSpPr>
        <p:spPr>
          <a:xfrm>
            <a:off x="763930" y="188913"/>
            <a:ext cx="10613984" cy="576262"/>
          </a:xfrm>
        </p:spPr>
        <p:txBody>
          <a:bodyPr/>
          <a:lstStyle/>
          <a:p>
            <a:pPr eaLnBrk="1" hangingPunct="1"/>
            <a:r>
              <a:rPr lang="en-US" altLang="en-BR" dirty="0" err="1"/>
              <a:t>Paginação</a:t>
            </a:r>
            <a:r>
              <a:rPr lang="en-US" altLang="en-BR" dirty="0"/>
              <a:t> por </a:t>
            </a:r>
            <a:r>
              <a:rPr lang="en-US" altLang="en-BR" dirty="0" err="1"/>
              <a:t>demanda</a:t>
            </a:r>
            <a:r>
              <a:rPr lang="en-US" altLang="en-BR" dirty="0"/>
              <a:t> e Thrashing </a:t>
            </a:r>
            <a:endParaRPr lang="en-US" altLang="en-BR" sz="2400" dirty="0"/>
          </a:p>
        </p:txBody>
      </p:sp>
      <p:sp>
        <p:nvSpPr>
          <p:cNvPr id="91138" name="Rectangle 3">
            <a:extLst>
              <a:ext uri="{FF2B5EF4-FFF2-40B4-BE49-F238E27FC236}">
                <a16:creationId xmlns:a16="http://schemas.microsoft.com/office/drawing/2014/main" id="{C1F88B8B-33C0-DD4F-8A4A-6A99064D1CF9}"/>
              </a:ext>
            </a:extLst>
          </p:cNvPr>
          <p:cNvSpPr>
            <a:spLocks noGrp="1" noChangeArrowheads="1"/>
          </p:cNvSpPr>
          <p:nvPr>
            <p:ph type="body" idx="1"/>
          </p:nvPr>
        </p:nvSpPr>
        <p:spPr>
          <a:xfrm>
            <a:off x="351693" y="1084264"/>
            <a:ext cx="6576646" cy="5490156"/>
          </a:xfrm>
        </p:spPr>
        <p:txBody>
          <a:bodyPr/>
          <a:lstStyle/>
          <a:p>
            <a:r>
              <a:rPr lang="pt-BR" altLang="en-BR" dirty="0"/>
              <a:t>Para evitar o </a:t>
            </a:r>
            <a:r>
              <a:rPr lang="pt-BR" altLang="en-BR" dirty="0" err="1"/>
              <a:t>thrashing</a:t>
            </a:r>
            <a:r>
              <a:rPr lang="pt-BR" altLang="en-BR" dirty="0"/>
              <a:t>, devemos fornecer aos processos quantos frames eles precisarem. Mas, como sabemos quantos frames ele “precisa”? Uma estratégia consiste em observar quantos frames um processo está realmente usando. Esta abordagem define o chamado </a:t>
            </a:r>
            <a:r>
              <a:rPr lang="pt-BR" altLang="en-BR" u="sng" dirty="0"/>
              <a:t>modelo de localidade de execução do processo</a:t>
            </a:r>
            <a:r>
              <a:rPr lang="pt-BR" altLang="en-BR" dirty="0"/>
              <a:t>.</a:t>
            </a:r>
          </a:p>
          <a:p>
            <a:pPr marL="0" indent="0">
              <a:buNone/>
            </a:pPr>
            <a:endParaRPr lang="pt-BR" altLang="en-BR" dirty="0"/>
          </a:p>
          <a:p>
            <a:r>
              <a:rPr lang="pt-BR" altLang="en-BR" u="sng" dirty="0"/>
              <a:t>Modelo de localidade</a:t>
            </a:r>
            <a:r>
              <a:rPr lang="pt-BR" altLang="en-BR" dirty="0"/>
              <a:t>: processos migram de uma localidade para outra, o que significa que em um dado momento ele precisa de apenas um conjunto de páginas para operar sem falta de páginas. </a:t>
            </a:r>
          </a:p>
          <a:p>
            <a:pPr lvl="1">
              <a:buFont typeface="Monotype Sorts" pitchFamily="2" charset="2"/>
              <a:buNone/>
            </a:pPr>
            <a:endParaRPr lang="pt-BR" altLang="en-BR" dirty="0"/>
          </a:p>
          <a:p>
            <a:r>
              <a:rPr lang="pt-BR" altLang="en-BR" dirty="0"/>
              <a:t>Por que </a:t>
            </a:r>
            <a:r>
              <a:rPr lang="pt-BR" altLang="en-BR" i="1" dirty="0" err="1"/>
              <a:t>thrashing</a:t>
            </a:r>
            <a:r>
              <a:rPr lang="pt-BR" altLang="en-BR" dirty="0"/>
              <a:t> ocorre? </a:t>
            </a:r>
            <a:r>
              <a:rPr lang="pt-BR" altLang="en-BR" dirty="0">
                <a:sym typeface="Symbol" pitchFamily="2" charset="2"/>
              </a:rPr>
              <a:t>tamanho das localidades &gt; tamanho total da memória alocada.</a:t>
            </a:r>
          </a:p>
          <a:p>
            <a:pPr lvl="1"/>
            <a:r>
              <a:rPr lang="pt-BR" altLang="en-BR" dirty="0">
                <a:sym typeface="Symbol" pitchFamily="2" charset="2"/>
              </a:rPr>
              <a:t>O que é tratado por substituições de páginas.</a:t>
            </a:r>
            <a:endParaRPr lang="pt-BR" altLang="en-BR" dirty="0"/>
          </a:p>
        </p:txBody>
      </p:sp>
      <p:pic>
        <p:nvPicPr>
          <p:cNvPr id="3" name="Picture 2">
            <a:extLst>
              <a:ext uri="{FF2B5EF4-FFF2-40B4-BE49-F238E27FC236}">
                <a16:creationId xmlns:a16="http://schemas.microsoft.com/office/drawing/2014/main" id="{D1C0CD1D-7597-1040-B837-420607B879F4}"/>
              </a:ext>
            </a:extLst>
          </p:cNvPr>
          <p:cNvPicPr>
            <a:picLocks noChangeAspect="1"/>
          </p:cNvPicPr>
          <p:nvPr/>
        </p:nvPicPr>
        <p:blipFill>
          <a:blip r:embed="rId3"/>
          <a:stretch>
            <a:fillRect/>
          </a:stretch>
        </p:blipFill>
        <p:spPr>
          <a:xfrm>
            <a:off x="7280878" y="477044"/>
            <a:ext cx="4737100" cy="6350000"/>
          </a:xfrm>
          <a:prstGeom prst="rect">
            <a:avLst/>
          </a:prstGeom>
        </p:spPr>
      </p:pic>
    </p:spTree>
    <p:extLst>
      <p:ext uri="{BB962C8B-B14F-4D97-AF65-F5344CB8AC3E}">
        <p14:creationId xmlns:p14="http://schemas.microsoft.com/office/powerpoint/2010/main" val="2717263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E590C1AB-2E29-AC43-8360-4E2D08996AD1}"/>
              </a:ext>
            </a:extLst>
          </p:cNvPr>
          <p:cNvSpPr>
            <a:spLocks noGrp="1" noChangeArrowheads="1"/>
          </p:cNvSpPr>
          <p:nvPr>
            <p:ph type="title"/>
          </p:nvPr>
        </p:nvSpPr>
        <p:spPr>
          <a:xfrm>
            <a:off x="717630" y="298450"/>
            <a:ext cx="9470020" cy="576263"/>
          </a:xfrm>
        </p:spPr>
        <p:txBody>
          <a:bodyPr/>
          <a:lstStyle/>
          <a:p>
            <a:pPr eaLnBrk="1" hangingPunct="1"/>
            <a:r>
              <a:rPr lang="en-US" altLang="en-BR" dirty="0"/>
              <a:t>Working-Set Model (</a:t>
            </a:r>
            <a:r>
              <a:rPr lang="en-US" altLang="en-BR" dirty="0" err="1"/>
              <a:t>modelo</a:t>
            </a:r>
            <a:r>
              <a:rPr lang="en-US" altLang="en-BR" dirty="0"/>
              <a:t> do conjunto de </a:t>
            </a:r>
            <a:r>
              <a:rPr lang="en-US" altLang="en-BR" dirty="0" err="1"/>
              <a:t>trabalho</a:t>
            </a:r>
            <a:r>
              <a:rPr lang="en-US" altLang="en-BR" dirty="0"/>
              <a:t>)</a:t>
            </a:r>
          </a:p>
        </p:txBody>
      </p:sp>
      <p:sp>
        <p:nvSpPr>
          <p:cNvPr id="95234" name="Rectangle 3">
            <a:extLst>
              <a:ext uri="{FF2B5EF4-FFF2-40B4-BE49-F238E27FC236}">
                <a16:creationId xmlns:a16="http://schemas.microsoft.com/office/drawing/2014/main" id="{5EEC651A-62C6-C942-8420-AD9FB2371973}"/>
              </a:ext>
            </a:extLst>
          </p:cNvPr>
          <p:cNvSpPr>
            <a:spLocks noGrp="1" noChangeArrowheads="1"/>
          </p:cNvSpPr>
          <p:nvPr>
            <p:ph type="body" idx="1"/>
          </p:nvPr>
        </p:nvSpPr>
        <p:spPr>
          <a:xfrm>
            <a:off x="856527" y="979488"/>
            <a:ext cx="10579260" cy="5580062"/>
          </a:xfrm>
        </p:spPr>
        <p:txBody>
          <a:bodyPr/>
          <a:lstStyle/>
          <a:p>
            <a:r>
              <a:rPr lang="pt-BR" altLang="en-BR" sz="1600" dirty="0">
                <a:sym typeface="Symbol" pitchFamily="2" charset="2"/>
              </a:rPr>
              <a:t>  </a:t>
            </a:r>
            <a:r>
              <a:rPr lang="pt-BR" altLang="en-BR" sz="1600" dirty="0" err="1">
                <a:sym typeface="Symbol" pitchFamily="2" charset="2"/>
              </a:rPr>
              <a:t>working</a:t>
            </a:r>
            <a:r>
              <a:rPr lang="pt-BR" altLang="en-BR" sz="1600" dirty="0">
                <a:sym typeface="Symbol" pitchFamily="2" charset="2"/>
              </a:rPr>
              <a:t>-set </a:t>
            </a:r>
            <a:r>
              <a:rPr lang="pt-BR" altLang="en-BR" sz="1600" dirty="0" err="1">
                <a:sym typeface="Symbol" pitchFamily="2" charset="2"/>
              </a:rPr>
              <a:t>window</a:t>
            </a:r>
            <a:r>
              <a:rPr lang="pt-BR" altLang="en-BR" sz="1600" dirty="0">
                <a:sym typeface="Symbol" pitchFamily="2" charset="2"/>
              </a:rPr>
              <a:t>  um número fixado de referências a páginas. O conjunto de trabalho são as páginas referenciadas dentro da janela.  Exemplo:  10,000 referências.</a:t>
            </a:r>
          </a:p>
          <a:p>
            <a:endParaRPr lang="pt-BR" altLang="en-BR" sz="1600" i="1" dirty="0">
              <a:sym typeface="Symbol" pitchFamily="2" charset="2"/>
            </a:endParaRPr>
          </a:p>
          <a:p>
            <a:endParaRPr lang="pt-BR" altLang="en-BR" sz="1600" i="1" dirty="0">
              <a:sym typeface="Symbol" pitchFamily="2" charset="2"/>
            </a:endParaRPr>
          </a:p>
          <a:p>
            <a:endParaRPr lang="pt-BR" altLang="en-BR" sz="1600" i="1" dirty="0">
              <a:sym typeface="Symbol" pitchFamily="2" charset="2"/>
            </a:endParaRPr>
          </a:p>
          <a:p>
            <a:endParaRPr lang="pt-BR" altLang="en-BR" sz="1600" i="1" dirty="0">
              <a:sym typeface="Symbol" pitchFamily="2" charset="2"/>
            </a:endParaRPr>
          </a:p>
          <a:p>
            <a:endParaRPr lang="pt-BR" altLang="en-BR" sz="1600" i="1" dirty="0">
              <a:sym typeface="Symbol" pitchFamily="2" charset="2"/>
            </a:endParaRPr>
          </a:p>
          <a:p>
            <a:endParaRPr lang="pt-BR" altLang="en-BR" sz="1600" i="1" dirty="0">
              <a:sym typeface="Symbol" pitchFamily="2" charset="2"/>
            </a:endParaRPr>
          </a:p>
          <a:p>
            <a:r>
              <a:rPr lang="pt-BR" altLang="en-BR" sz="1600" i="1" dirty="0" err="1">
                <a:sym typeface="Symbol" pitchFamily="2" charset="2"/>
              </a:rPr>
              <a:t>WSS</a:t>
            </a:r>
            <a:r>
              <a:rPr lang="pt-BR" altLang="en-BR" sz="1600" i="1" baseline="-25000" dirty="0" err="1">
                <a:sym typeface="Symbol" pitchFamily="2" charset="2"/>
              </a:rPr>
              <a:t>i</a:t>
            </a:r>
            <a:r>
              <a:rPr lang="pt-BR" altLang="en-BR" sz="1600" dirty="0">
                <a:sym typeface="Symbol" pitchFamily="2" charset="2"/>
              </a:rPr>
              <a:t> (conjunto de trabalho do processo </a:t>
            </a:r>
            <a:r>
              <a:rPr lang="pt-BR" altLang="en-BR" sz="1600" i="1" dirty="0" err="1">
                <a:sym typeface="Symbol" pitchFamily="2" charset="2"/>
              </a:rPr>
              <a:t>P</a:t>
            </a:r>
            <a:r>
              <a:rPr lang="pt-BR" altLang="en-BR" sz="1600" i="1" baseline="-25000" dirty="0" err="1">
                <a:sym typeface="Symbol" pitchFamily="2" charset="2"/>
              </a:rPr>
              <a:t>i</a:t>
            </a:r>
            <a:r>
              <a:rPr lang="pt-BR" altLang="en-BR" sz="1600" dirty="0">
                <a:sym typeface="Symbol" pitchFamily="2" charset="2"/>
              </a:rPr>
              <a:t>) = número total de páginas referenciadas no  mais recente (varia no tempo)</a:t>
            </a:r>
          </a:p>
          <a:p>
            <a:pPr lvl="1"/>
            <a:r>
              <a:rPr lang="pt-BR" altLang="en-BR" sz="1600" dirty="0">
                <a:sym typeface="Symbol" pitchFamily="2" charset="2"/>
              </a:rPr>
              <a:t>se  pequeno demais não cobrirá a localidade inteira</a:t>
            </a:r>
          </a:p>
          <a:p>
            <a:pPr lvl="1"/>
            <a:r>
              <a:rPr lang="pt-BR" altLang="en-BR" sz="1600" dirty="0">
                <a:sym typeface="Symbol" pitchFamily="2" charset="2"/>
              </a:rPr>
              <a:t>se  grande demais cobrirá várias localidades (desperdício)</a:t>
            </a:r>
          </a:p>
          <a:p>
            <a:pPr lvl="1"/>
            <a:endParaRPr lang="pt-BR" altLang="en-BR" sz="1600" dirty="0">
              <a:sym typeface="Symbol" pitchFamily="2" charset="2"/>
            </a:endParaRPr>
          </a:p>
          <a:p>
            <a:r>
              <a:rPr lang="pt-BR" altLang="en-BR" sz="1600" i="1" dirty="0" err="1">
                <a:sym typeface="Symbol" pitchFamily="2" charset="2"/>
              </a:rPr>
              <a:t>D</a:t>
            </a:r>
            <a:r>
              <a:rPr lang="pt-BR" altLang="en-BR" sz="1600" dirty="0">
                <a:sym typeface="Symbol" pitchFamily="2" charset="2"/>
              </a:rPr>
              <a:t> =  </a:t>
            </a:r>
            <a:r>
              <a:rPr lang="pt-BR" altLang="en-BR" sz="1600" i="1" dirty="0" err="1">
                <a:sym typeface="Symbol" pitchFamily="2" charset="2"/>
              </a:rPr>
              <a:t>WSS</a:t>
            </a:r>
            <a:r>
              <a:rPr lang="pt-BR" altLang="en-BR" sz="1600" i="1" baseline="-25000" dirty="0" err="1">
                <a:sym typeface="Symbol" pitchFamily="2" charset="2"/>
              </a:rPr>
              <a:t>i</a:t>
            </a:r>
            <a:r>
              <a:rPr lang="pt-BR" altLang="en-BR" sz="1600" dirty="0">
                <a:sym typeface="Symbol" pitchFamily="2" charset="2"/>
              </a:rPr>
              <a:t>  demanda total de frames de todos os processos. </a:t>
            </a:r>
          </a:p>
          <a:p>
            <a:pPr lvl="1"/>
            <a:r>
              <a:rPr lang="pt-BR" altLang="en-BR" sz="1600" dirty="0">
                <a:sym typeface="Symbol" pitchFamily="2" charset="2"/>
              </a:rPr>
              <a:t>Se </a:t>
            </a:r>
            <a:r>
              <a:rPr lang="pt-BR" altLang="en-BR" sz="1600" i="1" dirty="0" err="1">
                <a:sym typeface="Symbol" pitchFamily="2" charset="2"/>
              </a:rPr>
              <a:t>D</a:t>
            </a:r>
            <a:r>
              <a:rPr lang="pt-BR" altLang="en-BR" sz="1600" dirty="0">
                <a:sym typeface="Symbol" pitchFamily="2" charset="2"/>
              </a:rPr>
              <a:t> &gt; </a:t>
            </a:r>
            <a:r>
              <a:rPr lang="pt-BR" altLang="en-BR" sz="1600" i="1" dirty="0">
                <a:sym typeface="Symbol" pitchFamily="2" charset="2"/>
              </a:rPr>
              <a:t>m</a:t>
            </a:r>
            <a:r>
              <a:rPr lang="pt-BR" altLang="en-BR" sz="1600" dirty="0">
                <a:sym typeface="Symbol" pitchFamily="2" charset="2"/>
              </a:rPr>
              <a:t>  </a:t>
            </a:r>
            <a:r>
              <a:rPr lang="pt-BR" altLang="en-BR" sz="1600" dirty="0" err="1">
                <a:sym typeface="Symbol" pitchFamily="2" charset="2"/>
              </a:rPr>
              <a:t>Thrashing</a:t>
            </a:r>
            <a:r>
              <a:rPr lang="pt-BR" altLang="en-BR" sz="1600" dirty="0">
                <a:sym typeface="Symbol" pitchFamily="2" charset="2"/>
              </a:rPr>
              <a:t> pode ocorrer pois alguns processos não terão frames suficientes. Política geral envolve suspender ou fazer swap do processo que causar </a:t>
            </a:r>
            <a:r>
              <a:rPr lang="pt-BR" altLang="en-BR" sz="1600" dirty="0" err="1">
                <a:sym typeface="Symbol" pitchFamily="2" charset="2"/>
              </a:rPr>
              <a:t>thrashing</a:t>
            </a:r>
            <a:r>
              <a:rPr lang="pt-BR" altLang="en-BR" sz="1600" dirty="0">
                <a:sym typeface="Symbol" pitchFamily="2" charset="2"/>
              </a:rPr>
              <a:t>.</a:t>
            </a:r>
          </a:p>
          <a:p>
            <a:pPr marL="457176" lvl="1" indent="0">
              <a:buNone/>
            </a:pPr>
            <a:endParaRPr lang="pt-BR" altLang="en-BR" sz="1600" dirty="0">
              <a:sym typeface="Symbol" pitchFamily="2" charset="2"/>
            </a:endParaRPr>
          </a:p>
          <a:p>
            <a:r>
              <a:rPr lang="pt-BR" altLang="en-BR" sz="1600" dirty="0">
                <a:sym typeface="Symbol" pitchFamily="2" charset="2"/>
              </a:rPr>
              <a:t>Com  selecionado o SO monitora o </a:t>
            </a:r>
            <a:r>
              <a:rPr lang="pt-BR" altLang="en-BR" sz="1600" dirty="0" err="1">
                <a:sym typeface="Symbol" pitchFamily="2" charset="2"/>
              </a:rPr>
              <a:t>working</a:t>
            </a:r>
            <a:r>
              <a:rPr lang="pt-BR" altLang="en-BR" sz="1600" dirty="0">
                <a:sym typeface="Symbol" pitchFamily="2" charset="2"/>
              </a:rPr>
              <a:t>-set de cada processo e tenta alocar frames suficientes para acomoda-lo.</a:t>
            </a:r>
          </a:p>
        </p:txBody>
      </p:sp>
      <p:pic>
        <p:nvPicPr>
          <p:cNvPr id="95235" name="Picture 5">
            <a:extLst>
              <a:ext uri="{FF2B5EF4-FFF2-40B4-BE49-F238E27FC236}">
                <a16:creationId xmlns:a16="http://schemas.microsoft.com/office/drawing/2014/main" id="{5DF006D2-ABE1-D84A-8151-0B15F5B9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475" y="1657145"/>
            <a:ext cx="670718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350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25ABDF64-FD98-C04B-AF3B-A854ED0A6FBA}"/>
              </a:ext>
            </a:extLst>
          </p:cNvPr>
          <p:cNvSpPr>
            <a:spLocks noGrp="1" noChangeArrowheads="1"/>
          </p:cNvSpPr>
          <p:nvPr>
            <p:ph type="title"/>
          </p:nvPr>
        </p:nvSpPr>
        <p:spPr>
          <a:xfrm>
            <a:off x="625034" y="381001"/>
            <a:ext cx="9611168" cy="576263"/>
          </a:xfrm>
        </p:spPr>
        <p:txBody>
          <a:bodyPr/>
          <a:lstStyle/>
          <a:p>
            <a:pPr eaLnBrk="1" hangingPunct="1"/>
            <a:r>
              <a:rPr lang="pt-BR" altLang="en-BR" dirty="0"/>
              <a:t>Monitorando o </a:t>
            </a:r>
            <a:r>
              <a:rPr lang="pt-BR" altLang="en-BR" dirty="0" err="1"/>
              <a:t>Working</a:t>
            </a:r>
            <a:r>
              <a:rPr lang="pt-BR" altLang="en-BR" dirty="0"/>
              <a:t> Set (conjunto de trabalho)</a:t>
            </a:r>
          </a:p>
        </p:txBody>
      </p:sp>
      <p:sp>
        <p:nvSpPr>
          <p:cNvPr id="97282" name="Rectangle 3">
            <a:extLst>
              <a:ext uri="{FF2B5EF4-FFF2-40B4-BE49-F238E27FC236}">
                <a16:creationId xmlns:a16="http://schemas.microsoft.com/office/drawing/2014/main" id="{CB78C42B-CDF5-3B4A-B87B-00875C403E03}"/>
              </a:ext>
            </a:extLst>
          </p:cNvPr>
          <p:cNvSpPr>
            <a:spLocks noGrp="1" noChangeArrowheads="1"/>
          </p:cNvSpPr>
          <p:nvPr>
            <p:ph type="body" idx="1"/>
          </p:nvPr>
        </p:nvSpPr>
        <p:spPr>
          <a:xfrm>
            <a:off x="625033" y="1119189"/>
            <a:ext cx="11273742" cy="4530725"/>
          </a:xfrm>
        </p:spPr>
        <p:txBody>
          <a:bodyPr/>
          <a:lstStyle/>
          <a:p>
            <a:r>
              <a:rPr lang="pt-BR" altLang="en-BR" dirty="0"/>
              <a:t>Pode ser aproximado monitorando as páginas acessadas em intervalos regulares de tempo +  bits de referência para determinar quem foi acessado.</a:t>
            </a:r>
          </a:p>
          <a:p>
            <a:endParaRPr lang="pt-BR" altLang="en-BR" dirty="0"/>
          </a:p>
          <a:p>
            <a:r>
              <a:rPr lang="pt-BR" altLang="en-BR" dirty="0"/>
              <a:t>Exemplo:</a:t>
            </a:r>
            <a:endParaRPr lang="pt-BR" altLang="en-BR" dirty="0">
              <a:sym typeface="Symbol" pitchFamily="2" charset="2"/>
            </a:endParaRPr>
          </a:p>
          <a:p>
            <a:pPr lvl="1"/>
            <a:r>
              <a:rPr lang="pt-BR" altLang="en-BR" dirty="0">
                <a:sym typeface="Symbol" pitchFamily="2" charset="2"/>
              </a:rPr>
              <a:t>Timer interrompe a cada 5000 unidades de tempo</a:t>
            </a:r>
          </a:p>
          <a:p>
            <a:pPr lvl="1"/>
            <a:r>
              <a:rPr lang="pt-BR" altLang="en-BR" dirty="0">
                <a:sym typeface="Symbol" pitchFamily="2" charset="2"/>
              </a:rPr>
              <a:t>Mantém em memória 1 bit para cada página</a:t>
            </a:r>
          </a:p>
          <a:p>
            <a:pPr lvl="1"/>
            <a:r>
              <a:rPr lang="pt-BR" altLang="en-BR" dirty="0">
                <a:sym typeface="Symbol" pitchFamily="2" charset="2"/>
              </a:rPr>
              <a:t>Se o bit = 1  página está no </a:t>
            </a:r>
            <a:r>
              <a:rPr lang="pt-BR" altLang="en-BR" dirty="0" err="1">
                <a:sym typeface="Symbol" pitchFamily="2" charset="2"/>
              </a:rPr>
              <a:t>working</a:t>
            </a:r>
            <a:r>
              <a:rPr lang="pt-BR" altLang="en-BR" dirty="0">
                <a:sym typeface="Symbol" pitchFamily="2" charset="2"/>
              </a:rPr>
              <a:t> set</a:t>
            </a:r>
          </a:p>
        </p:txBody>
      </p:sp>
    </p:spTree>
    <p:extLst>
      <p:ext uri="{BB962C8B-B14F-4D97-AF65-F5344CB8AC3E}">
        <p14:creationId xmlns:p14="http://schemas.microsoft.com/office/powerpoint/2010/main" val="1939192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8B96BAFE-91CA-9A48-80F8-8A5193F63354}"/>
              </a:ext>
            </a:extLst>
          </p:cNvPr>
          <p:cNvSpPr>
            <a:spLocks noGrp="1" noChangeArrowheads="1"/>
          </p:cNvSpPr>
          <p:nvPr>
            <p:ph type="title"/>
          </p:nvPr>
        </p:nvSpPr>
        <p:spPr>
          <a:xfrm>
            <a:off x="567160" y="236537"/>
            <a:ext cx="11320040" cy="576262"/>
          </a:xfrm>
        </p:spPr>
        <p:txBody>
          <a:bodyPr/>
          <a:lstStyle/>
          <a:p>
            <a:pPr eaLnBrk="1" hangingPunct="1"/>
            <a:r>
              <a:rPr lang="en-US" altLang="en-BR" dirty="0" err="1"/>
              <a:t>Controle</a:t>
            </a:r>
            <a:r>
              <a:rPr lang="en-US" altLang="en-BR" dirty="0"/>
              <a:t> do thrashing </a:t>
            </a:r>
            <a:r>
              <a:rPr lang="en-US" altLang="en-BR" dirty="0" err="1"/>
              <a:t>baseado</a:t>
            </a:r>
            <a:r>
              <a:rPr lang="en-US" altLang="en-BR" dirty="0"/>
              <a:t> </a:t>
            </a:r>
            <a:r>
              <a:rPr lang="en-US" altLang="en-BR" dirty="0" err="1"/>
              <a:t>na</a:t>
            </a:r>
            <a:r>
              <a:rPr lang="en-US" altLang="en-BR" dirty="0"/>
              <a:t> </a:t>
            </a:r>
            <a:r>
              <a:rPr lang="pt-BR" altLang="en-BR" dirty="0"/>
              <a:t>frequência</a:t>
            </a:r>
            <a:r>
              <a:rPr lang="en-US" altLang="en-BR" dirty="0"/>
              <a:t> de </a:t>
            </a:r>
            <a:r>
              <a:rPr lang="en-US" altLang="en-BR" dirty="0" err="1"/>
              <a:t>faltas</a:t>
            </a:r>
            <a:r>
              <a:rPr lang="en-US" altLang="en-BR" dirty="0"/>
              <a:t> de </a:t>
            </a:r>
            <a:r>
              <a:rPr lang="en-US" altLang="en-BR" dirty="0" err="1"/>
              <a:t>página</a:t>
            </a:r>
            <a:endParaRPr lang="en-US" altLang="en-BR" dirty="0"/>
          </a:p>
        </p:txBody>
      </p:sp>
      <p:sp>
        <p:nvSpPr>
          <p:cNvPr id="99330" name="Rectangle 3">
            <a:extLst>
              <a:ext uri="{FF2B5EF4-FFF2-40B4-BE49-F238E27FC236}">
                <a16:creationId xmlns:a16="http://schemas.microsoft.com/office/drawing/2014/main" id="{FC83FA17-E716-C74E-A262-883F3EE92D54}"/>
              </a:ext>
            </a:extLst>
          </p:cNvPr>
          <p:cNvSpPr>
            <a:spLocks noGrp="1" noChangeArrowheads="1"/>
          </p:cNvSpPr>
          <p:nvPr>
            <p:ph type="body" idx="1"/>
          </p:nvPr>
        </p:nvSpPr>
        <p:spPr>
          <a:xfrm>
            <a:off x="567159" y="1049338"/>
            <a:ext cx="11320039" cy="1668462"/>
          </a:xfrm>
        </p:spPr>
        <p:txBody>
          <a:bodyPr/>
          <a:lstStyle/>
          <a:p>
            <a:r>
              <a:rPr lang="pt-BR" altLang="en-BR" dirty="0"/>
              <a:t>Abordagem mais direta do que WSS</a:t>
            </a:r>
          </a:p>
          <a:p>
            <a:r>
              <a:rPr lang="pt-BR" altLang="en-BR" dirty="0"/>
              <a:t>Estabelece uma taxa </a:t>
            </a:r>
            <a:r>
              <a:rPr lang="pt-BR" altLang="ja-JP" dirty="0"/>
              <a:t>“aceitável” de </a:t>
            </a:r>
            <a:r>
              <a:rPr lang="pt-BR" altLang="ja-JP" b="1" dirty="0">
                <a:solidFill>
                  <a:srgbClr val="3366FF"/>
                </a:solidFill>
              </a:rPr>
              <a:t>falta de páginas </a:t>
            </a:r>
            <a:r>
              <a:rPr lang="pt-BR" altLang="ja-JP" dirty="0"/>
              <a:t>(</a:t>
            </a:r>
            <a:r>
              <a:rPr lang="pt-BR" altLang="ja-JP" b="1" dirty="0">
                <a:solidFill>
                  <a:srgbClr val="3366FF"/>
                </a:solidFill>
              </a:rPr>
              <a:t>PFF</a:t>
            </a:r>
            <a:r>
              <a:rPr lang="pt-BR" altLang="ja-JP" dirty="0"/>
              <a:t>)</a:t>
            </a:r>
            <a:r>
              <a:rPr lang="pt-BR" altLang="ja-JP" b="1" dirty="0">
                <a:solidFill>
                  <a:srgbClr val="3366FF"/>
                </a:solidFill>
              </a:rPr>
              <a:t> </a:t>
            </a:r>
            <a:endParaRPr lang="pt-BR" altLang="ja-JP" dirty="0"/>
          </a:p>
          <a:p>
            <a:pPr lvl="1"/>
            <a:r>
              <a:rPr lang="pt-BR" altLang="en-BR" dirty="0"/>
              <a:t>Se a taxa é muito baixa, processo perde frame</a:t>
            </a:r>
          </a:p>
          <a:p>
            <a:pPr lvl="1"/>
            <a:r>
              <a:rPr lang="pt-BR" altLang="en-BR" dirty="0"/>
              <a:t>Se a taxa é muito alta, processo ganha frame.</a:t>
            </a:r>
          </a:p>
        </p:txBody>
      </p:sp>
      <p:pic>
        <p:nvPicPr>
          <p:cNvPr id="99331" name="Picture 1" descr="9_21.pdf">
            <a:extLst>
              <a:ext uri="{FF2B5EF4-FFF2-40B4-BE49-F238E27FC236}">
                <a16:creationId xmlns:a16="http://schemas.microsoft.com/office/drawing/2014/main" id="{78B15983-37FC-8A45-BC40-7EABACBA12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2001" y="2954339"/>
            <a:ext cx="5103813"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21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295B6D52-4B4B-9A4F-84FF-B0BED0341144}"/>
              </a:ext>
            </a:extLst>
          </p:cNvPr>
          <p:cNvSpPr>
            <a:spLocks noGrp="1" noChangeArrowheads="1"/>
          </p:cNvSpPr>
          <p:nvPr>
            <p:ph type="title" idx="4294967295"/>
          </p:nvPr>
        </p:nvSpPr>
        <p:spPr>
          <a:xfrm>
            <a:off x="0" y="150813"/>
            <a:ext cx="10729913" cy="576262"/>
          </a:xfrm>
        </p:spPr>
        <p:txBody>
          <a:bodyPr/>
          <a:lstStyle/>
          <a:p>
            <a:pPr eaLnBrk="1" hangingPunct="1"/>
            <a:r>
              <a:rPr lang="pt-BR" altLang="en-BR" dirty="0"/>
              <a:t>Memória virtual: espaço de endereçamento virtual </a:t>
            </a:r>
            <a:endParaRPr lang="en-US" altLang="en-BR" dirty="0"/>
          </a:p>
        </p:txBody>
      </p:sp>
      <p:sp>
        <p:nvSpPr>
          <p:cNvPr id="13314" name="Rectangle 3">
            <a:extLst>
              <a:ext uri="{FF2B5EF4-FFF2-40B4-BE49-F238E27FC236}">
                <a16:creationId xmlns:a16="http://schemas.microsoft.com/office/drawing/2014/main" id="{305D1E20-2783-0347-84DD-1CEF2AE81E6C}"/>
              </a:ext>
            </a:extLst>
          </p:cNvPr>
          <p:cNvSpPr>
            <a:spLocks noGrp="1" noChangeArrowheads="1"/>
          </p:cNvSpPr>
          <p:nvPr>
            <p:ph type="body" idx="4294967295"/>
          </p:nvPr>
        </p:nvSpPr>
        <p:spPr>
          <a:xfrm>
            <a:off x="1068388" y="1038225"/>
            <a:ext cx="11123612" cy="5351463"/>
          </a:xfrm>
        </p:spPr>
        <p:txBody>
          <a:bodyPr/>
          <a:lstStyle/>
          <a:p>
            <a:r>
              <a:rPr lang="pt-BR" altLang="en-BR" u="sng" dirty="0"/>
              <a:t>Espaço de endereçamento virtual</a:t>
            </a:r>
            <a:r>
              <a:rPr lang="pt-BR" altLang="en-BR" dirty="0"/>
              <a:t> (ou lógico) se refere visão lógica de como um processo é armazenado em memória. O programador imagina o processo em memória começando no endereço 0 e tendo um espaço contíguo até o final de seu espaço de endereçamento.</a:t>
            </a:r>
          </a:p>
          <a:p>
            <a:endParaRPr lang="pt-BR" altLang="en-BR" dirty="0"/>
          </a:p>
          <a:p>
            <a:pPr lvl="1"/>
            <a:endParaRPr lang="pt-BR" altLang="en-BR" sz="1600" dirty="0"/>
          </a:p>
          <a:p>
            <a:r>
              <a:rPr lang="pt-BR" altLang="en-BR" dirty="0"/>
              <a:t>Na prática, o processo é paginado e/ou segmentado e há um mapeamento dos endereços virtuais para os endereços físicos. Aprendemos que na memória física o processo fica armazenado em segmentos, frames ou uma combinação dos dois, e não necessariamente num espaço contíguos. A MMU, em tempo de execução, deve mapear os endereços lógicos gerados pela CPU para endereços físicos.</a:t>
            </a:r>
          </a:p>
          <a:p>
            <a:endParaRPr lang="pt-BR" altLang="en-BR" dirty="0"/>
          </a:p>
          <a:p>
            <a:pPr lvl="1">
              <a:buFont typeface="Monotype Sorts" pitchFamily="2" charset="2"/>
              <a:buNone/>
            </a:pPr>
            <a:endParaRPr lang="pt-BR" altLang="en-BR" dirty="0"/>
          </a:p>
          <a:p>
            <a:r>
              <a:rPr lang="pt-BR" altLang="en-BR" dirty="0"/>
              <a:t>Memória virtual incorpora o suporte para que as páginas e/ou segmentos de um processo não precisem estar todos em memória físicas para possibilitar sua execução. A implementação é feita via </a:t>
            </a:r>
            <a:r>
              <a:rPr lang="pt-BR" altLang="en-BR" u="sng" dirty="0"/>
              <a:t>Paginação sob demanda</a:t>
            </a:r>
            <a:r>
              <a:rPr lang="pt-BR" altLang="en-BR" dirty="0"/>
              <a:t> e/ou </a:t>
            </a:r>
            <a:r>
              <a:rPr lang="pt-BR" altLang="en-BR" u="sng" dirty="0"/>
              <a:t>Segmentação sob demanda.</a:t>
            </a:r>
            <a:r>
              <a:rPr lang="pt-BR" altLang="en-BR" dirty="0"/>
              <a:t> Para simplificar, e sem perda de generalidade, discutiremos paginação sob demanda.</a:t>
            </a:r>
            <a:endParaRPr lang="pt-BR" altLang="en-BR" u="sng" dirty="0"/>
          </a:p>
        </p:txBody>
      </p:sp>
    </p:spTree>
    <p:extLst>
      <p:ext uri="{BB962C8B-B14F-4D97-AF65-F5344CB8AC3E}">
        <p14:creationId xmlns:p14="http://schemas.microsoft.com/office/powerpoint/2010/main" val="365014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92B2438F-D88F-FA4B-AC1D-CF877C6B036A}"/>
              </a:ext>
            </a:extLst>
          </p:cNvPr>
          <p:cNvSpPr>
            <a:spLocks noGrp="1" noChangeArrowheads="1"/>
          </p:cNvSpPr>
          <p:nvPr>
            <p:ph type="title"/>
          </p:nvPr>
        </p:nvSpPr>
        <p:spPr>
          <a:xfrm>
            <a:off x="567159" y="76201"/>
            <a:ext cx="10180217" cy="608013"/>
          </a:xfrm>
        </p:spPr>
        <p:txBody>
          <a:bodyPr/>
          <a:lstStyle/>
          <a:p>
            <a:pPr eaLnBrk="1" hangingPunct="1"/>
            <a:r>
              <a:rPr lang="pt-BR" altLang="en-BR" dirty="0"/>
              <a:t>Memória virtual: espaço de endereçamento virtual (cont.)</a:t>
            </a:r>
            <a:endParaRPr lang="en-US" altLang="en-BR" sz="2400" dirty="0"/>
          </a:p>
        </p:txBody>
      </p:sp>
      <p:pic>
        <p:nvPicPr>
          <p:cNvPr id="13314" name="Picture 5" descr="9">
            <a:extLst>
              <a:ext uri="{FF2B5EF4-FFF2-40B4-BE49-F238E27FC236}">
                <a16:creationId xmlns:a16="http://schemas.microsoft.com/office/drawing/2014/main" id="{D5A328AF-A22B-734A-B7E3-1EA07550B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042" y="1304131"/>
            <a:ext cx="5360988"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a:extLst>
              <a:ext uri="{FF2B5EF4-FFF2-40B4-BE49-F238E27FC236}">
                <a16:creationId xmlns:a16="http://schemas.microsoft.com/office/drawing/2014/main" id="{404C75CA-6052-A449-BB6B-E3F3B5559008}"/>
              </a:ext>
            </a:extLst>
          </p:cNvPr>
          <p:cNvSpPr txBox="1">
            <a:spLocks noChangeArrowheads="1"/>
          </p:cNvSpPr>
          <p:nvPr/>
        </p:nvSpPr>
        <p:spPr bwMode="auto">
          <a:xfrm>
            <a:off x="567159" y="5866377"/>
            <a:ext cx="108107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pt-BR" altLang="en-BR" sz="2000" dirty="0">
                <a:latin typeface="Calibri Light" panose="020F0302020204030204" pitchFamily="34" charset="0"/>
                <a:cs typeface="Calibri Light" panose="020F0302020204030204" pitchFamily="34" charset="0"/>
              </a:rPr>
              <a:t>Separação entre os espaços de endereçamento lógico e físico.</a:t>
            </a:r>
          </a:p>
        </p:txBody>
      </p:sp>
      <p:sp>
        <p:nvSpPr>
          <p:cNvPr id="2" name="TextBox 1">
            <a:extLst>
              <a:ext uri="{FF2B5EF4-FFF2-40B4-BE49-F238E27FC236}">
                <a16:creationId xmlns:a16="http://schemas.microsoft.com/office/drawing/2014/main" id="{3B8354C1-5CD2-434A-9100-FC32F5D05AF8}"/>
              </a:ext>
            </a:extLst>
          </p:cNvPr>
          <p:cNvSpPr txBox="1"/>
          <p:nvPr/>
        </p:nvSpPr>
        <p:spPr>
          <a:xfrm>
            <a:off x="3113590" y="5248458"/>
            <a:ext cx="1053297" cy="461665"/>
          </a:xfrm>
          <a:prstGeom prst="rect">
            <a:avLst/>
          </a:prstGeom>
          <a:solidFill>
            <a:schemeClr val="bg1"/>
          </a:solidFill>
        </p:spPr>
        <p:txBody>
          <a:bodyPr wrap="square" rtlCol="0">
            <a:spAutoFit/>
          </a:bodyPr>
          <a:lstStyle/>
          <a:p>
            <a:pPr algn="ctr"/>
            <a:r>
              <a:rPr lang="pt-BR" sz="1200" dirty="0">
                <a:latin typeface="Calibri Light" panose="020F0502020204030204" pitchFamily="34" charset="0"/>
                <a:cs typeface="Calibri Light" panose="020F0502020204030204" pitchFamily="34" charset="0"/>
              </a:rPr>
              <a:t>Memória virtual</a:t>
            </a:r>
          </a:p>
        </p:txBody>
      </p:sp>
      <p:sp>
        <p:nvSpPr>
          <p:cNvPr id="6" name="TextBox 5">
            <a:extLst>
              <a:ext uri="{FF2B5EF4-FFF2-40B4-BE49-F238E27FC236}">
                <a16:creationId xmlns:a16="http://schemas.microsoft.com/office/drawing/2014/main" id="{22C06DAB-0973-2845-99D5-71273D5A1A2C}"/>
              </a:ext>
            </a:extLst>
          </p:cNvPr>
          <p:cNvSpPr txBox="1"/>
          <p:nvPr/>
        </p:nvSpPr>
        <p:spPr>
          <a:xfrm>
            <a:off x="5715142" y="4958435"/>
            <a:ext cx="1053297" cy="461665"/>
          </a:xfrm>
          <a:prstGeom prst="rect">
            <a:avLst/>
          </a:prstGeom>
          <a:solidFill>
            <a:schemeClr val="bg1"/>
          </a:solidFill>
        </p:spPr>
        <p:txBody>
          <a:bodyPr wrap="square" rtlCol="0">
            <a:spAutoFit/>
          </a:bodyPr>
          <a:lstStyle/>
          <a:p>
            <a:pPr algn="ctr"/>
            <a:r>
              <a:rPr lang="pt-BR" sz="1200" dirty="0">
                <a:latin typeface="Calibri Light" panose="020F0502020204030204" pitchFamily="34" charset="0"/>
                <a:cs typeface="Calibri Light" panose="020F0502020204030204" pitchFamily="34" charset="0"/>
              </a:rPr>
              <a:t>Memória física</a:t>
            </a:r>
          </a:p>
        </p:txBody>
      </p:sp>
      <p:sp>
        <p:nvSpPr>
          <p:cNvPr id="7" name="TextBox 6">
            <a:extLst>
              <a:ext uri="{FF2B5EF4-FFF2-40B4-BE49-F238E27FC236}">
                <a16:creationId xmlns:a16="http://schemas.microsoft.com/office/drawing/2014/main" id="{F23ABD85-8CFD-4B4B-B678-EA2C73C31E9B}"/>
              </a:ext>
            </a:extLst>
          </p:cNvPr>
          <p:cNvSpPr txBox="1"/>
          <p:nvPr/>
        </p:nvSpPr>
        <p:spPr>
          <a:xfrm>
            <a:off x="7498466" y="4939499"/>
            <a:ext cx="1053297" cy="276999"/>
          </a:xfrm>
          <a:prstGeom prst="rect">
            <a:avLst/>
          </a:prstGeom>
          <a:solidFill>
            <a:schemeClr val="bg1"/>
          </a:solidFill>
        </p:spPr>
        <p:txBody>
          <a:bodyPr wrap="square" rtlCol="0">
            <a:spAutoFit/>
          </a:bodyPr>
          <a:lstStyle/>
          <a:p>
            <a:pPr algn="ctr"/>
            <a:r>
              <a:rPr lang="pt-BR" sz="1200" dirty="0" err="1">
                <a:latin typeface="Calibri Light" panose="020F0502020204030204" pitchFamily="34" charset="0"/>
                <a:cs typeface="Calibri Light" panose="020F0502020204030204" pitchFamily="34" charset="0"/>
              </a:rPr>
              <a:t>Backing</a:t>
            </a:r>
            <a:r>
              <a:rPr lang="pt-BR" sz="1200" dirty="0">
                <a:latin typeface="Calibri Light" panose="020F0502020204030204" pitchFamily="34" charset="0"/>
                <a:cs typeface="Calibri Light" panose="020F0502020204030204" pitchFamily="34" charset="0"/>
              </a:rPr>
              <a:t> </a:t>
            </a:r>
            <a:r>
              <a:rPr lang="pt-BR" sz="1200" dirty="0" err="1">
                <a:latin typeface="Calibri Light" panose="020F0502020204030204" pitchFamily="34" charset="0"/>
                <a:cs typeface="Calibri Light" panose="020F0502020204030204" pitchFamily="34" charset="0"/>
              </a:rPr>
              <a:t>store</a:t>
            </a:r>
            <a:endParaRPr lang="pt-BR" sz="1200" dirty="0">
              <a:latin typeface="Calibri Light" panose="020F0502020204030204" pitchFamily="34" charset="0"/>
              <a:cs typeface="Calibri Light" panose="020F0502020204030204" pitchFamily="34" charset="0"/>
            </a:endParaRPr>
          </a:p>
        </p:txBody>
      </p:sp>
      <p:sp>
        <p:nvSpPr>
          <p:cNvPr id="8" name="TextBox 7">
            <a:extLst>
              <a:ext uri="{FF2B5EF4-FFF2-40B4-BE49-F238E27FC236}">
                <a16:creationId xmlns:a16="http://schemas.microsoft.com/office/drawing/2014/main" id="{20A4DFE7-4D58-8640-A94C-632496E10565}"/>
              </a:ext>
            </a:extLst>
          </p:cNvPr>
          <p:cNvSpPr txBox="1"/>
          <p:nvPr/>
        </p:nvSpPr>
        <p:spPr>
          <a:xfrm>
            <a:off x="4386805" y="4478441"/>
            <a:ext cx="1053297" cy="646331"/>
          </a:xfrm>
          <a:prstGeom prst="rect">
            <a:avLst/>
          </a:prstGeom>
          <a:solidFill>
            <a:schemeClr val="bg1"/>
          </a:solidFill>
        </p:spPr>
        <p:txBody>
          <a:bodyPr wrap="square" rtlCol="0">
            <a:spAutoFit/>
          </a:bodyPr>
          <a:lstStyle/>
          <a:p>
            <a:pPr algn="ctr"/>
            <a:r>
              <a:rPr lang="pt-BR" sz="1200" dirty="0">
                <a:latin typeface="Calibri Light" panose="020F0502020204030204" pitchFamily="34" charset="0"/>
                <a:cs typeface="Calibri Light" panose="020F0502020204030204" pitchFamily="34" charset="0"/>
              </a:rPr>
              <a:t>Mapeamento: tabela de páginas</a:t>
            </a:r>
          </a:p>
        </p:txBody>
      </p:sp>
    </p:spTree>
    <p:extLst>
      <p:ext uri="{BB962C8B-B14F-4D97-AF65-F5344CB8AC3E}">
        <p14:creationId xmlns:p14="http://schemas.microsoft.com/office/powerpoint/2010/main" val="28327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8F04DA-45BB-5B41-9A96-160C9D0EAD49}"/>
              </a:ext>
            </a:extLst>
          </p:cNvPr>
          <p:cNvSpPr>
            <a:spLocks noGrp="1"/>
          </p:cNvSpPr>
          <p:nvPr>
            <p:ph type="ctrTitle"/>
          </p:nvPr>
        </p:nvSpPr>
        <p:spPr>
          <a:xfrm>
            <a:off x="914400" y="2361236"/>
            <a:ext cx="10363200" cy="949526"/>
          </a:xfrm>
        </p:spPr>
        <p:txBody>
          <a:bodyPr/>
          <a:lstStyle/>
          <a:p>
            <a:r>
              <a:rPr lang="pt-BR" dirty="0"/>
              <a:t>Paginação por Demanda</a:t>
            </a:r>
          </a:p>
        </p:txBody>
      </p:sp>
    </p:spTree>
    <p:extLst>
      <p:ext uri="{BB962C8B-B14F-4D97-AF65-F5344CB8AC3E}">
        <p14:creationId xmlns:p14="http://schemas.microsoft.com/office/powerpoint/2010/main" val="246439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CF7B05B-0628-DA4A-9843-DDFB91937BD0}"/>
              </a:ext>
            </a:extLst>
          </p:cNvPr>
          <p:cNvSpPr>
            <a:spLocks noGrp="1" noChangeArrowheads="1"/>
          </p:cNvSpPr>
          <p:nvPr>
            <p:ph type="title"/>
          </p:nvPr>
        </p:nvSpPr>
        <p:spPr>
          <a:xfrm>
            <a:off x="312515" y="339726"/>
            <a:ext cx="11019099" cy="576263"/>
          </a:xfrm>
        </p:spPr>
        <p:txBody>
          <a:bodyPr/>
          <a:lstStyle/>
          <a:p>
            <a:pPr eaLnBrk="1" hangingPunct="1"/>
            <a:r>
              <a:rPr lang="pt-BR" altLang="en-BR" dirty="0"/>
              <a:t>Paginação por demanda: visão geral</a:t>
            </a:r>
          </a:p>
        </p:txBody>
      </p:sp>
      <p:sp>
        <p:nvSpPr>
          <p:cNvPr id="13315" name="Rectangle 3">
            <a:extLst>
              <a:ext uri="{FF2B5EF4-FFF2-40B4-BE49-F238E27FC236}">
                <a16:creationId xmlns:a16="http://schemas.microsoft.com/office/drawing/2014/main" id="{A83CE073-C4BC-6B48-AC77-477F8C32EF8F}"/>
              </a:ext>
            </a:extLst>
          </p:cNvPr>
          <p:cNvSpPr>
            <a:spLocks noGrp="1" noChangeArrowheads="1"/>
          </p:cNvSpPr>
          <p:nvPr>
            <p:ph type="body" idx="1"/>
          </p:nvPr>
        </p:nvSpPr>
        <p:spPr>
          <a:xfrm>
            <a:off x="312516" y="1064871"/>
            <a:ext cx="7407798" cy="5660020"/>
          </a:xfrm>
        </p:spPr>
        <p:txBody>
          <a:bodyPr/>
          <a:lstStyle/>
          <a:p>
            <a:pPr>
              <a:lnSpc>
                <a:spcPct val="90000"/>
              </a:lnSpc>
            </a:pPr>
            <a:r>
              <a:rPr lang="pt-BR" altLang="en-BR" dirty="0"/>
              <a:t> Com paginação por demanda, uma determinada página é trazida para a memória somente quando ela é necessária. </a:t>
            </a:r>
            <a:r>
              <a:rPr lang="pt-BR" altLang="en-BR" dirty="0">
                <a:sym typeface="Symbol" pitchFamily="2" charset="2"/>
              </a:rPr>
              <a:t>Trata-se de um sistema de paginação com swap de páginas, chamado de </a:t>
            </a:r>
            <a:r>
              <a:rPr lang="pt-BR" altLang="en-BR" i="1" dirty="0" err="1">
                <a:sym typeface="Symbol" pitchFamily="2" charset="2"/>
              </a:rPr>
              <a:t>pagging</a:t>
            </a:r>
            <a:r>
              <a:rPr lang="pt-BR" altLang="en-BR" dirty="0">
                <a:sym typeface="Symbol" pitchFamily="2" charset="2"/>
              </a:rPr>
              <a:t>.</a:t>
            </a:r>
            <a:endParaRPr lang="pt-BR" altLang="en-BR" dirty="0"/>
          </a:p>
          <a:p>
            <a:pPr lvl="1">
              <a:lnSpc>
                <a:spcPct val="90000"/>
              </a:lnSpc>
            </a:pPr>
            <a:r>
              <a:rPr lang="pt-BR" altLang="en-BR" dirty="0"/>
              <a:t>Menos </a:t>
            </a:r>
            <a:r>
              <a:rPr lang="pt-BR" altLang="en-BR" dirty="0" err="1"/>
              <a:t>I</a:t>
            </a:r>
            <a:r>
              <a:rPr lang="pt-BR" altLang="en-BR" dirty="0"/>
              <a:t>/O necessário.</a:t>
            </a:r>
          </a:p>
          <a:p>
            <a:pPr lvl="1">
              <a:lnSpc>
                <a:spcPct val="90000"/>
              </a:lnSpc>
            </a:pPr>
            <a:r>
              <a:rPr lang="pt-BR" altLang="en-BR" dirty="0"/>
              <a:t>Menos memória necessária para executar um processo.</a:t>
            </a:r>
          </a:p>
          <a:p>
            <a:pPr lvl="1">
              <a:lnSpc>
                <a:spcPct val="90000"/>
              </a:lnSpc>
            </a:pPr>
            <a:r>
              <a:rPr lang="pt-BR" altLang="en-BR" dirty="0"/>
              <a:t>Resposta mais rápida.</a:t>
            </a:r>
          </a:p>
          <a:p>
            <a:pPr lvl="1">
              <a:lnSpc>
                <a:spcPct val="90000"/>
              </a:lnSpc>
            </a:pPr>
            <a:endParaRPr lang="pt-BR" altLang="en-BR" dirty="0"/>
          </a:p>
          <a:p>
            <a:pPr>
              <a:lnSpc>
                <a:spcPct val="90000"/>
              </a:lnSpc>
            </a:pPr>
            <a:r>
              <a:rPr lang="pt-BR" altLang="en-BR" dirty="0"/>
              <a:t>Quando a CPU gera um endereço lógico, há três possibilidades: </a:t>
            </a:r>
          </a:p>
          <a:p>
            <a:pPr marL="914376" lvl="1" indent="-457200">
              <a:lnSpc>
                <a:spcPct val="90000"/>
              </a:lnSpc>
              <a:buFont typeface="+mj-lt"/>
              <a:buAutoNum type="arabicPeriod"/>
            </a:pPr>
            <a:r>
              <a:rPr lang="pt-BR" altLang="en-BR" dirty="0">
                <a:sym typeface="Symbol" pitchFamily="2" charset="2"/>
              </a:rPr>
              <a:t>Uma referência válida  para uma página em memória  o endereço lógico é mapeado pela MMU e a memória física é acessada.</a:t>
            </a:r>
          </a:p>
          <a:p>
            <a:pPr marL="914376" lvl="1" indent="-457200">
              <a:lnSpc>
                <a:spcPct val="90000"/>
              </a:lnSpc>
              <a:buFont typeface="+mj-lt"/>
              <a:buAutoNum type="arabicPeriod"/>
            </a:pPr>
            <a:r>
              <a:rPr lang="pt-BR" altLang="en-BR" dirty="0">
                <a:sym typeface="Symbol" pitchFamily="2" charset="2"/>
              </a:rPr>
              <a:t>Uma referência válida, mas a página não está em memória  o sistema deve trazer para a memória.</a:t>
            </a:r>
          </a:p>
          <a:p>
            <a:pPr marL="914376" lvl="1" indent="-457200">
              <a:lnSpc>
                <a:spcPct val="90000"/>
              </a:lnSpc>
              <a:buFont typeface="+mj-lt"/>
              <a:buAutoNum type="arabicPeriod"/>
            </a:pPr>
            <a:r>
              <a:rPr lang="pt-BR" altLang="en-BR" dirty="0"/>
              <a:t>Uma referência inválida (fora do espaço de endereçamento do processo) </a:t>
            </a:r>
            <a:r>
              <a:rPr lang="pt-BR" altLang="en-BR" dirty="0">
                <a:sym typeface="Symbol" pitchFamily="2" charset="2"/>
              </a:rPr>
              <a:t> o sistema deve abortar.</a:t>
            </a:r>
          </a:p>
          <a:p>
            <a:pPr marL="457176" lvl="1" indent="0">
              <a:lnSpc>
                <a:spcPct val="90000"/>
              </a:lnSpc>
              <a:buNone/>
            </a:pPr>
            <a:endParaRPr lang="pt-BR" altLang="en-BR" dirty="0">
              <a:sym typeface="Symbol" pitchFamily="2" charset="2"/>
            </a:endParaRPr>
          </a:p>
          <a:p>
            <a:pPr lvl="1">
              <a:lnSpc>
                <a:spcPct val="90000"/>
              </a:lnSpc>
              <a:buFont typeface="Monotype Sorts" pitchFamily="2" charset="2"/>
              <a:buNone/>
            </a:pPr>
            <a:endParaRPr lang="pt-BR" altLang="en-BR" dirty="0">
              <a:sym typeface="Symbol" pitchFamily="2" charset="2"/>
            </a:endParaRPr>
          </a:p>
        </p:txBody>
      </p:sp>
      <p:pic>
        <p:nvPicPr>
          <p:cNvPr id="19459" name="Picture 4" descr="9">
            <a:extLst>
              <a:ext uri="{FF2B5EF4-FFF2-40B4-BE49-F238E27FC236}">
                <a16:creationId xmlns:a16="http://schemas.microsoft.com/office/drawing/2014/main" id="{10C0BB2F-E8B6-AD4C-936B-7EE8EBC94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221" y="1875420"/>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5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E47A3ADE-B420-EB49-A904-431D28DF069A}"/>
              </a:ext>
            </a:extLst>
          </p:cNvPr>
          <p:cNvSpPr>
            <a:spLocks noGrp="1" noChangeArrowheads="1"/>
          </p:cNvSpPr>
          <p:nvPr>
            <p:ph type="title"/>
          </p:nvPr>
        </p:nvSpPr>
        <p:spPr>
          <a:xfrm>
            <a:off x="578734" y="136526"/>
            <a:ext cx="11192719" cy="576263"/>
          </a:xfrm>
        </p:spPr>
        <p:txBody>
          <a:bodyPr/>
          <a:lstStyle/>
          <a:p>
            <a:pPr eaLnBrk="1" hangingPunct="1"/>
            <a:r>
              <a:rPr lang="pt-BR" altLang="en-BR" sz="2800" dirty="0"/>
              <a:t>Paginação por demanda: uso de bits válido-inválido</a:t>
            </a:r>
          </a:p>
        </p:txBody>
      </p:sp>
      <p:sp>
        <p:nvSpPr>
          <p:cNvPr id="22530" name="Rectangle 3">
            <a:extLst>
              <a:ext uri="{FF2B5EF4-FFF2-40B4-BE49-F238E27FC236}">
                <a16:creationId xmlns:a16="http://schemas.microsoft.com/office/drawing/2014/main" id="{7A7A3D2A-5A6C-4640-8683-0E5681D4D946}"/>
              </a:ext>
            </a:extLst>
          </p:cNvPr>
          <p:cNvSpPr>
            <a:spLocks noGrp="1" noChangeArrowheads="1"/>
          </p:cNvSpPr>
          <p:nvPr>
            <p:ph type="body" idx="1"/>
          </p:nvPr>
        </p:nvSpPr>
        <p:spPr>
          <a:xfrm>
            <a:off x="578733" y="1046163"/>
            <a:ext cx="10880203" cy="5472112"/>
          </a:xfrm>
        </p:spPr>
        <p:txBody>
          <a:bodyPr/>
          <a:lstStyle/>
          <a:p>
            <a:pPr>
              <a:lnSpc>
                <a:spcPct val="90000"/>
              </a:lnSpc>
            </a:pPr>
            <a:r>
              <a:rPr lang="pt-BR" altLang="en-BR" dirty="0"/>
              <a:t>Para tratar faltas de páginas, a cada entrada da tabela de página é adicionado um bit válido-inválido (</a:t>
            </a:r>
            <a:r>
              <a:rPr lang="pt-BR" altLang="en-BR" b="1" dirty="0" err="1">
                <a:solidFill>
                  <a:srgbClr val="FF0000"/>
                </a:solidFill>
              </a:rPr>
              <a:t>v</a:t>
            </a:r>
            <a:r>
              <a:rPr lang="pt-BR" altLang="en-BR" dirty="0"/>
              <a:t> </a:t>
            </a:r>
            <a:r>
              <a:rPr lang="pt-BR" altLang="en-BR" dirty="0">
                <a:sym typeface="Symbol" pitchFamily="2" charset="2"/>
              </a:rPr>
              <a:t> em memória,</a:t>
            </a:r>
            <a:r>
              <a:rPr lang="pt-BR" altLang="en-BR" dirty="0">
                <a:solidFill>
                  <a:srgbClr val="FF0000"/>
                </a:solidFill>
                <a:sym typeface="Symbol" pitchFamily="2" charset="2"/>
              </a:rPr>
              <a:t> </a:t>
            </a:r>
            <a:r>
              <a:rPr lang="pt-BR" altLang="en-BR" b="1" dirty="0" err="1">
                <a:solidFill>
                  <a:srgbClr val="FF0000"/>
                </a:solidFill>
                <a:sym typeface="Symbol" pitchFamily="2" charset="2"/>
              </a:rPr>
              <a:t>i</a:t>
            </a:r>
            <a:r>
              <a:rPr lang="pt-BR" altLang="en-BR" dirty="0">
                <a:sym typeface="Symbol" pitchFamily="2" charset="2"/>
              </a:rPr>
              <a:t>  não está em memória). </a:t>
            </a:r>
          </a:p>
          <a:p>
            <a:pPr lvl="1">
              <a:lnSpc>
                <a:spcPct val="90000"/>
              </a:lnSpc>
            </a:pPr>
            <a:r>
              <a:rPr lang="pt-BR" altLang="en-BR" dirty="0">
                <a:sym typeface="Symbol" pitchFamily="2" charset="2"/>
              </a:rPr>
              <a:t>Não confundir com o bit válido e inválido que diz se a página é acessível ao processo.</a:t>
            </a:r>
          </a:p>
          <a:p>
            <a:pPr marL="457176" lvl="1" indent="0">
              <a:lnSpc>
                <a:spcPct val="90000"/>
              </a:lnSpc>
              <a:buNone/>
            </a:pPr>
            <a:endParaRPr lang="pt-BR" altLang="en-BR" dirty="0">
              <a:sym typeface="Symbol" pitchFamily="2" charset="2"/>
            </a:endParaRPr>
          </a:p>
          <a:p>
            <a:pPr>
              <a:lnSpc>
                <a:spcPct val="90000"/>
              </a:lnSpc>
            </a:pPr>
            <a:endParaRPr lang="pt-BR" altLang="en-BR" dirty="0">
              <a:sym typeface="Symbol" pitchFamily="2" charset="2"/>
            </a:endParaRPr>
          </a:p>
          <a:p>
            <a:pPr>
              <a:lnSpc>
                <a:spcPct val="90000"/>
              </a:lnSpc>
            </a:pPr>
            <a:r>
              <a:rPr lang="pt-BR" altLang="en-BR" dirty="0">
                <a:sym typeface="Symbol" pitchFamily="2" charset="2"/>
              </a:rPr>
              <a:t>Inicialmente os bits são </a:t>
            </a:r>
            <a:r>
              <a:rPr lang="pt-BR" altLang="en-BR" dirty="0" err="1">
                <a:sym typeface="Symbol" pitchFamily="2" charset="2"/>
              </a:rPr>
              <a:t>setados</a:t>
            </a:r>
            <a:r>
              <a:rPr lang="pt-BR" altLang="en-BR" dirty="0">
                <a:sym typeface="Symbol" pitchFamily="2" charset="2"/>
              </a:rPr>
              <a:t> como inválido (</a:t>
            </a:r>
            <a:r>
              <a:rPr lang="pt-BR" altLang="en-BR" dirty="0" err="1">
                <a:sym typeface="Symbol" pitchFamily="2" charset="2"/>
              </a:rPr>
              <a:t>i</a:t>
            </a:r>
            <a:r>
              <a:rPr lang="pt-BR" altLang="en-BR" dirty="0">
                <a:sym typeface="Symbol" pitchFamily="2" charset="2"/>
              </a:rPr>
              <a:t>)</a:t>
            </a:r>
            <a:r>
              <a:rPr lang="pt-BR" altLang="en-BR" b="1" dirty="0">
                <a:solidFill>
                  <a:srgbClr val="FF0000"/>
                </a:solidFill>
                <a:sym typeface="Symbol" pitchFamily="2" charset="2"/>
              </a:rPr>
              <a:t> </a:t>
            </a:r>
            <a:r>
              <a:rPr lang="pt-BR" altLang="en-BR" dirty="0">
                <a:sym typeface="Symbol" pitchFamily="2" charset="2"/>
              </a:rPr>
              <a:t>em todas as entradas. Durante a tradução do endereço lógico pela MMU, se o bit válido–inválido na entrada é</a:t>
            </a:r>
            <a:r>
              <a:rPr lang="pt-BR" altLang="en-BR" b="1" dirty="0">
                <a:solidFill>
                  <a:srgbClr val="FF0000"/>
                </a:solidFill>
                <a:sym typeface="Symbol" pitchFamily="2" charset="2"/>
              </a:rPr>
              <a:t> </a:t>
            </a:r>
            <a:r>
              <a:rPr lang="pt-BR" altLang="en-BR" b="1" dirty="0" err="1">
                <a:solidFill>
                  <a:srgbClr val="FF0000"/>
                </a:solidFill>
                <a:sym typeface="Symbol" pitchFamily="2" charset="2"/>
              </a:rPr>
              <a:t>i</a:t>
            </a:r>
            <a:r>
              <a:rPr lang="pt-BR" altLang="en-BR" dirty="0">
                <a:sym typeface="Symbol" pitchFamily="2" charset="2"/>
              </a:rPr>
              <a:t>  </a:t>
            </a:r>
            <a:r>
              <a:rPr lang="pt-BR" altLang="en-BR" dirty="0" err="1">
                <a:sym typeface="Symbol" pitchFamily="2" charset="2"/>
              </a:rPr>
              <a:t>page</a:t>
            </a:r>
            <a:r>
              <a:rPr lang="pt-BR" altLang="en-BR" dirty="0">
                <a:sym typeface="Symbol" pitchFamily="2" charset="2"/>
              </a:rPr>
              <a:t> </a:t>
            </a:r>
            <a:r>
              <a:rPr lang="pt-BR" altLang="en-BR" dirty="0" err="1">
                <a:sym typeface="Symbol" pitchFamily="2" charset="2"/>
              </a:rPr>
              <a:t>fault</a:t>
            </a:r>
            <a:r>
              <a:rPr lang="pt-BR" altLang="en-BR" dirty="0">
                <a:sym typeface="Symbol" pitchFamily="2" charset="2"/>
              </a:rPr>
              <a:t> (falta de página), então a MMU deve lançar uma interrupção indicando a falta de página. Por sua vez o sistema operacional deve encontrar a página faltante no </a:t>
            </a:r>
            <a:r>
              <a:rPr lang="pt-BR" altLang="en-BR" dirty="0" err="1">
                <a:sym typeface="Symbol" pitchFamily="2" charset="2"/>
              </a:rPr>
              <a:t>backing</a:t>
            </a:r>
            <a:r>
              <a:rPr lang="pt-BR" altLang="en-BR" dirty="0">
                <a:sym typeface="Symbol" pitchFamily="2" charset="2"/>
              </a:rPr>
              <a:t> </a:t>
            </a:r>
            <a:r>
              <a:rPr lang="pt-BR" altLang="en-BR" dirty="0" err="1">
                <a:sym typeface="Symbol" pitchFamily="2" charset="2"/>
              </a:rPr>
              <a:t>store</a:t>
            </a:r>
            <a:r>
              <a:rPr lang="pt-BR" altLang="en-BR" dirty="0">
                <a:sym typeface="Symbol" pitchFamily="2" charset="2"/>
              </a:rPr>
              <a:t>  e trazer para um frame livre em memória.</a:t>
            </a:r>
          </a:p>
          <a:p>
            <a:pPr marL="0" indent="0">
              <a:lnSpc>
                <a:spcPct val="90000"/>
              </a:lnSpc>
              <a:buNone/>
            </a:pPr>
            <a:endParaRPr lang="pt-BR" altLang="en-BR" dirty="0">
              <a:sym typeface="Symbol" pitchFamily="2" charset="2"/>
            </a:endParaRPr>
          </a:p>
          <a:p>
            <a:pPr>
              <a:lnSpc>
                <a:spcPct val="90000"/>
              </a:lnSpc>
            </a:pPr>
            <a:endParaRPr lang="pt-BR" altLang="en-BR" dirty="0">
              <a:sym typeface="Symbol" pitchFamily="2" charset="2"/>
            </a:endParaRPr>
          </a:p>
          <a:p>
            <a:pPr>
              <a:lnSpc>
                <a:spcPct val="90000"/>
              </a:lnSpc>
            </a:pPr>
            <a:r>
              <a:rPr lang="pt-BR" altLang="en-BR" dirty="0">
                <a:sym typeface="Symbol" pitchFamily="2" charset="2"/>
              </a:rPr>
              <a:t>A medida que páginas faltantes são trazidas para a memória o desempenho do sistema vai melhorando até estabilizar com poucas faltas de páginas. O tratamento das faltas de páginas será detalhado a seguir.</a:t>
            </a:r>
          </a:p>
          <a:p>
            <a:pPr>
              <a:lnSpc>
                <a:spcPct val="90000"/>
              </a:lnSpc>
            </a:pPr>
            <a:endParaRPr lang="pt-BR" altLang="en-BR" dirty="0">
              <a:sym typeface="Symbol" pitchFamily="2" charset="2"/>
            </a:endParaRPr>
          </a:p>
          <a:p>
            <a:pPr>
              <a:lnSpc>
                <a:spcPct val="90000"/>
              </a:lnSpc>
            </a:pPr>
            <a:endParaRPr lang="pt-BR" altLang="en-BR" dirty="0">
              <a:sym typeface="Symbol" pitchFamily="2" charset="2"/>
            </a:endParaRPr>
          </a:p>
        </p:txBody>
      </p:sp>
    </p:spTree>
    <p:extLst>
      <p:ext uri="{BB962C8B-B14F-4D97-AF65-F5344CB8AC3E}">
        <p14:creationId xmlns:p14="http://schemas.microsoft.com/office/powerpoint/2010/main" val="1055113035"/>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30858</TotalTime>
  <Words>4888</Words>
  <Application>Microsoft Macintosh PowerPoint</Application>
  <PresentationFormat>Widescreen</PresentationFormat>
  <Paragraphs>429</Paragraphs>
  <Slides>46</Slides>
  <Notes>38</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Arial</vt:lpstr>
      <vt:lpstr>Calibri</vt:lpstr>
      <vt:lpstr>Calibri Light</vt:lpstr>
      <vt:lpstr>Cambria Math</vt:lpstr>
      <vt:lpstr>Helvetica</vt:lpstr>
      <vt:lpstr>Monotype Sorts</vt:lpstr>
      <vt:lpstr>Times New Roman</vt:lpstr>
      <vt:lpstr>Verdana</vt:lpstr>
      <vt:lpstr>Webdings</vt:lpstr>
      <vt:lpstr>Wingdings</vt:lpstr>
      <vt:lpstr>os-8</vt:lpstr>
      <vt:lpstr>Equation</vt:lpstr>
      <vt:lpstr>Gerenciamento de Memória   Aula 8</vt:lpstr>
      <vt:lpstr>Memória Virtual</vt:lpstr>
      <vt:lpstr>Memória virtual: introdução</vt:lpstr>
      <vt:lpstr>Memória virtual: benefícios</vt:lpstr>
      <vt:lpstr>Memória virtual: espaço de endereçamento virtual </vt:lpstr>
      <vt:lpstr>Memória virtual: espaço de endereçamento virtual (cont.)</vt:lpstr>
      <vt:lpstr>Paginação por Demanda</vt:lpstr>
      <vt:lpstr>Paginação por demanda: visão geral</vt:lpstr>
      <vt:lpstr>Paginação por demanda: uso de bits válido-inválido</vt:lpstr>
      <vt:lpstr>Paginação por demanda: descrição geral do tratamento de falta de página</vt:lpstr>
      <vt:lpstr>Paginação por demanda: Falta de página</vt:lpstr>
      <vt:lpstr>Aspectos relacionados à paginação por demanda</vt:lpstr>
      <vt:lpstr>Paginação por demanda: lista de frames livres</vt:lpstr>
      <vt:lpstr>Paginação por demanda: performance</vt:lpstr>
      <vt:lpstr>Paginação por demanda: performance (Cont.)</vt:lpstr>
      <vt:lpstr>TAE: exemplo</vt:lpstr>
      <vt:lpstr>Paginação por demanda: o que acontece se não houver um frame livre durante uma falta de página</vt:lpstr>
      <vt:lpstr>Ilustração da necessidade de substituição de páginas</vt:lpstr>
      <vt:lpstr>Paginação por demanda: substituição de páginas (cont.)</vt:lpstr>
      <vt:lpstr>Ilustração do processo  de substituição de páginas</vt:lpstr>
      <vt:lpstr>Substituição de páginas: passos básicos</vt:lpstr>
      <vt:lpstr>Algoritmos de substituição de páginas</vt:lpstr>
      <vt:lpstr>Falta de páginas vs número de frames</vt:lpstr>
      <vt:lpstr>Algoritmo de substituição de páginas: First-In-First-Out (FIFO)</vt:lpstr>
      <vt:lpstr>Algoritmo de substituição de páginas: First-In-First-Out (Cont.)</vt:lpstr>
      <vt:lpstr>Algoritmo de substituição de páginas:  substituição ótima (OPT)</vt:lpstr>
      <vt:lpstr>Algoritmo de substituição de páginas: Least Recently Used (LRU)</vt:lpstr>
      <vt:lpstr>Algoritmo LRU: possíveis implementações (Cont.)</vt:lpstr>
      <vt:lpstr>Algoritmo LRU: ilustração da implementação com pilha</vt:lpstr>
      <vt:lpstr>Aproximações do algoritmo LRU </vt:lpstr>
      <vt:lpstr>Algoritmo da segunda chanche: ilustração</vt:lpstr>
      <vt:lpstr>Algoritmo da segunda chance melhorado</vt:lpstr>
      <vt:lpstr>Otimizações do processo de substituição de páginas</vt:lpstr>
      <vt:lpstr>Aplicações e gerenciamento de falta de páginas</vt:lpstr>
      <vt:lpstr>Alocação de Frames para processos</vt:lpstr>
      <vt:lpstr>Alocação de Frames para processos: número mínimo de frames</vt:lpstr>
      <vt:lpstr>Algoritmos de alocação de frames: igual ou proporcional</vt:lpstr>
      <vt:lpstr>Algoritmos de alocação de frames: substituição global vs. local</vt:lpstr>
      <vt:lpstr>Possível estratégia com substituição global</vt:lpstr>
      <vt:lpstr>Acesso não uniforme a memória (NUMA)</vt:lpstr>
      <vt:lpstr>Thrashing</vt:lpstr>
      <vt:lpstr>Thrashing (Cont.)</vt:lpstr>
      <vt:lpstr>Paginação por demanda e Thrashing </vt:lpstr>
      <vt:lpstr>Working-Set Model (modelo do conjunto de trabalho)</vt:lpstr>
      <vt:lpstr>Monitorando o Working Set (conjunto de trabalho)</vt:lpstr>
      <vt:lpstr>Controle do thrashing baseado na frequência de faltas de página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Linder Silva</cp:lastModifiedBy>
  <cp:revision>1366</cp:revision>
  <cp:lastPrinted>2013-10-02T18:16:40Z</cp:lastPrinted>
  <dcterms:created xsi:type="dcterms:W3CDTF">2011-01-13T23:43:38Z</dcterms:created>
  <dcterms:modified xsi:type="dcterms:W3CDTF">2022-03-11T05:29:20Z</dcterms:modified>
</cp:coreProperties>
</file>