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5"/>
  </p:notesMasterIdLst>
  <p:handoutMasterIdLst>
    <p:handoutMasterId r:id="rId46"/>
  </p:handoutMasterIdLst>
  <p:sldIdLst>
    <p:sldId id="330" r:id="rId2"/>
    <p:sldId id="627" r:id="rId3"/>
    <p:sldId id="620" r:id="rId4"/>
    <p:sldId id="625" r:id="rId5"/>
    <p:sldId id="626" r:id="rId6"/>
    <p:sldId id="628" r:id="rId7"/>
    <p:sldId id="259" r:id="rId8"/>
    <p:sldId id="629" r:id="rId9"/>
    <p:sldId id="630" r:id="rId10"/>
    <p:sldId id="631" r:id="rId11"/>
    <p:sldId id="632" r:id="rId12"/>
    <p:sldId id="633" r:id="rId13"/>
    <p:sldId id="634" r:id="rId14"/>
    <p:sldId id="635" r:id="rId15"/>
    <p:sldId id="636" r:id="rId16"/>
    <p:sldId id="262" r:id="rId17"/>
    <p:sldId id="263" r:id="rId18"/>
    <p:sldId id="637" r:id="rId19"/>
    <p:sldId id="638" r:id="rId20"/>
    <p:sldId id="639" r:id="rId21"/>
    <p:sldId id="640" r:id="rId22"/>
    <p:sldId id="641" r:id="rId23"/>
    <p:sldId id="642" r:id="rId24"/>
    <p:sldId id="643" r:id="rId25"/>
    <p:sldId id="644" r:id="rId26"/>
    <p:sldId id="645" r:id="rId27"/>
    <p:sldId id="661" r:id="rId28"/>
    <p:sldId id="647" r:id="rId29"/>
    <p:sldId id="662" r:id="rId30"/>
    <p:sldId id="618" r:id="rId31"/>
    <p:sldId id="663" r:id="rId32"/>
    <p:sldId id="665" r:id="rId33"/>
    <p:sldId id="666" r:id="rId34"/>
    <p:sldId id="667" r:id="rId35"/>
    <p:sldId id="668" r:id="rId36"/>
    <p:sldId id="669" r:id="rId37"/>
    <p:sldId id="670" r:id="rId38"/>
    <p:sldId id="671" r:id="rId39"/>
    <p:sldId id="649" r:id="rId40"/>
    <p:sldId id="672" r:id="rId41"/>
    <p:sldId id="673" r:id="rId42"/>
    <p:sldId id="674" r:id="rId43"/>
    <p:sldId id="675" r:id="rId44"/>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D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2"/>
    <p:restoredTop sz="94603"/>
  </p:normalViewPr>
  <p:slideViewPr>
    <p:cSldViewPr snapToGrid="0">
      <p:cViewPr varScale="1">
        <p:scale>
          <a:sx n="109" d="100"/>
          <a:sy n="109" d="100"/>
        </p:scale>
        <p:origin x="552" y="184"/>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0060947-2C65-C540-A73D-10B9BC051756}"/>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defTabSz="883092">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029FD423-41AB-CB41-97AC-73A6A54FB2FB}"/>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algn="r" defTabSz="883092">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2F04A9F7-47F3-7042-BC1E-4CE8F1B5E1D4}"/>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defTabSz="883092">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4608D8A6-6B41-224C-96E1-A6B741B71DC2}"/>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algn="r" defTabSz="882650">
              <a:defRPr sz="1100">
                <a:latin typeface="Helvetica" pitchFamily="2" charset="0"/>
                <a:ea typeface="MS PGothic" panose="020B0600070205080204" pitchFamily="34" charset="-128"/>
              </a:defRPr>
            </a:lvl1pPr>
          </a:lstStyle>
          <a:p>
            <a:pPr>
              <a:defRPr/>
            </a:pPr>
            <a:fld id="{BB8C1434-EAA1-6D48-AB27-43DE0AD22179}" type="slidenum">
              <a:rPr lang="en-US" altLang="en-BR"/>
              <a:pPr>
                <a:defRPr/>
              </a:pPr>
              <a:t>‹#›</a:t>
            </a:fld>
            <a:endParaRPr lang="en-US" altLang="en-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AF2DE4C-7CA9-9146-A6EA-823B50C109A1}"/>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defTabSz="931088">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FEE59A9E-2B75-4849-B3B5-82FFDDC3BCD1}"/>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algn="r" defTabSz="931088">
              <a:defRPr sz="1200">
                <a:latin typeface="Times New Roman" charset="0"/>
                <a:ea typeface="ＭＳ Ｐゴシック" charset="-128"/>
                <a:cs typeface="ＭＳ Ｐゴシック" charset="-128"/>
              </a:defRPr>
            </a:lvl1pPr>
          </a:lstStyle>
          <a:p>
            <a:pPr>
              <a:defRPr/>
            </a:pPr>
            <a:endParaRPr lang="en-US"/>
          </a:p>
        </p:txBody>
      </p:sp>
      <p:sp>
        <p:nvSpPr>
          <p:cNvPr id="2052" name="Rectangle 4">
            <a:extLst>
              <a:ext uri="{FF2B5EF4-FFF2-40B4-BE49-F238E27FC236}">
                <a16:creationId xmlns:a16="http://schemas.microsoft.com/office/drawing/2014/main" id="{69AC76C9-FF11-424C-8FD7-DA62475F3AC1}"/>
              </a:ext>
            </a:extLst>
          </p:cNvPr>
          <p:cNvSpPr>
            <a:spLocks noGrp="1" noRot="1" noChangeAspect="1" noChangeArrowheads="1" noTextEdit="1"/>
          </p:cNvSpPr>
          <p:nvPr>
            <p:ph type="sldImg" idx="2"/>
          </p:nvPr>
        </p:nvSpPr>
        <p:spPr bwMode="auto">
          <a:xfrm>
            <a:off x="407988" y="698500"/>
            <a:ext cx="61960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46C6F2A8-8F72-4F4A-8CC1-EABD5514F8F2}"/>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B120381-8266-B943-951B-0CE3A4F4044B}"/>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defTabSz="931088">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DD6DE2CA-E6D6-7B41-ABB2-54802396BFCF}"/>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C2AEEBE9-526C-9C48-AB69-048331C3A780}" type="slidenum">
              <a:rPr lang="en-US" altLang="en-BR"/>
              <a:pPr>
                <a:defRPr/>
              </a:pPr>
              <a:t>‹#›</a:t>
            </a:fld>
            <a:endParaRPr lang="en-US" altLang="en-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a:extLst>
              <a:ext uri="{FF2B5EF4-FFF2-40B4-BE49-F238E27FC236}">
                <a16:creationId xmlns:a16="http://schemas.microsoft.com/office/drawing/2014/main" id="{BCD408BC-01A8-8847-ABE6-E6237DC39D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ＭＳ Ｐゴシック" panose="020B0600070205080204" pitchFamily="34" charset="-128"/>
              </a:defRPr>
            </a:lvl1pPr>
            <a:lvl2pPr marL="742950" indent="-285750" defTabSz="928688">
              <a:defRPr>
                <a:solidFill>
                  <a:schemeClr val="tx1"/>
                </a:solidFill>
                <a:latin typeface="Verdana" panose="020B0604030504040204" pitchFamily="34" charset="0"/>
                <a:ea typeface="ＭＳ Ｐゴシック" panose="020B0600070205080204" pitchFamily="34" charset="-128"/>
              </a:defRPr>
            </a:lvl2pPr>
            <a:lvl3pPr marL="1143000" indent="-228600" defTabSz="928688">
              <a:defRPr>
                <a:solidFill>
                  <a:schemeClr val="tx1"/>
                </a:solidFill>
                <a:latin typeface="Verdana" panose="020B0604030504040204" pitchFamily="34" charset="0"/>
                <a:ea typeface="ＭＳ Ｐゴシック" panose="020B0600070205080204" pitchFamily="34" charset="-128"/>
              </a:defRPr>
            </a:lvl3pPr>
            <a:lvl4pPr marL="1600200" indent="-228600" defTabSz="928688">
              <a:defRPr>
                <a:solidFill>
                  <a:schemeClr val="tx1"/>
                </a:solidFill>
                <a:latin typeface="Verdana" panose="020B0604030504040204" pitchFamily="34" charset="0"/>
                <a:ea typeface="ＭＳ Ｐゴシック" panose="020B0600070205080204" pitchFamily="34" charset="-128"/>
              </a:defRPr>
            </a:lvl4pPr>
            <a:lvl5pPr marL="2057400" indent="-228600" defTabSz="928688">
              <a:defRPr>
                <a:solidFill>
                  <a:schemeClr val="tx1"/>
                </a:solidFill>
                <a:latin typeface="Verdana" panose="020B060403050404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ECC6D03A-11C6-0C4A-B681-A491803A0D28}" type="slidenum">
              <a:rPr lang="en-US" altLang="en-BR" smtClean="0">
                <a:latin typeface="Times New Roman" panose="02020603050405020304" pitchFamily="18" charset="0"/>
              </a:rPr>
              <a:pPr/>
              <a:t>1</a:t>
            </a:fld>
            <a:endParaRPr lang="en-US" altLang="en-BR">
              <a:latin typeface="Times New Roman" panose="02020603050405020304" pitchFamily="18" charset="0"/>
            </a:endParaRPr>
          </a:p>
        </p:txBody>
      </p:sp>
      <p:sp>
        <p:nvSpPr>
          <p:cNvPr id="5122" name="Rectangle 2">
            <a:extLst>
              <a:ext uri="{FF2B5EF4-FFF2-40B4-BE49-F238E27FC236}">
                <a16:creationId xmlns:a16="http://schemas.microsoft.com/office/drawing/2014/main" id="{F7762C14-8604-0548-A82F-EA830F0A3A59}"/>
              </a:ext>
            </a:extLst>
          </p:cNvPr>
          <p:cNvSpPr>
            <a:spLocks noGrp="1" noRot="1" noChangeAspect="1" noChangeArrowheads="1" noTextEdit="1"/>
          </p:cNvSpPr>
          <p:nvPr>
            <p:ph type="sldImg"/>
          </p:nvPr>
        </p:nvSpPr>
        <p:spPr>
          <a:xfrm>
            <a:off x="407988" y="698500"/>
            <a:ext cx="6196012" cy="3486150"/>
          </a:xfrm>
          <a:ln/>
        </p:spPr>
      </p:sp>
      <p:sp>
        <p:nvSpPr>
          <p:cNvPr id="5123" name="Rectangle 3">
            <a:extLst>
              <a:ext uri="{FF2B5EF4-FFF2-40B4-BE49-F238E27FC236}">
                <a16:creationId xmlns:a16="http://schemas.microsoft.com/office/drawing/2014/main" id="{5AE6EB21-200F-934E-8248-C3B9312C0D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BR">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id="{3CE71FCA-E566-534D-A824-F78EF23FA1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Verdana" panose="020B0604030504040204" pitchFamily="34" charset="0"/>
                <a:ea typeface="MS PGothic" panose="020B0600070205080204" pitchFamily="34" charset="-128"/>
              </a:defRPr>
            </a:lvl1pPr>
            <a:lvl2pPr marL="742950" indent="-285750" defTabSz="930275">
              <a:defRPr sz="2400">
                <a:solidFill>
                  <a:schemeClr val="tx1"/>
                </a:solidFill>
                <a:latin typeface="Verdana" panose="020B0604030504040204" pitchFamily="34" charset="0"/>
                <a:ea typeface="MS PGothic" panose="020B0600070205080204" pitchFamily="34" charset="-128"/>
              </a:defRPr>
            </a:lvl2pPr>
            <a:lvl3pPr marL="1143000" indent="-228600" defTabSz="930275">
              <a:defRPr sz="2400">
                <a:solidFill>
                  <a:schemeClr val="tx1"/>
                </a:solidFill>
                <a:latin typeface="Verdana" panose="020B0604030504040204" pitchFamily="34" charset="0"/>
                <a:ea typeface="MS PGothic" panose="020B0600070205080204" pitchFamily="34" charset="-128"/>
              </a:defRPr>
            </a:lvl3pPr>
            <a:lvl4pPr marL="1600200" indent="-228600" defTabSz="930275">
              <a:defRPr sz="2400">
                <a:solidFill>
                  <a:schemeClr val="tx1"/>
                </a:solidFill>
                <a:latin typeface="Verdana" panose="020B0604030504040204" pitchFamily="34" charset="0"/>
                <a:ea typeface="MS PGothic" panose="020B0600070205080204" pitchFamily="34" charset="-128"/>
              </a:defRPr>
            </a:lvl4pPr>
            <a:lvl5pPr marL="2057400" indent="-228600" defTabSz="930275">
              <a:defRPr sz="2400">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4D18204E-BF7C-D742-AA21-9502D1060B75}" type="slidenum">
              <a:rPr lang="en-US" altLang="en-BR" sz="1200">
                <a:latin typeface="Times New Roman" panose="02020603050405020304" pitchFamily="18" charset="0"/>
              </a:rPr>
              <a:pPr/>
              <a:t>30</a:t>
            </a:fld>
            <a:endParaRPr lang="en-US" altLang="en-BR" sz="1200">
              <a:latin typeface="Times New Roman" panose="02020603050405020304" pitchFamily="18" charset="0"/>
            </a:endParaRPr>
          </a:p>
        </p:txBody>
      </p:sp>
      <p:sp>
        <p:nvSpPr>
          <p:cNvPr id="11266" name="Rectangle 2">
            <a:extLst>
              <a:ext uri="{FF2B5EF4-FFF2-40B4-BE49-F238E27FC236}">
                <a16:creationId xmlns:a16="http://schemas.microsoft.com/office/drawing/2014/main" id="{9C21FF1F-5D63-3B4B-9BF0-445C103CD209}"/>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0139C72D-AEB9-D94B-8ABD-6ED2980AE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en-BR">
              <a:latin typeface="Times New Roman" panose="02020603050405020304" pitchFamily="18" charset="0"/>
            </a:endParaRPr>
          </a:p>
        </p:txBody>
      </p:sp>
    </p:spTree>
    <p:extLst>
      <p:ext uri="{BB962C8B-B14F-4D97-AF65-F5344CB8AC3E}">
        <p14:creationId xmlns:p14="http://schemas.microsoft.com/office/powerpoint/2010/main" val="2395795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6532472E-C4A4-5941-A891-E0AF59683C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Verdana" panose="020B0604030504040204" pitchFamily="34" charset="0"/>
                <a:ea typeface="MS PGothic" panose="020B0600070205080204" pitchFamily="34" charset="-128"/>
              </a:defRPr>
            </a:lvl1pPr>
            <a:lvl2pPr marL="742950" indent="-285750" defTabSz="930275">
              <a:defRPr sz="2400">
                <a:solidFill>
                  <a:schemeClr val="tx1"/>
                </a:solidFill>
                <a:latin typeface="Verdana" panose="020B0604030504040204" pitchFamily="34" charset="0"/>
                <a:ea typeface="MS PGothic" panose="020B0600070205080204" pitchFamily="34" charset="-128"/>
              </a:defRPr>
            </a:lvl2pPr>
            <a:lvl3pPr marL="1143000" indent="-228600" defTabSz="930275">
              <a:defRPr sz="2400">
                <a:solidFill>
                  <a:schemeClr val="tx1"/>
                </a:solidFill>
                <a:latin typeface="Verdana" panose="020B0604030504040204" pitchFamily="34" charset="0"/>
                <a:ea typeface="MS PGothic" panose="020B0600070205080204" pitchFamily="34" charset="-128"/>
              </a:defRPr>
            </a:lvl3pPr>
            <a:lvl4pPr marL="1600200" indent="-228600" defTabSz="930275">
              <a:defRPr sz="2400">
                <a:solidFill>
                  <a:schemeClr val="tx1"/>
                </a:solidFill>
                <a:latin typeface="Verdana" panose="020B0604030504040204" pitchFamily="34" charset="0"/>
                <a:ea typeface="MS PGothic" panose="020B0600070205080204" pitchFamily="34" charset="-128"/>
              </a:defRPr>
            </a:lvl4pPr>
            <a:lvl5pPr marL="2057400" indent="-228600" defTabSz="930275">
              <a:defRPr sz="2400">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488152B-C100-ED4B-A850-A6B9C2C3B7F2}" type="slidenum">
              <a:rPr lang="en-US" altLang="en-BR" sz="1200">
                <a:latin typeface="Times New Roman" panose="02020603050405020304" pitchFamily="18" charset="0"/>
              </a:rPr>
              <a:pPr/>
              <a:t>32</a:t>
            </a:fld>
            <a:endParaRPr lang="en-US" altLang="en-BR" sz="1200">
              <a:latin typeface="Times New Roman" panose="02020603050405020304" pitchFamily="18" charset="0"/>
            </a:endParaRPr>
          </a:p>
        </p:txBody>
      </p:sp>
      <p:sp>
        <p:nvSpPr>
          <p:cNvPr id="23554" name="Rectangle 2">
            <a:extLst>
              <a:ext uri="{FF2B5EF4-FFF2-40B4-BE49-F238E27FC236}">
                <a16:creationId xmlns:a16="http://schemas.microsoft.com/office/drawing/2014/main" id="{041E7E10-3932-A440-BCAF-45C343F52C33}"/>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1CB7D833-B322-F24C-8893-61FC6F89FA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en-BR">
              <a:latin typeface="Times New Roman" panose="02020603050405020304" pitchFamily="18" charset="0"/>
            </a:endParaRPr>
          </a:p>
        </p:txBody>
      </p:sp>
    </p:spTree>
    <p:extLst>
      <p:ext uri="{BB962C8B-B14F-4D97-AF65-F5344CB8AC3E}">
        <p14:creationId xmlns:p14="http://schemas.microsoft.com/office/powerpoint/2010/main" val="3816083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6532472E-C4A4-5941-A891-E0AF59683C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Verdana" panose="020B0604030504040204" pitchFamily="34" charset="0"/>
                <a:ea typeface="MS PGothic" panose="020B0600070205080204" pitchFamily="34" charset="-128"/>
              </a:defRPr>
            </a:lvl1pPr>
            <a:lvl2pPr marL="742950" indent="-285750" defTabSz="930275">
              <a:defRPr sz="2400">
                <a:solidFill>
                  <a:schemeClr val="tx1"/>
                </a:solidFill>
                <a:latin typeface="Verdana" panose="020B0604030504040204" pitchFamily="34" charset="0"/>
                <a:ea typeface="MS PGothic" panose="020B0600070205080204" pitchFamily="34" charset="-128"/>
              </a:defRPr>
            </a:lvl2pPr>
            <a:lvl3pPr marL="1143000" indent="-228600" defTabSz="930275">
              <a:defRPr sz="2400">
                <a:solidFill>
                  <a:schemeClr val="tx1"/>
                </a:solidFill>
                <a:latin typeface="Verdana" panose="020B0604030504040204" pitchFamily="34" charset="0"/>
                <a:ea typeface="MS PGothic" panose="020B0600070205080204" pitchFamily="34" charset="-128"/>
              </a:defRPr>
            </a:lvl3pPr>
            <a:lvl4pPr marL="1600200" indent="-228600" defTabSz="930275">
              <a:defRPr sz="2400">
                <a:solidFill>
                  <a:schemeClr val="tx1"/>
                </a:solidFill>
                <a:latin typeface="Verdana" panose="020B0604030504040204" pitchFamily="34" charset="0"/>
                <a:ea typeface="MS PGothic" panose="020B0600070205080204" pitchFamily="34" charset="-128"/>
              </a:defRPr>
            </a:lvl4pPr>
            <a:lvl5pPr marL="2057400" indent="-228600" defTabSz="930275">
              <a:defRPr sz="2400">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488152B-C100-ED4B-A850-A6B9C2C3B7F2}" type="slidenum">
              <a:rPr lang="en-US" altLang="en-BR" sz="1200">
                <a:latin typeface="Times New Roman" panose="02020603050405020304" pitchFamily="18" charset="0"/>
              </a:rPr>
              <a:pPr/>
              <a:t>33</a:t>
            </a:fld>
            <a:endParaRPr lang="en-US" altLang="en-BR" sz="1200">
              <a:latin typeface="Times New Roman" panose="02020603050405020304" pitchFamily="18" charset="0"/>
            </a:endParaRPr>
          </a:p>
        </p:txBody>
      </p:sp>
      <p:sp>
        <p:nvSpPr>
          <p:cNvPr id="23554" name="Rectangle 2">
            <a:extLst>
              <a:ext uri="{FF2B5EF4-FFF2-40B4-BE49-F238E27FC236}">
                <a16:creationId xmlns:a16="http://schemas.microsoft.com/office/drawing/2014/main" id="{041E7E10-3932-A440-BCAF-45C343F52C33}"/>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1CB7D833-B322-F24C-8893-61FC6F89FA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en-BR">
              <a:latin typeface="Times New Roman" panose="02020603050405020304" pitchFamily="18" charset="0"/>
            </a:endParaRPr>
          </a:p>
        </p:txBody>
      </p:sp>
    </p:spTree>
    <p:extLst>
      <p:ext uri="{BB962C8B-B14F-4D97-AF65-F5344CB8AC3E}">
        <p14:creationId xmlns:p14="http://schemas.microsoft.com/office/powerpoint/2010/main" val="1531445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6532472E-C4A4-5941-A891-E0AF59683C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Verdana" panose="020B0604030504040204" pitchFamily="34" charset="0"/>
                <a:ea typeface="MS PGothic" panose="020B0600070205080204" pitchFamily="34" charset="-128"/>
              </a:defRPr>
            </a:lvl1pPr>
            <a:lvl2pPr marL="742950" indent="-285750" defTabSz="930275">
              <a:defRPr sz="2400">
                <a:solidFill>
                  <a:schemeClr val="tx1"/>
                </a:solidFill>
                <a:latin typeface="Verdana" panose="020B0604030504040204" pitchFamily="34" charset="0"/>
                <a:ea typeface="MS PGothic" panose="020B0600070205080204" pitchFamily="34" charset="-128"/>
              </a:defRPr>
            </a:lvl2pPr>
            <a:lvl3pPr marL="1143000" indent="-228600" defTabSz="930275">
              <a:defRPr sz="2400">
                <a:solidFill>
                  <a:schemeClr val="tx1"/>
                </a:solidFill>
                <a:latin typeface="Verdana" panose="020B0604030504040204" pitchFamily="34" charset="0"/>
                <a:ea typeface="MS PGothic" panose="020B0600070205080204" pitchFamily="34" charset="-128"/>
              </a:defRPr>
            </a:lvl3pPr>
            <a:lvl4pPr marL="1600200" indent="-228600" defTabSz="930275">
              <a:defRPr sz="2400">
                <a:solidFill>
                  <a:schemeClr val="tx1"/>
                </a:solidFill>
                <a:latin typeface="Verdana" panose="020B0604030504040204" pitchFamily="34" charset="0"/>
                <a:ea typeface="MS PGothic" panose="020B0600070205080204" pitchFamily="34" charset="-128"/>
              </a:defRPr>
            </a:lvl4pPr>
            <a:lvl5pPr marL="2057400" indent="-228600" defTabSz="930275">
              <a:defRPr sz="2400">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2488152B-C100-ED4B-A850-A6B9C2C3B7F2}" type="slidenum">
              <a:rPr lang="en-US" altLang="en-BR" sz="1200">
                <a:latin typeface="Times New Roman" panose="02020603050405020304" pitchFamily="18" charset="0"/>
              </a:rPr>
              <a:pPr/>
              <a:t>34</a:t>
            </a:fld>
            <a:endParaRPr lang="en-US" altLang="en-BR" sz="1200">
              <a:latin typeface="Times New Roman" panose="02020603050405020304" pitchFamily="18" charset="0"/>
            </a:endParaRPr>
          </a:p>
        </p:txBody>
      </p:sp>
      <p:sp>
        <p:nvSpPr>
          <p:cNvPr id="23554" name="Rectangle 2">
            <a:extLst>
              <a:ext uri="{FF2B5EF4-FFF2-40B4-BE49-F238E27FC236}">
                <a16:creationId xmlns:a16="http://schemas.microsoft.com/office/drawing/2014/main" id="{041E7E10-3932-A440-BCAF-45C343F52C33}"/>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1CB7D833-B322-F24C-8893-61FC6F89FA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en-BR">
              <a:latin typeface="Times New Roman" panose="02020603050405020304" pitchFamily="18" charset="0"/>
            </a:endParaRPr>
          </a:p>
        </p:txBody>
      </p:sp>
    </p:spTree>
    <p:extLst>
      <p:ext uri="{BB962C8B-B14F-4D97-AF65-F5344CB8AC3E}">
        <p14:creationId xmlns:p14="http://schemas.microsoft.com/office/powerpoint/2010/main" val="3212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852726D-FBEE-5442-B23A-7EE3EB6066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anose="020B0604030504040204" pitchFamily="34" charset="0"/>
                <a:ea typeface="MS PGothic" panose="020B0600070205080204" pitchFamily="34" charset="-128"/>
              </a:defRPr>
            </a:lvl1pPr>
            <a:lvl2pPr marL="742950" indent="-285750" defTabSz="923925">
              <a:defRPr sz="2400">
                <a:solidFill>
                  <a:schemeClr val="tx1"/>
                </a:solidFill>
                <a:latin typeface="Verdana" panose="020B0604030504040204" pitchFamily="34" charset="0"/>
                <a:ea typeface="MS PGothic" panose="020B0600070205080204" pitchFamily="34" charset="-128"/>
              </a:defRPr>
            </a:lvl2pPr>
            <a:lvl3pPr marL="1143000" indent="-228600" defTabSz="923925">
              <a:defRPr sz="2400">
                <a:solidFill>
                  <a:schemeClr val="tx1"/>
                </a:solidFill>
                <a:latin typeface="Verdana" panose="020B0604030504040204" pitchFamily="34" charset="0"/>
                <a:ea typeface="MS PGothic" panose="020B0600070205080204" pitchFamily="34" charset="-128"/>
              </a:defRPr>
            </a:lvl3pPr>
            <a:lvl4pPr marL="1600200" indent="-228600" defTabSz="923925">
              <a:defRPr sz="2400">
                <a:solidFill>
                  <a:schemeClr val="tx1"/>
                </a:solidFill>
                <a:latin typeface="Verdana" panose="020B0604030504040204" pitchFamily="34" charset="0"/>
                <a:ea typeface="MS PGothic" panose="020B0600070205080204" pitchFamily="34" charset="-128"/>
              </a:defRPr>
            </a:lvl4pPr>
            <a:lvl5pPr marL="2057400" indent="-228600" defTabSz="923925">
              <a:defRPr sz="2400">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C66C3CEF-C50F-0442-82DD-1BFA8C7EAE6D}" type="slidenum">
              <a:rPr lang="en-US" altLang="en-BR" sz="1200">
                <a:latin typeface="Times New Roman" panose="02020603050405020304" pitchFamily="18" charset="0"/>
              </a:rPr>
              <a:pPr/>
              <a:t>7</a:t>
            </a:fld>
            <a:endParaRPr lang="en-US" altLang="en-BR" sz="1200">
              <a:latin typeface="Times New Roman" panose="02020603050405020304" pitchFamily="18" charset="0"/>
            </a:endParaRPr>
          </a:p>
        </p:txBody>
      </p:sp>
      <p:sp>
        <p:nvSpPr>
          <p:cNvPr id="8194" name="Rectangle 2">
            <a:extLst>
              <a:ext uri="{FF2B5EF4-FFF2-40B4-BE49-F238E27FC236}">
                <a16:creationId xmlns:a16="http://schemas.microsoft.com/office/drawing/2014/main" id="{8D2B10FF-384F-4E4E-A92B-57F87A680896}"/>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CA432B40-8FEB-9A4D-BEB3-85773BA686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en-BR"/>
          </a:p>
        </p:txBody>
      </p:sp>
    </p:spTree>
    <p:extLst>
      <p:ext uri="{BB962C8B-B14F-4D97-AF65-F5344CB8AC3E}">
        <p14:creationId xmlns:p14="http://schemas.microsoft.com/office/powerpoint/2010/main" val="9018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852726D-FBEE-5442-B23A-7EE3EB6066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anose="020B0604030504040204" pitchFamily="34" charset="0"/>
                <a:ea typeface="MS PGothic" panose="020B0600070205080204" pitchFamily="34" charset="-128"/>
              </a:defRPr>
            </a:lvl1pPr>
            <a:lvl2pPr marL="742950" indent="-285750" defTabSz="923925">
              <a:defRPr sz="2400">
                <a:solidFill>
                  <a:schemeClr val="tx1"/>
                </a:solidFill>
                <a:latin typeface="Verdana" panose="020B0604030504040204" pitchFamily="34" charset="0"/>
                <a:ea typeface="MS PGothic" panose="020B0600070205080204" pitchFamily="34" charset="-128"/>
              </a:defRPr>
            </a:lvl2pPr>
            <a:lvl3pPr marL="1143000" indent="-228600" defTabSz="923925">
              <a:defRPr sz="2400">
                <a:solidFill>
                  <a:schemeClr val="tx1"/>
                </a:solidFill>
                <a:latin typeface="Verdana" panose="020B0604030504040204" pitchFamily="34" charset="0"/>
                <a:ea typeface="MS PGothic" panose="020B0600070205080204" pitchFamily="34" charset="-128"/>
              </a:defRPr>
            </a:lvl3pPr>
            <a:lvl4pPr marL="1600200" indent="-228600" defTabSz="923925">
              <a:defRPr sz="2400">
                <a:solidFill>
                  <a:schemeClr val="tx1"/>
                </a:solidFill>
                <a:latin typeface="Verdana" panose="020B0604030504040204" pitchFamily="34" charset="0"/>
                <a:ea typeface="MS PGothic" panose="020B0600070205080204" pitchFamily="34" charset="-128"/>
              </a:defRPr>
            </a:lvl4pPr>
            <a:lvl5pPr marL="2057400" indent="-228600" defTabSz="923925">
              <a:defRPr sz="2400">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C66C3CEF-C50F-0442-82DD-1BFA8C7EAE6D}" type="slidenum">
              <a:rPr lang="en-US" altLang="en-BR" sz="1200">
                <a:latin typeface="Times New Roman" panose="02020603050405020304" pitchFamily="18" charset="0"/>
              </a:rPr>
              <a:pPr/>
              <a:t>8</a:t>
            </a:fld>
            <a:endParaRPr lang="en-US" altLang="en-BR" sz="1200">
              <a:latin typeface="Times New Roman" panose="02020603050405020304" pitchFamily="18" charset="0"/>
            </a:endParaRPr>
          </a:p>
        </p:txBody>
      </p:sp>
      <p:sp>
        <p:nvSpPr>
          <p:cNvPr id="8194" name="Rectangle 2">
            <a:extLst>
              <a:ext uri="{FF2B5EF4-FFF2-40B4-BE49-F238E27FC236}">
                <a16:creationId xmlns:a16="http://schemas.microsoft.com/office/drawing/2014/main" id="{8D2B10FF-384F-4E4E-A92B-57F87A680896}"/>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CA432B40-8FEB-9A4D-BEB3-85773BA686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en-BR"/>
          </a:p>
        </p:txBody>
      </p:sp>
    </p:spTree>
    <p:extLst>
      <p:ext uri="{BB962C8B-B14F-4D97-AF65-F5344CB8AC3E}">
        <p14:creationId xmlns:p14="http://schemas.microsoft.com/office/powerpoint/2010/main" val="3922107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4C13BF8-7AAA-FF4D-9672-044D42B2DA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anose="020B0604030504040204" pitchFamily="34" charset="0"/>
                <a:ea typeface="MS PGothic" panose="020B0600070205080204" pitchFamily="34" charset="-128"/>
              </a:defRPr>
            </a:lvl1pPr>
            <a:lvl2pPr marL="742950" indent="-285750" defTabSz="923925">
              <a:defRPr sz="2400">
                <a:solidFill>
                  <a:schemeClr val="tx1"/>
                </a:solidFill>
                <a:latin typeface="Verdana" panose="020B0604030504040204" pitchFamily="34" charset="0"/>
                <a:ea typeface="MS PGothic" panose="020B0600070205080204" pitchFamily="34" charset="-128"/>
              </a:defRPr>
            </a:lvl2pPr>
            <a:lvl3pPr marL="1143000" indent="-228600" defTabSz="923925">
              <a:defRPr sz="2400">
                <a:solidFill>
                  <a:schemeClr val="tx1"/>
                </a:solidFill>
                <a:latin typeface="Verdana" panose="020B0604030504040204" pitchFamily="34" charset="0"/>
                <a:ea typeface="MS PGothic" panose="020B0600070205080204" pitchFamily="34" charset="-128"/>
              </a:defRPr>
            </a:lvl3pPr>
            <a:lvl4pPr marL="1600200" indent="-228600" defTabSz="923925">
              <a:defRPr sz="2400">
                <a:solidFill>
                  <a:schemeClr val="tx1"/>
                </a:solidFill>
                <a:latin typeface="Verdana" panose="020B0604030504040204" pitchFamily="34" charset="0"/>
                <a:ea typeface="MS PGothic" panose="020B0600070205080204" pitchFamily="34" charset="-128"/>
              </a:defRPr>
            </a:lvl4pPr>
            <a:lvl5pPr marL="2057400" indent="-228600" defTabSz="923925">
              <a:defRPr sz="2400">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F8C60EE2-0607-2843-AF61-9BE4A2FD4F06}" type="slidenum">
              <a:rPr lang="en-US" altLang="en-BR" sz="1200">
                <a:latin typeface="Times New Roman" panose="02020603050405020304" pitchFamily="18" charset="0"/>
              </a:rPr>
              <a:pPr/>
              <a:t>15</a:t>
            </a:fld>
            <a:endParaRPr lang="en-US" altLang="en-BR" sz="1200">
              <a:latin typeface="Times New Roman" panose="02020603050405020304" pitchFamily="18" charset="0"/>
            </a:endParaRPr>
          </a:p>
        </p:txBody>
      </p:sp>
      <p:sp>
        <p:nvSpPr>
          <p:cNvPr id="12290" name="Rectangle 2">
            <a:extLst>
              <a:ext uri="{FF2B5EF4-FFF2-40B4-BE49-F238E27FC236}">
                <a16:creationId xmlns:a16="http://schemas.microsoft.com/office/drawing/2014/main" id="{A4FED801-D633-764F-987B-1CEFF0D51A3B}"/>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034384F8-F725-C74B-A4C8-DCB62228FF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en-BR"/>
          </a:p>
        </p:txBody>
      </p:sp>
    </p:spTree>
    <p:extLst>
      <p:ext uri="{BB962C8B-B14F-4D97-AF65-F5344CB8AC3E}">
        <p14:creationId xmlns:p14="http://schemas.microsoft.com/office/powerpoint/2010/main" val="2250323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4C13BF8-7AAA-FF4D-9672-044D42B2DA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anose="020B0604030504040204" pitchFamily="34" charset="0"/>
                <a:ea typeface="MS PGothic" panose="020B0600070205080204" pitchFamily="34" charset="-128"/>
              </a:defRPr>
            </a:lvl1pPr>
            <a:lvl2pPr marL="742950" indent="-285750" defTabSz="923925">
              <a:defRPr sz="2400">
                <a:solidFill>
                  <a:schemeClr val="tx1"/>
                </a:solidFill>
                <a:latin typeface="Verdana" panose="020B0604030504040204" pitchFamily="34" charset="0"/>
                <a:ea typeface="MS PGothic" panose="020B0600070205080204" pitchFamily="34" charset="-128"/>
              </a:defRPr>
            </a:lvl2pPr>
            <a:lvl3pPr marL="1143000" indent="-228600" defTabSz="923925">
              <a:defRPr sz="2400">
                <a:solidFill>
                  <a:schemeClr val="tx1"/>
                </a:solidFill>
                <a:latin typeface="Verdana" panose="020B0604030504040204" pitchFamily="34" charset="0"/>
                <a:ea typeface="MS PGothic" panose="020B0600070205080204" pitchFamily="34" charset="-128"/>
              </a:defRPr>
            </a:lvl3pPr>
            <a:lvl4pPr marL="1600200" indent="-228600" defTabSz="923925">
              <a:defRPr sz="2400">
                <a:solidFill>
                  <a:schemeClr val="tx1"/>
                </a:solidFill>
                <a:latin typeface="Verdana" panose="020B0604030504040204" pitchFamily="34" charset="0"/>
                <a:ea typeface="MS PGothic" panose="020B0600070205080204" pitchFamily="34" charset="-128"/>
              </a:defRPr>
            </a:lvl4pPr>
            <a:lvl5pPr marL="2057400" indent="-228600" defTabSz="923925">
              <a:defRPr sz="2400">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F8C60EE2-0607-2843-AF61-9BE4A2FD4F06}" type="slidenum">
              <a:rPr lang="en-US" altLang="en-BR" sz="1200">
                <a:latin typeface="Times New Roman" panose="02020603050405020304" pitchFamily="18" charset="0"/>
              </a:rPr>
              <a:pPr/>
              <a:t>16</a:t>
            </a:fld>
            <a:endParaRPr lang="en-US" altLang="en-BR" sz="1200">
              <a:latin typeface="Times New Roman" panose="02020603050405020304" pitchFamily="18" charset="0"/>
            </a:endParaRPr>
          </a:p>
        </p:txBody>
      </p:sp>
      <p:sp>
        <p:nvSpPr>
          <p:cNvPr id="12290" name="Rectangle 2">
            <a:extLst>
              <a:ext uri="{FF2B5EF4-FFF2-40B4-BE49-F238E27FC236}">
                <a16:creationId xmlns:a16="http://schemas.microsoft.com/office/drawing/2014/main" id="{A4FED801-D633-764F-987B-1CEFF0D51A3B}"/>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034384F8-F725-C74B-A4C8-DCB62228FF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en-BR"/>
          </a:p>
        </p:txBody>
      </p:sp>
    </p:spTree>
    <p:extLst>
      <p:ext uri="{BB962C8B-B14F-4D97-AF65-F5344CB8AC3E}">
        <p14:creationId xmlns:p14="http://schemas.microsoft.com/office/powerpoint/2010/main" val="2291028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69875EC2-E4F2-EA42-B37E-98E21CF88A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anose="020B0604030504040204" pitchFamily="34" charset="0"/>
                <a:ea typeface="MS PGothic" panose="020B0600070205080204" pitchFamily="34" charset="-128"/>
              </a:defRPr>
            </a:lvl1pPr>
            <a:lvl2pPr marL="742950" indent="-285750" defTabSz="923925">
              <a:defRPr sz="2400">
                <a:solidFill>
                  <a:schemeClr val="tx1"/>
                </a:solidFill>
                <a:latin typeface="Verdana" panose="020B0604030504040204" pitchFamily="34" charset="0"/>
                <a:ea typeface="MS PGothic" panose="020B0600070205080204" pitchFamily="34" charset="-128"/>
              </a:defRPr>
            </a:lvl2pPr>
            <a:lvl3pPr marL="1143000" indent="-228600" defTabSz="923925">
              <a:defRPr sz="2400">
                <a:solidFill>
                  <a:schemeClr val="tx1"/>
                </a:solidFill>
                <a:latin typeface="Verdana" panose="020B0604030504040204" pitchFamily="34" charset="0"/>
                <a:ea typeface="MS PGothic" panose="020B0600070205080204" pitchFamily="34" charset="-128"/>
              </a:defRPr>
            </a:lvl3pPr>
            <a:lvl4pPr marL="1600200" indent="-228600" defTabSz="923925">
              <a:defRPr sz="2400">
                <a:solidFill>
                  <a:schemeClr val="tx1"/>
                </a:solidFill>
                <a:latin typeface="Verdana" panose="020B0604030504040204" pitchFamily="34" charset="0"/>
                <a:ea typeface="MS PGothic" panose="020B0600070205080204" pitchFamily="34" charset="-128"/>
              </a:defRPr>
            </a:lvl4pPr>
            <a:lvl5pPr marL="2057400" indent="-228600" defTabSz="923925">
              <a:defRPr sz="2400">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B983CDE2-AFD7-D049-BF70-1D3764019843}" type="slidenum">
              <a:rPr lang="en-US" altLang="en-BR" sz="1200">
                <a:latin typeface="Times New Roman" panose="02020603050405020304" pitchFamily="18" charset="0"/>
              </a:rPr>
              <a:pPr/>
              <a:t>17</a:t>
            </a:fld>
            <a:endParaRPr lang="en-US" altLang="en-BR" sz="1200">
              <a:latin typeface="Times New Roman" panose="02020603050405020304" pitchFamily="18" charset="0"/>
            </a:endParaRPr>
          </a:p>
        </p:txBody>
      </p:sp>
      <p:sp>
        <p:nvSpPr>
          <p:cNvPr id="14338" name="Rectangle 2">
            <a:extLst>
              <a:ext uri="{FF2B5EF4-FFF2-40B4-BE49-F238E27FC236}">
                <a16:creationId xmlns:a16="http://schemas.microsoft.com/office/drawing/2014/main" id="{D03DA237-0342-1846-A261-F6CF8678900D}"/>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30E86368-CA6A-5441-918B-2B6940726C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en-BR" dirty="0"/>
          </a:p>
        </p:txBody>
      </p:sp>
    </p:spTree>
    <p:extLst>
      <p:ext uri="{BB962C8B-B14F-4D97-AF65-F5344CB8AC3E}">
        <p14:creationId xmlns:p14="http://schemas.microsoft.com/office/powerpoint/2010/main" val="1055228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pPr>
              <a:defRPr/>
            </a:pPr>
            <a:fld id="{C2AEEBE9-526C-9C48-AB69-048331C3A780}" type="slidenum">
              <a:rPr lang="en-US" altLang="en-BR" smtClean="0"/>
              <a:pPr>
                <a:defRPr/>
              </a:pPr>
              <a:t>25</a:t>
            </a:fld>
            <a:endParaRPr lang="en-US" altLang="en-BR"/>
          </a:p>
        </p:txBody>
      </p:sp>
    </p:spTree>
    <p:extLst>
      <p:ext uri="{BB962C8B-B14F-4D97-AF65-F5344CB8AC3E}">
        <p14:creationId xmlns:p14="http://schemas.microsoft.com/office/powerpoint/2010/main" val="89191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5F39D0D6-4192-7D4A-B6E7-0CAF628B52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Verdana" panose="020B0604030504040204" pitchFamily="34" charset="0"/>
                <a:ea typeface="MS PGothic" panose="020B0600070205080204" pitchFamily="34" charset="-128"/>
              </a:defRPr>
            </a:lvl1pPr>
            <a:lvl2pPr marL="742950" indent="-285750" defTabSz="930275">
              <a:defRPr sz="2400">
                <a:solidFill>
                  <a:schemeClr val="tx1"/>
                </a:solidFill>
                <a:latin typeface="Verdana" panose="020B0604030504040204" pitchFamily="34" charset="0"/>
                <a:ea typeface="MS PGothic" panose="020B0600070205080204" pitchFamily="34" charset="-128"/>
              </a:defRPr>
            </a:lvl2pPr>
            <a:lvl3pPr marL="1143000" indent="-228600" defTabSz="930275">
              <a:defRPr sz="2400">
                <a:solidFill>
                  <a:schemeClr val="tx1"/>
                </a:solidFill>
                <a:latin typeface="Verdana" panose="020B0604030504040204" pitchFamily="34" charset="0"/>
                <a:ea typeface="MS PGothic" panose="020B0600070205080204" pitchFamily="34" charset="-128"/>
              </a:defRPr>
            </a:lvl3pPr>
            <a:lvl4pPr marL="1600200" indent="-228600" defTabSz="930275">
              <a:defRPr sz="2400">
                <a:solidFill>
                  <a:schemeClr val="tx1"/>
                </a:solidFill>
                <a:latin typeface="Verdana" panose="020B0604030504040204" pitchFamily="34" charset="0"/>
                <a:ea typeface="MS PGothic" panose="020B0600070205080204" pitchFamily="34" charset="-128"/>
              </a:defRPr>
            </a:lvl4pPr>
            <a:lvl5pPr marL="2057400" indent="-228600" defTabSz="930275">
              <a:defRPr sz="2400">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79E19444-AEB1-E947-8A70-CE5C4214120A}" type="slidenum">
              <a:rPr lang="en-US" altLang="en-BR" sz="1200">
                <a:latin typeface="Times New Roman" panose="02020603050405020304" pitchFamily="18" charset="0"/>
              </a:rPr>
              <a:pPr/>
              <a:t>28</a:t>
            </a:fld>
            <a:endParaRPr lang="en-US" altLang="en-BR" sz="1200">
              <a:latin typeface="Times New Roman" panose="02020603050405020304" pitchFamily="18" charset="0"/>
            </a:endParaRPr>
          </a:p>
        </p:txBody>
      </p:sp>
      <p:sp>
        <p:nvSpPr>
          <p:cNvPr id="9218" name="Rectangle 2">
            <a:extLst>
              <a:ext uri="{FF2B5EF4-FFF2-40B4-BE49-F238E27FC236}">
                <a16:creationId xmlns:a16="http://schemas.microsoft.com/office/drawing/2014/main" id="{6DD99D5F-9F94-B04B-89F9-9FCF1662DFD7}"/>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7D5DBC07-1889-8248-8F83-913268E7BB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en-BR">
              <a:latin typeface="Times New Roman" panose="02020603050405020304" pitchFamily="18" charset="0"/>
            </a:endParaRPr>
          </a:p>
        </p:txBody>
      </p:sp>
    </p:spTree>
    <p:extLst>
      <p:ext uri="{BB962C8B-B14F-4D97-AF65-F5344CB8AC3E}">
        <p14:creationId xmlns:p14="http://schemas.microsoft.com/office/powerpoint/2010/main" val="314415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id="{3CE71FCA-E566-534D-A824-F78EF23FA1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Verdana" panose="020B0604030504040204" pitchFamily="34" charset="0"/>
                <a:ea typeface="MS PGothic" panose="020B0600070205080204" pitchFamily="34" charset="-128"/>
              </a:defRPr>
            </a:lvl1pPr>
            <a:lvl2pPr marL="742950" indent="-285750" defTabSz="930275">
              <a:defRPr sz="2400">
                <a:solidFill>
                  <a:schemeClr val="tx1"/>
                </a:solidFill>
                <a:latin typeface="Verdana" panose="020B0604030504040204" pitchFamily="34" charset="0"/>
                <a:ea typeface="MS PGothic" panose="020B0600070205080204" pitchFamily="34" charset="-128"/>
              </a:defRPr>
            </a:lvl2pPr>
            <a:lvl3pPr marL="1143000" indent="-228600" defTabSz="930275">
              <a:defRPr sz="2400">
                <a:solidFill>
                  <a:schemeClr val="tx1"/>
                </a:solidFill>
                <a:latin typeface="Verdana" panose="020B0604030504040204" pitchFamily="34" charset="0"/>
                <a:ea typeface="MS PGothic" panose="020B0600070205080204" pitchFamily="34" charset="-128"/>
              </a:defRPr>
            </a:lvl3pPr>
            <a:lvl4pPr marL="1600200" indent="-228600" defTabSz="930275">
              <a:defRPr sz="2400">
                <a:solidFill>
                  <a:schemeClr val="tx1"/>
                </a:solidFill>
                <a:latin typeface="Verdana" panose="020B0604030504040204" pitchFamily="34" charset="0"/>
                <a:ea typeface="MS PGothic" panose="020B0600070205080204" pitchFamily="34" charset="-128"/>
              </a:defRPr>
            </a:lvl4pPr>
            <a:lvl5pPr marL="2057400" indent="-228600" defTabSz="930275">
              <a:defRPr sz="2400">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4D18204E-BF7C-D742-AA21-9502D1060B75}" type="slidenum">
              <a:rPr lang="en-US" altLang="en-BR" sz="1200">
                <a:latin typeface="Times New Roman" panose="02020603050405020304" pitchFamily="18" charset="0"/>
              </a:rPr>
              <a:pPr/>
              <a:t>29</a:t>
            </a:fld>
            <a:endParaRPr lang="en-US" altLang="en-BR" sz="1200">
              <a:latin typeface="Times New Roman" panose="02020603050405020304" pitchFamily="18" charset="0"/>
            </a:endParaRPr>
          </a:p>
        </p:txBody>
      </p:sp>
      <p:sp>
        <p:nvSpPr>
          <p:cNvPr id="11266" name="Rectangle 2">
            <a:extLst>
              <a:ext uri="{FF2B5EF4-FFF2-40B4-BE49-F238E27FC236}">
                <a16:creationId xmlns:a16="http://schemas.microsoft.com/office/drawing/2014/main" id="{9C21FF1F-5D63-3B4B-9BF0-445C103CD209}"/>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0139C72D-AEB9-D94B-8ABD-6ED2980AE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en-BR">
              <a:latin typeface="Times New Roman" panose="02020603050405020304" pitchFamily="18" charset="0"/>
            </a:endParaRPr>
          </a:p>
        </p:txBody>
      </p:sp>
    </p:spTree>
    <p:extLst>
      <p:ext uri="{BB962C8B-B14F-4D97-AF65-F5344CB8AC3E}">
        <p14:creationId xmlns:p14="http://schemas.microsoft.com/office/powerpoint/2010/main" val="293033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914400" y="685800"/>
            <a:ext cx="10363200" cy="2127250"/>
          </a:xfrm>
        </p:spPr>
        <p:txBody>
          <a:bodyPr/>
          <a:lstStyle>
            <a:lvl1pPr algn="ctr">
              <a:defRPr sz="4300"/>
            </a:lvl1pPr>
          </a:lstStyle>
          <a:p>
            <a:r>
              <a:rPr lang="en-US" dirty="0"/>
              <a:t>Click to edit Master title style</a:t>
            </a:r>
          </a:p>
        </p:txBody>
      </p:sp>
    </p:spTree>
    <p:extLst>
      <p:ext uri="{BB962C8B-B14F-4D97-AF65-F5344CB8AC3E}">
        <p14:creationId xmlns:p14="http://schemas.microsoft.com/office/powerpoint/2010/main" val="95281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07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336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0">
                <a:solidFill>
                  <a:srgbClr val="0F10A6"/>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62713" y="1134342"/>
            <a:ext cx="11585359" cy="4530725"/>
          </a:xfrm>
        </p:spPr>
        <p:txBody>
          <a:bodyPr/>
          <a:lstStyle>
            <a:lvl1pPr>
              <a:defRPr sz="2000" b="0" i="0">
                <a:latin typeface="Calibri Light" panose="020F0302020204030204" pitchFamily="34" charset="0"/>
                <a:cs typeface="Calibri Light" panose="020F0302020204030204" pitchFamily="34" charset="0"/>
              </a:defRPr>
            </a:lvl1pPr>
            <a:lvl2pPr>
              <a:defRPr sz="2000" b="0" i="0">
                <a:latin typeface="Calibri Light" panose="020F0302020204030204" pitchFamily="34" charset="0"/>
                <a:cs typeface="Calibri Light" panose="020F0302020204030204" pitchFamily="34" charset="0"/>
              </a:defRPr>
            </a:lvl2pPr>
            <a:lvl3pPr>
              <a:defRPr sz="2000" b="0" i="0">
                <a:latin typeface="Calibri Light" panose="020F0302020204030204" pitchFamily="34" charset="0"/>
                <a:cs typeface="Calibri Light" panose="020F0302020204030204" pitchFamily="34" charset="0"/>
              </a:defRPr>
            </a:lvl3pPr>
            <a:lvl4pPr>
              <a:defRPr sz="2000" b="0" i="0">
                <a:latin typeface="Calibri Light" panose="020F0302020204030204" pitchFamily="34" charset="0"/>
                <a:cs typeface="Calibri Light" panose="020F0302020204030204" pitchFamily="34" charset="0"/>
              </a:defRPr>
            </a:lvl4pPr>
            <a:lvl5pPr>
              <a:defRPr sz="2000" b="0" i="0">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759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78"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2" indent="0">
              <a:buNone/>
              <a:defRPr sz="1400"/>
            </a:lvl7pPr>
            <a:lvl8pPr marL="3200240" indent="0">
              <a:buNone/>
              <a:defRPr sz="1400"/>
            </a:lvl8pPr>
            <a:lvl9pPr marL="3657418" indent="0">
              <a:buNone/>
              <a:defRPr sz="1400"/>
            </a:lvl9pPr>
          </a:lstStyle>
          <a:p>
            <a:pPr lvl="0"/>
            <a:r>
              <a:rPr lang="en-US"/>
              <a:t>Click to edit Master text styles</a:t>
            </a:r>
          </a:p>
        </p:txBody>
      </p:sp>
    </p:spTree>
    <p:extLst>
      <p:ext uri="{BB962C8B-B14F-4D97-AF65-F5344CB8AC3E}">
        <p14:creationId xmlns:p14="http://schemas.microsoft.com/office/powerpoint/2010/main" val="386067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5267" y="1233491"/>
            <a:ext cx="5384800" cy="4530725"/>
          </a:xfrm>
        </p:spPr>
        <p:txBody>
          <a:bodyPr/>
          <a:lstStyle>
            <a:lvl1pPr>
              <a:defRPr sz="2800" b="0" i="0">
                <a:latin typeface="Calibri Light" panose="020F0302020204030204" pitchFamily="34" charset="0"/>
                <a:cs typeface="Calibri Light" panose="020F0302020204030204" pitchFamily="34" charset="0"/>
              </a:defRPr>
            </a:lvl1pPr>
            <a:lvl2pPr>
              <a:defRPr sz="2400" b="0" i="0">
                <a:latin typeface="Calibri Light" panose="020F0302020204030204" pitchFamily="34" charset="0"/>
                <a:cs typeface="Calibri Light" panose="020F0302020204030204" pitchFamily="34" charset="0"/>
              </a:defRPr>
            </a:lvl2pPr>
            <a:lvl3pPr>
              <a:defRPr sz="20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3267" y="1233491"/>
            <a:ext cx="5384800" cy="4530725"/>
          </a:xfrm>
        </p:spPr>
        <p:txBody>
          <a:bodyPr/>
          <a:lstStyle>
            <a:lvl1pPr>
              <a:defRPr sz="2800" b="0" i="0">
                <a:latin typeface="Calibri Light" panose="020F0302020204030204" pitchFamily="34" charset="0"/>
                <a:cs typeface="Calibri Light" panose="020F0302020204030204" pitchFamily="34" charset="0"/>
              </a:defRPr>
            </a:lvl1pPr>
            <a:lvl2pPr>
              <a:defRPr sz="2400" b="0" i="0">
                <a:latin typeface="Calibri Light" panose="020F0302020204030204" pitchFamily="34" charset="0"/>
                <a:cs typeface="Calibri Light" panose="020F0302020204030204" pitchFamily="34" charset="0"/>
              </a:defRPr>
            </a:lvl2pPr>
            <a:lvl3pPr>
              <a:defRPr sz="20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921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i="0">
                <a:latin typeface="Calibri" panose="020F0502020204030204" pitchFamily="34" charset="0"/>
                <a:cs typeface="Calibri" panose="020F050202020403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000" b="0" i="0">
                <a:latin typeface="Calibri Light" panose="020F0302020204030204" pitchFamily="34" charset="0"/>
                <a:cs typeface="Calibri Light" panose="020F0302020204030204" pitchFamily="34" charset="0"/>
              </a:defRPr>
            </a:lvl1pPr>
            <a:lvl2pPr>
              <a:defRPr sz="2000" b="0" i="0">
                <a:latin typeface="Calibri Light" panose="020F0302020204030204" pitchFamily="34" charset="0"/>
                <a:cs typeface="Calibri Light" panose="020F0302020204030204" pitchFamily="34" charset="0"/>
              </a:defRPr>
            </a:lvl2pPr>
            <a:lvl3pPr>
              <a:defRPr sz="2000" b="0" i="0">
                <a:latin typeface="Calibri Light" panose="020F0302020204030204" pitchFamily="34" charset="0"/>
                <a:cs typeface="Calibri Light" panose="020F0302020204030204" pitchFamily="34" charset="0"/>
              </a:defRPr>
            </a:lvl3pPr>
            <a:lvl4pPr>
              <a:defRPr sz="2000" b="0" i="0">
                <a:latin typeface="Calibri Light" panose="020F0302020204030204" pitchFamily="34" charset="0"/>
                <a:cs typeface="Calibri Light" panose="020F0302020204030204" pitchFamily="34" charset="0"/>
              </a:defRPr>
            </a:lvl4pPr>
            <a:lvl5pPr>
              <a:defRPr sz="2000" b="0" i="0">
                <a:latin typeface="Calibri Light" panose="020F0302020204030204" pitchFamily="34" charset="0"/>
                <a:cs typeface="Calibri Light" panose="020F03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atin typeface="Calibri" panose="020F0502020204030204" pitchFamily="34" charset="0"/>
                <a:cs typeface="Calibri" panose="020F050202020403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000" b="0" i="0">
                <a:latin typeface="Calibri Light" panose="020F0302020204030204" pitchFamily="34" charset="0"/>
                <a:cs typeface="Calibri Light" panose="020F0302020204030204" pitchFamily="34" charset="0"/>
              </a:defRPr>
            </a:lvl1pPr>
            <a:lvl2pPr>
              <a:defRPr sz="2000" b="0" i="0">
                <a:latin typeface="Calibri Light" panose="020F0302020204030204" pitchFamily="34" charset="0"/>
                <a:cs typeface="Calibri Light" panose="020F0302020204030204" pitchFamily="34" charset="0"/>
              </a:defRPr>
            </a:lvl2pPr>
            <a:lvl3pPr>
              <a:defRPr sz="2000" b="0" i="0">
                <a:latin typeface="Calibri Light" panose="020F0302020204030204" pitchFamily="34" charset="0"/>
                <a:cs typeface="Calibri Light" panose="020F0302020204030204" pitchFamily="34" charset="0"/>
              </a:defRPr>
            </a:lvl3pPr>
            <a:lvl4pPr>
              <a:defRPr sz="2000" b="0" i="0">
                <a:latin typeface="Calibri Light" panose="020F0302020204030204" pitchFamily="34" charset="0"/>
                <a:cs typeface="Calibri Light" panose="020F0302020204030204" pitchFamily="34" charset="0"/>
              </a:defRPr>
            </a:lvl4pPr>
            <a:lvl5pPr>
              <a:defRPr sz="2000" b="0" i="0">
                <a:latin typeface="Calibri Light" panose="020F0302020204030204" pitchFamily="34" charset="0"/>
                <a:cs typeface="Calibri Light" panose="020F03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842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792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2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b="0" i="0">
                <a:latin typeface="Calibri Light" panose="020F0302020204030204" pitchFamily="34" charset="0"/>
                <a:cs typeface="Calibri Light" panose="020F0302020204030204" pitchFamily="34" charset="0"/>
              </a:defRPr>
            </a:lvl1pPr>
            <a:lvl2pPr>
              <a:defRPr sz="2800" b="0" i="0">
                <a:latin typeface="Calibri Light" panose="020F0302020204030204" pitchFamily="34" charset="0"/>
                <a:cs typeface="Calibri Light" panose="020F0302020204030204" pitchFamily="34" charset="0"/>
              </a:defRPr>
            </a:lvl2pPr>
            <a:lvl3pPr>
              <a:defRPr sz="2400" b="0" i="0">
                <a:latin typeface="Calibri Light" panose="020F0302020204030204" pitchFamily="34" charset="0"/>
                <a:cs typeface="Calibri Light" panose="020F0302020204030204" pitchFamily="34" charset="0"/>
              </a:defRPr>
            </a:lvl3pPr>
            <a:lvl4pPr>
              <a:defRPr sz="2000" b="0" i="0">
                <a:latin typeface="Calibri Light" panose="020F0302020204030204" pitchFamily="34" charset="0"/>
                <a:cs typeface="Calibri Light" panose="020F0302020204030204" pitchFamily="34" charset="0"/>
              </a:defRPr>
            </a:lvl4pPr>
            <a:lvl5pPr>
              <a:defRPr sz="2000" b="0" i="0">
                <a:latin typeface="Calibri Light" panose="020F0302020204030204" pitchFamily="34" charset="0"/>
                <a:cs typeface="Calibri Light" panose="020F030202020403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Tree>
    <p:extLst>
      <p:ext uri="{BB962C8B-B14F-4D97-AF65-F5344CB8AC3E}">
        <p14:creationId xmlns:p14="http://schemas.microsoft.com/office/powerpoint/2010/main" val="99137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Tree>
    <p:extLst>
      <p:ext uri="{BB962C8B-B14F-4D97-AF65-F5344CB8AC3E}">
        <p14:creationId xmlns:p14="http://schemas.microsoft.com/office/powerpoint/2010/main" val="256616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Picture 2" descr="dino_3">
            <a:extLst>
              <a:ext uri="{FF2B5EF4-FFF2-40B4-BE49-F238E27FC236}">
                <a16:creationId xmlns:a16="http://schemas.microsoft.com/office/drawing/2014/main" id="{FD7A0113-409F-9B42-88C6-7232083C3AA1}"/>
              </a:ext>
            </a:extLst>
          </p:cNvPr>
          <p:cNvSpPr>
            <a:spLocks noChangeAspect="1" noChangeArrowheads="1"/>
          </p:cNvSpPr>
          <p:nvPr/>
        </p:nvSpPr>
        <p:spPr bwMode="auto">
          <a:xfrm>
            <a:off x="381001" y="0"/>
            <a:ext cx="1593851" cy="908050"/>
          </a:xfrm>
          <a:prstGeom prst="rect">
            <a:avLst/>
          </a:prstGeom>
          <a:noFill/>
          <a:ln>
            <a:noFill/>
          </a:ln>
        </p:spPr>
        <p:txBody>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pt-BR" altLang="en-BR"/>
          </a:p>
        </p:txBody>
      </p:sp>
      <p:sp>
        <p:nvSpPr>
          <p:cNvPr id="1027" name="Rectangle 3">
            <a:extLst>
              <a:ext uri="{FF2B5EF4-FFF2-40B4-BE49-F238E27FC236}">
                <a16:creationId xmlns:a16="http://schemas.microsoft.com/office/drawing/2014/main" id="{03742AD3-6564-354B-B4BA-691002D39607}"/>
              </a:ext>
            </a:extLst>
          </p:cNvPr>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BR"/>
              <a:t>Click to edit Master title style</a:t>
            </a:r>
          </a:p>
        </p:txBody>
      </p:sp>
      <p:sp>
        <p:nvSpPr>
          <p:cNvPr id="1028" name="Rectangle 4">
            <a:extLst>
              <a:ext uri="{FF2B5EF4-FFF2-40B4-BE49-F238E27FC236}">
                <a16:creationId xmlns:a16="http://schemas.microsoft.com/office/drawing/2014/main" id="{CCD3BAE7-7F9D-8840-93C5-B5854DC23D84}"/>
              </a:ext>
            </a:extLst>
          </p:cNvPr>
          <p:cNvSpPr>
            <a:spLocks noGrp="1" noChangeArrowheads="1"/>
          </p:cNvSpPr>
          <p:nvPr>
            <p:ph type="body" idx="1"/>
          </p:nvPr>
        </p:nvSpPr>
        <p:spPr bwMode="auto">
          <a:xfrm>
            <a:off x="609601" y="1233491"/>
            <a:ext cx="11437939"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BR"/>
              <a:t>Click to edit Master text styles</a:t>
            </a:r>
          </a:p>
          <a:p>
            <a:pPr lvl="1"/>
            <a:r>
              <a:rPr lang="en-US" altLang="en-BR"/>
              <a:t>Second level</a:t>
            </a:r>
          </a:p>
          <a:p>
            <a:pPr lvl="2"/>
            <a:r>
              <a:rPr lang="en-US" altLang="en-BR"/>
              <a:t>Third level</a:t>
            </a:r>
          </a:p>
          <a:p>
            <a:pPr lvl="3"/>
            <a:r>
              <a:rPr lang="en-US" altLang="en-BR"/>
              <a:t>Fourth level</a:t>
            </a:r>
          </a:p>
          <a:p>
            <a:pPr lvl="4"/>
            <a:r>
              <a:rPr lang="en-US" altLang="en-BR"/>
              <a:t>Fifth level</a:t>
            </a:r>
          </a:p>
        </p:txBody>
      </p:sp>
      <p:sp>
        <p:nvSpPr>
          <p:cNvPr id="2" name="Picture 12" descr="dino_6">
            <a:extLst>
              <a:ext uri="{FF2B5EF4-FFF2-40B4-BE49-F238E27FC236}">
                <a16:creationId xmlns:a16="http://schemas.microsoft.com/office/drawing/2014/main" id="{C7E26AED-F219-FF4C-889E-858DEAE3CF83}"/>
              </a:ext>
            </a:extLst>
          </p:cNvPr>
          <p:cNvSpPr>
            <a:spLocks noChangeAspect="1" noChangeArrowheads="1"/>
          </p:cNvSpPr>
          <p:nvPr/>
        </p:nvSpPr>
        <p:spPr bwMode="auto">
          <a:xfrm>
            <a:off x="10364788" y="5849938"/>
            <a:ext cx="1712912" cy="792162"/>
          </a:xfrm>
          <a:prstGeom prst="rect">
            <a:avLst/>
          </a:prstGeom>
          <a:noFill/>
          <a:ln>
            <a:noFill/>
          </a:ln>
        </p:spPr>
        <p:txBody>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pt-BR" altLang="en-BR"/>
          </a:p>
        </p:txBody>
      </p:sp>
    </p:spTree>
  </p:cSld>
  <p:clrMap bg1="lt1" tx1="dk1" bg2="lt2" tx2="dk2" accent1="accent1" accent2="accent2" accent3="accent3" accent4="accent4" accent5="accent5" accent6="accent6" hlink="hlink" folHlink="folHlink"/>
  <p:sldLayoutIdLst>
    <p:sldLayoutId id="2147484443"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Lst>
  <p:txStyles>
    <p:titleStyle>
      <a:lvl1pPr algn="l" rtl="0" eaLnBrk="0" fontAlgn="base" hangingPunct="0">
        <a:spcBef>
          <a:spcPct val="0"/>
        </a:spcBef>
        <a:spcAft>
          <a:spcPct val="0"/>
        </a:spcAft>
        <a:defRPr sz="3200">
          <a:solidFill>
            <a:srgbClr val="0F10A6"/>
          </a:solidFill>
          <a:latin typeface="Calibri" panose="020F0502020204030204" pitchFamily="34" charset="0"/>
          <a:ea typeface="ＭＳ Ｐゴシック" panose="020B0600070205080204" pitchFamily="34" charset="-128"/>
          <a:cs typeface="Calibri" panose="020F0502020204030204" pitchFamily="34" charset="0"/>
        </a:defRPr>
      </a:lvl1pPr>
      <a:lvl2pPr algn="l" rtl="0" eaLnBrk="0" fontAlgn="base" hangingPunct="0">
        <a:spcBef>
          <a:spcPct val="0"/>
        </a:spcBef>
        <a:spcAft>
          <a:spcPct val="0"/>
        </a:spcAft>
        <a:defRPr sz="3200">
          <a:solidFill>
            <a:srgbClr val="0F10A6"/>
          </a:solidFill>
          <a:latin typeface="Calibri" panose="020F0502020204030204" pitchFamily="34" charset="0"/>
          <a:ea typeface="ＭＳ Ｐゴシック" panose="020B0600070205080204" pitchFamily="34" charset="-128"/>
          <a:cs typeface="Calibri" panose="020F0502020204030204" pitchFamily="34" charset="0"/>
        </a:defRPr>
      </a:lvl2pPr>
      <a:lvl3pPr algn="l" rtl="0" eaLnBrk="0" fontAlgn="base" hangingPunct="0">
        <a:spcBef>
          <a:spcPct val="0"/>
        </a:spcBef>
        <a:spcAft>
          <a:spcPct val="0"/>
        </a:spcAft>
        <a:defRPr sz="3200">
          <a:solidFill>
            <a:srgbClr val="0F10A6"/>
          </a:solidFill>
          <a:latin typeface="Calibri" panose="020F0502020204030204" pitchFamily="34" charset="0"/>
          <a:ea typeface="ＭＳ Ｐゴシック" panose="020B0600070205080204" pitchFamily="34" charset="-128"/>
          <a:cs typeface="Calibri" panose="020F0502020204030204" pitchFamily="34" charset="0"/>
        </a:defRPr>
      </a:lvl3pPr>
      <a:lvl4pPr algn="l" rtl="0" eaLnBrk="0" fontAlgn="base" hangingPunct="0">
        <a:spcBef>
          <a:spcPct val="0"/>
        </a:spcBef>
        <a:spcAft>
          <a:spcPct val="0"/>
        </a:spcAft>
        <a:defRPr sz="3200">
          <a:solidFill>
            <a:srgbClr val="0F10A6"/>
          </a:solidFill>
          <a:latin typeface="Calibri" panose="020F0502020204030204" pitchFamily="34" charset="0"/>
          <a:ea typeface="ＭＳ Ｐゴシック" panose="020B0600070205080204" pitchFamily="34" charset="-128"/>
          <a:cs typeface="Calibri" panose="020F0502020204030204" pitchFamily="34" charset="0"/>
        </a:defRPr>
      </a:lvl4pPr>
      <a:lvl5pPr algn="l" rtl="0" eaLnBrk="0" fontAlgn="base" hangingPunct="0">
        <a:spcBef>
          <a:spcPct val="0"/>
        </a:spcBef>
        <a:spcAft>
          <a:spcPct val="0"/>
        </a:spcAft>
        <a:defRPr sz="3200">
          <a:solidFill>
            <a:srgbClr val="0F10A6"/>
          </a:solidFill>
          <a:latin typeface="Calibri" panose="020F0502020204030204" pitchFamily="34" charset="0"/>
          <a:ea typeface="ＭＳ Ｐゴシック" panose="020B0600070205080204" pitchFamily="34" charset="-128"/>
          <a:cs typeface="Calibri" panose="020F0502020204030204" pitchFamily="34" charset="0"/>
        </a:defRPr>
      </a:lvl5pPr>
      <a:lvl6pPr marL="457178"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a:solidFill>
            <a:schemeClr val="tx1"/>
          </a:solidFill>
          <a:latin typeface="+mn-lt"/>
          <a:ea typeface="ＭＳ Ｐゴシック" panose="020B0600070205080204" pitchFamily="34" charset="-128"/>
          <a:cs typeface="MS PGothic"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a:solidFill>
            <a:schemeClr val="tx1"/>
          </a:solidFill>
          <a:latin typeface="+mn-lt"/>
          <a:ea typeface="ＭＳ Ｐゴシック" panose="020B0600070205080204" pitchFamily="34" charset="-128"/>
          <a:cs typeface="MS PGothic"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a:solidFill>
            <a:schemeClr val="tx1"/>
          </a:solidFill>
          <a:latin typeface="+mn-lt"/>
          <a:ea typeface="ＭＳ Ｐゴシック" panose="020B0600070205080204" pitchFamily="34" charset="-128"/>
          <a:cs typeface="MS PGothic" charset="0"/>
        </a:defRPr>
      </a:lvl3pPr>
      <a:lvl4pPr marL="1428679" indent="-228589" algn="l" rtl="0" eaLnBrk="0" fontAlgn="base" hangingPunct="0">
        <a:spcBef>
          <a:spcPct val="35000"/>
        </a:spcBef>
        <a:spcAft>
          <a:spcPct val="0"/>
        </a:spcAft>
        <a:buClr>
          <a:schemeClr val="hlink"/>
        </a:buClr>
        <a:buSzPct val="75000"/>
        <a:buChar char="–"/>
        <a:defRPr kumimoji="1" sz="2000">
          <a:solidFill>
            <a:schemeClr val="tx1"/>
          </a:solidFill>
          <a:latin typeface="+mn-lt"/>
          <a:ea typeface="ＭＳ Ｐゴシック" panose="020B0600070205080204" pitchFamily="34" charset="-128"/>
          <a:cs typeface="MS PGothic" charset="0"/>
        </a:defRPr>
      </a:lvl4pPr>
      <a:lvl5pPr marL="1771562" indent="-228589" algn="l" rtl="0" eaLnBrk="0" fontAlgn="base" hangingPunct="0">
        <a:spcBef>
          <a:spcPct val="35000"/>
        </a:spcBef>
        <a:spcAft>
          <a:spcPct val="0"/>
        </a:spcAft>
        <a:buClr>
          <a:srgbClr val="FF0066"/>
        </a:buClr>
        <a:buSzPct val="75000"/>
        <a:buChar char="»"/>
        <a:defRPr kumimoji="1" sz="2000">
          <a:solidFill>
            <a:schemeClr val="tx1"/>
          </a:solidFill>
          <a:latin typeface="+mn-lt"/>
          <a:ea typeface="ＭＳ Ｐゴシック" panose="020B0600070205080204" pitchFamily="34" charset="-128"/>
          <a:cs typeface="MS PGothic"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4">
            <a:extLst>
              <a:ext uri="{FF2B5EF4-FFF2-40B4-BE49-F238E27FC236}">
                <a16:creationId xmlns:a16="http://schemas.microsoft.com/office/drawing/2014/main" id="{D9BDCDA4-7599-0C45-B547-ABDD95C79542}"/>
              </a:ext>
            </a:extLst>
          </p:cNvPr>
          <p:cNvSpPr>
            <a:spLocks noGrp="1" noChangeArrowheads="1"/>
          </p:cNvSpPr>
          <p:nvPr>
            <p:ph type="ctrTitle"/>
          </p:nvPr>
        </p:nvSpPr>
        <p:spPr>
          <a:xfrm>
            <a:off x="712788" y="1949451"/>
            <a:ext cx="10764837" cy="1143000"/>
          </a:xfrm>
          <a:noFill/>
        </p:spPr>
        <p:txBody>
          <a:bodyPr/>
          <a:lstStyle/>
          <a:p>
            <a:pPr eaLnBrk="1" hangingPunct="1"/>
            <a:r>
              <a:rPr lang="pt-BR" altLang="en-BR" dirty="0"/>
              <a:t>Sistema de Arquivos</a:t>
            </a:r>
            <a:br>
              <a:rPr lang="pt-BR" altLang="en-BR" dirty="0"/>
            </a:br>
            <a:r>
              <a:rPr lang="pt-BR" altLang="en-BR" dirty="0"/>
              <a:t> </a:t>
            </a:r>
            <a:br>
              <a:rPr lang="pt-BR" altLang="en-BR" dirty="0"/>
            </a:br>
            <a:r>
              <a:rPr lang="pt-BR" altLang="en-BR" dirty="0"/>
              <a:t>Aula 10</a:t>
            </a:r>
          </a:p>
        </p:txBody>
      </p:sp>
      <p:sp>
        <p:nvSpPr>
          <p:cNvPr id="4098" name="TextBox 1">
            <a:extLst>
              <a:ext uri="{FF2B5EF4-FFF2-40B4-BE49-F238E27FC236}">
                <a16:creationId xmlns:a16="http://schemas.microsoft.com/office/drawing/2014/main" id="{762457F8-A89E-A248-8084-6CC7C91EAF6F}"/>
              </a:ext>
            </a:extLst>
          </p:cNvPr>
          <p:cNvSpPr txBox="1">
            <a:spLocks noChangeArrowheads="1"/>
          </p:cNvSpPr>
          <p:nvPr/>
        </p:nvSpPr>
        <p:spPr bwMode="auto">
          <a:xfrm>
            <a:off x="4343405" y="3897314"/>
            <a:ext cx="37449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000">
                <a:solidFill>
                  <a:schemeClr val="tx1"/>
                </a:solidFill>
                <a:latin typeface="Helvetica" pitchFamily="2" charset="0"/>
                <a:ea typeface="ＭＳ Ｐゴシック" panose="020B0600070205080204" pitchFamily="34" charset="-128"/>
              </a:defRPr>
            </a:lvl1pPr>
            <a:lvl2pPr marL="742950" indent="-285750">
              <a:spcBef>
                <a:spcPct val="35000"/>
              </a:spcBef>
              <a:buClr>
                <a:srgbClr val="CC6600"/>
              </a:buClr>
              <a:buSzPct val="80000"/>
              <a:buFont typeface="Monotype Sorts" pitchFamily="2" charset="2"/>
              <a:buChar char="l"/>
              <a:defRPr kumimoji="1" sz="2000">
                <a:solidFill>
                  <a:schemeClr val="tx1"/>
                </a:solidFill>
                <a:latin typeface="Helvetica" pitchFamily="2" charset="0"/>
                <a:ea typeface="ＭＳ Ｐゴシック" panose="020B0600070205080204" pitchFamily="34" charset="-128"/>
              </a:defRPr>
            </a:lvl2pPr>
            <a:lvl3pPr marL="1143000" indent="-228600">
              <a:spcBef>
                <a:spcPct val="35000"/>
              </a:spcBef>
              <a:buClr>
                <a:srgbClr val="009900"/>
              </a:buClr>
              <a:buSzPct val="75000"/>
              <a:buFont typeface="Webdings" pitchFamily="2" charset="2"/>
              <a:buChar char="4"/>
              <a:defRPr kumimoji="1" sz="2000">
                <a:solidFill>
                  <a:schemeClr val="tx1"/>
                </a:solidFill>
                <a:latin typeface="Helvetica" pitchFamily="2" charset="0"/>
                <a:ea typeface="ＭＳ Ｐゴシック" panose="020B0600070205080204" pitchFamily="34" charset="-128"/>
              </a:defRPr>
            </a:lvl3pPr>
            <a:lvl4pPr marL="1600200" indent="-228600">
              <a:spcBef>
                <a:spcPct val="35000"/>
              </a:spcBef>
              <a:buClr>
                <a:schemeClr val="hlink"/>
              </a:buClr>
              <a:buSzPct val="75000"/>
              <a:buChar char="–"/>
              <a:defRPr kumimoji="1" sz="2000">
                <a:solidFill>
                  <a:schemeClr val="tx1"/>
                </a:solidFill>
                <a:latin typeface="Helvetica" pitchFamily="2" charset="0"/>
                <a:ea typeface="ＭＳ Ｐゴシック" panose="020B0600070205080204" pitchFamily="34" charset="-128"/>
              </a:defRPr>
            </a:lvl4pPr>
            <a:lvl5pPr marL="2057400" indent="-228600">
              <a:spcBef>
                <a:spcPct val="35000"/>
              </a:spcBef>
              <a:buClr>
                <a:srgbClr val="FF0066"/>
              </a:buClr>
              <a:buSzPct val="75000"/>
              <a:buChar char="»"/>
              <a:defRPr kumimoji="1" sz="20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ＭＳ Ｐゴシック" panose="020B0600070205080204" pitchFamily="34" charset="-128"/>
              </a:defRPr>
            </a:lvl9pPr>
          </a:lstStyle>
          <a:p>
            <a:pPr>
              <a:spcBef>
                <a:spcPct val="0"/>
              </a:spcBef>
              <a:buClrTx/>
              <a:buSzTx/>
              <a:buFontTx/>
              <a:buNone/>
            </a:pPr>
            <a:r>
              <a:rPr kumimoji="0" lang="pt-BR" altLang="en-BR" sz="1800">
                <a:latin typeface="Verdana" panose="020B0604030504040204" pitchFamily="34" charset="0"/>
              </a:rPr>
              <a:t>Prof. Linder Cândido da Silva</a:t>
            </a:r>
          </a:p>
          <a:p>
            <a:pPr>
              <a:spcBef>
                <a:spcPct val="0"/>
              </a:spcBef>
              <a:buClrTx/>
              <a:buSzTx/>
              <a:buFontTx/>
              <a:buNone/>
            </a:pPr>
            <a:endParaRPr kumimoji="0" lang="pt-BR" altLang="en-BR" sz="1800">
              <a:latin typeface="Verdana" panose="020B0604030504040204" pitchFamily="34" charset="0"/>
            </a:endParaRPr>
          </a:p>
          <a:p>
            <a:pPr>
              <a:spcBef>
                <a:spcPct val="0"/>
              </a:spcBef>
              <a:buClrTx/>
              <a:buSzTx/>
              <a:buFontTx/>
              <a:buNone/>
            </a:pPr>
            <a:endParaRPr kumimoji="0" lang="pt-BR" altLang="en-BR" sz="1800">
              <a:latin typeface="Verdana" panose="020B0604030504040204" pitchFamily="34" charset="0"/>
            </a:endParaRPr>
          </a:p>
          <a:p>
            <a:pPr>
              <a:spcBef>
                <a:spcPct val="0"/>
              </a:spcBef>
              <a:buClrTx/>
              <a:buSzTx/>
              <a:buFontTx/>
              <a:buNone/>
            </a:pPr>
            <a:endParaRPr kumimoji="0" lang="pt-BR" altLang="en-BR" sz="1800">
              <a:latin typeface="Verdana" panose="020B0604030504040204" pitchFamily="34" charset="0"/>
            </a:endParaRPr>
          </a:p>
          <a:p>
            <a:pPr>
              <a:spcBef>
                <a:spcPct val="0"/>
              </a:spcBef>
              <a:buClrTx/>
              <a:buSzTx/>
              <a:buFontTx/>
              <a:buNone/>
            </a:pPr>
            <a:endParaRPr kumimoji="0" lang="pt-BR" altLang="en-BR" sz="1800">
              <a:latin typeface="Verdana" panose="020B0604030504040204" pitchFamily="34" charset="0"/>
            </a:endParaRPr>
          </a:p>
          <a:p>
            <a:pPr>
              <a:spcBef>
                <a:spcPct val="0"/>
              </a:spcBef>
              <a:buClrTx/>
              <a:buSzTx/>
              <a:buFontTx/>
              <a:buNone/>
            </a:pPr>
            <a:endParaRPr kumimoji="0" lang="pt-BR" altLang="en-BR" sz="1800">
              <a:latin typeface="Verdana" panose="020B0604030504040204" pitchFamily="34" charset="0"/>
            </a:endParaRPr>
          </a:p>
          <a:p>
            <a:pPr>
              <a:spcBef>
                <a:spcPct val="0"/>
              </a:spcBef>
              <a:buClrTx/>
              <a:buSzTx/>
              <a:buFontTx/>
              <a:buNone/>
            </a:pPr>
            <a:endParaRPr kumimoji="0" lang="pt-BR" altLang="en-BR" sz="1800">
              <a:latin typeface="Verdana" panose="020B0604030504040204" pitchFamily="34" charset="0"/>
            </a:endParaRPr>
          </a:p>
          <a:p>
            <a:pPr algn="ctr">
              <a:spcBef>
                <a:spcPct val="0"/>
              </a:spcBef>
              <a:buClrTx/>
              <a:buSzTx/>
              <a:buFontTx/>
              <a:buNone/>
            </a:pPr>
            <a:r>
              <a:rPr kumimoji="0" lang="pt-BR" altLang="en-BR" sz="1800">
                <a:latin typeface="Verdana" panose="020B0604030504040204" pitchFamily="34" charset="0"/>
              </a:rPr>
              <a:t>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3AE0-3EFE-444C-B138-49F340611991}"/>
              </a:ext>
            </a:extLst>
          </p:cNvPr>
          <p:cNvSpPr>
            <a:spLocks noGrp="1"/>
          </p:cNvSpPr>
          <p:nvPr>
            <p:ph type="title"/>
          </p:nvPr>
        </p:nvSpPr>
        <p:spPr/>
        <p:txBody>
          <a:bodyPr/>
          <a:lstStyle/>
          <a:p>
            <a:r>
              <a:rPr lang="pt-BR" dirty="0"/>
              <a:t>Diretórios (Cont.)</a:t>
            </a:r>
          </a:p>
        </p:txBody>
      </p:sp>
      <p:sp>
        <p:nvSpPr>
          <p:cNvPr id="3" name="Content Placeholder 2">
            <a:extLst>
              <a:ext uri="{FF2B5EF4-FFF2-40B4-BE49-F238E27FC236}">
                <a16:creationId xmlns:a16="http://schemas.microsoft.com/office/drawing/2014/main" id="{D1B16631-B43B-844B-8473-2A176E334455}"/>
              </a:ext>
            </a:extLst>
          </p:cNvPr>
          <p:cNvSpPr>
            <a:spLocks noGrp="1"/>
          </p:cNvSpPr>
          <p:nvPr>
            <p:ph idx="1"/>
          </p:nvPr>
        </p:nvSpPr>
        <p:spPr>
          <a:xfrm>
            <a:off x="462713" y="1134342"/>
            <a:ext cx="5785687" cy="4530725"/>
          </a:xfrm>
        </p:spPr>
        <p:txBody>
          <a:bodyPr/>
          <a:lstStyle/>
          <a:p>
            <a:r>
              <a:rPr lang="pt-BR" dirty="0"/>
              <a:t>Quando você faz </a:t>
            </a:r>
            <a:r>
              <a:rPr lang="pt-BR" dirty="0" err="1"/>
              <a:t>login</a:t>
            </a:r>
            <a:r>
              <a:rPr lang="pt-BR" dirty="0"/>
              <a:t>, o diretório de trabalho corrente do </a:t>
            </a:r>
            <a:r>
              <a:rPr lang="pt-BR" dirty="0" err="1"/>
              <a:t>shell</a:t>
            </a:r>
            <a:r>
              <a:rPr lang="pt-BR" dirty="0"/>
              <a:t> é definido para ser o seu diretório inicial. Por exemplo, se você é o usuário tom, o diretório inicial seria /home/tom.</a:t>
            </a:r>
          </a:p>
          <a:p>
            <a:endParaRPr lang="pt-BR" dirty="0"/>
          </a:p>
          <a:p>
            <a:r>
              <a:rPr lang="pt-BR" dirty="0"/>
              <a:t>Os processos podem alterar seu diretório de trabalho com a chamada de sistema </a:t>
            </a:r>
            <a:r>
              <a:rPr lang="pt-BR" dirty="0" err="1"/>
              <a:t>chdir</a:t>
            </a:r>
            <a:r>
              <a:rPr lang="pt-BR" dirty="0"/>
              <a:t>(path). Por exemplo, se você efetuar </a:t>
            </a:r>
            <a:r>
              <a:rPr lang="pt-BR" dirty="0" err="1"/>
              <a:t>login</a:t>
            </a:r>
            <a:r>
              <a:rPr lang="pt-BR" dirty="0"/>
              <a:t> como tom e digitar </a:t>
            </a:r>
            <a:r>
              <a:rPr lang="pt-BR" dirty="0" err="1"/>
              <a:t>cd</a:t>
            </a:r>
            <a:r>
              <a:rPr lang="pt-BR" dirty="0"/>
              <a:t> </a:t>
            </a:r>
            <a:r>
              <a:rPr lang="pt-BR" dirty="0" err="1"/>
              <a:t>Work</a:t>
            </a:r>
            <a:r>
              <a:rPr lang="pt-BR" dirty="0"/>
              <a:t>/</a:t>
            </a:r>
            <a:r>
              <a:rPr lang="pt-BR" dirty="0" err="1"/>
              <a:t>Class</a:t>
            </a:r>
            <a:r>
              <a:rPr lang="pt-BR" dirty="0"/>
              <a:t>/OS, seu diretório de trabalho atual será alterado de seu diretório home (inicial) para o subdiretório </a:t>
            </a:r>
            <a:r>
              <a:rPr lang="pt-BR" dirty="0" err="1"/>
              <a:t>Work</a:t>
            </a:r>
            <a:r>
              <a:rPr lang="pt-BR" dirty="0"/>
              <a:t>/</a:t>
            </a:r>
            <a:r>
              <a:rPr lang="pt-BR" dirty="0" err="1"/>
              <a:t>Class</a:t>
            </a:r>
            <a:r>
              <a:rPr lang="pt-BR" dirty="0"/>
              <a:t>/OS.</a:t>
            </a:r>
          </a:p>
        </p:txBody>
      </p:sp>
      <p:pic>
        <p:nvPicPr>
          <p:cNvPr id="5" name="Picture 4">
            <a:extLst>
              <a:ext uri="{FF2B5EF4-FFF2-40B4-BE49-F238E27FC236}">
                <a16:creationId xmlns:a16="http://schemas.microsoft.com/office/drawing/2014/main" id="{9EBF3402-191D-954D-8E4E-E2B276937252}"/>
              </a:ext>
            </a:extLst>
          </p:cNvPr>
          <p:cNvPicPr>
            <a:picLocks noChangeAspect="1"/>
          </p:cNvPicPr>
          <p:nvPr/>
        </p:nvPicPr>
        <p:blipFill>
          <a:blip r:embed="rId2"/>
          <a:stretch>
            <a:fillRect/>
          </a:stretch>
        </p:blipFill>
        <p:spPr>
          <a:xfrm>
            <a:off x="6540500" y="805348"/>
            <a:ext cx="5651500" cy="5524500"/>
          </a:xfrm>
          <a:prstGeom prst="rect">
            <a:avLst/>
          </a:prstGeom>
        </p:spPr>
      </p:pic>
    </p:spTree>
    <p:extLst>
      <p:ext uri="{BB962C8B-B14F-4D97-AF65-F5344CB8AC3E}">
        <p14:creationId xmlns:p14="http://schemas.microsoft.com/office/powerpoint/2010/main" val="202629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97054-A81C-2A47-80C7-D6206F3247D1}"/>
              </a:ext>
            </a:extLst>
          </p:cNvPr>
          <p:cNvSpPr>
            <a:spLocks noGrp="1"/>
          </p:cNvSpPr>
          <p:nvPr>
            <p:ph type="title"/>
          </p:nvPr>
        </p:nvSpPr>
        <p:spPr/>
        <p:txBody>
          <a:bodyPr/>
          <a:lstStyle/>
          <a:p>
            <a:r>
              <a:rPr lang="pt-BR" dirty="0"/>
              <a:t>Diretórios (Cont.)</a:t>
            </a:r>
          </a:p>
        </p:txBody>
      </p:sp>
      <p:sp>
        <p:nvSpPr>
          <p:cNvPr id="3" name="Content Placeholder 2">
            <a:extLst>
              <a:ext uri="{FF2B5EF4-FFF2-40B4-BE49-F238E27FC236}">
                <a16:creationId xmlns:a16="http://schemas.microsoft.com/office/drawing/2014/main" id="{8EE04213-163D-B742-8878-03B4B7BD28EC}"/>
              </a:ext>
            </a:extLst>
          </p:cNvPr>
          <p:cNvSpPr>
            <a:spLocks noGrp="1"/>
          </p:cNvSpPr>
          <p:nvPr>
            <p:ph idx="1"/>
          </p:nvPr>
        </p:nvSpPr>
        <p:spPr>
          <a:xfrm>
            <a:off x="462713" y="1134342"/>
            <a:ext cx="11585359" cy="5348520"/>
          </a:xfrm>
        </p:spPr>
        <p:txBody>
          <a:bodyPr/>
          <a:lstStyle/>
          <a:p>
            <a:r>
              <a:rPr lang="pt-BR" dirty="0"/>
              <a:t>Se cada arquivo ou diretório for identificado por </a:t>
            </a:r>
            <a:r>
              <a:rPr lang="pt-BR" u="sng" dirty="0"/>
              <a:t>exatamente</a:t>
            </a:r>
            <a:r>
              <a:rPr lang="pt-BR" dirty="0"/>
              <a:t> um caminho, a hierarquia de diretórios formará uma árvore. </a:t>
            </a:r>
          </a:p>
          <a:p>
            <a:pPr lvl="1"/>
            <a:r>
              <a:rPr lang="pt-BR" dirty="0"/>
              <a:t>O mapeamento entre um nome e o arquivo subjacente é chamado de hard link (link físico). </a:t>
            </a:r>
          </a:p>
          <a:p>
            <a:endParaRPr lang="pt-BR" dirty="0"/>
          </a:p>
          <a:p>
            <a:r>
              <a:rPr lang="pt-BR" dirty="0"/>
              <a:t>Porém, ocasionalmente, é útil ter vários nomes diferentes para o mesmo arquivo ou diretório. Se um sistema de arquivos permite vários links físicos para o mesmo arquivo, a hierarquia de diretórios pode não ser uma árvore. A maioria dos sistemas de arquivos que permitem vários links físicos para um arquivo restringe esses links de modo a evitar ciclos, garantindo que as estruturas de diretório formem um gráfico acíclico direcionado (DAG). Evitar ciclos facilita o gerenciamento, por exemplo garantindo que a travessia da estrutura de diretório vá terminar ou simplificando o uso da contagem de referência para coletar um arquivo como lixo quando o último link para ele for removido.</a:t>
            </a:r>
          </a:p>
          <a:p>
            <a:endParaRPr lang="pt-BR" dirty="0"/>
          </a:p>
          <a:p>
            <a:r>
              <a:rPr lang="pt-BR" dirty="0"/>
              <a:t>Além dos links físicos, muitos sistemas oferecem outras maneiras de usar vários nomes para se referir ao mesmo arquivo. Por exemplo, links simbólicos.</a:t>
            </a:r>
          </a:p>
        </p:txBody>
      </p:sp>
    </p:spTree>
    <p:extLst>
      <p:ext uri="{BB962C8B-B14F-4D97-AF65-F5344CB8AC3E}">
        <p14:creationId xmlns:p14="http://schemas.microsoft.com/office/powerpoint/2010/main" val="250444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CE8F-5C9E-324D-B99A-1909F5C9C136}"/>
              </a:ext>
            </a:extLst>
          </p:cNvPr>
          <p:cNvSpPr>
            <a:spLocks noGrp="1"/>
          </p:cNvSpPr>
          <p:nvPr>
            <p:ph type="title"/>
          </p:nvPr>
        </p:nvSpPr>
        <p:spPr/>
        <p:txBody>
          <a:bodyPr/>
          <a:lstStyle/>
          <a:p>
            <a:r>
              <a:rPr lang="pt-BR" dirty="0"/>
              <a:t>Volumes</a:t>
            </a:r>
          </a:p>
        </p:txBody>
      </p:sp>
      <p:sp>
        <p:nvSpPr>
          <p:cNvPr id="3" name="Content Placeholder 2">
            <a:extLst>
              <a:ext uri="{FF2B5EF4-FFF2-40B4-BE49-F238E27FC236}">
                <a16:creationId xmlns:a16="http://schemas.microsoft.com/office/drawing/2014/main" id="{57DCC5C6-8014-2B49-B263-9EEC88F8073E}"/>
              </a:ext>
            </a:extLst>
          </p:cNvPr>
          <p:cNvSpPr>
            <a:spLocks noGrp="1"/>
          </p:cNvSpPr>
          <p:nvPr>
            <p:ph idx="1"/>
          </p:nvPr>
        </p:nvSpPr>
        <p:spPr/>
        <p:txBody>
          <a:bodyPr/>
          <a:lstStyle/>
          <a:p>
            <a:r>
              <a:rPr lang="pt-BR" dirty="0"/>
              <a:t>Cada instância de um sistema de arquivos gerencia arquivos e diretórios para um volume. Um volume é um espaço de armazenamento físico formatado como um dispositivo de armazenamento lógico.</a:t>
            </a:r>
          </a:p>
          <a:p>
            <a:endParaRPr lang="pt-BR" dirty="0"/>
          </a:p>
          <a:p>
            <a:r>
              <a:rPr lang="pt-BR" dirty="0"/>
              <a:t>Um volume é uma abstração que corresponde a um disco lógico. No caso mais simples, um volume corresponde a uma única unidade de disco. Alternativamente, um único disco físico pode ser particionado e armazenar vários volumes ou mesmo vários discos físicos podem ser combinados para formar um único volume.</a:t>
            </a:r>
          </a:p>
          <a:p>
            <a:endParaRPr lang="pt-BR" dirty="0"/>
          </a:p>
          <a:p>
            <a:r>
              <a:rPr lang="pt-BR" dirty="0"/>
              <a:t>Um único computador pode usar vários sistemas de arquivos armazenados em vários volumes. A </a:t>
            </a:r>
            <a:r>
              <a:rPr lang="pt-BR" u="sng" dirty="0"/>
              <a:t>montagem</a:t>
            </a:r>
            <a:r>
              <a:rPr lang="pt-BR" dirty="0"/>
              <a:t> de um volume em um sistema de arquivos existente cria um mapeamento de algum caminho no sistema de arquivos existente para o diretório raiz do sistema de arquivos do volume montado e permite que o sistema de arquivos montado controle os mapeamentos para todas as extensões desse caminho. O próximo slide apresenta um exemplo ilustrativo.</a:t>
            </a:r>
          </a:p>
        </p:txBody>
      </p:sp>
    </p:spTree>
    <p:extLst>
      <p:ext uri="{BB962C8B-B14F-4D97-AF65-F5344CB8AC3E}">
        <p14:creationId xmlns:p14="http://schemas.microsoft.com/office/powerpoint/2010/main" val="217037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D235-0AD0-E944-AC53-AD83DD1304D7}"/>
              </a:ext>
            </a:extLst>
          </p:cNvPr>
          <p:cNvSpPr>
            <a:spLocks noGrp="1"/>
          </p:cNvSpPr>
          <p:nvPr>
            <p:ph type="title"/>
          </p:nvPr>
        </p:nvSpPr>
        <p:spPr/>
        <p:txBody>
          <a:bodyPr/>
          <a:lstStyle/>
          <a:p>
            <a:r>
              <a:rPr lang="pt-BR" dirty="0"/>
              <a:t>Volumes (Cont.)</a:t>
            </a:r>
          </a:p>
        </p:txBody>
      </p:sp>
      <p:pic>
        <p:nvPicPr>
          <p:cNvPr id="5" name="Content Placeholder 4">
            <a:extLst>
              <a:ext uri="{FF2B5EF4-FFF2-40B4-BE49-F238E27FC236}">
                <a16:creationId xmlns:a16="http://schemas.microsoft.com/office/drawing/2014/main" id="{80EE6F9D-83A7-314C-9295-831F9702E6B6}"/>
              </a:ext>
            </a:extLst>
          </p:cNvPr>
          <p:cNvPicPr>
            <a:picLocks noGrp="1" noChangeAspect="1"/>
          </p:cNvPicPr>
          <p:nvPr>
            <p:ph sz="half" idx="1"/>
          </p:nvPr>
        </p:nvPicPr>
        <p:blipFill>
          <a:blip r:embed="rId2"/>
          <a:stretch>
            <a:fillRect/>
          </a:stretch>
        </p:blipFill>
        <p:spPr>
          <a:xfrm>
            <a:off x="6103837" y="1249792"/>
            <a:ext cx="6088163" cy="4358416"/>
          </a:xfrm>
        </p:spPr>
      </p:pic>
      <p:sp>
        <p:nvSpPr>
          <p:cNvPr id="6" name="Content Placeholder 5">
            <a:extLst>
              <a:ext uri="{FF2B5EF4-FFF2-40B4-BE49-F238E27FC236}">
                <a16:creationId xmlns:a16="http://schemas.microsoft.com/office/drawing/2014/main" id="{1706BA44-1D89-B842-90DF-F6C6AD05F40D}"/>
              </a:ext>
            </a:extLst>
          </p:cNvPr>
          <p:cNvSpPr>
            <a:spLocks noGrp="1"/>
          </p:cNvSpPr>
          <p:nvPr>
            <p:ph sz="half" idx="2"/>
          </p:nvPr>
        </p:nvSpPr>
        <p:spPr>
          <a:xfrm>
            <a:off x="508651" y="1350722"/>
            <a:ext cx="5384800" cy="4530725"/>
          </a:xfrm>
        </p:spPr>
        <p:txBody>
          <a:bodyPr/>
          <a:lstStyle/>
          <a:p>
            <a:r>
              <a:rPr lang="pt-BR" sz="2000" dirty="0">
                <a:latin typeface="Calibri Light" panose="020F0502020204030204" pitchFamily="34" charset="0"/>
                <a:cs typeface="Calibri Light" panose="020F0502020204030204" pitchFamily="34" charset="0"/>
              </a:rPr>
              <a:t>O sistema de arquivos de um volume pode ser montado em outro sistema de arquivos para unir suas hierarquias de diretório. </a:t>
            </a:r>
          </a:p>
          <a:p>
            <a:endParaRPr lang="pt-BR" sz="2000" dirty="0">
              <a:latin typeface="Calibri Light" panose="020F0502020204030204" pitchFamily="34" charset="0"/>
              <a:cs typeface="Calibri Light" panose="020F0502020204030204" pitchFamily="34" charset="0"/>
            </a:endParaRPr>
          </a:p>
          <a:p>
            <a:r>
              <a:rPr lang="pt-BR" sz="2000" dirty="0">
                <a:latin typeface="Calibri Light" panose="020F0502020204030204" pitchFamily="34" charset="0"/>
                <a:cs typeface="Calibri Light" panose="020F0502020204030204" pitchFamily="34" charset="0"/>
              </a:rPr>
              <a:t>Por exemplo, quando o drive USB é conectado ao computador de Alice, ela pode acessar o filme </a:t>
            </a:r>
            <a:r>
              <a:rPr lang="pt-BR" sz="2000" dirty="0" err="1">
                <a:latin typeface="Calibri Light" panose="020F0502020204030204" pitchFamily="34" charset="0"/>
                <a:cs typeface="Calibri Light" panose="020F0502020204030204" pitchFamily="34" charset="0"/>
              </a:rPr>
              <a:t>vacation.mov</a:t>
            </a:r>
            <a:r>
              <a:rPr lang="pt-BR" sz="2000" dirty="0">
                <a:latin typeface="Calibri Light" panose="020F0502020204030204" pitchFamily="34" charset="0"/>
                <a:cs typeface="Calibri Light" panose="020F0502020204030204" pitchFamily="34" charset="0"/>
              </a:rPr>
              <a:t> usando o caminho /Volumes/usb1/</a:t>
            </a:r>
            <a:r>
              <a:rPr lang="pt-BR" sz="2000" dirty="0" err="1">
                <a:latin typeface="Calibri Light" panose="020F0502020204030204" pitchFamily="34" charset="0"/>
                <a:cs typeface="Calibri Light" panose="020F0502020204030204" pitchFamily="34" charset="0"/>
              </a:rPr>
              <a:t>Movies</a:t>
            </a:r>
            <a:r>
              <a:rPr lang="pt-BR" sz="2000" dirty="0">
                <a:latin typeface="Calibri Light" panose="020F0502020204030204" pitchFamily="34" charset="0"/>
                <a:cs typeface="Calibri Light" panose="020F0502020204030204" pitchFamily="34" charset="0"/>
              </a:rPr>
              <a:t>/</a:t>
            </a:r>
            <a:r>
              <a:rPr lang="pt-BR" sz="2000" dirty="0" err="1">
                <a:latin typeface="Calibri Light" panose="020F0502020204030204" pitchFamily="34" charset="0"/>
                <a:cs typeface="Calibri Light" panose="020F0502020204030204" pitchFamily="34" charset="0"/>
              </a:rPr>
              <a:t>vacation.mov</a:t>
            </a:r>
            <a:r>
              <a:rPr lang="pt-BR" sz="2000" dirty="0">
                <a:latin typeface="Calibri Light" panose="020F0502020204030204" pitchFamily="34" charset="0"/>
                <a:cs typeface="Calibri Light" panose="020F0502020204030204" pitchFamily="34" charset="0"/>
              </a:rPr>
              <a:t>, e quando o drive está conectado ao computador de Bob, ele pode acessar o filme usando o caminho /media/disk-1/</a:t>
            </a:r>
            <a:r>
              <a:rPr lang="pt-BR" sz="2000" dirty="0" err="1">
                <a:latin typeface="Calibri Light" panose="020F0502020204030204" pitchFamily="34" charset="0"/>
                <a:cs typeface="Calibri Light" panose="020F0502020204030204" pitchFamily="34" charset="0"/>
              </a:rPr>
              <a:t>Movies</a:t>
            </a:r>
            <a:r>
              <a:rPr lang="pt-BR" sz="2000" dirty="0">
                <a:latin typeface="Calibri Light" panose="020F0502020204030204" pitchFamily="34" charset="0"/>
                <a:cs typeface="Calibri Light" panose="020F0502020204030204" pitchFamily="34" charset="0"/>
              </a:rPr>
              <a:t>/</a:t>
            </a:r>
            <a:r>
              <a:rPr lang="pt-BR" sz="2000" dirty="0" err="1">
                <a:latin typeface="Calibri Light" panose="020F0502020204030204" pitchFamily="34" charset="0"/>
                <a:cs typeface="Calibri Light" panose="020F0502020204030204" pitchFamily="34" charset="0"/>
              </a:rPr>
              <a:t>vacation.mov</a:t>
            </a:r>
            <a:r>
              <a:rPr lang="pt-BR" sz="2000" dirty="0">
                <a:latin typeface="Calibri Light" panose="020F0502020204030204" pitchFamily="34" charset="0"/>
                <a:cs typeface="Calibri Light" panose="020F0502020204030204" pitchFamily="34" charset="0"/>
              </a:rPr>
              <a:t>.</a:t>
            </a:r>
          </a:p>
        </p:txBody>
      </p:sp>
    </p:spTree>
    <p:extLst>
      <p:ext uri="{BB962C8B-B14F-4D97-AF65-F5344CB8AC3E}">
        <p14:creationId xmlns:p14="http://schemas.microsoft.com/office/powerpoint/2010/main" val="171245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3807026-2FD0-824A-ADC2-2502F6AA6B58}"/>
              </a:ext>
            </a:extLst>
          </p:cNvPr>
          <p:cNvSpPr txBox="1">
            <a:spLocks/>
          </p:cNvSpPr>
          <p:nvPr/>
        </p:nvSpPr>
        <p:spPr>
          <a:xfrm>
            <a:off x="606641" y="1043354"/>
            <a:ext cx="11585359" cy="5439508"/>
          </a:xfrm>
          <a:prstGeom prst="rect">
            <a:avLst/>
          </a:prstGeom>
        </p:spPr>
        <p:txBody>
          <a:bodyPr/>
          <a:lst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a:solidFill>
                  <a:schemeClr val="tx1"/>
                </a:solidFill>
                <a:latin typeface="+mn-lt"/>
                <a:ea typeface="ＭＳ Ｐゴシック" panose="020B0600070205080204" pitchFamily="34" charset="-128"/>
                <a:cs typeface="MS PGothic"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a:solidFill>
                  <a:schemeClr val="tx1"/>
                </a:solidFill>
                <a:latin typeface="+mn-lt"/>
                <a:ea typeface="ＭＳ Ｐゴシック" panose="020B0600070205080204" pitchFamily="34" charset="-128"/>
                <a:cs typeface="MS PGothic"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a:solidFill>
                  <a:schemeClr val="tx1"/>
                </a:solidFill>
                <a:latin typeface="+mn-lt"/>
                <a:ea typeface="ＭＳ Ｐゴシック" panose="020B0600070205080204" pitchFamily="34" charset="-128"/>
                <a:cs typeface="MS PGothic" charset="0"/>
              </a:defRPr>
            </a:lvl3pPr>
            <a:lvl4pPr marL="1428679" indent="-228589" algn="l" rtl="0" eaLnBrk="0" fontAlgn="base" hangingPunct="0">
              <a:spcBef>
                <a:spcPct val="35000"/>
              </a:spcBef>
              <a:spcAft>
                <a:spcPct val="0"/>
              </a:spcAft>
              <a:buClr>
                <a:schemeClr val="hlink"/>
              </a:buClr>
              <a:buSzPct val="75000"/>
              <a:buChar char="–"/>
              <a:defRPr kumimoji="1" sz="2000">
                <a:solidFill>
                  <a:schemeClr val="tx1"/>
                </a:solidFill>
                <a:latin typeface="+mn-lt"/>
                <a:ea typeface="ＭＳ Ｐゴシック" panose="020B0600070205080204" pitchFamily="34" charset="-128"/>
                <a:cs typeface="MS PGothic" charset="0"/>
              </a:defRPr>
            </a:lvl4pPr>
            <a:lvl5pPr marL="1771562" indent="-228589" algn="l" rtl="0" eaLnBrk="0" fontAlgn="base" hangingPunct="0">
              <a:spcBef>
                <a:spcPct val="35000"/>
              </a:spcBef>
              <a:spcAft>
                <a:spcPct val="0"/>
              </a:spcAft>
              <a:buClr>
                <a:srgbClr val="FF0066"/>
              </a:buClr>
              <a:buSzPct val="75000"/>
              <a:buChar char="»"/>
              <a:defRPr kumimoji="1" sz="2000">
                <a:solidFill>
                  <a:schemeClr val="tx1"/>
                </a:solidFill>
                <a:latin typeface="+mn-lt"/>
                <a:ea typeface="ＭＳ Ｐゴシック" panose="020B0600070205080204" pitchFamily="34" charset="-128"/>
                <a:cs typeface="MS PGothic"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457200" indent="-457200">
              <a:buFont typeface="+mj-lt"/>
              <a:buAutoNum type="arabicPeriod"/>
            </a:pPr>
            <a:r>
              <a:rPr lang="pt-BR" kern="0" dirty="0">
                <a:latin typeface="Calibri Light" panose="020F0502020204030204" pitchFamily="34" charset="0"/>
                <a:cs typeface="Calibri Light" panose="020F0502020204030204" pitchFamily="34" charset="0"/>
              </a:rPr>
              <a:t>Introdução aos sistemas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Abstrações do sistema de arquivos.</a:t>
            </a:r>
          </a:p>
          <a:p>
            <a:pPr marL="457200" indent="-457200">
              <a:buFont typeface="+mj-lt"/>
              <a:buAutoNum type="arabicPeriod"/>
            </a:pPr>
            <a:r>
              <a:rPr lang="pt-BR" kern="0" dirty="0">
                <a:solidFill>
                  <a:srgbClr val="C00000"/>
                </a:solidFill>
                <a:latin typeface="Calibri Light" panose="020F0502020204030204" pitchFamily="34" charset="0"/>
                <a:cs typeface="Calibri Light" panose="020F0502020204030204" pitchFamily="34" charset="0"/>
              </a:rPr>
              <a:t>API para operar com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Camadas de software do sistema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Dispositivos de armazenamento.</a:t>
            </a:r>
          </a:p>
          <a:p>
            <a:pPr marL="457200" indent="-457200">
              <a:buFont typeface="+mj-lt"/>
              <a:buAutoNum type="arabicPeriod"/>
            </a:pPr>
            <a:endParaRPr lang="pt-BR" kern="0" dirty="0">
              <a:solidFill>
                <a:srgbClr val="C00000"/>
              </a:solidFill>
              <a:latin typeface="Calibri Light" panose="020F0502020204030204" pitchFamily="34" charset="0"/>
              <a:cs typeface="Calibri Light" panose="020F0502020204030204" pitchFamily="34" charset="0"/>
            </a:endParaRPr>
          </a:p>
          <a:p>
            <a:pPr marL="0" indent="0">
              <a:buNone/>
            </a:pPr>
            <a:endParaRPr lang="pt-BR" kern="0" dirty="0">
              <a:solidFill>
                <a:srgbClr val="C00000"/>
              </a:solidFill>
              <a:latin typeface="Calibri Light" panose="020F0502020204030204" pitchFamily="34" charset="0"/>
              <a:cs typeface="Calibri Light" panose="020F0502020204030204" pitchFamily="34" charset="0"/>
            </a:endParaRPr>
          </a:p>
          <a:p>
            <a:pPr marL="0" indent="0">
              <a:buNone/>
            </a:pPr>
            <a:endParaRPr lang="pt-BR" kern="0" dirty="0">
              <a:latin typeface="Calibri Light" panose="020F0502020204030204" pitchFamily="34" charset="0"/>
              <a:cs typeface="Calibri Light" panose="020F0502020204030204" pitchFamily="34" charset="0"/>
            </a:endParaRPr>
          </a:p>
        </p:txBody>
      </p:sp>
      <p:sp>
        <p:nvSpPr>
          <p:cNvPr id="3" name="Title 2">
            <a:extLst>
              <a:ext uri="{FF2B5EF4-FFF2-40B4-BE49-F238E27FC236}">
                <a16:creationId xmlns:a16="http://schemas.microsoft.com/office/drawing/2014/main" id="{64A8BD3A-E1F9-4343-93A0-8D15E079CB37}"/>
              </a:ext>
            </a:extLst>
          </p:cNvPr>
          <p:cNvSpPr>
            <a:spLocks noGrp="1"/>
          </p:cNvSpPr>
          <p:nvPr>
            <p:ph type="title"/>
          </p:nvPr>
        </p:nvSpPr>
        <p:spPr/>
        <p:txBody>
          <a:bodyPr/>
          <a:lstStyle/>
          <a:p>
            <a:r>
              <a:rPr lang="pt-BR" dirty="0"/>
              <a:t>Visão geral</a:t>
            </a:r>
          </a:p>
        </p:txBody>
      </p:sp>
    </p:spTree>
    <p:extLst>
      <p:ext uri="{BB962C8B-B14F-4D97-AF65-F5344CB8AC3E}">
        <p14:creationId xmlns:p14="http://schemas.microsoft.com/office/powerpoint/2010/main" val="26143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E1D63C1F-079E-CC41-A58A-42DA53D2F426}"/>
              </a:ext>
            </a:extLst>
          </p:cNvPr>
          <p:cNvSpPr>
            <a:spLocks noGrp="1" noChangeArrowheads="1"/>
          </p:cNvSpPr>
          <p:nvPr>
            <p:ph type="title"/>
          </p:nvPr>
        </p:nvSpPr>
        <p:spPr>
          <a:xfrm>
            <a:off x="370389" y="165101"/>
            <a:ext cx="9840411" cy="576263"/>
          </a:xfrm>
        </p:spPr>
        <p:txBody>
          <a:bodyPr/>
          <a:lstStyle/>
          <a:p>
            <a:pPr eaLnBrk="1" hangingPunct="1"/>
            <a:r>
              <a:rPr lang="pt-BR" altLang="en-BR" dirty="0"/>
              <a:t>Operações com arquivos</a:t>
            </a:r>
          </a:p>
        </p:txBody>
      </p:sp>
      <p:sp>
        <p:nvSpPr>
          <p:cNvPr id="11266" name="Rectangle 3">
            <a:extLst>
              <a:ext uri="{FF2B5EF4-FFF2-40B4-BE49-F238E27FC236}">
                <a16:creationId xmlns:a16="http://schemas.microsoft.com/office/drawing/2014/main" id="{F79E75C9-C002-C646-B2DF-B7FD88896A8F}"/>
              </a:ext>
            </a:extLst>
          </p:cNvPr>
          <p:cNvSpPr>
            <a:spLocks noGrp="1" noChangeArrowheads="1"/>
          </p:cNvSpPr>
          <p:nvPr>
            <p:ph type="body" idx="1"/>
          </p:nvPr>
        </p:nvSpPr>
        <p:spPr>
          <a:xfrm>
            <a:off x="164123" y="1106489"/>
            <a:ext cx="11816862" cy="5586410"/>
          </a:xfrm>
        </p:spPr>
        <p:txBody>
          <a:bodyPr/>
          <a:lstStyle/>
          <a:p>
            <a:r>
              <a:rPr lang="pt-BR" altLang="en-BR" dirty="0"/>
              <a:t>Um arquivo é um </a:t>
            </a:r>
            <a:r>
              <a:rPr lang="pt-BR" altLang="en-BR" b="1" dirty="0"/>
              <a:t>tipo abstrato de dados </a:t>
            </a:r>
            <a:r>
              <a:rPr lang="pt-BR" altLang="en-BR" dirty="0"/>
              <a:t>que suporta um conjunto de operações acessadas via chamadas de sistema. A seguir apresentamos uma lista das operações mais importantes:</a:t>
            </a:r>
            <a:endParaRPr lang="pt-BR" altLang="en-BR" b="1" dirty="0"/>
          </a:p>
          <a:p>
            <a:pPr lvl="1"/>
            <a:r>
              <a:rPr lang="pt-BR" altLang="en-BR" dirty="0" err="1">
                <a:latin typeface="Calibri Light" panose="020F0502020204030204" pitchFamily="34" charset="0"/>
                <a:cs typeface="Calibri Light" panose="020F0502020204030204" pitchFamily="34" charset="0"/>
              </a:rPr>
              <a:t>create</a:t>
            </a:r>
            <a:r>
              <a:rPr lang="pt-BR" altLang="en-BR" dirty="0">
                <a:latin typeface="Calibri Light" panose="020F0502020204030204" pitchFamily="34" charset="0"/>
                <a:cs typeface="Calibri Light" panose="020F0502020204030204" pitchFamily="34" charset="0"/>
              </a:rPr>
              <a:t>(</a:t>
            </a:r>
            <a:r>
              <a:rPr lang="pt-BR" altLang="en-BR" dirty="0" err="1">
                <a:latin typeface="Calibri Light" panose="020F0502020204030204" pitchFamily="34" charset="0"/>
                <a:cs typeface="Calibri Light" panose="020F0502020204030204" pitchFamily="34" charset="0"/>
              </a:rPr>
              <a:t>pathname</a:t>
            </a:r>
            <a:r>
              <a:rPr lang="pt-BR" altLang="en-BR" dirty="0">
                <a:latin typeface="Calibri Light" panose="020F0502020204030204" pitchFamily="34" charset="0"/>
                <a:cs typeface="Calibri Light" panose="020F0502020204030204" pitchFamily="34" charset="0"/>
              </a:rPr>
              <a:t>): </a:t>
            </a:r>
            <a:r>
              <a:rPr lang="pt-BR" altLang="en-BR" dirty="0"/>
              <a:t>cria um novo arquivo com nome especificado e sua entrada na estrutura de diretórios (</a:t>
            </a:r>
            <a:r>
              <a:rPr lang="pt-BR" altLang="en-BR" dirty="0" err="1"/>
              <a:t>metadados</a:t>
            </a:r>
            <a:r>
              <a:rPr lang="pt-BR" altLang="en-BR" dirty="0"/>
              <a:t>).</a:t>
            </a:r>
          </a:p>
          <a:p>
            <a:pPr lvl="1"/>
            <a:r>
              <a:rPr lang="pt-BR" altLang="en-BR" dirty="0"/>
              <a:t>link(</a:t>
            </a:r>
            <a:r>
              <a:rPr lang="pt-BR" altLang="en-BR" dirty="0" err="1"/>
              <a:t>nomeExistente</a:t>
            </a:r>
            <a:r>
              <a:rPr lang="pt-BR" altLang="en-BR" dirty="0"/>
              <a:t>, </a:t>
            </a:r>
            <a:r>
              <a:rPr lang="pt-BR" altLang="en-BR" dirty="0" err="1"/>
              <a:t>novoNome</a:t>
            </a:r>
            <a:r>
              <a:rPr lang="pt-BR" altLang="en-BR" dirty="0"/>
              <a:t>): cria um novo nome que se refere ao mesmo arquivo subjacente.</a:t>
            </a:r>
          </a:p>
          <a:p>
            <a:pPr lvl="1"/>
            <a:r>
              <a:rPr lang="pt-BR" altLang="en-BR" dirty="0" err="1"/>
              <a:t>unlink</a:t>
            </a:r>
            <a:r>
              <a:rPr lang="pt-BR" altLang="en-BR" dirty="0"/>
              <a:t>(</a:t>
            </a:r>
            <a:r>
              <a:rPr lang="pt-BR" altLang="en-BR" dirty="0" err="1"/>
              <a:t>pathName</a:t>
            </a:r>
            <a:r>
              <a:rPr lang="pt-BR" altLang="en-BR" dirty="0"/>
              <a:t>): remove o nome especificado de seu diretório. Se for o último nome para o arquivo, remove também o arquivo. </a:t>
            </a:r>
          </a:p>
          <a:p>
            <a:pPr lvl="1"/>
            <a:r>
              <a:rPr lang="pt-BR" altLang="en-BR" dirty="0" err="1"/>
              <a:t>mkdir</a:t>
            </a:r>
            <a:r>
              <a:rPr lang="pt-BR" altLang="en-BR" dirty="0"/>
              <a:t>(</a:t>
            </a:r>
            <a:r>
              <a:rPr lang="pt-BR" altLang="en-BR" dirty="0" err="1"/>
              <a:t>pathName</a:t>
            </a:r>
            <a:r>
              <a:rPr lang="pt-BR" altLang="en-BR" dirty="0"/>
              <a:t>): cria um novo diretório com nome especificado.</a:t>
            </a:r>
          </a:p>
          <a:p>
            <a:pPr lvl="1"/>
            <a:r>
              <a:rPr lang="pt-BR" altLang="en-BR" dirty="0" err="1"/>
              <a:t>rmdir</a:t>
            </a:r>
            <a:r>
              <a:rPr lang="pt-BR" altLang="en-BR" dirty="0"/>
              <a:t>(</a:t>
            </a:r>
            <a:r>
              <a:rPr lang="pt-BR" altLang="en-BR" dirty="0" err="1"/>
              <a:t>pathName</a:t>
            </a:r>
            <a:r>
              <a:rPr lang="pt-BR" altLang="en-BR" dirty="0"/>
              <a:t>): remove o diretório com nome especificado da estrutura de diretórios.</a:t>
            </a:r>
          </a:p>
          <a:p>
            <a:pPr lvl="1"/>
            <a:r>
              <a:rPr lang="pt-BR" altLang="en-BR" dirty="0" err="1"/>
              <a:t>fileDescriptor</a:t>
            </a:r>
            <a:r>
              <a:rPr lang="pt-BR" altLang="en-BR" dirty="0"/>
              <a:t> open(</a:t>
            </a:r>
            <a:r>
              <a:rPr lang="pt-BR" altLang="en-BR" dirty="0" err="1"/>
              <a:t>pathName</a:t>
            </a:r>
            <a:r>
              <a:rPr lang="pt-BR" altLang="en-BR" dirty="0"/>
              <a:t>):</a:t>
            </a:r>
            <a:r>
              <a:rPr lang="pt-PT" altLang="en-BR" dirty="0"/>
              <a:t> prepara o arquivo especificado para ser </a:t>
            </a:r>
            <a:r>
              <a:rPr lang="pt-PT" altLang="en-BR" dirty="0" err="1"/>
              <a:t>acessado</a:t>
            </a:r>
            <a:r>
              <a:rPr lang="pt-PT" altLang="en-BR" dirty="0"/>
              <a:t> (por exemplo, verifica as permissões de acesso e inicializa as estruturas de dados do </a:t>
            </a:r>
            <a:r>
              <a:rPr lang="pt-PT" altLang="en-BR" dirty="0" err="1"/>
              <a:t>kernel</a:t>
            </a:r>
            <a:r>
              <a:rPr lang="pt-PT" altLang="en-BR" dirty="0"/>
              <a:t> para rastrear o estado por processo dos arquivos abertos)</a:t>
            </a:r>
            <a:r>
              <a:rPr lang="pt-PT" dirty="0"/>
              <a:t>.</a:t>
            </a:r>
          </a:p>
          <a:p>
            <a:pPr lvl="1"/>
            <a:r>
              <a:rPr lang="pt-PT" altLang="en-BR" dirty="0" err="1">
                <a:latin typeface="Calibri Light" panose="020F0502020204030204" pitchFamily="34" charset="0"/>
                <a:cs typeface="Calibri Light" panose="020F0502020204030204" pitchFamily="34" charset="0"/>
              </a:rPr>
              <a:t>Close</a:t>
            </a:r>
            <a:r>
              <a:rPr lang="pt-PT" altLang="en-BR" dirty="0">
                <a:latin typeface="Calibri Light" panose="020F0502020204030204" pitchFamily="34" charset="0"/>
                <a:cs typeface="Calibri Light" panose="020F0502020204030204" pitchFamily="34" charset="0"/>
              </a:rPr>
              <a:t>(</a:t>
            </a:r>
            <a:r>
              <a:rPr lang="pt-PT" altLang="en-BR" dirty="0" err="1">
                <a:latin typeface="Calibri Light" panose="020F0502020204030204" pitchFamily="34" charset="0"/>
                <a:cs typeface="Calibri Light" panose="020F0502020204030204" pitchFamily="34" charset="0"/>
              </a:rPr>
              <a:t>fileDescriptor</a:t>
            </a:r>
            <a:r>
              <a:rPr lang="pt-PT" altLang="en-BR" dirty="0">
                <a:latin typeface="Calibri Light" panose="020F0502020204030204" pitchFamily="34" charset="0"/>
                <a:cs typeface="Calibri Light" panose="020F0502020204030204" pitchFamily="34" charset="0"/>
              </a:rPr>
              <a:t>): libera os recursos associados com o arquivo aberto especificado.</a:t>
            </a:r>
            <a:endParaRPr lang="pt-BR" altLang="en-BR" dirty="0">
              <a:latin typeface="Calibri Light" panose="020F0502020204030204" pitchFamily="34" charset="0"/>
              <a:cs typeface="Calibri Light" panose="020F0502020204030204" pitchFamily="34" charset="0"/>
            </a:endParaRPr>
          </a:p>
          <a:p>
            <a:pPr lvl="1"/>
            <a:r>
              <a:rPr lang="pt-BR" altLang="en-BR" dirty="0" err="1">
                <a:latin typeface="Calibri Light" panose="020F0502020204030204" pitchFamily="34" charset="0"/>
                <a:cs typeface="Calibri Light" panose="020F0502020204030204" pitchFamily="34" charset="0"/>
              </a:rPr>
              <a:t>write</a:t>
            </a:r>
            <a:r>
              <a:rPr lang="pt-BR" altLang="en-BR" dirty="0">
                <a:latin typeface="Calibri Light" panose="020F0502020204030204" pitchFamily="34" charset="0"/>
                <a:cs typeface="Calibri Light" panose="020F0502020204030204" pitchFamily="34" charset="0"/>
              </a:rPr>
              <a:t>(</a:t>
            </a:r>
            <a:r>
              <a:rPr lang="pt-BR" altLang="en-BR" dirty="0" err="1">
                <a:latin typeface="Calibri Light" panose="020F0502020204030204" pitchFamily="34" charset="0"/>
                <a:cs typeface="Calibri Light" panose="020F0502020204030204" pitchFamily="34" charset="0"/>
              </a:rPr>
              <a:t>fileDescriptor</a:t>
            </a:r>
            <a:r>
              <a:rPr lang="pt-BR" altLang="en-BR" dirty="0">
                <a:latin typeface="Calibri Light" panose="020F0502020204030204" pitchFamily="34" charset="0"/>
                <a:cs typeface="Calibri Light" panose="020F0502020204030204" pitchFamily="34" charset="0"/>
              </a:rPr>
              <a:t>, </a:t>
            </a:r>
            <a:r>
              <a:rPr lang="pt-BR" altLang="en-BR" dirty="0" err="1">
                <a:latin typeface="Calibri Light" panose="020F0502020204030204" pitchFamily="34" charset="0"/>
                <a:cs typeface="Calibri Light" panose="020F0502020204030204" pitchFamily="34" charset="0"/>
              </a:rPr>
              <a:t>len</a:t>
            </a:r>
            <a:r>
              <a:rPr lang="pt-BR" altLang="en-BR" dirty="0">
                <a:latin typeface="Calibri Light" panose="020F0502020204030204" pitchFamily="34" charset="0"/>
                <a:cs typeface="Calibri Light" panose="020F0502020204030204" pitchFamily="34" charset="0"/>
              </a:rPr>
              <a:t>, </a:t>
            </a:r>
            <a:r>
              <a:rPr lang="pt-BR" altLang="en-BR" dirty="0" err="1">
                <a:latin typeface="Calibri Light" panose="020F0502020204030204" pitchFamily="34" charset="0"/>
                <a:cs typeface="Calibri Light" panose="020F0502020204030204" pitchFamily="34" charset="0"/>
              </a:rPr>
              <a:t>buf</a:t>
            </a:r>
            <a:r>
              <a:rPr lang="pt-BR" altLang="en-BR" dirty="0">
                <a:latin typeface="Calibri Light" panose="020F0502020204030204" pitchFamily="34" charset="0"/>
                <a:cs typeface="Calibri Light" panose="020F0502020204030204" pitchFamily="34" charset="0"/>
              </a:rPr>
              <a:t>)</a:t>
            </a:r>
            <a:r>
              <a:rPr lang="pt-BR" altLang="en-BR" b="1" dirty="0"/>
              <a:t>: </a:t>
            </a:r>
            <a:r>
              <a:rPr lang="pt-BR" altLang="en-BR" b="1" dirty="0">
                <a:latin typeface="Calibri Light" panose="020F0502020204030204" pitchFamily="34" charset="0"/>
                <a:cs typeface="Calibri Light" panose="020F0502020204030204" pitchFamily="34" charset="0"/>
              </a:rPr>
              <a:t>g</a:t>
            </a:r>
            <a:r>
              <a:rPr lang="pt-BR" altLang="en-BR" dirty="0">
                <a:latin typeface="Calibri Light" panose="020F0502020204030204" pitchFamily="34" charset="0"/>
                <a:cs typeface="Calibri Light" panose="020F0502020204030204" pitchFamily="34" charset="0"/>
              </a:rPr>
              <a:t>rava </a:t>
            </a:r>
            <a:r>
              <a:rPr lang="pt-BR" altLang="en-BR" dirty="0" err="1">
                <a:latin typeface="Calibri Light" panose="020F0502020204030204" pitchFamily="34" charset="0"/>
                <a:cs typeface="Calibri Light" panose="020F0502020204030204" pitchFamily="34" charset="0"/>
              </a:rPr>
              <a:t>len</a:t>
            </a:r>
            <a:r>
              <a:rPr lang="pt-BR" altLang="en-BR" dirty="0">
                <a:latin typeface="Calibri Light" panose="020F0502020204030204" pitchFamily="34" charset="0"/>
                <a:cs typeface="Calibri Light" panose="020F0502020204030204" pitchFamily="34" charset="0"/>
              </a:rPr>
              <a:t> bytes de dados do buffer </a:t>
            </a:r>
            <a:r>
              <a:rPr lang="pt-BR" altLang="en-BR" dirty="0" err="1">
                <a:latin typeface="Calibri Light" panose="020F0502020204030204" pitchFamily="34" charset="0"/>
                <a:cs typeface="Calibri Light" panose="020F0502020204030204" pitchFamily="34" charset="0"/>
              </a:rPr>
              <a:t>buf</a:t>
            </a:r>
            <a:r>
              <a:rPr lang="pt-BR" altLang="en-BR" dirty="0">
                <a:latin typeface="Calibri Light" panose="020F0502020204030204" pitchFamily="34" charset="0"/>
                <a:cs typeface="Calibri Light" panose="020F0502020204030204" pitchFamily="34" charset="0"/>
              </a:rPr>
              <a:t> na memória do processo para a posição atual do processo no arquivo aberto </a:t>
            </a:r>
            <a:r>
              <a:rPr lang="pt-BR" altLang="en-BR" dirty="0" err="1">
                <a:latin typeface="Calibri Light" panose="020F0502020204030204" pitchFamily="34" charset="0"/>
                <a:cs typeface="Calibri Light" panose="020F0502020204030204" pitchFamily="34" charset="0"/>
              </a:rPr>
              <a:t>fileDescriptor</a:t>
            </a:r>
            <a:r>
              <a:rPr lang="pt-BR" altLang="en-BR" dirty="0">
                <a:latin typeface="Calibri Light" panose="020F0502020204030204" pitchFamily="34" charset="0"/>
                <a:cs typeface="Calibri Light" panose="020F0502020204030204" pitchFamily="34" charset="0"/>
              </a:rPr>
              <a:t>.</a:t>
            </a:r>
          </a:p>
        </p:txBody>
      </p:sp>
    </p:spTree>
    <p:extLst>
      <p:ext uri="{BB962C8B-B14F-4D97-AF65-F5344CB8AC3E}">
        <p14:creationId xmlns:p14="http://schemas.microsoft.com/office/powerpoint/2010/main" val="322003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E1D63C1F-079E-CC41-A58A-42DA53D2F426}"/>
              </a:ext>
            </a:extLst>
          </p:cNvPr>
          <p:cNvSpPr>
            <a:spLocks noGrp="1" noChangeArrowheads="1"/>
          </p:cNvSpPr>
          <p:nvPr>
            <p:ph type="title"/>
          </p:nvPr>
        </p:nvSpPr>
        <p:spPr>
          <a:xfrm>
            <a:off x="370389" y="165101"/>
            <a:ext cx="9840411" cy="576263"/>
          </a:xfrm>
        </p:spPr>
        <p:txBody>
          <a:bodyPr/>
          <a:lstStyle/>
          <a:p>
            <a:pPr eaLnBrk="1" hangingPunct="1"/>
            <a:r>
              <a:rPr lang="pt-BR" altLang="en-BR" dirty="0"/>
              <a:t>Operações com arquivos (Cont.)</a:t>
            </a:r>
          </a:p>
        </p:txBody>
      </p:sp>
      <p:sp>
        <p:nvSpPr>
          <p:cNvPr id="11266" name="Rectangle 3">
            <a:extLst>
              <a:ext uri="{FF2B5EF4-FFF2-40B4-BE49-F238E27FC236}">
                <a16:creationId xmlns:a16="http://schemas.microsoft.com/office/drawing/2014/main" id="{F79E75C9-C002-C646-B2DF-B7FD88896A8F}"/>
              </a:ext>
            </a:extLst>
          </p:cNvPr>
          <p:cNvSpPr>
            <a:spLocks noGrp="1" noChangeArrowheads="1"/>
          </p:cNvSpPr>
          <p:nvPr>
            <p:ph type="body" idx="1"/>
          </p:nvPr>
        </p:nvSpPr>
        <p:spPr>
          <a:xfrm>
            <a:off x="370389" y="1106489"/>
            <a:ext cx="11424213" cy="5265737"/>
          </a:xfrm>
        </p:spPr>
        <p:txBody>
          <a:bodyPr/>
          <a:lstStyle/>
          <a:p>
            <a:pPr lvl="1"/>
            <a:r>
              <a:rPr lang="pt-BR" altLang="en-BR" dirty="0" err="1">
                <a:latin typeface="Calibri Light" panose="020F0502020204030204" pitchFamily="34" charset="0"/>
                <a:cs typeface="Calibri Light" panose="020F0502020204030204" pitchFamily="34" charset="0"/>
              </a:rPr>
              <a:t>read</a:t>
            </a:r>
            <a:r>
              <a:rPr lang="pt-BR" altLang="en-BR" dirty="0">
                <a:latin typeface="Calibri Light" panose="020F0502020204030204" pitchFamily="34" charset="0"/>
                <a:cs typeface="Calibri Light" panose="020F0502020204030204" pitchFamily="34" charset="0"/>
              </a:rPr>
              <a:t>(</a:t>
            </a:r>
            <a:r>
              <a:rPr lang="pt-BR" altLang="en-BR" dirty="0" err="1">
                <a:latin typeface="Calibri Light" panose="020F0502020204030204" pitchFamily="34" charset="0"/>
                <a:cs typeface="Calibri Light" panose="020F0502020204030204" pitchFamily="34" charset="0"/>
              </a:rPr>
              <a:t>fileDescriptor</a:t>
            </a:r>
            <a:r>
              <a:rPr lang="pt-BR" altLang="en-BR" dirty="0">
                <a:latin typeface="Calibri Light" panose="020F0502020204030204" pitchFamily="34" charset="0"/>
                <a:cs typeface="Calibri Light" panose="020F0502020204030204" pitchFamily="34" charset="0"/>
              </a:rPr>
              <a:t>, </a:t>
            </a:r>
            <a:r>
              <a:rPr lang="pt-BR" altLang="en-BR" dirty="0" err="1">
                <a:latin typeface="Calibri Light" panose="020F0502020204030204" pitchFamily="34" charset="0"/>
                <a:cs typeface="Calibri Light" panose="020F0502020204030204" pitchFamily="34" charset="0"/>
              </a:rPr>
              <a:t>buf</a:t>
            </a:r>
            <a:r>
              <a:rPr lang="pt-BR" altLang="en-BR" dirty="0">
                <a:latin typeface="Calibri Light" panose="020F0502020204030204" pitchFamily="34" charset="0"/>
                <a:cs typeface="Calibri Light" panose="020F0502020204030204" pitchFamily="34" charset="0"/>
              </a:rPr>
              <a:t>, </a:t>
            </a:r>
            <a:r>
              <a:rPr lang="pt-BR" altLang="en-BR" dirty="0" err="1">
                <a:latin typeface="Calibri Light" panose="020F0502020204030204" pitchFamily="34" charset="0"/>
                <a:cs typeface="Calibri Light" panose="020F0502020204030204" pitchFamily="34" charset="0"/>
              </a:rPr>
              <a:t>len</a:t>
            </a:r>
            <a:r>
              <a:rPr lang="pt-BR" altLang="en-BR" dirty="0">
                <a:latin typeface="Calibri Light" panose="020F0502020204030204" pitchFamily="34" charset="0"/>
                <a:cs typeface="Calibri Light" panose="020F0502020204030204" pitchFamily="34" charset="0"/>
              </a:rPr>
              <a:t>)</a:t>
            </a:r>
            <a:r>
              <a:rPr lang="pt-BR" altLang="en-BR" b="1" dirty="0"/>
              <a:t>: </a:t>
            </a:r>
            <a:r>
              <a:rPr lang="pt-BR" altLang="en-BR" dirty="0"/>
              <a:t>lê </a:t>
            </a:r>
            <a:r>
              <a:rPr lang="pt-BR" altLang="en-BR" dirty="0" err="1"/>
              <a:t>len</a:t>
            </a:r>
            <a:r>
              <a:rPr lang="pt-BR" altLang="en-BR" dirty="0"/>
              <a:t> bytes da posição atual do processo no arquivo aberto </a:t>
            </a:r>
            <a:r>
              <a:rPr lang="pt-BR" altLang="en-BR" dirty="0" err="1"/>
              <a:t>fileDescriptor</a:t>
            </a:r>
            <a:r>
              <a:rPr lang="pt-BR" altLang="en-BR" dirty="0"/>
              <a:t> e copia os dados para o buffer </a:t>
            </a:r>
            <a:r>
              <a:rPr lang="pt-BR" altLang="en-BR" dirty="0" err="1"/>
              <a:t>buf</a:t>
            </a:r>
            <a:r>
              <a:rPr lang="pt-BR" altLang="en-BR" dirty="0"/>
              <a:t> na memória do processo.</a:t>
            </a:r>
          </a:p>
          <a:p>
            <a:pPr lvl="1"/>
            <a:r>
              <a:rPr lang="pt-BR" altLang="en-BR" dirty="0" err="1"/>
              <a:t>seek</a:t>
            </a:r>
            <a:r>
              <a:rPr lang="pt-BR" altLang="en-BR" dirty="0"/>
              <a:t>(</a:t>
            </a:r>
            <a:r>
              <a:rPr lang="pt-BR" altLang="en-BR" dirty="0" err="1"/>
              <a:t>fileDescriptor</a:t>
            </a:r>
            <a:r>
              <a:rPr lang="pt-BR" altLang="en-BR" dirty="0"/>
              <a:t>, offset): altera a posição atual do processo no arquivo aberto </a:t>
            </a:r>
            <a:r>
              <a:rPr lang="pt-BR" altLang="en-BR" dirty="0" err="1"/>
              <a:t>fileDescriptor</a:t>
            </a:r>
            <a:r>
              <a:rPr lang="pt-BR" altLang="en-BR" dirty="0"/>
              <a:t> de acordo com deslocamento especificado offset.</a:t>
            </a:r>
          </a:p>
          <a:p>
            <a:pPr lvl="1"/>
            <a:r>
              <a:rPr lang="pt-BR" altLang="en-BR" dirty="0" err="1"/>
              <a:t>dataPtr</a:t>
            </a:r>
            <a:r>
              <a:rPr lang="pt-BR" altLang="en-BR" dirty="0"/>
              <a:t> </a:t>
            </a:r>
            <a:r>
              <a:rPr lang="pt-BR" altLang="en-BR" dirty="0" err="1"/>
              <a:t>mmap</a:t>
            </a:r>
            <a:r>
              <a:rPr lang="pt-BR" altLang="en-BR" dirty="0"/>
              <a:t>(</a:t>
            </a:r>
            <a:r>
              <a:rPr lang="pt-BR" altLang="en-BR" dirty="0" err="1"/>
              <a:t>fileDescriptor</a:t>
            </a:r>
            <a:r>
              <a:rPr lang="pt-BR" altLang="en-BR" dirty="0"/>
              <a:t>, off, </a:t>
            </a:r>
            <a:r>
              <a:rPr lang="pt-BR" altLang="en-BR" dirty="0" err="1"/>
              <a:t>len</a:t>
            </a:r>
            <a:r>
              <a:rPr lang="pt-BR" altLang="en-BR" dirty="0"/>
              <a:t>): Configura um mapeamento entre os dados no arquivo </a:t>
            </a:r>
            <a:r>
              <a:rPr lang="pt-BR" altLang="en-BR" dirty="0" err="1"/>
              <a:t>fileDescriptor</a:t>
            </a:r>
            <a:r>
              <a:rPr lang="pt-BR" altLang="en-BR" dirty="0"/>
              <a:t> de off até off + </a:t>
            </a:r>
            <a:r>
              <a:rPr lang="pt-BR" altLang="en-BR" dirty="0" err="1"/>
              <a:t>len</a:t>
            </a:r>
            <a:r>
              <a:rPr lang="pt-BR" altLang="en-BR" dirty="0"/>
              <a:t> e uma área na memória virtual do processo de </a:t>
            </a:r>
            <a:r>
              <a:rPr lang="pt-BR" altLang="en-BR" dirty="0" err="1"/>
              <a:t>dataPtr</a:t>
            </a:r>
            <a:r>
              <a:rPr lang="pt-BR" altLang="en-BR" dirty="0"/>
              <a:t> até </a:t>
            </a:r>
            <a:r>
              <a:rPr lang="pt-BR" altLang="en-BR" dirty="0" err="1"/>
              <a:t>dataPtr</a:t>
            </a:r>
            <a:r>
              <a:rPr lang="pt-BR" altLang="en-BR" dirty="0"/>
              <a:t> + </a:t>
            </a:r>
            <a:r>
              <a:rPr lang="pt-BR" altLang="en-BR" dirty="0" err="1"/>
              <a:t>len</a:t>
            </a:r>
            <a:r>
              <a:rPr lang="pt-BR" altLang="en-BR" dirty="0"/>
              <a:t>.</a:t>
            </a:r>
          </a:p>
          <a:p>
            <a:pPr lvl="1"/>
            <a:r>
              <a:rPr lang="pt-BR" altLang="en-BR" dirty="0" err="1"/>
              <a:t>mumap</a:t>
            </a:r>
            <a:r>
              <a:rPr lang="pt-BR" altLang="en-BR" dirty="0"/>
              <a:t>(</a:t>
            </a:r>
            <a:r>
              <a:rPr lang="pt-BR" altLang="en-BR" dirty="0" err="1"/>
              <a:t>dataPtr</a:t>
            </a:r>
            <a:r>
              <a:rPr lang="pt-BR" altLang="en-BR" dirty="0"/>
              <a:t>, </a:t>
            </a:r>
            <a:r>
              <a:rPr lang="pt-BR" altLang="en-BR" dirty="0" err="1"/>
              <a:t>len</a:t>
            </a:r>
            <a:r>
              <a:rPr lang="pt-BR" altLang="en-BR" dirty="0"/>
              <a:t>): remove o mapeamento entre a memória virtual do processo e um arquivo mapeado.</a:t>
            </a:r>
          </a:p>
          <a:p>
            <a:pPr lvl="1"/>
            <a:r>
              <a:rPr lang="pt-BR" altLang="en-BR" dirty="0" err="1"/>
              <a:t>fsync</a:t>
            </a:r>
            <a:r>
              <a:rPr lang="pt-BR" altLang="en-BR" dirty="0"/>
              <a:t>(</a:t>
            </a:r>
            <a:r>
              <a:rPr lang="pt-BR" altLang="en-BR" dirty="0" err="1"/>
              <a:t>fileDescriptor</a:t>
            </a:r>
            <a:r>
              <a:rPr lang="pt-BR" altLang="en-BR" dirty="0"/>
              <a:t>): força a escrita para disco de todas as páginas modificadas do arquivo associado ao </a:t>
            </a:r>
            <a:r>
              <a:rPr lang="pt-BR" altLang="en-BR" dirty="0" err="1"/>
              <a:t>fileDescriptor</a:t>
            </a:r>
            <a:endParaRPr lang="pt-BR" altLang="en-BR" dirty="0"/>
          </a:p>
          <a:p>
            <a:pPr lvl="1"/>
            <a:endParaRPr lang="pt-BR" altLang="en-BR" dirty="0"/>
          </a:p>
        </p:txBody>
      </p:sp>
    </p:spTree>
    <p:extLst>
      <p:ext uri="{BB962C8B-B14F-4D97-AF65-F5344CB8AC3E}">
        <p14:creationId xmlns:p14="http://schemas.microsoft.com/office/powerpoint/2010/main" val="309905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78EF2836-6441-5B4F-B7CC-365B4FD1127C}"/>
              </a:ext>
            </a:extLst>
          </p:cNvPr>
          <p:cNvSpPr>
            <a:spLocks noGrp="1" noChangeArrowheads="1"/>
          </p:cNvSpPr>
          <p:nvPr>
            <p:ph type="title"/>
          </p:nvPr>
        </p:nvSpPr>
        <p:spPr>
          <a:xfrm>
            <a:off x="486137" y="179388"/>
            <a:ext cx="10799179" cy="576262"/>
          </a:xfrm>
        </p:spPr>
        <p:txBody>
          <a:bodyPr/>
          <a:lstStyle/>
          <a:p>
            <a:pPr eaLnBrk="1" hangingPunct="1"/>
            <a:r>
              <a:rPr lang="pt-BR" altLang="en-BR" dirty="0"/>
              <a:t>Mais detalhes sobre open(</a:t>
            </a:r>
            <a:r>
              <a:rPr lang="pt-BR" altLang="en-BR" dirty="0" err="1"/>
              <a:t>pathName</a:t>
            </a:r>
            <a:r>
              <a:rPr lang="pt-BR" altLang="en-BR" dirty="0"/>
              <a:t>)</a:t>
            </a:r>
          </a:p>
        </p:txBody>
      </p:sp>
      <p:sp>
        <p:nvSpPr>
          <p:cNvPr id="13314" name="Rectangle 3">
            <a:extLst>
              <a:ext uri="{FF2B5EF4-FFF2-40B4-BE49-F238E27FC236}">
                <a16:creationId xmlns:a16="http://schemas.microsoft.com/office/drawing/2014/main" id="{B685D4DE-04DC-0043-A2AA-2E896A9669CD}"/>
              </a:ext>
            </a:extLst>
          </p:cNvPr>
          <p:cNvSpPr>
            <a:spLocks noGrp="1" noChangeArrowheads="1"/>
          </p:cNvSpPr>
          <p:nvPr>
            <p:ph type="body" idx="1"/>
          </p:nvPr>
        </p:nvSpPr>
        <p:spPr>
          <a:xfrm>
            <a:off x="335666" y="1120775"/>
            <a:ext cx="11574683" cy="5132388"/>
          </a:xfrm>
        </p:spPr>
        <p:txBody>
          <a:bodyPr/>
          <a:lstStyle/>
          <a:p>
            <a:r>
              <a:rPr lang="pt-BR" altLang="en-BR" dirty="0"/>
              <a:t>Várias informações são necessários para gerenciar arquivos abertos. Quando um arquivo é aberto pela primeira vez suas meta-informações  (não conteúdo) são trazidas do disco (da estrutura de diretório) e carregadas em memória numa entrada da tabela de arquivos abertos do SO.</a:t>
            </a:r>
          </a:p>
          <a:p>
            <a:pPr lvl="1"/>
            <a:r>
              <a:rPr lang="pt-BR" altLang="en-BR" u="sng" dirty="0"/>
              <a:t>Open-file </a:t>
            </a:r>
            <a:r>
              <a:rPr lang="pt-BR" altLang="en-BR" u="sng" dirty="0" err="1"/>
              <a:t>table</a:t>
            </a:r>
            <a:r>
              <a:rPr lang="pt-BR" altLang="en-BR" u="sng" dirty="0"/>
              <a:t> (tabela de arquivos abertos)</a:t>
            </a:r>
            <a:r>
              <a:rPr lang="pt-BR" altLang="en-BR" dirty="0"/>
              <a:t>: mantém informações, em memória, dos arquivos abertos.</a:t>
            </a:r>
          </a:p>
          <a:p>
            <a:pPr lvl="2"/>
            <a:r>
              <a:rPr lang="pt-BR" altLang="en-BR" u="sng" dirty="0"/>
              <a:t>File pointer</a:t>
            </a:r>
            <a:r>
              <a:rPr lang="pt-BR" altLang="en-BR" dirty="0"/>
              <a:t>:  aponta para a localização da última leitura/escrita, para cada processo que tenha aberto o arquivo.</a:t>
            </a:r>
          </a:p>
          <a:p>
            <a:pPr lvl="2"/>
            <a:r>
              <a:rPr lang="pt-BR" altLang="en-BR" u="sng" dirty="0"/>
              <a:t>Localização do arquivo no disco</a:t>
            </a:r>
            <a:r>
              <a:rPr lang="pt-BR" altLang="en-BR" dirty="0"/>
              <a:t>.</a:t>
            </a:r>
          </a:p>
          <a:p>
            <a:pPr lvl="2"/>
            <a:r>
              <a:rPr lang="pt-BR" altLang="en-BR" u="sng" dirty="0"/>
              <a:t>Direitos de acesso</a:t>
            </a:r>
            <a:r>
              <a:rPr lang="pt-BR" altLang="en-BR" dirty="0"/>
              <a:t>: informação sobre o modo de acesso, por processo.</a:t>
            </a:r>
          </a:p>
          <a:p>
            <a:pPr lvl="1"/>
            <a:r>
              <a:rPr lang="pt-BR" altLang="en-BR" u="sng" dirty="0"/>
              <a:t>File-open </a:t>
            </a:r>
            <a:r>
              <a:rPr lang="pt-BR" altLang="en-BR" u="sng" dirty="0" err="1"/>
              <a:t>count</a:t>
            </a:r>
            <a:r>
              <a:rPr lang="pt-BR" altLang="en-BR" b="1" dirty="0">
                <a:solidFill>
                  <a:srgbClr val="3366FF"/>
                </a:solidFill>
              </a:rPr>
              <a:t> </a:t>
            </a:r>
            <a:r>
              <a:rPr lang="pt-BR" altLang="en-BR" dirty="0"/>
              <a:t>(contador de arquivos abertos, fica numa tabela geral independente do processo): conta o número de vezes que o arquivo foi aberto para permitir a remoção de dados da tabela de arquivos abertos quando o último processo o fechar, isto é, o último processo fizer a chamada de sistema close().</a:t>
            </a:r>
          </a:p>
        </p:txBody>
      </p:sp>
    </p:spTree>
    <p:extLst>
      <p:ext uri="{BB962C8B-B14F-4D97-AF65-F5344CB8AC3E}">
        <p14:creationId xmlns:p14="http://schemas.microsoft.com/office/powerpoint/2010/main" val="793239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3807026-2FD0-824A-ADC2-2502F6AA6B58}"/>
              </a:ext>
            </a:extLst>
          </p:cNvPr>
          <p:cNvSpPr txBox="1">
            <a:spLocks/>
          </p:cNvSpPr>
          <p:nvPr/>
        </p:nvSpPr>
        <p:spPr>
          <a:xfrm>
            <a:off x="606641" y="1043354"/>
            <a:ext cx="11585359" cy="5439508"/>
          </a:xfrm>
          <a:prstGeom prst="rect">
            <a:avLst/>
          </a:prstGeom>
        </p:spPr>
        <p:txBody>
          <a:bodyPr/>
          <a:lst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a:solidFill>
                  <a:schemeClr val="tx1"/>
                </a:solidFill>
                <a:latin typeface="+mn-lt"/>
                <a:ea typeface="ＭＳ Ｐゴシック" panose="020B0600070205080204" pitchFamily="34" charset="-128"/>
                <a:cs typeface="MS PGothic"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a:solidFill>
                  <a:schemeClr val="tx1"/>
                </a:solidFill>
                <a:latin typeface="+mn-lt"/>
                <a:ea typeface="ＭＳ Ｐゴシック" panose="020B0600070205080204" pitchFamily="34" charset="-128"/>
                <a:cs typeface="MS PGothic"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a:solidFill>
                  <a:schemeClr val="tx1"/>
                </a:solidFill>
                <a:latin typeface="+mn-lt"/>
                <a:ea typeface="ＭＳ Ｐゴシック" panose="020B0600070205080204" pitchFamily="34" charset="-128"/>
                <a:cs typeface="MS PGothic" charset="0"/>
              </a:defRPr>
            </a:lvl3pPr>
            <a:lvl4pPr marL="1428679" indent="-228589" algn="l" rtl="0" eaLnBrk="0" fontAlgn="base" hangingPunct="0">
              <a:spcBef>
                <a:spcPct val="35000"/>
              </a:spcBef>
              <a:spcAft>
                <a:spcPct val="0"/>
              </a:spcAft>
              <a:buClr>
                <a:schemeClr val="hlink"/>
              </a:buClr>
              <a:buSzPct val="75000"/>
              <a:buChar char="–"/>
              <a:defRPr kumimoji="1" sz="2000">
                <a:solidFill>
                  <a:schemeClr val="tx1"/>
                </a:solidFill>
                <a:latin typeface="+mn-lt"/>
                <a:ea typeface="ＭＳ Ｐゴシック" panose="020B0600070205080204" pitchFamily="34" charset="-128"/>
                <a:cs typeface="MS PGothic" charset="0"/>
              </a:defRPr>
            </a:lvl4pPr>
            <a:lvl5pPr marL="1771562" indent="-228589" algn="l" rtl="0" eaLnBrk="0" fontAlgn="base" hangingPunct="0">
              <a:spcBef>
                <a:spcPct val="35000"/>
              </a:spcBef>
              <a:spcAft>
                <a:spcPct val="0"/>
              </a:spcAft>
              <a:buClr>
                <a:srgbClr val="FF0066"/>
              </a:buClr>
              <a:buSzPct val="75000"/>
              <a:buChar char="»"/>
              <a:defRPr kumimoji="1" sz="2000">
                <a:solidFill>
                  <a:schemeClr val="tx1"/>
                </a:solidFill>
                <a:latin typeface="+mn-lt"/>
                <a:ea typeface="ＭＳ Ｐゴシック" panose="020B0600070205080204" pitchFamily="34" charset="-128"/>
                <a:cs typeface="MS PGothic"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457200" indent="-457200">
              <a:buFont typeface="+mj-lt"/>
              <a:buAutoNum type="arabicPeriod"/>
            </a:pPr>
            <a:r>
              <a:rPr lang="pt-BR" kern="0" dirty="0">
                <a:latin typeface="Calibri Light" panose="020F0502020204030204" pitchFamily="34" charset="0"/>
                <a:cs typeface="Calibri Light" panose="020F0502020204030204" pitchFamily="34" charset="0"/>
              </a:rPr>
              <a:t>Introdução aos sistemas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Abstrações do sistema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API para operar com arquivos.</a:t>
            </a:r>
          </a:p>
          <a:p>
            <a:pPr marL="457200" indent="-457200">
              <a:buFont typeface="+mj-lt"/>
              <a:buAutoNum type="arabicPeriod"/>
            </a:pPr>
            <a:r>
              <a:rPr lang="pt-BR" kern="0" dirty="0">
                <a:solidFill>
                  <a:srgbClr val="C00000"/>
                </a:solidFill>
                <a:latin typeface="Calibri Light" panose="020F0502020204030204" pitchFamily="34" charset="0"/>
                <a:cs typeface="Calibri Light" panose="020F0502020204030204" pitchFamily="34" charset="0"/>
              </a:rPr>
              <a:t>Camadas de software do sistema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Dispositivos de armazenamento.</a:t>
            </a:r>
          </a:p>
          <a:p>
            <a:pPr marL="0" indent="0">
              <a:buNone/>
            </a:pPr>
            <a:endParaRPr lang="pt-BR" kern="0" dirty="0">
              <a:solidFill>
                <a:srgbClr val="C00000"/>
              </a:solidFill>
              <a:latin typeface="Calibri Light" panose="020F0502020204030204" pitchFamily="34" charset="0"/>
              <a:cs typeface="Calibri Light" panose="020F0502020204030204" pitchFamily="34" charset="0"/>
            </a:endParaRPr>
          </a:p>
          <a:p>
            <a:pPr marL="0" indent="0">
              <a:buNone/>
            </a:pPr>
            <a:endParaRPr lang="pt-BR" kern="0" dirty="0">
              <a:solidFill>
                <a:srgbClr val="C00000"/>
              </a:solidFill>
              <a:latin typeface="Calibri Light" panose="020F0502020204030204" pitchFamily="34" charset="0"/>
              <a:cs typeface="Calibri Light" panose="020F0502020204030204" pitchFamily="34" charset="0"/>
            </a:endParaRPr>
          </a:p>
          <a:p>
            <a:pPr marL="0" indent="0">
              <a:buNone/>
            </a:pPr>
            <a:endParaRPr lang="pt-BR" kern="0" dirty="0">
              <a:latin typeface="Calibri Light" panose="020F0502020204030204" pitchFamily="34" charset="0"/>
              <a:cs typeface="Calibri Light" panose="020F0502020204030204" pitchFamily="34" charset="0"/>
            </a:endParaRPr>
          </a:p>
        </p:txBody>
      </p:sp>
      <p:sp>
        <p:nvSpPr>
          <p:cNvPr id="3" name="Title 2">
            <a:extLst>
              <a:ext uri="{FF2B5EF4-FFF2-40B4-BE49-F238E27FC236}">
                <a16:creationId xmlns:a16="http://schemas.microsoft.com/office/drawing/2014/main" id="{64A8BD3A-E1F9-4343-93A0-8D15E079CB37}"/>
              </a:ext>
            </a:extLst>
          </p:cNvPr>
          <p:cNvSpPr>
            <a:spLocks noGrp="1"/>
          </p:cNvSpPr>
          <p:nvPr>
            <p:ph type="title"/>
          </p:nvPr>
        </p:nvSpPr>
        <p:spPr/>
        <p:txBody>
          <a:bodyPr/>
          <a:lstStyle/>
          <a:p>
            <a:r>
              <a:rPr lang="pt-BR" dirty="0"/>
              <a:t>Visão geral</a:t>
            </a:r>
          </a:p>
        </p:txBody>
      </p:sp>
    </p:spTree>
    <p:extLst>
      <p:ext uri="{BB962C8B-B14F-4D97-AF65-F5344CB8AC3E}">
        <p14:creationId xmlns:p14="http://schemas.microsoft.com/office/powerpoint/2010/main" val="961162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EABE6-9C9A-E54B-BAF4-E605C6513974}"/>
              </a:ext>
            </a:extLst>
          </p:cNvPr>
          <p:cNvSpPr>
            <a:spLocks noGrp="1"/>
          </p:cNvSpPr>
          <p:nvPr>
            <p:ph type="title"/>
          </p:nvPr>
        </p:nvSpPr>
        <p:spPr>
          <a:xfrm>
            <a:off x="304800" y="277813"/>
            <a:ext cx="11277600" cy="576262"/>
          </a:xfrm>
        </p:spPr>
        <p:txBody>
          <a:bodyPr/>
          <a:lstStyle/>
          <a:p>
            <a:r>
              <a:rPr lang="pt-BR" dirty="0"/>
              <a:t>Visão geral</a:t>
            </a:r>
          </a:p>
        </p:txBody>
      </p:sp>
      <p:sp>
        <p:nvSpPr>
          <p:cNvPr id="5" name="Content Placeholder 4">
            <a:extLst>
              <a:ext uri="{FF2B5EF4-FFF2-40B4-BE49-F238E27FC236}">
                <a16:creationId xmlns:a16="http://schemas.microsoft.com/office/drawing/2014/main" id="{710BC98A-6B3D-8948-AAB5-56A17250C0A2}"/>
              </a:ext>
            </a:extLst>
          </p:cNvPr>
          <p:cNvSpPr>
            <a:spLocks noGrp="1"/>
          </p:cNvSpPr>
          <p:nvPr>
            <p:ph sz="half" idx="1"/>
          </p:nvPr>
        </p:nvSpPr>
        <p:spPr>
          <a:xfrm>
            <a:off x="304800" y="1113693"/>
            <a:ext cx="6688586" cy="5345722"/>
          </a:xfrm>
        </p:spPr>
        <p:txBody>
          <a:bodyPr/>
          <a:lstStyle/>
          <a:p>
            <a:r>
              <a:rPr lang="pt-BR" sz="2000" dirty="0"/>
              <a:t>Os níveis superiores da pilha de software fornecem uma API conveniente para acessar arquivos nomeados e também trabalham para minimizar lentidão de acesso por meio de cache, </a:t>
            </a:r>
            <a:r>
              <a:rPr lang="pt-BR" sz="2000" dirty="0" err="1"/>
              <a:t>bufferização</a:t>
            </a:r>
            <a:r>
              <a:rPr lang="pt-BR" sz="2000" dirty="0"/>
              <a:t> de gravação e </a:t>
            </a:r>
            <a:r>
              <a:rPr lang="pt-BR" sz="2000" dirty="0" err="1"/>
              <a:t>prefetching</a:t>
            </a:r>
            <a:r>
              <a:rPr lang="pt-BR" sz="2000" dirty="0"/>
              <a:t>.</a:t>
            </a:r>
          </a:p>
          <a:p>
            <a:r>
              <a:rPr lang="pt-BR" sz="2000" dirty="0"/>
              <a:t>Os níveis mais baixos da pilha de software fornecem meios para o SO acessar uma ampla variedade de dispositivos de </a:t>
            </a:r>
            <a:r>
              <a:rPr lang="pt-BR" sz="2000" dirty="0" err="1"/>
              <a:t>I</a:t>
            </a:r>
            <a:r>
              <a:rPr lang="pt-BR" sz="2000" dirty="0"/>
              <a:t>/O. Os drivers de dispositivo fornecem código específico de hardware para acessar cada dispositivo de </a:t>
            </a:r>
            <a:r>
              <a:rPr lang="pt-BR" sz="2000" dirty="0" err="1"/>
              <a:t>I</a:t>
            </a:r>
            <a:r>
              <a:rPr lang="pt-BR" sz="2000" dirty="0"/>
              <a:t>/O, colocando esse código atrás de interfaces mais simples e gerais que o restante do sistema operacional pode usar. Os drivers de dispositivo são executados como código normal no nível do </a:t>
            </a:r>
            <a:r>
              <a:rPr lang="pt-BR" sz="2000" dirty="0" err="1"/>
              <a:t>kernel</a:t>
            </a:r>
            <a:r>
              <a:rPr lang="pt-BR" sz="2000" dirty="0"/>
              <a:t>, usando os processadores e memória do sistema, mas devem interagir com os dispositivos de </a:t>
            </a:r>
            <a:r>
              <a:rPr lang="pt-BR" sz="2000" dirty="0" err="1"/>
              <a:t>I</a:t>
            </a:r>
            <a:r>
              <a:rPr lang="pt-BR" sz="2000" dirty="0"/>
              <a:t>/O. Os processadores e a memória do sistema se comunicam com os dispositivos de </a:t>
            </a:r>
            <a:r>
              <a:rPr lang="pt-BR" sz="2000" dirty="0" err="1"/>
              <a:t>I</a:t>
            </a:r>
            <a:r>
              <a:rPr lang="pt-BR" sz="2000" dirty="0"/>
              <a:t>/O usando </a:t>
            </a:r>
            <a:r>
              <a:rPr lang="pt-BR" sz="2000" dirty="0" err="1"/>
              <a:t>I</a:t>
            </a:r>
            <a:r>
              <a:rPr lang="pt-BR" sz="2000" dirty="0"/>
              <a:t>/O mapeado em memória, DMA e interrupções.</a:t>
            </a:r>
          </a:p>
          <a:p>
            <a:endParaRPr lang="pt-BR" sz="2000" dirty="0"/>
          </a:p>
          <a:p>
            <a:endParaRPr lang="pt-BR" sz="2000" dirty="0"/>
          </a:p>
        </p:txBody>
      </p:sp>
      <p:pic>
        <p:nvPicPr>
          <p:cNvPr id="8" name="Content Placeholder 7">
            <a:extLst>
              <a:ext uri="{FF2B5EF4-FFF2-40B4-BE49-F238E27FC236}">
                <a16:creationId xmlns:a16="http://schemas.microsoft.com/office/drawing/2014/main" id="{32E4FF71-DB6F-9641-9CE8-4A1AC89876CF}"/>
              </a:ext>
            </a:extLst>
          </p:cNvPr>
          <p:cNvPicPr>
            <a:picLocks noGrp="1" noChangeAspect="1"/>
          </p:cNvPicPr>
          <p:nvPr>
            <p:ph sz="half" idx="2"/>
          </p:nvPr>
        </p:nvPicPr>
        <p:blipFill rotWithShape="1">
          <a:blip r:embed="rId2"/>
          <a:srcRect r="38572"/>
          <a:stretch/>
        </p:blipFill>
        <p:spPr>
          <a:xfrm>
            <a:off x="7046469" y="1793629"/>
            <a:ext cx="2654049" cy="3337169"/>
          </a:xfrm>
        </p:spPr>
      </p:pic>
      <p:sp>
        <p:nvSpPr>
          <p:cNvPr id="9" name="TextBox 8">
            <a:extLst>
              <a:ext uri="{FF2B5EF4-FFF2-40B4-BE49-F238E27FC236}">
                <a16:creationId xmlns:a16="http://schemas.microsoft.com/office/drawing/2014/main" id="{B8F4FA40-2691-C441-8462-84E1AA6F29FA}"/>
              </a:ext>
            </a:extLst>
          </p:cNvPr>
          <p:cNvSpPr txBox="1"/>
          <p:nvPr/>
        </p:nvSpPr>
        <p:spPr>
          <a:xfrm>
            <a:off x="9753601" y="2598839"/>
            <a:ext cx="2051537" cy="369332"/>
          </a:xfrm>
          <a:prstGeom prst="rect">
            <a:avLst/>
          </a:prstGeom>
          <a:solidFill>
            <a:schemeClr val="bg1"/>
          </a:solidFill>
        </p:spPr>
        <p:txBody>
          <a:bodyPr wrap="square" rtlCol="0">
            <a:spAutoFit/>
          </a:bodyPr>
          <a:lstStyle/>
          <a:p>
            <a:r>
              <a:rPr lang="pt-BR" dirty="0">
                <a:latin typeface="Calibri Light" panose="020F0502020204030204" pitchFamily="34" charset="0"/>
                <a:cs typeface="Calibri Light" panose="020F0502020204030204" pitchFamily="34" charset="0"/>
              </a:rPr>
              <a:t>API e Performance</a:t>
            </a:r>
          </a:p>
        </p:txBody>
      </p:sp>
      <p:sp>
        <p:nvSpPr>
          <p:cNvPr id="10" name="TextBox 9">
            <a:extLst>
              <a:ext uri="{FF2B5EF4-FFF2-40B4-BE49-F238E27FC236}">
                <a16:creationId xmlns:a16="http://schemas.microsoft.com/office/drawing/2014/main" id="{759C083B-11C8-3340-85D8-679280DFC639}"/>
              </a:ext>
            </a:extLst>
          </p:cNvPr>
          <p:cNvSpPr txBox="1"/>
          <p:nvPr/>
        </p:nvSpPr>
        <p:spPr>
          <a:xfrm>
            <a:off x="9737406" y="3706981"/>
            <a:ext cx="2067732" cy="369332"/>
          </a:xfrm>
          <a:prstGeom prst="rect">
            <a:avLst/>
          </a:prstGeom>
          <a:solidFill>
            <a:srgbClr val="FCFDFC"/>
          </a:solidFill>
        </p:spPr>
        <p:txBody>
          <a:bodyPr wrap="square" rtlCol="0">
            <a:spAutoFit/>
          </a:bodyPr>
          <a:lstStyle/>
          <a:p>
            <a:r>
              <a:rPr lang="pt-BR" dirty="0">
                <a:latin typeface="Calibri Light" panose="020F0502020204030204" pitchFamily="34" charset="0"/>
                <a:cs typeface="Calibri Light" panose="020F0502020204030204" pitchFamily="34" charset="0"/>
              </a:rPr>
              <a:t>Acesso a dispositivo</a:t>
            </a:r>
          </a:p>
        </p:txBody>
      </p:sp>
    </p:spTree>
    <p:extLst>
      <p:ext uri="{BB962C8B-B14F-4D97-AF65-F5344CB8AC3E}">
        <p14:creationId xmlns:p14="http://schemas.microsoft.com/office/powerpoint/2010/main" val="254511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3807026-2FD0-824A-ADC2-2502F6AA6B58}"/>
              </a:ext>
            </a:extLst>
          </p:cNvPr>
          <p:cNvSpPr txBox="1">
            <a:spLocks/>
          </p:cNvSpPr>
          <p:nvPr/>
        </p:nvSpPr>
        <p:spPr>
          <a:xfrm>
            <a:off x="606641" y="1043354"/>
            <a:ext cx="11585359" cy="5439508"/>
          </a:xfrm>
          <a:prstGeom prst="rect">
            <a:avLst/>
          </a:prstGeom>
        </p:spPr>
        <p:txBody>
          <a:bodyPr/>
          <a:lst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a:solidFill>
                  <a:schemeClr val="tx1"/>
                </a:solidFill>
                <a:latin typeface="+mn-lt"/>
                <a:ea typeface="ＭＳ Ｐゴシック" panose="020B0600070205080204" pitchFamily="34" charset="-128"/>
                <a:cs typeface="MS PGothic"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a:solidFill>
                  <a:schemeClr val="tx1"/>
                </a:solidFill>
                <a:latin typeface="+mn-lt"/>
                <a:ea typeface="ＭＳ Ｐゴシック" panose="020B0600070205080204" pitchFamily="34" charset="-128"/>
                <a:cs typeface="MS PGothic"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a:solidFill>
                  <a:schemeClr val="tx1"/>
                </a:solidFill>
                <a:latin typeface="+mn-lt"/>
                <a:ea typeface="ＭＳ Ｐゴシック" panose="020B0600070205080204" pitchFamily="34" charset="-128"/>
                <a:cs typeface="MS PGothic" charset="0"/>
              </a:defRPr>
            </a:lvl3pPr>
            <a:lvl4pPr marL="1428679" indent="-228589" algn="l" rtl="0" eaLnBrk="0" fontAlgn="base" hangingPunct="0">
              <a:spcBef>
                <a:spcPct val="35000"/>
              </a:spcBef>
              <a:spcAft>
                <a:spcPct val="0"/>
              </a:spcAft>
              <a:buClr>
                <a:schemeClr val="hlink"/>
              </a:buClr>
              <a:buSzPct val="75000"/>
              <a:buChar char="–"/>
              <a:defRPr kumimoji="1" sz="2000">
                <a:solidFill>
                  <a:schemeClr val="tx1"/>
                </a:solidFill>
                <a:latin typeface="+mn-lt"/>
                <a:ea typeface="ＭＳ Ｐゴシック" panose="020B0600070205080204" pitchFamily="34" charset="-128"/>
                <a:cs typeface="MS PGothic" charset="0"/>
              </a:defRPr>
            </a:lvl4pPr>
            <a:lvl5pPr marL="1771562" indent="-228589" algn="l" rtl="0" eaLnBrk="0" fontAlgn="base" hangingPunct="0">
              <a:spcBef>
                <a:spcPct val="35000"/>
              </a:spcBef>
              <a:spcAft>
                <a:spcPct val="0"/>
              </a:spcAft>
              <a:buClr>
                <a:srgbClr val="FF0066"/>
              </a:buClr>
              <a:buSzPct val="75000"/>
              <a:buChar char="»"/>
              <a:defRPr kumimoji="1" sz="2000">
                <a:solidFill>
                  <a:schemeClr val="tx1"/>
                </a:solidFill>
                <a:latin typeface="+mn-lt"/>
                <a:ea typeface="ＭＳ Ｐゴシック" panose="020B0600070205080204" pitchFamily="34" charset="-128"/>
                <a:cs typeface="MS PGothic"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457200" indent="-457200">
              <a:buFont typeface="+mj-lt"/>
              <a:buAutoNum type="arabicPeriod"/>
            </a:pPr>
            <a:r>
              <a:rPr lang="pt-BR" kern="0" dirty="0">
                <a:solidFill>
                  <a:srgbClr val="C00000"/>
                </a:solidFill>
                <a:latin typeface="Calibri Light" panose="020F0502020204030204" pitchFamily="34" charset="0"/>
                <a:cs typeface="Calibri Light" panose="020F0502020204030204" pitchFamily="34" charset="0"/>
              </a:rPr>
              <a:t>Introdução aos sistemas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Interface do sistema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API para operar com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Camadas de software do sistema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Dispositivos de armazenamento.</a:t>
            </a:r>
          </a:p>
          <a:p>
            <a:pPr marL="0" indent="0">
              <a:buNone/>
            </a:pPr>
            <a:endParaRPr lang="pt-BR" kern="0" dirty="0">
              <a:latin typeface="Calibri Light" panose="020F0502020204030204" pitchFamily="34" charset="0"/>
              <a:cs typeface="Calibri Light" panose="020F0502020204030204" pitchFamily="34" charset="0"/>
            </a:endParaRPr>
          </a:p>
        </p:txBody>
      </p:sp>
      <p:sp>
        <p:nvSpPr>
          <p:cNvPr id="3" name="Title 2">
            <a:extLst>
              <a:ext uri="{FF2B5EF4-FFF2-40B4-BE49-F238E27FC236}">
                <a16:creationId xmlns:a16="http://schemas.microsoft.com/office/drawing/2014/main" id="{64A8BD3A-E1F9-4343-93A0-8D15E079CB37}"/>
              </a:ext>
            </a:extLst>
          </p:cNvPr>
          <p:cNvSpPr>
            <a:spLocks noGrp="1"/>
          </p:cNvSpPr>
          <p:nvPr>
            <p:ph type="title"/>
          </p:nvPr>
        </p:nvSpPr>
        <p:spPr/>
        <p:txBody>
          <a:bodyPr/>
          <a:lstStyle/>
          <a:p>
            <a:r>
              <a:rPr lang="pt-BR" dirty="0"/>
              <a:t>Visão geral</a:t>
            </a:r>
          </a:p>
        </p:txBody>
      </p:sp>
    </p:spTree>
    <p:extLst>
      <p:ext uri="{BB962C8B-B14F-4D97-AF65-F5344CB8AC3E}">
        <p14:creationId xmlns:p14="http://schemas.microsoft.com/office/powerpoint/2010/main" val="2085500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902940-D5AF-1044-9182-03A9D8C54E60}"/>
              </a:ext>
            </a:extLst>
          </p:cNvPr>
          <p:cNvSpPr>
            <a:spLocks noGrp="1"/>
          </p:cNvSpPr>
          <p:nvPr>
            <p:ph type="title"/>
          </p:nvPr>
        </p:nvSpPr>
        <p:spPr>
          <a:xfrm>
            <a:off x="462713" y="277813"/>
            <a:ext cx="11119687" cy="576262"/>
          </a:xfrm>
        </p:spPr>
        <p:txBody>
          <a:bodyPr/>
          <a:lstStyle/>
          <a:p>
            <a:r>
              <a:rPr lang="pt-BR" dirty="0"/>
              <a:t>API e Performance</a:t>
            </a:r>
          </a:p>
        </p:txBody>
      </p:sp>
      <p:sp>
        <p:nvSpPr>
          <p:cNvPr id="6" name="Content Placeholder 5">
            <a:extLst>
              <a:ext uri="{FF2B5EF4-FFF2-40B4-BE49-F238E27FC236}">
                <a16:creationId xmlns:a16="http://schemas.microsoft.com/office/drawing/2014/main" id="{AE156425-A8E2-EF4A-91C8-BA690B271860}"/>
              </a:ext>
            </a:extLst>
          </p:cNvPr>
          <p:cNvSpPr>
            <a:spLocks noGrp="1"/>
          </p:cNvSpPr>
          <p:nvPr>
            <p:ph idx="1"/>
          </p:nvPr>
        </p:nvSpPr>
        <p:spPr>
          <a:xfrm>
            <a:off x="462713" y="1134342"/>
            <a:ext cx="11585359" cy="5445845"/>
          </a:xfrm>
        </p:spPr>
        <p:txBody>
          <a:bodyPr/>
          <a:lstStyle/>
          <a:p>
            <a:r>
              <a:rPr lang="pt-BR" u="sng" dirty="0"/>
              <a:t>Chamadas de sistema e bibliotecas</a:t>
            </a:r>
            <a:r>
              <a:rPr lang="pt-BR" dirty="0"/>
              <a:t>. A abstração do sistema de arquivos, como a API discutida anteriormente, pode ser fornecida diretamente por chamadas de sistema ou por bibliotecas de aplicações que acomodam chamadas de sistemas e colocam funcionalidades adicionais.</a:t>
            </a:r>
          </a:p>
          <a:p>
            <a:pPr marL="0" indent="0">
              <a:buNone/>
            </a:pPr>
            <a:endParaRPr lang="pt-BR" dirty="0"/>
          </a:p>
          <a:p>
            <a:r>
              <a:rPr lang="pt-BR" dirty="0"/>
              <a:t>Por exemplo, no Linux, as aplicações podem acessar arquivos diretamente usando chamadas de sistema (e.g., open(), </a:t>
            </a:r>
            <a:r>
              <a:rPr lang="pt-BR" dirty="0" err="1"/>
              <a:t>read</a:t>
            </a:r>
            <a:r>
              <a:rPr lang="pt-BR" dirty="0"/>
              <a:t>(), </a:t>
            </a:r>
            <a:r>
              <a:rPr lang="pt-BR" dirty="0" err="1"/>
              <a:t>write</a:t>
            </a:r>
            <a:r>
              <a:rPr lang="pt-BR" dirty="0"/>
              <a:t>() e close()). Alternativamente, os aplicações podem usar as chamadas da biblioteca </a:t>
            </a:r>
            <a:r>
              <a:rPr lang="pt-BR" dirty="0" err="1"/>
              <a:t>stdio</a:t>
            </a:r>
            <a:r>
              <a:rPr lang="pt-BR" dirty="0"/>
              <a:t> (e.g., </a:t>
            </a:r>
            <a:r>
              <a:rPr lang="pt-BR" dirty="0" err="1"/>
              <a:t>fopen</a:t>
            </a:r>
            <a:r>
              <a:rPr lang="pt-BR" dirty="0"/>
              <a:t>() , </a:t>
            </a:r>
            <a:r>
              <a:rPr lang="pt-BR" dirty="0" err="1"/>
              <a:t>fread</a:t>
            </a:r>
            <a:r>
              <a:rPr lang="pt-BR" dirty="0"/>
              <a:t>(), </a:t>
            </a:r>
            <a:r>
              <a:rPr lang="pt-BR" dirty="0" err="1"/>
              <a:t>fwrite</a:t>
            </a:r>
            <a:r>
              <a:rPr lang="pt-BR" dirty="0"/>
              <a:t>() e </a:t>
            </a:r>
            <a:r>
              <a:rPr lang="pt-BR" dirty="0" err="1"/>
              <a:t>fclose</a:t>
            </a:r>
            <a:r>
              <a:rPr lang="pt-BR" dirty="0"/>
              <a:t>()). </a:t>
            </a:r>
          </a:p>
          <a:p>
            <a:endParaRPr lang="pt-BR" dirty="0"/>
          </a:p>
          <a:p>
            <a:r>
              <a:rPr lang="pt-BR" dirty="0"/>
              <a:t>A vantagem desta última é que as chamadas de biblioteca incluem buffers para agregar pequenas leituras e gravações em chamadas de sistema que acessam blocos maiores, o que pode reduzir a sobrecarga. Por exemplo, se um programa usa a função de biblioteca </a:t>
            </a:r>
            <a:r>
              <a:rPr lang="pt-BR" dirty="0" err="1"/>
              <a:t>fread</a:t>
            </a:r>
            <a:r>
              <a:rPr lang="pt-BR" dirty="0"/>
              <a:t>() para ler 1 byte de dados, a implementação </a:t>
            </a:r>
            <a:r>
              <a:rPr lang="pt-BR" dirty="0" err="1"/>
              <a:t>fread</a:t>
            </a:r>
            <a:r>
              <a:rPr lang="pt-BR" dirty="0"/>
              <a:t>() pode usar a chamada de sistema </a:t>
            </a:r>
            <a:r>
              <a:rPr lang="pt-BR" dirty="0" err="1"/>
              <a:t>read</a:t>
            </a:r>
            <a:r>
              <a:rPr lang="pt-BR" dirty="0"/>
              <a:t>() e ler um bloco maior de dados (por exemplo, 4 KB) em um buffer mantido pela biblioteca no espaço de endereço da aplicação. Assim, se o processo chamar </a:t>
            </a:r>
            <a:r>
              <a:rPr lang="pt-BR" dirty="0" err="1"/>
              <a:t>fread</a:t>
            </a:r>
            <a:r>
              <a:rPr lang="pt-BR" dirty="0"/>
              <a:t>() novamente para ler outro byte, a biblioteca apenas retornará o byte do buffer sem precisar fazer uma nova chamada de sistema.</a:t>
            </a:r>
          </a:p>
          <a:p>
            <a:endParaRPr lang="pt-BR" dirty="0"/>
          </a:p>
          <a:p>
            <a:endParaRPr lang="pt-BR" dirty="0"/>
          </a:p>
        </p:txBody>
      </p:sp>
    </p:spTree>
    <p:extLst>
      <p:ext uri="{BB962C8B-B14F-4D97-AF65-F5344CB8AC3E}">
        <p14:creationId xmlns:p14="http://schemas.microsoft.com/office/powerpoint/2010/main" val="265772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4689-A2F1-CA43-82F7-D24C433A926E}"/>
              </a:ext>
            </a:extLst>
          </p:cNvPr>
          <p:cNvSpPr>
            <a:spLocks noGrp="1"/>
          </p:cNvSpPr>
          <p:nvPr>
            <p:ph type="title"/>
          </p:nvPr>
        </p:nvSpPr>
        <p:spPr>
          <a:xfrm>
            <a:off x="462713" y="277813"/>
            <a:ext cx="11119687" cy="576262"/>
          </a:xfrm>
        </p:spPr>
        <p:txBody>
          <a:bodyPr/>
          <a:lstStyle/>
          <a:p>
            <a:r>
              <a:rPr lang="pt-BR" dirty="0"/>
              <a:t>API e Performance (Cont.)</a:t>
            </a:r>
          </a:p>
        </p:txBody>
      </p:sp>
      <p:sp>
        <p:nvSpPr>
          <p:cNvPr id="3" name="Content Placeholder 2">
            <a:extLst>
              <a:ext uri="{FF2B5EF4-FFF2-40B4-BE49-F238E27FC236}">
                <a16:creationId xmlns:a16="http://schemas.microsoft.com/office/drawing/2014/main" id="{5A805AA1-E213-9040-BF3F-425B6CE2BF20}"/>
              </a:ext>
            </a:extLst>
          </p:cNvPr>
          <p:cNvSpPr>
            <a:spLocks noGrp="1"/>
          </p:cNvSpPr>
          <p:nvPr>
            <p:ph idx="1"/>
          </p:nvPr>
        </p:nvSpPr>
        <p:spPr>
          <a:xfrm>
            <a:off x="462713" y="1134342"/>
            <a:ext cx="11424487" cy="4530725"/>
          </a:xfrm>
        </p:spPr>
        <p:txBody>
          <a:bodyPr/>
          <a:lstStyle/>
          <a:p>
            <a:r>
              <a:rPr lang="pt-BR" u="sng" dirty="0"/>
              <a:t>Cache de Blocos</a:t>
            </a:r>
            <a:r>
              <a:rPr lang="pt-BR" dirty="0"/>
              <a:t>. Dispositivos de armazenamento são tipicamente muito mais lentos que a memória principal de um computador. O cache de blocos do sistema operacional visa armazenar os blocos lidos recentemente e </a:t>
            </a:r>
            <a:r>
              <a:rPr lang="pt-BR" dirty="0" err="1"/>
              <a:t>buferizar</a:t>
            </a:r>
            <a:r>
              <a:rPr lang="pt-BR" dirty="0"/>
              <a:t> as gravações recentes, a fim de melhorar a performance.</a:t>
            </a:r>
          </a:p>
          <a:p>
            <a:endParaRPr lang="pt-BR" dirty="0"/>
          </a:p>
          <a:p>
            <a:r>
              <a:rPr lang="pt-BR" dirty="0"/>
              <a:t>Além de melhorar o desempenho, o cache de bloco serve como um ponto de sincronização. Uma vez que todas as solicitações de blocos passam pelo cache de bloco, o sistema operacional inclui informações com cada entrada do cache para, por exemplo, evitar que um processo leia um bloco enquanto outro processo o escreve ou para garantir que determinado bloco seja buscado do dispositivo de armazenamento apenas uma vez, mesmo que seja lido simultaneamente por muitos processos.</a:t>
            </a:r>
          </a:p>
          <a:p>
            <a:endParaRPr lang="pt-BR" dirty="0"/>
          </a:p>
          <a:p>
            <a:r>
              <a:rPr lang="pt-BR" u="sng" dirty="0" err="1"/>
              <a:t>Prefetching</a:t>
            </a:r>
            <a:r>
              <a:rPr lang="pt-BR" u="sng" dirty="0"/>
              <a:t> (</a:t>
            </a:r>
            <a:r>
              <a:rPr lang="pt-BR" u="sng" dirty="0" err="1"/>
              <a:t>Pré-busca</a:t>
            </a:r>
            <a:r>
              <a:rPr lang="pt-BR" u="sng" dirty="0"/>
              <a:t>)</a:t>
            </a:r>
            <a:r>
              <a:rPr lang="pt-BR" dirty="0"/>
              <a:t>. Os sistemas operacionais usam a </a:t>
            </a:r>
            <a:r>
              <a:rPr lang="pt-BR" dirty="0" err="1"/>
              <a:t>prefetching</a:t>
            </a:r>
            <a:r>
              <a:rPr lang="pt-BR" dirty="0"/>
              <a:t> para melhorar o desempenho de </a:t>
            </a:r>
            <a:r>
              <a:rPr lang="pt-BR" dirty="0" err="1"/>
              <a:t>I</a:t>
            </a:r>
            <a:r>
              <a:rPr lang="pt-BR" dirty="0"/>
              <a:t>/O. Por exemplo, se um processo lê os dois primeiros blocos de um arquivo, o sistema operacional pode adiantar a busca dos próximos dez blocos.</a:t>
            </a:r>
          </a:p>
        </p:txBody>
      </p:sp>
    </p:spTree>
    <p:extLst>
      <p:ext uri="{BB962C8B-B14F-4D97-AF65-F5344CB8AC3E}">
        <p14:creationId xmlns:p14="http://schemas.microsoft.com/office/powerpoint/2010/main" val="638842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7F41-B63F-4340-9F98-0FA5223E4F66}"/>
              </a:ext>
            </a:extLst>
          </p:cNvPr>
          <p:cNvSpPr>
            <a:spLocks noGrp="1"/>
          </p:cNvSpPr>
          <p:nvPr>
            <p:ph type="title"/>
          </p:nvPr>
        </p:nvSpPr>
        <p:spPr>
          <a:xfrm>
            <a:off x="462713" y="277813"/>
            <a:ext cx="11119687" cy="576262"/>
          </a:xfrm>
        </p:spPr>
        <p:txBody>
          <a:bodyPr/>
          <a:lstStyle/>
          <a:p>
            <a:r>
              <a:rPr lang="pt-BR" dirty="0"/>
              <a:t>Drivers de dispositivo: abstrações comuns</a:t>
            </a:r>
          </a:p>
        </p:txBody>
      </p:sp>
      <p:sp>
        <p:nvSpPr>
          <p:cNvPr id="3" name="Content Placeholder 2">
            <a:extLst>
              <a:ext uri="{FF2B5EF4-FFF2-40B4-BE49-F238E27FC236}">
                <a16:creationId xmlns:a16="http://schemas.microsoft.com/office/drawing/2014/main" id="{39C9A994-BF84-BC4B-BC39-FEDC2AB09320}"/>
              </a:ext>
            </a:extLst>
          </p:cNvPr>
          <p:cNvSpPr>
            <a:spLocks noGrp="1"/>
          </p:cNvSpPr>
          <p:nvPr>
            <p:ph idx="1"/>
          </p:nvPr>
        </p:nvSpPr>
        <p:spPr>
          <a:xfrm>
            <a:off x="303320" y="1031632"/>
            <a:ext cx="11585359" cy="5548555"/>
          </a:xfrm>
        </p:spPr>
        <p:txBody>
          <a:bodyPr/>
          <a:lstStyle/>
          <a:p>
            <a:r>
              <a:rPr lang="pt-BR" dirty="0"/>
              <a:t>Sistemas operacionais lidam com muitos dispositivos de </a:t>
            </a:r>
            <a:r>
              <a:rPr lang="pt-BR" dirty="0" err="1"/>
              <a:t>I</a:t>
            </a:r>
            <a:r>
              <a:rPr lang="pt-BR" dirty="0"/>
              <a:t>/O diferentes. Particularmente, a organização em camadas de software ajuda a simplificar os sistemas operacionais, fornecendo maneiras comuns de acessar várias classes de dispositivos. </a:t>
            </a:r>
          </a:p>
          <a:p>
            <a:endParaRPr lang="pt-BR" dirty="0"/>
          </a:p>
          <a:p>
            <a:r>
              <a:rPr lang="pt-BR" dirty="0"/>
              <a:t>Por exemplo, em qualquer sistema operacional, os drivers de dispositivo de armazenamento geralmente implementam uma interface de dispositivo de bloco padrão que permite que os dados sejam lidos ou gravados em blocos de tamanho fixo (por exemplo, 512, 2048 ou 4096 bytes).</a:t>
            </a:r>
          </a:p>
          <a:p>
            <a:endParaRPr lang="pt-BR" dirty="0"/>
          </a:p>
          <a:p>
            <a:r>
              <a:rPr lang="pt-BR" dirty="0"/>
              <a:t>Essa interface padrão permite que um sistema operacional use facilmente uma ampla variedade de dispositivos semelhantes. Um sistema de arquivos implementado para ser executado em cima da interface de dispositivo de bloco padrão pode armazenar arquivos em qualquer dispositivo de armazenamento cujo driver implemente essa interface, seja uma unidade de disco Seagate, uma unidade de estado sólido Intel ou um RAID Western Digital. Todos esses dispositivos têm diferentes organizações internas e registradores de controle, mas se cada fabricante fornecer um driver de dispositivo que exporte a interface padrão, o restante do sistema operacional não precisará se preocupar com os detalhes internos do dispositivo.</a:t>
            </a:r>
          </a:p>
        </p:txBody>
      </p:sp>
    </p:spTree>
    <p:extLst>
      <p:ext uri="{BB962C8B-B14F-4D97-AF65-F5344CB8AC3E}">
        <p14:creationId xmlns:p14="http://schemas.microsoft.com/office/powerpoint/2010/main" val="2137592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A100-68A0-C040-A05B-5C0A4AC7AAA9}"/>
              </a:ext>
            </a:extLst>
          </p:cNvPr>
          <p:cNvSpPr>
            <a:spLocks noGrp="1"/>
          </p:cNvSpPr>
          <p:nvPr>
            <p:ph type="title"/>
          </p:nvPr>
        </p:nvSpPr>
        <p:spPr>
          <a:xfrm>
            <a:off x="609600" y="105507"/>
            <a:ext cx="10972800" cy="576262"/>
          </a:xfrm>
        </p:spPr>
        <p:txBody>
          <a:bodyPr/>
          <a:lstStyle/>
          <a:p>
            <a:r>
              <a:rPr lang="pt-BR" dirty="0"/>
              <a:t>Acesso a dispositivo</a:t>
            </a:r>
          </a:p>
        </p:txBody>
      </p:sp>
      <p:sp>
        <p:nvSpPr>
          <p:cNvPr id="3" name="Content Placeholder 2">
            <a:extLst>
              <a:ext uri="{FF2B5EF4-FFF2-40B4-BE49-F238E27FC236}">
                <a16:creationId xmlns:a16="http://schemas.microsoft.com/office/drawing/2014/main" id="{5156280C-E1AF-7440-A4F9-02831E0D82CF}"/>
              </a:ext>
            </a:extLst>
          </p:cNvPr>
          <p:cNvSpPr>
            <a:spLocks noGrp="1"/>
          </p:cNvSpPr>
          <p:nvPr>
            <p:ph idx="1"/>
          </p:nvPr>
        </p:nvSpPr>
        <p:spPr>
          <a:xfrm>
            <a:off x="474436" y="958497"/>
            <a:ext cx="6793872" cy="5582980"/>
          </a:xfrm>
        </p:spPr>
        <p:txBody>
          <a:bodyPr/>
          <a:lstStyle/>
          <a:p>
            <a:r>
              <a:rPr lang="pt-BR" dirty="0"/>
              <a:t>Como os drivers de dispositivo de um sistema operacional se comunicam e controlam um dispositivo de armazenamento? À primeira vista, um dispositivo de armazenamento parece muito diferente da  memória. Por exemplo, uma unidade de disco inclui motores, um sensor para leitura de dados e um eletroímã para gravação de dados.</a:t>
            </a:r>
          </a:p>
          <a:p>
            <a:r>
              <a:rPr lang="pt-BR" dirty="0"/>
              <a:t>Em geral, os dispositivos de </a:t>
            </a:r>
            <a:r>
              <a:rPr lang="pt-BR" dirty="0" err="1"/>
              <a:t>I</a:t>
            </a:r>
            <a:r>
              <a:rPr lang="pt-BR" dirty="0"/>
              <a:t>/O são conectados ao barramento de </a:t>
            </a:r>
            <a:r>
              <a:rPr lang="pt-BR" dirty="0" err="1"/>
              <a:t>I</a:t>
            </a:r>
            <a:r>
              <a:rPr lang="pt-BR" dirty="0"/>
              <a:t>/O, que por sua vez é conectado ao barramento de memória.</a:t>
            </a:r>
          </a:p>
          <a:p>
            <a:r>
              <a:rPr lang="pt-BR" dirty="0"/>
              <a:t>Cada dispositivo de </a:t>
            </a:r>
            <a:r>
              <a:rPr lang="pt-BR" dirty="0" err="1"/>
              <a:t>I</a:t>
            </a:r>
            <a:r>
              <a:rPr lang="pt-BR" dirty="0"/>
              <a:t>/O possui um controlador com um conjunto de registradores que podem ser escritos e lidos para transmitir comandos e dados de e para o dispositivo. Por exemplo, um controlador de teclado simples pode ter um registrador que pode ser lido para obter o valor da tecla pressionada mais recentemente e outro registrador que pode ser escrito para ligar ou desligar o </a:t>
            </a:r>
            <a:r>
              <a:rPr lang="pt-BR" dirty="0" err="1"/>
              <a:t>caps-lock</a:t>
            </a:r>
            <a:r>
              <a:rPr lang="pt-BR" dirty="0"/>
              <a:t>.</a:t>
            </a:r>
          </a:p>
        </p:txBody>
      </p:sp>
      <p:pic>
        <p:nvPicPr>
          <p:cNvPr id="5" name="Picture 4">
            <a:extLst>
              <a:ext uri="{FF2B5EF4-FFF2-40B4-BE49-F238E27FC236}">
                <a16:creationId xmlns:a16="http://schemas.microsoft.com/office/drawing/2014/main" id="{D8F87876-07B9-9B45-AA34-D365EBEA49B0}"/>
              </a:ext>
            </a:extLst>
          </p:cNvPr>
          <p:cNvPicPr>
            <a:picLocks noChangeAspect="1"/>
          </p:cNvPicPr>
          <p:nvPr/>
        </p:nvPicPr>
        <p:blipFill>
          <a:blip r:embed="rId2"/>
          <a:stretch>
            <a:fillRect/>
          </a:stretch>
        </p:blipFill>
        <p:spPr>
          <a:xfrm>
            <a:off x="7874000" y="681769"/>
            <a:ext cx="3708400" cy="5080000"/>
          </a:xfrm>
          <a:prstGeom prst="rect">
            <a:avLst/>
          </a:prstGeom>
        </p:spPr>
      </p:pic>
    </p:spTree>
    <p:extLst>
      <p:ext uri="{BB962C8B-B14F-4D97-AF65-F5344CB8AC3E}">
        <p14:creationId xmlns:p14="http://schemas.microsoft.com/office/powerpoint/2010/main" val="1663660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957A-B9B8-9341-A92B-EB67D2DC5069}"/>
              </a:ext>
            </a:extLst>
          </p:cNvPr>
          <p:cNvSpPr>
            <a:spLocks noGrp="1"/>
          </p:cNvSpPr>
          <p:nvPr>
            <p:ph type="title"/>
          </p:nvPr>
        </p:nvSpPr>
        <p:spPr/>
        <p:txBody>
          <a:bodyPr/>
          <a:lstStyle/>
          <a:p>
            <a:r>
              <a:rPr lang="pt-BR" dirty="0"/>
              <a:t>Acesso a dispositivo (Cont.)</a:t>
            </a:r>
          </a:p>
        </p:txBody>
      </p:sp>
      <p:sp>
        <p:nvSpPr>
          <p:cNvPr id="3" name="Content Placeholder 2">
            <a:extLst>
              <a:ext uri="{FF2B5EF4-FFF2-40B4-BE49-F238E27FC236}">
                <a16:creationId xmlns:a16="http://schemas.microsoft.com/office/drawing/2014/main" id="{F3391643-9018-8F4A-9BDC-481EB837EAEF}"/>
              </a:ext>
            </a:extLst>
          </p:cNvPr>
          <p:cNvSpPr>
            <a:spLocks noGrp="1"/>
          </p:cNvSpPr>
          <p:nvPr>
            <p:ph idx="1"/>
          </p:nvPr>
        </p:nvSpPr>
        <p:spPr>
          <a:xfrm>
            <a:off x="447966" y="1288356"/>
            <a:ext cx="6559410" cy="4530725"/>
          </a:xfrm>
        </p:spPr>
        <p:txBody>
          <a:bodyPr/>
          <a:lstStyle/>
          <a:p>
            <a:r>
              <a:rPr lang="pt-BR" u="sng" dirty="0" err="1"/>
              <a:t>I</a:t>
            </a:r>
            <a:r>
              <a:rPr lang="pt-BR" u="sng" dirty="0"/>
              <a:t>/O mapeado em memória</a:t>
            </a:r>
            <a:r>
              <a:rPr lang="pt-BR" dirty="0"/>
              <a:t>. Para permitir que os registradores de controle de </a:t>
            </a:r>
            <a:r>
              <a:rPr lang="pt-BR" dirty="0" err="1"/>
              <a:t>I</a:t>
            </a:r>
            <a:r>
              <a:rPr lang="pt-BR" dirty="0"/>
              <a:t>/O sejam lidos e escritos, os sistemas implementam </a:t>
            </a:r>
            <a:r>
              <a:rPr lang="pt-BR" dirty="0" err="1"/>
              <a:t>I</a:t>
            </a:r>
            <a:r>
              <a:rPr lang="pt-BR" dirty="0"/>
              <a:t>/O mapeada em memória. Em outras palavras, os registradores de controle de cada dispositivo são mapeados para um intervalo de endereços físicos no barramento de memória. As leituras e gravações da CPU neste intervalo de endereços físicos não vão para a memória principal. Em vez disso, elas vão para os registradores dos controladores de dispositivos de E/S. </a:t>
            </a:r>
          </a:p>
          <a:p>
            <a:endParaRPr lang="pt-BR" dirty="0"/>
          </a:p>
          <a:p>
            <a:r>
              <a:rPr lang="pt-BR" dirty="0"/>
              <a:t>Assim, por exemplo, o driver de dispositivo de teclado do sistema operacional pode aprender o valor da última tecla pressionada lendo o endereço físico, digamos, 0xC00002000.</a:t>
            </a:r>
          </a:p>
        </p:txBody>
      </p:sp>
      <p:pic>
        <p:nvPicPr>
          <p:cNvPr id="6" name="Picture 5">
            <a:extLst>
              <a:ext uri="{FF2B5EF4-FFF2-40B4-BE49-F238E27FC236}">
                <a16:creationId xmlns:a16="http://schemas.microsoft.com/office/drawing/2014/main" id="{A04A8537-27CF-1F4B-B02D-F0BCC3CAC8B3}"/>
              </a:ext>
            </a:extLst>
          </p:cNvPr>
          <p:cNvPicPr>
            <a:picLocks noChangeAspect="1"/>
          </p:cNvPicPr>
          <p:nvPr/>
        </p:nvPicPr>
        <p:blipFill rotWithShape="1">
          <a:blip r:embed="rId2"/>
          <a:srcRect r="11642"/>
          <a:stretch/>
        </p:blipFill>
        <p:spPr>
          <a:xfrm>
            <a:off x="8068491" y="1134342"/>
            <a:ext cx="3391006" cy="4838755"/>
          </a:xfrm>
          <a:prstGeom prst="rect">
            <a:avLst/>
          </a:prstGeom>
        </p:spPr>
      </p:pic>
    </p:spTree>
    <p:extLst>
      <p:ext uri="{BB962C8B-B14F-4D97-AF65-F5344CB8AC3E}">
        <p14:creationId xmlns:p14="http://schemas.microsoft.com/office/powerpoint/2010/main" val="2232164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8BCC-B144-9046-B11C-4EB69C4A02B1}"/>
              </a:ext>
            </a:extLst>
          </p:cNvPr>
          <p:cNvSpPr>
            <a:spLocks noGrp="1"/>
          </p:cNvSpPr>
          <p:nvPr>
            <p:ph type="title"/>
          </p:nvPr>
        </p:nvSpPr>
        <p:spPr>
          <a:xfrm>
            <a:off x="363415" y="277813"/>
            <a:ext cx="11218985" cy="576262"/>
          </a:xfrm>
        </p:spPr>
        <p:txBody>
          <a:bodyPr/>
          <a:lstStyle/>
          <a:p>
            <a:r>
              <a:rPr lang="pt-BR" dirty="0"/>
              <a:t>Acesso a dispositivo (Cont.)</a:t>
            </a:r>
          </a:p>
        </p:txBody>
      </p:sp>
      <p:sp>
        <p:nvSpPr>
          <p:cNvPr id="3" name="Content Placeholder 2">
            <a:extLst>
              <a:ext uri="{FF2B5EF4-FFF2-40B4-BE49-F238E27FC236}">
                <a16:creationId xmlns:a16="http://schemas.microsoft.com/office/drawing/2014/main" id="{3AF02C8C-1FE7-F64F-B440-6AB706C30E91}"/>
              </a:ext>
            </a:extLst>
          </p:cNvPr>
          <p:cNvSpPr>
            <a:spLocks noGrp="1"/>
          </p:cNvSpPr>
          <p:nvPr>
            <p:ph idx="1"/>
          </p:nvPr>
        </p:nvSpPr>
        <p:spPr>
          <a:xfrm>
            <a:off x="462713" y="1134342"/>
            <a:ext cx="11585359" cy="5219566"/>
          </a:xfrm>
        </p:spPr>
        <p:txBody>
          <a:bodyPr/>
          <a:lstStyle/>
          <a:p>
            <a:r>
              <a:rPr lang="pt-BR" u="sng" dirty="0"/>
              <a:t>DMA</a:t>
            </a:r>
            <a:r>
              <a:rPr lang="pt-BR" dirty="0"/>
              <a:t>. Muitos dispositivos de </a:t>
            </a:r>
            <a:r>
              <a:rPr lang="pt-BR" dirty="0" err="1"/>
              <a:t>I</a:t>
            </a:r>
            <a:r>
              <a:rPr lang="pt-BR" dirty="0"/>
              <a:t>/O, incluindo a maioria dos dispositivos de armazenamento, transferem dados em massa. Por exemplo, os sistemas operacionais não </a:t>
            </a:r>
            <a:r>
              <a:rPr lang="pt-BR" dirty="0" err="1"/>
              <a:t>lêem</a:t>
            </a:r>
            <a:r>
              <a:rPr lang="pt-BR" dirty="0"/>
              <a:t> uma palavra ou duas do disco, eles geralmente fazem transferências de pelo menos alguns </a:t>
            </a:r>
            <a:r>
              <a:rPr lang="pt-BR" dirty="0" err="1"/>
              <a:t>kilobytes</a:t>
            </a:r>
            <a:r>
              <a:rPr lang="pt-BR" dirty="0"/>
              <a:t> por vez. Em vez de exigir que a CPU leia ou grave cada palavra de uma grande transferência, os dispositivos de </a:t>
            </a:r>
            <a:r>
              <a:rPr lang="pt-BR" dirty="0" err="1"/>
              <a:t>I</a:t>
            </a:r>
            <a:r>
              <a:rPr lang="pt-BR" dirty="0"/>
              <a:t>/O podem usar Acesso Direto à Memória (DMA). Ao usar DMA, o dispositivo de </a:t>
            </a:r>
            <a:r>
              <a:rPr lang="pt-BR" dirty="0" err="1"/>
              <a:t>I</a:t>
            </a:r>
            <a:r>
              <a:rPr lang="pt-BR" dirty="0"/>
              <a:t>/O copia um bloco de dados entre sua própria memória interna e a memória principal do sistema.</a:t>
            </a:r>
          </a:p>
          <a:p>
            <a:endParaRPr lang="pt-BR" dirty="0"/>
          </a:p>
          <a:p>
            <a:r>
              <a:rPr lang="pt-BR" dirty="0"/>
              <a:t>Para configurar uma transferência via DMA, o SO pode usar </a:t>
            </a:r>
            <a:r>
              <a:rPr lang="pt-BR" dirty="0" err="1"/>
              <a:t>I</a:t>
            </a:r>
            <a:r>
              <a:rPr lang="pt-BR" dirty="0"/>
              <a:t>/O mapeado em memória para fornecer ao controlador do dispositivo o endereço físico de destino, o tamanho da transferência e código de operação. Em seguida, o dispositivo copia dados de ou para o endereço de destino sem exigir envolvimento adicional do processador.</a:t>
            </a:r>
          </a:p>
          <a:p>
            <a:endParaRPr lang="pt-BR" dirty="0"/>
          </a:p>
          <a:p>
            <a:r>
              <a:rPr lang="pt-BR" dirty="0"/>
              <a:t>Depois de configurar uma transferência DMA, o SO não deve usar as páginas físicas de destino para qualquer outra finalidade até que a transferência DMA seja concluída. O sistema operacional, portanto, “fixa” as páginas de destino na memória para que elas não possam ser reutilizadas até que sejam </a:t>
            </a:r>
            <a:r>
              <a:rPr lang="pt-BR" dirty="0" err="1"/>
              <a:t>desfixadas</a:t>
            </a:r>
            <a:r>
              <a:rPr lang="pt-BR" dirty="0"/>
              <a:t>. </a:t>
            </a:r>
          </a:p>
        </p:txBody>
      </p:sp>
    </p:spTree>
    <p:extLst>
      <p:ext uri="{BB962C8B-B14F-4D97-AF65-F5344CB8AC3E}">
        <p14:creationId xmlns:p14="http://schemas.microsoft.com/office/powerpoint/2010/main" val="405402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0A08-2C50-F747-8142-A59DCF1CD0E3}"/>
              </a:ext>
            </a:extLst>
          </p:cNvPr>
          <p:cNvSpPr>
            <a:spLocks noGrp="1"/>
          </p:cNvSpPr>
          <p:nvPr>
            <p:ph type="title"/>
          </p:nvPr>
        </p:nvSpPr>
        <p:spPr>
          <a:xfrm>
            <a:off x="462713" y="277813"/>
            <a:ext cx="11119687" cy="576262"/>
          </a:xfrm>
        </p:spPr>
        <p:txBody>
          <a:bodyPr/>
          <a:lstStyle/>
          <a:p>
            <a:r>
              <a:rPr lang="pt-BR" dirty="0"/>
              <a:t>Acesso a dispositivo (Cont.)</a:t>
            </a:r>
          </a:p>
        </p:txBody>
      </p:sp>
      <p:sp>
        <p:nvSpPr>
          <p:cNvPr id="3" name="Content Placeholder 2">
            <a:extLst>
              <a:ext uri="{FF2B5EF4-FFF2-40B4-BE49-F238E27FC236}">
                <a16:creationId xmlns:a16="http://schemas.microsoft.com/office/drawing/2014/main" id="{21D8D21D-6924-C646-9E64-9DB9218E4332}"/>
              </a:ext>
            </a:extLst>
          </p:cNvPr>
          <p:cNvSpPr>
            <a:spLocks noGrp="1"/>
          </p:cNvSpPr>
          <p:nvPr>
            <p:ph idx="1"/>
          </p:nvPr>
        </p:nvSpPr>
        <p:spPr>
          <a:xfrm>
            <a:off x="462713" y="1134342"/>
            <a:ext cx="11506549" cy="5207843"/>
          </a:xfrm>
        </p:spPr>
        <p:txBody>
          <a:bodyPr/>
          <a:lstStyle/>
          <a:p>
            <a:r>
              <a:rPr lang="pt-BR" u="sng" dirty="0"/>
              <a:t>Interrupções</a:t>
            </a:r>
            <a:r>
              <a:rPr lang="pt-BR" dirty="0"/>
              <a:t>. O sistema operacional precisa saber quando os dispositivos de </a:t>
            </a:r>
            <a:r>
              <a:rPr lang="pt-BR" dirty="0" err="1"/>
              <a:t>I</a:t>
            </a:r>
            <a:r>
              <a:rPr lang="pt-BR" dirty="0"/>
              <a:t>/O concluíram o tratamento de uma solicitação ou quando uma nova entrada externa chegou. Uma opção é o </a:t>
            </a:r>
            <a:r>
              <a:rPr lang="pt-BR" dirty="0" err="1"/>
              <a:t>polling</a:t>
            </a:r>
            <a:r>
              <a:rPr lang="pt-BR" dirty="0"/>
              <a:t>, usando repetidamente </a:t>
            </a:r>
            <a:r>
              <a:rPr lang="pt-BR" dirty="0" err="1"/>
              <a:t>I</a:t>
            </a:r>
            <a:r>
              <a:rPr lang="pt-BR" dirty="0"/>
              <a:t>/O mapeado em memória para ler um registrador de status do controlador do dispositivo. Como os dispositivos de </a:t>
            </a:r>
            <a:r>
              <a:rPr lang="pt-BR" dirty="0" err="1"/>
              <a:t>I</a:t>
            </a:r>
            <a:r>
              <a:rPr lang="pt-BR" dirty="0"/>
              <a:t>/O costumam ser muito mais lentos que as </a:t>
            </a:r>
            <a:r>
              <a:rPr lang="pt-BR" dirty="0" err="1"/>
              <a:t>CPUs</a:t>
            </a:r>
            <a:r>
              <a:rPr lang="pt-BR" dirty="0"/>
              <a:t> e como as entradas recebidas pelos dispositivos de </a:t>
            </a:r>
            <a:r>
              <a:rPr lang="pt-BR" dirty="0" err="1"/>
              <a:t>I</a:t>
            </a:r>
            <a:r>
              <a:rPr lang="pt-BR" dirty="0"/>
              <a:t>/O podem chegar a taxas irregulares, geralmente é melhor que os dispositivos de </a:t>
            </a:r>
            <a:r>
              <a:rPr lang="pt-BR" dirty="0" err="1"/>
              <a:t>I</a:t>
            </a:r>
            <a:r>
              <a:rPr lang="pt-BR" dirty="0"/>
              <a:t>/O usem uma interrupção para notificar o sistema operacional sobre eventos importantes.</a:t>
            </a:r>
          </a:p>
          <a:p>
            <a:endParaRPr lang="pt-BR" dirty="0"/>
          </a:p>
          <a:p>
            <a:r>
              <a:rPr lang="pt-BR" u="sng" dirty="0"/>
              <a:t>Juntando tudo</a:t>
            </a:r>
            <a:r>
              <a:rPr lang="pt-BR" dirty="0"/>
              <a:t>: Quando um processo lança uma chamada de sistema como </a:t>
            </a:r>
            <a:r>
              <a:rPr lang="pt-BR" dirty="0" err="1"/>
              <a:t>read</a:t>
            </a:r>
            <a:r>
              <a:rPr lang="pt-BR" dirty="0"/>
              <a:t>() para ler dados do disco para a memória do processo, o sistema operacional move a thread que fez chamada para a fila de espera associada ao dispositivo. Em seguida, o sistema operacional usa a </a:t>
            </a:r>
            <a:r>
              <a:rPr lang="pt-BR" dirty="0" err="1"/>
              <a:t>I</a:t>
            </a:r>
            <a:r>
              <a:rPr lang="pt-BR" dirty="0"/>
              <a:t>/O mapeada em memória para solicitar ao disco a leitura dos dados configurando o DMA para que o disco possa colocar esses dados na memória do </a:t>
            </a:r>
            <a:r>
              <a:rPr lang="pt-BR" dirty="0" err="1"/>
              <a:t>kernel</a:t>
            </a:r>
            <a:r>
              <a:rPr lang="pt-BR" dirty="0"/>
              <a:t>. O disco então lê os dados e os envia para a memória principal. Uma vez feito isso, o disco aciona uma interrupção. O manipulador de interrupção do sistema operacional copia os dados do buffer do </a:t>
            </a:r>
            <a:r>
              <a:rPr lang="pt-BR" dirty="0" err="1"/>
              <a:t>kernel</a:t>
            </a:r>
            <a:r>
              <a:rPr lang="pt-BR" dirty="0"/>
              <a:t> para o espaço de endereçamento do processo. Por fim, o sistema operacional move a thread que fez a solicitação para a lista de prontos. Quando o thread for executada novamente, ele retornará da chamada de sistema com os dados agora presentes no buffer especificado.</a:t>
            </a:r>
          </a:p>
        </p:txBody>
      </p:sp>
    </p:spTree>
    <p:extLst>
      <p:ext uri="{BB962C8B-B14F-4D97-AF65-F5344CB8AC3E}">
        <p14:creationId xmlns:p14="http://schemas.microsoft.com/office/powerpoint/2010/main" val="2014999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3807026-2FD0-824A-ADC2-2502F6AA6B58}"/>
              </a:ext>
            </a:extLst>
          </p:cNvPr>
          <p:cNvSpPr txBox="1">
            <a:spLocks/>
          </p:cNvSpPr>
          <p:nvPr/>
        </p:nvSpPr>
        <p:spPr>
          <a:xfrm>
            <a:off x="606641" y="1043354"/>
            <a:ext cx="11585359" cy="5439508"/>
          </a:xfrm>
          <a:prstGeom prst="rect">
            <a:avLst/>
          </a:prstGeom>
        </p:spPr>
        <p:txBody>
          <a:bodyPr/>
          <a:lst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a:solidFill>
                  <a:schemeClr val="tx1"/>
                </a:solidFill>
                <a:latin typeface="+mn-lt"/>
                <a:ea typeface="ＭＳ Ｐゴシック" panose="020B0600070205080204" pitchFamily="34" charset="-128"/>
                <a:cs typeface="MS PGothic"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a:solidFill>
                  <a:schemeClr val="tx1"/>
                </a:solidFill>
                <a:latin typeface="+mn-lt"/>
                <a:ea typeface="ＭＳ Ｐゴシック" panose="020B0600070205080204" pitchFamily="34" charset="-128"/>
                <a:cs typeface="MS PGothic"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a:solidFill>
                  <a:schemeClr val="tx1"/>
                </a:solidFill>
                <a:latin typeface="+mn-lt"/>
                <a:ea typeface="ＭＳ Ｐゴシック" panose="020B0600070205080204" pitchFamily="34" charset="-128"/>
                <a:cs typeface="MS PGothic" charset="0"/>
              </a:defRPr>
            </a:lvl3pPr>
            <a:lvl4pPr marL="1428679" indent="-228589" algn="l" rtl="0" eaLnBrk="0" fontAlgn="base" hangingPunct="0">
              <a:spcBef>
                <a:spcPct val="35000"/>
              </a:spcBef>
              <a:spcAft>
                <a:spcPct val="0"/>
              </a:spcAft>
              <a:buClr>
                <a:schemeClr val="hlink"/>
              </a:buClr>
              <a:buSzPct val="75000"/>
              <a:buChar char="–"/>
              <a:defRPr kumimoji="1" sz="2000">
                <a:solidFill>
                  <a:schemeClr val="tx1"/>
                </a:solidFill>
                <a:latin typeface="+mn-lt"/>
                <a:ea typeface="ＭＳ Ｐゴシック" panose="020B0600070205080204" pitchFamily="34" charset="-128"/>
                <a:cs typeface="MS PGothic" charset="0"/>
              </a:defRPr>
            </a:lvl4pPr>
            <a:lvl5pPr marL="1771562" indent="-228589" algn="l" rtl="0" eaLnBrk="0" fontAlgn="base" hangingPunct="0">
              <a:spcBef>
                <a:spcPct val="35000"/>
              </a:spcBef>
              <a:spcAft>
                <a:spcPct val="0"/>
              </a:spcAft>
              <a:buClr>
                <a:srgbClr val="FF0066"/>
              </a:buClr>
              <a:buSzPct val="75000"/>
              <a:buChar char="»"/>
              <a:defRPr kumimoji="1" sz="2000">
                <a:solidFill>
                  <a:schemeClr val="tx1"/>
                </a:solidFill>
                <a:latin typeface="+mn-lt"/>
                <a:ea typeface="ＭＳ Ｐゴシック" panose="020B0600070205080204" pitchFamily="34" charset="-128"/>
                <a:cs typeface="MS PGothic"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457200" indent="-457200">
              <a:buFont typeface="+mj-lt"/>
              <a:buAutoNum type="arabicPeriod"/>
            </a:pPr>
            <a:r>
              <a:rPr lang="pt-BR" kern="0" dirty="0">
                <a:latin typeface="Calibri Light" panose="020F0502020204030204" pitchFamily="34" charset="0"/>
                <a:cs typeface="Calibri Light" panose="020F0502020204030204" pitchFamily="34" charset="0"/>
              </a:rPr>
              <a:t>Introdução aos sistemas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Abstrações do sistema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API para operar com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Camadas de software do sistema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Dispositivos de armazenamento.</a:t>
            </a:r>
          </a:p>
          <a:p>
            <a:pPr marL="857231" lvl="1" indent="-457200">
              <a:buFont typeface="+mj-lt"/>
              <a:buAutoNum type="arabicPeriod"/>
            </a:pPr>
            <a:r>
              <a:rPr lang="pt-BR" kern="0" dirty="0">
                <a:solidFill>
                  <a:srgbClr val="C00000"/>
                </a:solidFill>
                <a:latin typeface="Calibri Light" panose="020F0502020204030204" pitchFamily="34" charset="0"/>
                <a:cs typeface="Calibri Light" panose="020F0502020204030204" pitchFamily="34" charset="0"/>
              </a:rPr>
              <a:t>Discos magnéticos.</a:t>
            </a:r>
          </a:p>
          <a:p>
            <a:pPr marL="857231" lvl="1" indent="-457200">
              <a:buFont typeface="+mj-lt"/>
              <a:buAutoNum type="arabicPeriod"/>
            </a:pPr>
            <a:r>
              <a:rPr lang="pt-BR" kern="0" dirty="0">
                <a:latin typeface="Calibri Light" panose="020F0502020204030204" pitchFamily="34" charset="0"/>
                <a:cs typeface="Calibri Light" panose="020F0502020204030204" pitchFamily="34" charset="0"/>
              </a:rPr>
              <a:t>Armazenamento flash.</a:t>
            </a:r>
          </a:p>
          <a:p>
            <a:pPr marL="0" indent="0">
              <a:buNone/>
            </a:pPr>
            <a:endParaRPr lang="pt-BR" kern="0" dirty="0">
              <a:solidFill>
                <a:srgbClr val="C00000"/>
              </a:solidFill>
              <a:latin typeface="Calibri Light" panose="020F0502020204030204" pitchFamily="34" charset="0"/>
              <a:cs typeface="Calibri Light" panose="020F0502020204030204" pitchFamily="34" charset="0"/>
            </a:endParaRPr>
          </a:p>
          <a:p>
            <a:pPr marL="0" indent="0">
              <a:buNone/>
            </a:pPr>
            <a:endParaRPr lang="pt-BR" kern="0" dirty="0">
              <a:solidFill>
                <a:srgbClr val="C00000"/>
              </a:solidFill>
              <a:latin typeface="Calibri Light" panose="020F0502020204030204" pitchFamily="34" charset="0"/>
              <a:cs typeface="Calibri Light" panose="020F0502020204030204" pitchFamily="34" charset="0"/>
            </a:endParaRPr>
          </a:p>
          <a:p>
            <a:pPr marL="0" indent="0">
              <a:buNone/>
            </a:pPr>
            <a:endParaRPr lang="pt-BR" kern="0" dirty="0">
              <a:latin typeface="Calibri Light" panose="020F0502020204030204" pitchFamily="34" charset="0"/>
              <a:cs typeface="Calibri Light" panose="020F0502020204030204" pitchFamily="34" charset="0"/>
            </a:endParaRPr>
          </a:p>
        </p:txBody>
      </p:sp>
      <p:sp>
        <p:nvSpPr>
          <p:cNvPr id="3" name="Title 2">
            <a:extLst>
              <a:ext uri="{FF2B5EF4-FFF2-40B4-BE49-F238E27FC236}">
                <a16:creationId xmlns:a16="http://schemas.microsoft.com/office/drawing/2014/main" id="{64A8BD3A-E1F9-4343-93A0-8D15E079CB37}"/>
              </a:ext>
            </a:extLst>
          </p:cNvPr>
          <p:cNvSpPr>
            <a:spLocks noGrp="1"/>
          </p:cNvSpPr>
          <p:nvPr>
            <p:ph type="title"/>
          </p:nvPr>
        </p:nvSpPr>
        <p:spPr/>
        <p:txBody>
          <a:bodyPr/>
          <a:lstStyle/>
          <a:p>
            <a:r>
              <a:rPr lang="pt-BR" dirty="0"/>
              <a:t>Visão geral</a:t>
            </a:r>
          </a:p>
        </p:txBody>
      </p:sp>
    </p:spTree>
    <p:extLst>
      <p:ext uri="{BB962C8B-B14F-4D97-AF65-F5344CB8AC3E}">
        <p14:creationId xmlns:p14="http://schemas.microsoft.com/office/powerpoint/2010/main" val="1790938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a:extLst>
              <a:ext uri="{FF2B5EF4-FFF2-40B4-BE49-F238E27FC236}">
                <a16:creationId xmlns:a16="http://schemas.microsoft.com/office/drawing/2014/main" id="{AD50579C-2F90-EE4E-9BEA-5398B7FE3BAE}"/>
              </a:ext>
            </a:extLst>
          </p:cNvPr>
          <p:cNvSpPr>
            <a:spLocks noGrp="1" noChangeArrowheads="1"/>
          </p:cNvSpPr>
          <p:nvPr>
            <p:ph type="title"/>
          </p:nvPr>
        </p:nvSpPr>
        <p:spPr>
          <a:xfrm>
            <a:off x="611414" y="261938"/>
            <a:ext cx="9599387" cy="576262"/>
          </a:xfrm>
        </p:spPr>
        <p:txBody>
          <a:bodyPr/>
          <a:lstStyle/>
          <a:p>
            <a:pPr eaLnBrk="1" hangingPunct="1"/>
            <a:r>
              <a:rPr lang="en-US" altLang="en-BR" dirty="0"/>
              <a:t>Disco </a:t>
            </a:r>
            <a:r>
              <a:rPr lang="en-US" altLang="en-BR" dirty="0" err="1"/>
              <a:t>magnéticos</a:t>
            </a:r>
            <a:endParaRPr lang="en-US" altLang="en-BR" dirty="0"/>
          </a:p>
        </p:txBody>
      </p:sp>
      <p:grpSp>
        <p:nvGrpSpPr>
          <p:cNvPr id="8195" name="Group 3">
            <a:extLst>
              <a:ext uri="{FF2B5EF4-FFF2-40B4-BE49-F238E27FC236}">
                <a16:creationId xmlns:a16="http://schemas.microsoft.com/office/drawing/2014/main" id="{1C957E9F-30CF-0B45-8D1A-58A8C9471EF9}"/>
              </a:ext>
            </a:extLst>
          </p:cNvPr>
          <p:cNvGrpSpPr>
            <a:grpSpLocks/>
          </p:cNvGrpSpPr>
          <p:nvPr/>
        </p:nvGrpSpPr>
        <p:grpSpPr bwMode="auto">
          <a:xfrm>
            <a:off x="611414" y="2305098"/>
            <a:ext cx="5568950" cy="4311650"/>
            <a:chOff x="1842010" y="1088666"/>
            <a:chExt cx="5568440" cy="4312009"/>
          </a:xfrm>
        </p:grpSpPr>
        <p:pic>
          <p:nvPicPr>
            <p:cNvPr id="8196" name="Picture 1" descr="10_01.pdf">
              <a:extLst>
                <a:ext uri="{FF2B5EF4-FFF2-40B4-BE49-F238E27FC236}">
                  <a16:creationId xmlns:a16="http://schemas.microsoft.com/office/drawing/2014/main" id="{C4A52DDC-9013-5B4B-BC71-F2D255CF26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2663" y="1200150"/>
              <a:ext cx="5157787"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F280184-C0D5-7046-8689-27315B0E6C4B}"/>
                </a:ext>
              </a:extLst>
            </p:cNvPr>
            <p:cNvSpPr txBox="1"/>
            <p:nvPr/>
          </p:nvSpPr>
          <p:spPr>
            <a:xfrm>
              <a:off x="1932490" y="2306380"/>
              <a:ext cx="907967" cy="369918"/>
            </a:xfrm>
            <a:prstGeom prst="rect">
              <a:avLst/>
            </a:prstGeom>
            <a:solidFill>
              <a:schemeClr val="accent3"/>
            </a:solidFill>
          </p:spPr>
          <p:txBody>
            <a:bodyPr>
              <a:spAutoFit/>
            </a:bodyPr>
            <a:lstStyle/>
            <a:p>
              <a:pPr>
                <a:defRPr/>
              </a:pPr>
              <a:r>
                <a:rPr lang="pt-BR" dirty="0">
                  <a:latin typeface="Verdana" charset="0"/>
                  <a:ea typeface="MS PGothic" charset="0"/>
                  <a:cs typeface="MS PGothic" charset="0"/>
                </a:rPr>
                <a:t>setor</a:t>
              </a:r>
            </a:p>
          </p:txBody>
        </p:sp>
        <p:sp>
          <p:nvSpPr>
            <p:cNvPr id="6" name="TextBox 5">
              <a:extLst>
                <a:ext uri="{FF2B5EF4-FFF2-40B4-BE49-F238E27FC236}">
                  <a16:creationId xmlns:a16="http://schemas.microsoft.com/office/drawing/2014/main" id="{A502EC44-5EE0-E84F-87CA-C2353A463EEE}"/>
                </a:ext>
              </a:extLst>
            </p:cNvPr>
            <p:cNvSpPr txBox="1"/>
            <p:nvPr/>
          </p:nvSpPr>
          <p:spPr>
            <a:xfrm>
              <a:off x="1905504" y="3417723"/>
              <a:ext cx="1138134" cy="369918"/>
            </a:xfrm>
            <a:prstGeom prst="rect">
              <a:avLst/>
            </a:prstGeom>
            <a:solidFill>
              <a:schemeClr val="accent3"/>
            </a:solidFill>
          </p:spPr>
          <p:txBody>
            <a:bodyPr>
              <a:spAutoFit/>
            </a:bodyPr>
            <a:lstStyle/>
            <a:p>
              <a:pPr>
                <a:defRPr/>
              </a:pPr>
              <a:r>
                <a:rPr lang="pt-BR" dirty="0">
                  <a:latin typeface="Verdana" charset="0"/>
                  <a:ea typeface="MS PGothic" charset="0"/>
                  <a:cs typeface="MS PGothic" charset="0"/>
                </a:rPr>
                <a:t>cilindro</a:t>
              </a:r>
            </a:p>
          </p:txBody>
        </p:sp>
        <p:sp>
          <p:nvSpPr>
            <p:cNvPr id="7" name="TextBox 6">
              <a:extLst>
                <a:ext uri="{FF2B5EF4-FFF2-40B4-BE49-F238E27FC236}">
                  <a16:creationId xmlns:a16="http://schemas.microsoft.com/office/drawing/2014/main" id="{C33ED511-E041-B442-8E49-D1ADCED1956B}"/>
                </a:ext>
              </a:extLst>
            </p:cNvPr>
            <p:cNvSpPr txBox="1"/>
            <p:nvPr/>
          </p:nvSpPr>
          <p:spPr>
            <a:xfrm>
              <a:off x="2199165" y="1088666"/>
              <a:ext cx="907967" cy="369919"/>
            </a:xfrm>
            <a:prstGeom prst="rect">
              <a:avLst/>
            </a:prstGeom>
            <a:solidFill>
              <a:schemeClr val="accent3"/>
            </a:solidFill>
          </p:spPr>
          <p:txBody>
            <a:bodyPr>
              <a:spAutoFit/>
            </a:bodyPr>
            <a:lstStyle/>
            <a:p>
              <a:pPr>
                <a:defRPr/>
              </a:pPr>
              <a:r>
                <a:rPr lang="pt-BR" dirty="0">
                  <a:latin typeface="Verdana" charset="0"/>
                  <a:ea typeface="MS PGothic" charset="0"/>
                  <a:cs typeface="MS PGothic" charset="0"/>
                </a:rPr>
                <a:t>trilha</a:t>
              </a:r>
            </a:p>
          </p:txBody>
        </p:sp>
        <p:sp>
          <p:nvSpPr>
            <p:cNvPr id="8" name="TextBox 7">
              <a:extLst>
                <a:ext uri="{FF2B5EF4-FFF2-40B4-BE49-F238E27FC236}">
                  <a16:creationId xmlns:a16="http://schemas.microsoft.com/office/drawing/2014/main" id="{B3CB15E1-1A7E-D444-A1E0-B9F5F93A7508}"/>
                </a:ext>
              </a:extLst>
            </p:cNvPr>
            <p:cNvSpPr txBox="1"/>
            <p:nvPr/>
          </p:nvSpPr>
          <p:spPr>
            <a:xfrm>
              <a:off x="1842010" y="4541766"/>
              <a:ext cx="906380" cy="368331"/>
            </a:xfrm>
            <a:prstGeom prst="rect">
              <a:avLst/>
            </a:prstGeom>
            <a:solidFill>
              <a:schemeClr val="accent3"/>
            </a:solidFill>
          </p:spPr>
          <p:txBody>
            <a:bodyPr>
              <a:spAutoFit/>
            </a:bodyPr>
            <a:lstStyle/>
            <a:p>
              <a:pPr>
                <a:defRPr/>
              </a:pPr>
              <a:r>
                <a:rPr lang="pt-BR" dirty="0">
                  <a:latin typeface="Verdana" charset="0"/>
                  <a:ea typeface="MS PGothic" charset="0"/>
                  <a:cs typeface="MS PGothic" charset="0"/>
                </a:rPr>
                <a:t>prato</a:t>
              </a:r>
            </a:p>
          </p:txBody>
        </p:sp>
        <p:sp>
          <p:nvSpPr>
            <p:cNvPr id="8201" name="TextBox 2">
              <a:extLst>
                <a:ext uri="{FF2B5EF4-FFF2-40B4-BE49-F238E27FC236}">
                  <a16:creationId xmlns:a16="http://schemas.microsoft.com/office/drawing/2014/main" id="{C9A0FBAE-CD34-A14E-B3EC-F05724DE6628}"/>
                </a:ext>
              </a:extLst>
            </p:cNvPr>
            <p:cNvSpPr txBox="1">
              <a:spLocks noChangeArrowheads="1"/>
            </p:cNvSpPr>
            <p:nvPr/>
          </p:nvSpPr>
          <p:spPr bwMode="auto">
            <a:xfrm>
              <a:off x="4569868" y="3481450"/>
              <a:ext cx="1258704" cy="430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r>
                <a:rPr lang="pt-BR" altLang="en-BR" sz="1100"/>
                <a:t>Cabeça de leitura-escrita</a:t>
              </a:r>
            </a:p>
          </p:txBody>
        </p:sp>
      </p:grpSp>
      <p:pic>
        <p:nvPicPr>
          <p:cNvPr id="4" name="Picture 3">
            <a:extLst>
              <a:ext uri="{FF2B5EF4-FFF2-40B4-BE49-F238E27FC236}">
                <a16:creationId xmlns:a16="http://schemas.microsoft.com/office/drawing/2014/main" id="{8A0ABF86-4E3C-B148-9795-00DD99D50E1D}"/>
              </a:ext>
            </a:extLst>
          </p:cNvPr>
          <p:cNvPicPr>
            <a:picLocks noChangeAspect="1"/>
          </p:cNvPicPr>
          <p:nvPr/>
        </p:nvPicPr>
        <p:blipFill>
          <a:blip r:embed="rId4"/>
          <a:stretch>
            <a:fillRect/>
          </a:stretch>
        </p:blipFill>
        <p:spPr>
          <a:xfrm>
            <a:off x="6732711" y="2783600"/>
            <a:ext cx="5275138" cy="3630386"/>
          </a:xfrm>
          <a:prstGeom prst="rect">
            <a:avLst/>
          </a:prstGeom>
        </p:spPr>
      </p:pic>
      <p:sp>
        <p:nvSpPr>
          <p:cNvPr id="2" name="TextBox 1">
            <a:extLst>
              <a:ext uri="{FF2B5EF4-FFF2-40B4-BE49-F238E27FC236}">
                <a16:creationId xmlns:a16="http://schemas.microsoft.com/office/drawing/2014/main" id="{9A7A89EC-BFFB-7B44-A249-B3DC14D05B7D}"/>
              </a:ext>
            </a:extLst>
          </p:cNvPr>
          <p:cNvSpPr txBox="1"/>
          <p:nvPr/>
        </p:nvSpPr>
        <p:spPr>
          <a:xfrm>
            <a:off x="259722" y="972353"/>
            <a:ext cx="11748127" cy="1015663"/>
          </a:xfrm>
          <a:prstGeom prst="rect">
            <a:avLst/>
          </a:prstGeom>
          <a:noFill/>
        </p:spPr>
        <p:txBody>
          <a:bodyPr wrap="square" rtlCol="0">
            <a:spAutoFit/>
          </a:bodyPr>
          <a:lstStyle/>
          <a:p>
            <a:pPr marL="285750" indent="-285750">
              <a:buFont typeface="Wingdings" pitchFamily="2" charset="2"/>
              <a:buChar char="§"/>
            </a:pPr>
            <a:r>
              <a:rPr lang="pt-BR" sz="2000" dirty="0">
                <a:latin typeface="Calibri Light" panose="020F0502020204030204" pitchFamily="34" charset="0"/>
                <a:cs typeface="Calibri Light" panose="020F0502020204030204" pitchFamily="34" charset="0"/>
              </a:rPr>
              <a:t>O disco magnético é uma tecnologia de armazenamento não volátil amplamente utilizada em laptops, desktops e servidores. As unidades de disco funcionam armazenando dados magneticamente em um filme metálico fino depositado sob um disco de vidro, cerâmica ou alumínio que gira rapidamente.</a:t>
            </a:r>
          </a:p>
        </p:txBody>
      </p:sp>
    </p:spTree>
    <p:extLst>
      <p:ext uri="{BB962C8B-B14F-4D97-AF65-F5344CB8AC3E}">
        <p14:creationId xmlns:p14="http://schemas.microsoft.com/office/powerpoint/2010/main" val="1675434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9BDF59B9-AA43-8841-AD15-421562EFD8AB}"/>
              </a:ext>
            </a:extLst>
          </p:cNvPr>
          <p:cNvSpPr>
            <a:spLocks noGrp="1" noChangeArrowheads="1"/>
          </p:cNvSpPr>
          <p:nvPr>
            <p:ph type="title"/>
          </p:nvPr>
        </p:nvSpPr>
        <p:spPr>
          <a:xfrm>
            <a:off x="457200" y="168276"/>
            <a:ext cx="11408229" cy="576263"/>
          </a:xfrm>
        </p:spPr>
        <p:txBody>
          <a:bodyPr/>
          <a:lstStyle/>
          <a:p>
            <a:pPr eaLnBrk="1" hangingPunct="1"/>
            <a:r>
              <a:rPr lang="pt-BR" altLang="en-BR" sz="3600" dirty="0"/>
              <a:t>Discos magnéticos (Cont.)</a:t>
            </a:r>
          </a:p>
        </p:txBody>
      </p:sp>
      <p:sp>
        <p:nvSpPr>
          <p:cNvPr id="10242" name="Rectangle 3">
            <a:extLst>
              <a:ext uri="{FF2B5EF4-FFF2-40B4-BE49-F238E27FC236}">
                <a16:creationId xmlns:a16="http://schemas.microsoft.com/office/drawing/2014/main" id="{2417FE28-CB25-4A41-9296-72FE0A0BF02F}"/>
              </a:ext>
            </a:extLst>
          </p:cNvPr>
          <p:cNvSpPr>
            <a:spLocks noGrp="1" noChangeArrowheads="1"/>
          </p:cNvSpPr>
          <p:nvPr>
            <p:ph type="body" idx="1"/>
          </p:nvPr>
        </p:nvSpPr>
        <p:spPr>
          <a:xfrm>
            <a:off x="457201" y="881063"/>
            <a:ext cx="11255828" cy="5270500"/>
          </a:xfrm>
        </p:spPr>
        <p:txBody>
          <a:bodyPr/>
          <a:lstStyle/>
          <a:p>
            <a:r>
              <a:rPr lang="pt-BR" altLang="en-BR" dirty="0"/>
              <a:t>Em 2011 a frequência de rotação dos discos magnéticos variava de 4200 a 15000 RPM. A taxa de transferência era de dezenas a centenas de </a:t>
            </a:r>
            <a:r>
              <a:rPr lang="pt-BR" altLang="en-BR" dirty="0" err="1"/>
              <a:t>Mbytes</a:t>
            </a:r>
            <a:r>
              <a:rPr lang="pt-BR" altLang="en-BR" dirty="0"/>
              <a:t> por segundo.</a:t>
            </a:r>
          </a:p>
          <a:p>
            <a:pPr marL="457176" lvl="1" indent="0">
              <a:buNone/>
            </a:pPr>
            <a:endParaRPr lang="pt-BR" altLang="en-BR" dirty="0"/>
          </a:p>
          <a:p>
            <a:r>
              <a:rPr lang="pt-BR" altLang="en-BR" dirty="0"/>
              <a:t>Uma leitura ou escrita nesses dispositivos é relativamente lento, pois envolve o tempo de </a:t>
            </a:r>
            <a:r>
              <a:rPr lang="pt-BR" altLang="en-BR" dirty="0" err="1"/>
              <a:t>seek</a:t>
            </a:r>
            <a:r>
              <a:rPr lang="pt-BR" altLang="en-BR" dirty="0"/>
              <a:t>  + </a:t>
            </a:r>
            <a:r>
              <a:rPr lang="pt-BR" altLang="en-BR" dirty="0">
                <a:solidFill>
                  <a:srgbClr val="000000"/>
                </a:solidFill>
              </a:rPr>
              <a:t>tempo de latência rotaciona</a:t>
            </a:r>
            <a:r>
              <a:rPr lang="pt-BR" altLang="en-BR" b="1" dirty="0">
                <a:solidFill>
                  <a:srgbClr val="000000"/>
                </a:solidFill>
              </a:rPr>
              <a:t>l (</a:t>
            </a:r>
            <a:r>
              <a:rPr lang="pt-BR" altLang="en-BR" dirty="0">
                <a:solidFill>
                  <a:srgbClr val="000000"/>
                </a:solidFill>
              </a:rPr>
              <a:t>da ordem de </a:t>
            </a:r>
            <a:r>
              <a:rPr lang="pt-BR" altLang="en-BR" dirty="0" err="1">
                <a:solidFill>
                  <a:srgbClr val="000000"/>
                </a:solidFill>
              </a:rPr>
              <a:t>milisegundos</a:t>
            </a:r>
            <a:r>
              <a:rPr lang="pt-BR" altLang="en-BR" dirty="0">
                <a:solidFill>
                  <a:srgbClr val="000000"/>
                </a:solidFill>
              </a:rPr>
              <a:t>)</a:t>
            </a:r>
          </a:p>
          <a:p>
            <a:pPr lvl="1"/>
            <a:r>
              <a:rPr lang="pt-BR" altLang="en-BR" dirty="0"/>
              <a:t> Tempo de </a:t>
            </a:r>
            <a:r>
              <a:rPr lang="pt-BR" altLang="en-BR" dirty="0" err="1"/>
              <a:t>seek</a:t>
            </a:r>
            <a:r>
              <a:rPr lang="pt-BR" altLang="en-BR" dirty="0"/>
              <a:t>: tempo necessário para mover o braço do disco para o cilindro desejado.</a:t>
            </a:r>
          </a:p>
          <a:p>
            <a:pPr lvl="1"/>
            <a:r>
              <a:rPr lang="pt-BR" altLang="en-BR" dirty="0"/>
              <a:t> Latência rotacional: tempo de rotação para que o setor desejado chegue à cabeça de leitura.</a:t>
            </a:r>
          </a:p>
          <a:p>
            <a:endParaRPr lang="pt-BR" altLang="en-BR" dirty="0"/>
          </a:p>
          <a:p>
            <a:r>
              <a:rPr lang="pt-BR" altLang="en-BR" dirty="0"/>
              <a:t>Os bits de dados são armazenados em setores de tamanho fixo, normalmente de 512 bytes. A controladora de disco sempre lê ou escreve pelo menos um setor inteiro, nunca bytes ou palavras individuais. Isso significa que para alterar um byte de um setor, o SO deve ler o setor, atualizar o byte na memória e reescrever todo o setor no disco. Uma razão para essa restrição é que o disco codifica cada setor com dados adicionais para detecção/correção de erros, permitindo que ele detecte ou corrija dados lidos ou gravados de forma imperfeita, o que, por sua vez, permite o armazenamento em maior densidade e operação com maior largura de banda. </a:t>
            </a:r>
          </a:p>
        </p:txBody>
      </p:sp>
    </p:spTree>
    <p:extLst>
      <p:ext uri="{BB962C8B-B14F-4D97-AF65-F5344CB8AC3E}">
        <p14:creationId xmlns:p14="http://schemas.microsoft.com/office/powerpoint/2010/main" val="353789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37EF-C6B6-5541-8DB5-D5BD4AD21D2A}"/>
              </a:ext>
            </a:extLst>
          </p:cNvPr>
          <p:cNvSpPr>
            <a:spLocks noGrp="1"/>
          </p:cNvSpPr>
          <p:nvPr>
            <p:ph type="title"/>
          </p:nvPr>
        </p:nvSpPr>
        <p:spPr>
          <a:xfrm>
            <a:off x="370390" y="129389"/>
            <a:ext cx="11212010" cy="576262"/>
          </a:xfrm>
        </p:spPr>
        <p:txBody>
          <a:bodyPr/>
          <a:lstStyle/>
          <a:p>
            <a:r>
              <a:rPr lang="pt-BR" dirty="0"/>
              <a:t>Demandas de armazenamento</a:t>
            </a:r>
          </a:p>
        </p:txBody>
      </p:sp>
      <p:sp>
        <p:nvSpPr>
          <p:cNvPr id="6" name="Content Placeholder 5">
            <a:extLst>
              <a:ext uri="{FF2B5EF4-FFF2-40B4-BE49-F238E27FC236}">
                <a16:creationId xmlns:a16="http://schemas.microsoft.com/office/drawing/2014/main" id="{7350CC09-2164-2945-A93F-F0378485A82B}"/>
              </a:ext>
            </a:extLst>
          </p:cNvPr>
          <p:cNvSpPr>
            <a:spLocks noGrp="1"/>
          </p:cNvSpPr>
          <p:nvPr>
            <p:ph sz="half" idx="1"/>
          </p:nvPr>
        </p:nvSpPr>
        <p:spPr>
          <a:xfrm>
            <a:off x="370390" y="867508"/>
            <a:ext cx="11645764" cy="5755595"/>
          </a:xfrm>
        </p:spPr>
        <p:txBody>
          <a:bodyPr/>
          <a:lstStyle/>
          <a:p>
            <a:r>
              <a:rPr lang="pt-PT" sz="2000" dirty="0"/>
              <a:t>Os computadores devem ser capazes de armazenar dados de forma confiável. Por exemplo, usuários armazenam fotos de família e arquivos de música; programadores armazenam o código fonte de seus programas e funcionários de escritório armazenam planilhas, documentos de texto e slides de apresentação. Na verdade, para um computador funcionar, ele precisa armazenar vários programas executáveis incluindo o próprio sistema operacional.</a:t>
            </a:r>
          </a:p>
          <a:p>
            <a:r>
              <a:rPr lang="pt-PT" sz="2000" dirty="0"/>
              <a:t>Para todos os casos mencionados, são demandadas uma série de características do sistema de armazenamento:</a:t>
            </a:r>
          </a:p>
          <a:p>
            <a:pPr marL="457200" indent="-457200">
              <a:buFont typeface="+mj-lt"/>
              <a:buAutoNum type="arabicPeriod"/>
            </a:pPr>
            <a:r>
              <a:rPr lang="pt-PT" sz="2000" u="sng" dirty="0"/>
              <a:t>Confiabilidade</a:t>
            </a:r>
            <a:r>
              <a:rPr lang="pt-PT" sz="2000" dirty="0"/>
              <a:t>: Os dados de um usuário devem ser armazenados com segurança, mesmo que a energia seja desligada ou o sistema operacional falhe (armazenamento persistente, isto é, não volátil).</a:t>
            </a:r>
          </a:p>
          <a:p>
            <a:pPr marL="457200" indent="-457200">
              <a:buFont typeface="+mj-lt"/>
              <a:buAutoNum type="arabicPeriod"/>
            </a:pPr>
            <a:r>
              <a:rPr lang="pt-PT" sz="2000" u="sng" dirty="0"/>
              <a:t>Grande capacidade e baixo custo</a:t>
            </a:r>
            <a:r>
              <a:rPr lang="pt-PT" sz="2000" dirty="0"/>
              <a:t>: Usuários e empresas armazenam enormes quantidade de dados, então é desejável adquirir armazenamento a baixo custo.</a:t>
            </a:r>
          </a:p>
          <a:p>
            <a:pPr marL="457200" indent="-457200">
              <a:buFont typeface="+mj-lt"/>
              <a:buAutoNum type="arabicPeriod"/>
            </a:pPr>
            <a:r>
              <a:rPr lang="pt-PT" sz="2000" u="sng" dirty="0"/>
              <a:t>Alta performance</a:t>
            </a:r>
            <a:r>
              <a:rPr lang="pt-PT" sz="2000" dirty="0"/>
              <a:t>: Para que os programas usem grandes quantidades de dados, o acesso deve ser rápido.</a:t>
            </a:r>
          </a:p>
          <a:p>
            <a:pPr marL="457200" indent="-457200">
              <a:buFont typeface="+mj-lt"/>
              <a:buAutoNum type="arabicPeriod"/>
            </a:pPr>
            <a:r>
              <a:rPr lang="pt-PT" sz="2000" u="sng" dirty="0"/>
              <a:t>Dados nomeados</a:t>
            </a:r>
            <a:r>
              <a:rPr lang="pt-PT" sz="2000" dirty="0"/>
              <a:t>: Os sistemas de armazenamento devem fornecer maneiras de identificar facilmente os dados de interesse a fim de facilitar o acesso e compartilhamento entre programas.</a:t>
            </a:r>
          </a:p>
          <a:p>
            <a:pPr marL="457200" indent="-457200">
              <a:buFont typeface="+mj-lt"/>
              <a:buAutoNum type="arabicPeriod"/>
            </a:pPr>
            <a:r>
              <a:rPr lang="pt-PT" sz="2000" u="sng" dirty="0"/>
              <a:t>Compartilhamento controlado</a:t>
            </a:r>
            <a:r>
              <a:rPr lang="pt-PT" sz="2000" dirty="0"/>
              <a:t>: Os usuários devem poder compartilhar dados armazenados, mas esse compartilhamento precisa ser controlado por mecanismos de permissões de leitura, escrita e execução.</a:t>
            </a:r>
          </a:p>
          <a:p>
            <a:pPr marL="457200" indent="-457200">
              <a:buFont typeface="+mj-lt"/>
              <a:buAutoNum type="arabicPeriod"/>
            </a:pPr>
            <a:endParaRPr lang="pt-PT" sz="2000" dirty="0"/>
          </a:p>
        </p:txBody>
      </p:sp>
    </p:spTree>
    <p:extLst>
      <p:ext uri="{BB962C8B-B14F-4D97-AF65-F5344CB8AC3E}">
        <p14:creationId xmlns:p14="http://schemas.microsoft.com/office/powerpoint/2010/main" val="2906436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9BDF59B9-AA43-8841-AD15-421562EFD8AB}"/>
              </a:ext>
            </a:extLst>
          </p:cNvPr>
          <p:cNvSpPr>
            <a:spLocks noGrp="1" noChangeArrowheads="1"/>
          </p:cNvSpPr>
          <p:nvPr>
            <p:ph type="title"/>
          </p:nvPr>
        </p:nvSpPr>
        <p:spPr>
          <a:xfrm>
            <a:off x="457200" y="168276"/>
            <a:ext cx="11408229" cy="576263"/>
          </a:xfrm>
        </p:spPr>
        <p:txBody>
          <a:bodyPr/>
          <a:lstStyle/>
          <a:p>
            <a:pPr eaLnBrk="1" hangingPunct="1"/>
            <a:r>
              <a:rPr lang="en-US" altLang="en-BR" sz="3600" dirty="0"/>
              <a:t>Disco </a:t>
            </a:r>
            <a:r>
              <a:rPr lang="en-US" altLang="en-BR" sz="3600" dirty="0" err="1"/>
              <a:t>magnéticos</a:t>
            </a:r>
            <a:r>
              <a:rPr lang="en-US" altLang="en-BR" sz="3600" dirty="0"/>
              <a:t> (Cont.)</a:t>
            </a:r>
            <a:endParaRPr lang="pt-BR" altLang="en-BR" sz="3600" dirty="0"/>
          </a:p>
        </p:txBody>
      </p:sp>
      <p:sp>
        <p:nvSpPr>
          <p:cNvPr id="10242" name="Rectangle 3">
            <a:extLst>
              <a:ext uri="{FF2B5EF4-FFF2-40B4-BE49-F238E27FC236}">
                <a16:creationId xmlns:a16="http://schemas.microsoft.com/office/drawing/2014/main" id="{2417FE28-CB25-4A41-9296-72FE0A0BF02F}"/>
              </a:ext>
            </a:extLst>
          </p:cNvPr>
          <p:cNvSpPr>
            <a:spLocks noGrp="1" noChangeArrowheads="1"/>
          </p:cNvSpPr>
          <p:nvPr>
            <p:ph type="body" idx="1"/>
          </p:nvPr>
        </p:nvSpPr>
        <p:spPr>
          <a:xfrm>
            <a:off x="457201" y="881062"/>
            <a:ext cx="11255828" cy="5566629"/>
          </a:xfrm>
        </p:spPr>
        <p:txBody>
          <a:bodyPr/>
          <a:lstStyle/>
          <a:p>
            <a:r>
              <a:rPr lang="pt-BR" altLang="en-BR" dirty="0"/>
              <a:t>Um círculo de setores em uma superfície é chamado de trilha. O disco pode ler ou escrever todos os dados em uma trilha sem ter que mover o braço do disco. Portanto, ler ou escrever uma sequência de setores na mesma trilha é muito mais rápido do que ler ou escrever setores em trilhas diferentes.</a:t>
            </a:r>
          </a:p>
          <a:p>
            <a:endParaRPr lang="pt-BR" altLang="en-BR" dirty="0"/>
          </a:p>
          <a:p>
            <a:r>
              <a:rPr lang="pt-BR" altLang="en-BR" dirty="0"/>
              <a:t>Para aumentar a densidade de armazenamento e a capacidade do disco, os fabricantes de disco tornam as trilhas e os setores tão finos e pequenos quanto possível. Se houver imperfeições em um setor, esse setor deixa de ser confiável para armazenar dados. Os fabricantes, portanto, incluem setores sobressalentes distribuídos em cada superfície. O firmware do disco pode fazer um </a:t>
            </a:r>
            <a:r>
              <a:rPr lang="pt-BR" altLang="en-BR" dirty="0" err="1"/>
              <a:t>remapeamento</a:t>
            </a:r>
            <a:r>
              <a:rPr lang="pt-BR" altLang="en-BR" dirty="0"/>
              <a:t> para usar setores sobressalentes no lugar de setores defeituosos.</a:t>
            </a:r>
          </a:p>
          <a:p>
            <a:endParaRPr lang="pt-BR" altLang="en-BR" dirty="0"/>
          </a:p>
          <a:p>
            <a:r>
              <a:rPr lang="pt-BR" altLang="en-BR" dirty="0"/>
              <a:t>As unidades de disco geralmente incluem alguns MB de memória que a controladora do dispositivo usa como buffer para armazenar temporariamente dados lidos ou gravados no disco, para rastreamento e para aceleração de gravação.</a:t>
            </a:r>
          </a:p>
          <a:p>
            <a:pPr marL="0" indent="0">
              <a:buNone/>
            </a:pPr>
            <a:endParaRPr lang="pt-BR" altLang="en-BR" dirty="0"/>
          </a:p>
          <a:p>
            <a:r>
              <a:rPr lang="pt-BR" altLang="en-BR" dirty="0"/>
              <a:t>Drive do disco é conectado ao computador via barramento de </a:t>
            </a:r>
            <a:r>
              <a:rPr lang="pt-BR" altLang="en-BR" dirty="0" err="1"/>
              <a:t>I</a:t>
            </a:r>
            <a:r>
              <a:rPr lang="pt-BR" altLang="en-BR" dirty="0"/>
              <a:t>/O. Existem várias tecnologias de barramentos, incluindo EIDE, ATA, SATA, USB, </a:t>
            </a:r>
            <a:r>
              <a:rPr lang="pt-BR" altLang="en-BR" dirty="0" err="1"/>
              <a:t>Fibre</a:t>
            </a:r>
            <a:r>
              <a:rPr lang="pt-BR" altLang="en-BR" dirty="0"/>
              <a:t> </a:t>
            </a:r>
            <a:r>
              <a:rPr lang="pt-BR" altLang="en-BR" dirty="0" err="1"/>
              <a:t>Channel</a:t>
            </a:r>
            <a:r>
              <a:rPr lang="pt-BR" altLang="en-BR" dirty="0"/>
              <a:t>, SCSI, SAS e </a:t>
            </a:r>
            <a:r>
              <a:rPr lang="pt-BR" altLang="en-BR" dirty="0" err="1"/>
              <a:t>Firewire</a:t>
            </a:r>
            <a:r>
              <a:rPr lang="pt-BR" altLang="en-BR" dirty="0"/>
              <a:t>.</a:t>
            </a:r>
          </a:p>
        </p:txBody>
      </p:sp>
    </p:spTree>
    <p:extLst>
      <p:ext uri="{BB962C8B-B14F-4D97-AF65-F5344CB8AC3E}">
        <p14:creationId xmlns:p14="http://schemas.microsoft.com/office/powerpoint/2010/main" val="1255895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6E46-FB6B-A740-A4EF-EC4A7AE20732}"/>
              </a:ext>
            </a:extLst>
          </p:cNvPr>
          <p:cNvSpPr>
            <a:spLocks noGrp="1"/>
          </p:cNvSpPr>
          <p:nvPr>
            <p:ph type="title"/>
          </p:nvPr>
        </p:nvSpPr>
        <p:spPr/>
        <p:txBody>
          <a:bodyPr/>
          <a:lstStyle/>
          <a:p>
            <a:r>
              <a:rPr lang="pt-BR" dirty="0"/>
              <a:t>Acesso ao disco e performance</a:t>
            </a:r>
          </a:p>
        </p:txBody>
      </p:sp>
      <p:sp>
        <p:nvSpPr>
          <p:cNvPr id="3" name="Content Placeholder 2">
            <a:extLst>
              <a:ext uri="{FF2B5EF4-FFF2-40B4-BE49-F238E27FC236}">
                <a16:creationId xmlns:a16="http://schemas.microsoft.com/office/drawing/2014/main" id="{D45939AF-80D2-B14C-A838-FBDC0BFE9EC4}"/>
              </a:ext>
            </a:extLst>
          </p:cNvPr>
          <p:cNvSpPr>
            <a:spLocks noGrp="1"/>
          </p:cNvSpPr>
          <p:nvPr>
            <p:ph idx="1"/>
          </p:nvPr>
        </p:nvSpPr>
        <p:spPr>
          <a:xfrm>
            <a:off x="462713" y="1134342"/>
            <a:ext cx="11585359" cy="5325073"/>
          </a:xfrm>
        </p:spPr>
        <p:txBody>
          <a:bodyPr/>
          <a:lstStyle/>
          <a:p>
            <a:r>
              <a:rPr lang="pt-BR" dirty="0"/>
              <a:t>Os sistemas operacionais enviam comandos à controladora do disco para ler ou gravar um ou mais setores consecutivos. Os setores de um disco são identificados com endereços de blocos lógicos (</a:t>
            </a:r>
            <a:r>
              <a:rPr lang="pt-BR" dirty="0" err="1"/>
              <a:t>LBAs</a:t>
            </a:r>
            <a:r>
              <a:rPr lang="pt-BR" dirty="0"/>
              <a:t>) que especificam a superfície, a trilha e o setor a serem acessados.</a:t>
            </a:r>
          </a:p>
          <a:p>
            <a:pPr marL="0" indent="0">
              <a:buNone/>
            </a:pPr>
            <a:endParaRPr lang="pt-BR" dirty="0"/>
          </a:p>
          <a:p>
            <a:r>
              <a:rPr lang="pt-BR" dirty="0"/>
              <a:t>Para atender a uma solicitação associada a uma sequência de blocos iniciando em algum setor, o disco deve primeiro buscar a trilha correta, esperar que o primeiro setor desejado gire para a cabeça e, em seguida, transferir os blocos. Portanto, o tempo para um acesso ao disco = tempo de busca + tempo de rotação + tempo de transferência.</a:t>
            </a:r>
          </a:p>
          <a:p>
            <a:endParaRPr lang="pt-BR" dirty="0"/>
          </a:p>
          <a:p>
            <a:r>
              <a:rPr lang="pt-BR" dirty="0"/>
              <a:t>Para uma leitura, uma vez que os setores tenham sido transferidos para o buffer de memória do disco, eles devem ser transferidos para a memória do host através de algum barramento de </a:t>
            </a:r>
            <a:r>
              <a:rPr lang="pt-BR" dirty="0" err="1"/>
              <a:t>I</a:t>
            </a:r>
            <a:r>
              <a:rPr lang="pt-BR" dirty="0"/>
              <a:t>/O como SATA (serial ATA), SAS (serial </a:t>
            </a:r>
            <a:r>
              <a:rPr lang="pt-BR" dirty="0" err="1"/>
              <a:t>Attached</a:t>
            </a:r>
            <a:r>
              <a:rPr lang="pt-BR" dirty="0"/>
              <a:t> SCSI), </a:t>
            </a:r>
            <a:r>
              <a:rPr lang="pt-BR" dirty="0" err="1"/>
              <a:t>Fibre</a:t>
            </a:r>
            <a:r>
              <a:rPr lang="pt-BR" dirty="0"/>
              <a:t> </a:t>
            </a:r>
            <a:r>
              <a:rPr lang="pt-BR" dirty="0" err="1"/>
              <a:t>Channel</a:t>
            </a:r>
            <a:r>
              <a:rPr lang="pt-BR" dirty="0"/>
              <a:t> ou USB (universal serial ônibus). Para gravações, a transferência vai na outra direção. O tempo para transferir dados entre a memória do host e o buffer do disco é o tempo de transferência do host. As larguras de banda típicas variam de 60 MB/</a:t>
            </a:r>
            <a:r>
              <a:rPr lang="pt-BR" dirty="0" err="1"/>
              <a:t>s</a:t>
            </a:r>
            <a:r>
              <a:rPr lang="pt-BR" dirty="0"/>
              <a:t> para USB 2.0 a 2500 MB/</a:t>
            </a:r>
            <a:r>
              <a:rPr lang="pt-BR" dirty="0" err="1"/>
              <a:t>s</a:t>
            </a:r>
            <a:r>
              <a:rPr lang="pt-BR" dirty="0"/>
              <a:t> para </a:t>
            </a:r>
            <a:r>
              <a:rPr lang="pt-BR" dirty="0" err="1"/>
              <a:t>Fibre</a:t>
            </a:r>
            <a:r>
              <a:rPr lang="pt-BR" dirty="0"/>
              <a:t> Channel-20GFC.</a:t>
            </a:r>
          </a:p>
        </p:txBody>
      </p:sp>
    </p:spTree>
    <p:extLst>
      <p:ext uri="{BB962C8B-B14F-4D97-AF65-F5344CB8AC3E}">
        <p14:creationId xmlns:p14="http://schemas.microsoft.com/office/powerpoint/2010/main" val="3028450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6F9765A-C453-074C-A8AD-98EF4136C35C}"/>
              </a:ext>
            </a:extLst>
          </p:cNvPr>
          <p:cNvSpPr>
            <a:spLocks noGrp="1" noChangeArrowheads="1"/>
          </p:cNvSpPr>
          <p:nvPr>
            <p:ph type="title"/>
          </p:nvPr>
        </p:nvSpPr>
        <p:spPr>
          <a:xfrm>
            <a:off x="533400" y="168276"/>
            <a:ext cx="9677400" cy="576263"/>
          </a:xfrm>
        </p:spPr>
        <p:txBody>
          <a:bodyPr/>
          <a:lstStyle/>
          <a:p>
            <a:pPr eaLnBrk="1" hangingPunct="1"/>
            <a:r>
              <a:rPr lang="pt-BR" altLang="en-BR" dirty="0"/>
              <a:t>Escalonamento de disco</a:t>
            </a:r>
          </a:p>
        </p:txBody>
      </p:sp>
      <p:sp>
        <p:nvSpPr>
          <p:cNvPr id="22530" name="Rectangle 3">
            <a:extLst>
              <a:ext uri="{FF2B5EF4-FFF2-40B4-BE49-F238E27FC236}">
                <a16:creationId xmlns:a16="http://schemas.microsoft.com/office/drawing/2014/main" id="{439B60CF-3FB8-6042-B3CD-679F10544D3D}"/>
              </a:ext>
            </a:extLst>
          </p:cNvPr>
          <p:cNvSpPr>
            <a:spLocks noGrp="1" noChangeArrowheads="1"/>
          </p:cNvSpPr>
          <p:nvPr>
            <p:ph type="body" idx="1"/>
          </p:nvPr>
        </p:nvSpPr>
        <p:spPr>
          <a:xfrm>
            <a:off x="283030" y="1020118"/>
            <a:ext cx="5426108" cy="5565773"/>
          </a:xfrm>
        </p:spPr>
        <p:txBody>
          <a:bodyPr/>
          <a:lstStyle/>
          <a:p>
            <a:pPr marL="342882" lvl="1" indent="-342882">
              <a:buClr>
                <a:srgbClr val="993300"/>
              </a:buClr>
              <a:buSzPct val="90000"/>
              <a:buFont typeface="Monotype Sorts" pitchFamily="2" charset="2"/>
              <a:buChar char="n"/>
            </a:pPr>
            <a:r>
              <a:rPr lang="pt-BR" altLang="en-BR" dirty="0"/>
              <a:t>Uma vez que atrasos de </a:t>
            </a:r>
            <a:r>
              <a:rPr lang="pt-BR" altLang="en-BR" dirty="0" err="1"/>
              <a:t>seek</a:t>
            </a:r>
            <a:r>
              <a:rPr lang="pt-BR" altLang="en-BR" dirty="0"/>
              <a:t> e rotação do disco são muito caros, o desempenho pode ser significativamente aprimorado otimizando a ordem em que as solicitações pendentes são atendidas. O escalonamento de disco pode ser feito pelo sistema operacional, pelo firmware do disco ou por ambos.</a:t>
            </a:r>
            <a:r>
              <a:rPr lang="pt-BR" altLang="en-BR" dirty="0">
                <a:sym typeface="Symbol" pitchFamily="2" charset="2"/>
              </a:rPr>
              <a:t> Os principais algoritmos são FCFS, SSTF, SCAN e C-SCAN.</a:t>
            </a:r>
          </a:p>
          <a:p>
            <a:pPr marL="342882" lvl="1" indent="-342882">
              <a:buClr>
                <a:srgbClr val="993300"/>
              </a:buClr>
              <a:buSzPct val="90000"/>
              <a:buFont typeface="Monotype Sorts" pitchFamily="2" charset="2"/>
              <a:buChar char="n"/>
            </a:pPr>
            <a:endParaRPr lang="pt-BR" altLang="en-BR" dirty="0">
              <a:sym typeface="Symbol" pitchFamily="2" charset="2"/>
            </a:endParaRPr>
          </a:p>
          <a:p>
            <a:pPr marL="342882" lvl="1" indent="-342882">
              <a:buClr>
                <a:srgbClr val="993300"/>
              </a:buClr>
              <a:buSzPct val="90000"/>
              <a:buFont typeface="Monotype Sorts" pitchFamily="2" charset="2"/>
              <a:buChar char="n"/>
            </a:pPr>
            <a:r>
              <a:rPr lang="pt-BR" altLang="en-BR" u="sng" dirty="0"/>
              <a:t>FCSF</a:t>
            </a:r>
            <a:r>
              <a:rPr lang="pt-BR" altLang="en-BR" dirty="0"/>
              <a:t>. A coisa mais simples a fazer é processar as solicitações na ordem FCFS (</a:t>
            </a:r>
            <a:r>
              <a:rPr lang="pt-BR" altLang="en-BR" dirty="0" err="1"/>
              <a:t>first</a:t>
            </a:r>
            <a:r>
              <a:rPr lang="pt-BR" altLang="en-BR" dirty="0"/>
              <a:t> come </a:t>
            </a:r>
            <a:r>
              <a:rPr lang="pt-BR" altLang="en-BR" dirty="0" err="1"/>
              <a:t>first</a:t>
            </a:r>
            <a:r>
              <a:rPr lang="pt-BR" altLang="en-BR" dirty="0"/>
              <a:t> </a:t>
            </a:r>
            <a:r>
              <a:rPr lang="pt-BR" altLang="en-BR" dirty="0" err="1"/>
              <a:t>served</a:t>
            </a:r>
            <a:r>
              <a:rPr lang="pt-BR" altLang="en-BR" dirty="0"/>
              <a:t>). Infelizmente, um escalonador FCFS pode ter desempenho ruim. Por exemplo, uma sequência de solicitações que alternam entre as trilhas externas e internas de um disco resultará em muitas </a:t>
            </a:r>
            <a:r>
              <a:rPr lang="pt-BR" altLang="en-BR" dirty="0" err="1"/>
              <a:t>seeks</a:t>
            </a:r>
            <a:r>
              <a:rPr lang="pt-BR" altLang="en-BR" dirty="0"/>
              <a:t> longos.</a:t>
            </a:r>
          </a:p>
        </p:txBody>
      </p:sp>
      <p:sp>
        <p:nvSpPr>
          <p:cNvPr id="4" name="Text Box 4">
            <a:extLst>
              <a:ext uri="{FF2B5EF4-FFF2-40B4-BE49-F238E27FC236}">
                <a16:creationId xmlns:a16="http://schemas.microsoft.com/office/drawing/2014/main" id="{77C9F642-EEDF-B04E-A585-DE915482B059}"/>
              </a:ext>
            </a:extLst>
          </p:cNvPr>
          <p:cNvSpPr txBox="1">
            <a:spLocks noChangeArrowheads="1"/>
          </p:cNvSpPr>
          <p:nvPr/>
        </p:nvSpPr>
        <p:spPr bwMode="auto">
          <a:xfrm>
            <a:off x="6104490" y="977907"/>
            <a:ext cx="5775922" cy="7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BR" sz="1800" dirty="0" err="1">
                <a:latin typeface="Helvetica" pitchFamily="2" charset="0"/>
              </a:rPr>
              <a:t>Ilustração</a:t>
            </a:r>
            <a:r>
              <a:rPr lang="en-US" altLang="en-BR" sz="1800" dirty="0">
                <a:latin typeface="Helvetica" pitchFamily="2" charset="0"/>
              </a:rPr>
              <a:t> </a:t>
            </a:r>
            <a:r>
              <a:rPr lang="en-US" altLang="en-BR" sz="1800" dirty="0" err="1">
                <a:latin typeface="Helvetica" pitchFamily="2" charset="0"/>
              </a:rPr>
              <a:t>mostra</a:t>
            </a:r>
            <a:r>
              <a:rPr lang="en-US" altLang="en-BR" sz="1800" dirty="0">
                <a:latin typeface="Helvetica" pitchFamily="2" charset="0"/>
              </a:rPr>
              <a:t> um </a:t>
            </a:r>
            <a:r>
              <a:rPr lang="en-US" altLang="en-BR" sz="1800" dirty="0" err="1">
                <a:latin typeface="Helvetica" pitchFamily="2" charset="0"/>
              </a:rPr>
              <a:t>movimento</a:t>
            </a:r>
            <a:r>
              <a:rPr lang="en-US" altLang="en-BR" sz="1800" dirty="0">
                <a:latin typeface="Helvetica" pitchFamily="2" charset="0"/>
              </a:rPr>
              <a:t> total de 640 </a:t>
            </a:r>
            <a:r>
              <a:rPr lang="en-US" altLang="en-BR" sz="1800" dirty="0" err="1">
                <a:latin typeface="Helvetica" pitchFamily="2" charset="0"/>
              </a:rPr>
              <a:t>cilindros</a:t>
            </a:r>
            <a:r>
              <a:rPr lang="en-US" altLang="en-BR" sz="1800" dirty="0">
                <a:latin typeface="Helvetica" pitchFamily="2" charset="0"/>
              </a:rPr>
              <a:t> </a:t>
            </a:r>
          </a:p>
          <a:p>
            <a:pPr algn="ctr">
              <a:spcBef>
                <a:spcPct val="50000"/>
              </a:spcBef>
            </a:pPr>
            <a:r>
              <a:rPr lang="en-US" altLang="en-BR" sz="1800" dirty="0">
                <a:latin typeface="Helvetica" pitchFamily="2" charset="0"/>
              </a:rPr>
              <a:t>com o </a:t>
            </a:r>
            <a:r>
              <a:rPr lang="en-US" altLang="en-BR" sz="1800" dirty="0" err="1">
                <a:latin typeface="Helvetica" pitchFamily="2" charset="0"/>
              </a:rPr>
              <a:t>algoritmo</a:t>
            </a:r>
            <a:r>
              <a:rPr lang="en-US" altLang="en-BR" sz="1800" dirty="0">
                <a:latin typeface="Helvetica" pitchFamily="2" charset="0"/>
              </a:rPr>
              <a:t> FCFS</a:t>
            </a:r>
          </a:p>
        </p:txBody>
      </p:sp>
      <p:pic>
        <p:nvPicPr>
          <p:cNvPr id="5" name="Picture 6">
            <a:extLst>
              <a:ext uri="{FF2B5EF4-FFF2-40B4-BE49-F238E27FC236}">
                <a16:creationId xmlns:a16="http://schemas.microsoft.com/office/drawing/2014/main" id="{8012EEFF-37A0-504C-857A-D03BB334B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100" y="1867999"/>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998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6F9765A-C453-074C-A8AD-98EF4136C35C}"/>
              </a:ext>
            </a:extLst>
          </p:cNvPr>
          <p:cNvSpPr>
            <a:spLocks noGrp="1" noChangeArrowheads="1"/>
          </p:cNvSpPr>
          <p:nvPr>
            <p:ph type="title"/>
          </p:nvPr>
        </p:nvSpPr>
        <p:spPr>
          <a:xfrm>
            <a:off x="533400" y="168276"/>
            <a:ext cx="9677400" cy="576263"/>
          </a:xfrm>
        </p:spPr>
        <p:txBody>
          <a:bodyPr/>
          <a:lstStyle/>
          <a:p>
            <a:pPr eaLnBrk="1" hangingPunct="1"/>
            <a:r>
              <a:rPr lang="pt-BR" altLang="en-BR" dirty="0"/>
              <a:t>Escalonamento de disco (Cont.)</a:t>
            </a:r>
          </a:p>
        </p:txBody>
      </p:sp>
      <p:sp>
        <p:nvSpPr>
          <p:cNvPr id="22530" name="Rectangle 3">
            <a:extLst>
              <a:ext uri="{FF2B5EF4-FFF2-40B4-BE49-F238E27FC236}">
                <a16:creationId xmlns:a16="http://schemas.microsoft.com/office/drawing/2014/main" id="{439B60CF-3FB8-6042-B3CD-679F10544D3D}"/>
              </a:ext>
            </a:extLst>
          </p:cNvPr>
          <p:cNvSpPr>
            <a:spLocks noGrp="1" noChangeArrowheads="1"/>
          </p:cNvSpPr>
          <p:nvPr>
            <p:ph type="body" idx="1"/>
          </p:nvPr>
        </p:nvSpPr>
        <p:spPr>
          <a:xfrm>
            <a:off x="236136" y="914611"/>
            <a:ext cx="11440047" cy="1406558"/>
          </a:xfrm>
        </p:spPr>
        <p:txBody>
          <a:bodyPr/>
          <a:lstStyle/>
          <a:p>
            <a:pPr marL="342882" lvl="1" indent="-342882">
              <a:buClr>
                <a:srgbClr val="993300"/>
              </a:buClr>
              <a:buSzPct val="90000"/>
              <a:buFont typeface="Monotype Sorts" pitchFamily="2" charset="2"/>
              <a:buChar char="n"/>
            </a:pPr>
            <a:r>
              <a:rPr lang="pt-BR" altLang="en-BR" u="sng" dirty="0"/>
              <a:t>SSTF (</a:t>
            </a:r>
            <a:r>
              <a:rPr lang="pt-BR" altLang="en-BR" u="sng" dirty="0" err="1"/>
              <a:t>shortest</a:t>
            </a:r>
            <a:r>
              <a:rPr lang="pt-BR" altLang="en-BR" u="sng" dirty="0"/>
              <a:t> </a:t>
            </a:r>
            <a:r>
              <a:rPr lang="pt-BR" altLang="en-BR" u="sng" dirty="0" err="1"/>
              <a:t>Seek</a:t>
            </a:r>
            <a:r>
              <a:rPr lang="pt-BR" altLang="en-BR" u="sng" dirty="0"/>
              <a:t> Time </a:t>
            </a:r>
            <a:r>
              <a:rPr lang="pt-BR" altLang="en-BR" u="sng" dirty="0" err="1"/>
              <a:t>First</a:t>
            </a:r>
            <a:r>
              <a:rPr lang="pt-BR" altLang="en-BR" u="sng" dirty="0"/>
              <a:t>)</a:t>
            </a:r>
            <a:r>
              <a:rPr lang="pt-BR" altLang="en-BR" dirty="0"/>
              <a:t>. dada a posição atual da cabeça de leitura/escrita do disco, sempre atender a solicitação pendente que puder ser tratada no menor tempo possível.</a:t>
            </a:r>
          </a:p>
          <a:p>
            <a:r>
              <a:rPr lang="en-US" altLang="en-BR" dirty="0"/>
              <a:t>SSTF </a:t>
            </a:r>
            <a:r>
              <a:rPr lang="en-US" altLang="en-BR" dirty="0" err="1"/>
              <a:t>pode</a:t>
            </a:r>
            <a:r>
              <a:rPr lang="en-US" altLang="en-BR" dirty="0"/>
              <a:t> </a:t>
            </a:r>
            <a:r>
              <a:rPr lang="en-US" altLang="en-BR" dirty="0" err="1"/>
              <a:t>causar</a:t>
            </a:r>
            <a:r>
              <a:rPr lang="en-US" altLang="en-BR" dirty="0"/>
              <a:t> starvation de </a:t>
            </a:r>
            <a:r>
              <a:rPr lang="en-US" altLang="en-BR" dirty="0" err="1"/>
              <a:t>algumas</a:t>
            </a:r>
            <a:r>
              <a:rPr lang="en-US" altLang="en-BR" dirty="0"/>
              <a:t> </a:t>
            </a:r>
            <a:r>
              <a:rPr lang="en-US" altLang="en-BR" dirty="0" err="1"/>
              <a:t>requisições</a:t>
            </a:r>
            <a:r>
              <a:rPr lang="en-US" altLang="en-BR" dirty="0"/>
              <a:t>. </a:t>
            </a:r>
            <a:r>
              <a:rPr lang="en-US" altLang="en-BR" dirty="0" err="1"/>
              <a:t>Ilustração</a:t>
            </a:r>
            <a:r>
              <a:rPr lang="en-US" altLang="en-BR" dirty="0"/>
              <a:t> </a:t>
            </a:r>
            <a:r>
              <a:rPr lang="en-US" altLang="en-BR" dirty="0" err="1"/>
              <a:t>mostra</a:t>
            </a:r>
            <a:r>
              <a:rPr lang="en-US" altLang="en-BR" dirty="0"/>
              <a:t> um </a:t>
            </a:r>
            <a:r>
              <a:rPr lang="en-US" altLang="en-BR" dirty="0" err="1"/>
              <a:t>movimento</a:t>
            </a:r>
            <a:r>
              <a:rPr lang="en-US" altLang="en-BR" dirty="0"/>
              <a:t> total de </a:t>
            </a:r>
            <a:r>
              <a:rPr lang="en-US" altLang="en-BR" dirty="0" err="1"/>
              <a:t>cabeça</a:t>
            </a:r>
            <a:r>
              <a:rPr lang="en-US" altLang="en-BR" dirty="0"/>
              <a:t> de </a:t>
            </a:r>
            <a:r>
              <a:rPr lang="en-US" altLang="en-BR" dirty="0" err="1"/>
              <a:t>leitura</a:t>
            </a:r>
            <a:r>
              <a:rPr lang="en-US" altLang="en-BR" dirty="0"/>
              <a:t> de 236 </a:t>
            </a:r>
            <a:r>
              <a:rPr lang="en-US" altLang="en-BR" dirty="0" err="1"/>
              <a:t>cilindros</a:t>
            </a:r>
            <a:endParaRPr lang="en-US" altLang="en-BR" dirty="0"/>
          </a:p>
          <a:p>
            <a:pPr marL="342882" lvl="1" indent="-342882">
              <a:buClr>
                <a:srgbClr val="993300"/>
              </a:buClr>
              <a:buSzPct val="90000"/>
              <a:buFont typeface="Monotype Sorts" pitchFamily="2" charset="2"/>
              <a:buChar char="n"/>
            </a:pPr>
            <a:endParaRPr lang="pt-BR" altLang="en-BR" dirty="0"/>
          </a:p>
          <a:p>
            <a:pPr marL="342882" lvl="1" indent="-342882">
              <a:buClr>
                <a:srgbClr val="993300"/>
              </a:buClr>
              <a:buSzPct val="90000"/>
              <a:buFont typeface="Monotype Sorts" pitchFamily="2" charset="2"/>
              <a:buChar char="n"/>
            </a:pPr>
            <a:endParaRPr lang="pt-BR" altLang="en-BR" dirty="0"/>
          </a:p>
        </p:txBody>
      </p:sp>
      <p:pic>
        <p:nvPicPr>
          <p:cNvPr id="6" name="Picture 4" descr="12">
            <a:extLst>
              <a:ext uri="{FF2B5EF4-FFF2-40B4-BE49-F238E27FC236}">
                <a16:creationId xmlns:a16="http://schemas.microsoft.com/office/drawing/2014/main" id="{8393A24E-0C3C-AA40-80F8-773C326A1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216" y="2748460"/>
            <a:ext cx="5650158" cy="380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6180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6F9765A-C453-074C-A8AD-98EF4136C35C}"/>
              </a:ext>
            </a:extLst>
          </p:cNvPr>
          <p:cNvSpPr>
            <a:spLocks noGrp="1" noChangeArrowheads="1"/>
          </p:cNvSpPr>
          <p:nvPr>
            <p:ph type="title"/>
          </p:nvPr>
        </p:nvSpPr>
        <p:spPr>
          <a:xfrm>
            <a:off x="533400" y="168276"/>
            <a:ext cx="9677400" cy="576263"/>
          </a:xfrm>
        </p:spPr>
        <p:txBody>
          <a:bodyPr/>
          <a:lstStyle/>
          <a:p>
            <a:pPr eaLnBrk="1" hangingPunct="1"/>
            <a:r>
              <a:rPr lang="pt-BR" altLang="en-BR" dirty="0"/>
              <a:t>Escalonamento de disco (Cont.)</a:t>
            </a:r>
          </a:p>
        </p:txBody>
      </p:sp>
      <p:sp>
        <p:nvSpPr>
          <p:cNvPr id="22530" name="Rectangle 3">
            <a:extLst>
              <a:ext uri="{FF2B5EF4-FFF2-40B4-BE49-F238E27FC236}">
                <a16:creationId xmlns:a16="http://schemas.microsoft.com/office/drawing/2014/main" id="{439B60CF-3FB8-6042-B3CD-679F10544D3D}"/>
              </a:ext>
            </a:extLst>
          </p:cNvPr>
          <p:cNvSpPr>
            <a:spLocks noGrp="1" noChangeArrowheads="1"/>
          </p:cNvSpPr>
          <p:nvPr>
            <p:ph type="body" idx="1"/>
          </p:nvPr>
        </p:nvSpPr>
        <p:spPr>
          <a:xfrm>
            <a:off x="236136" y="914611"/>
            <a:ext cx="11440047" cy="4970374"/>
          </a:xfrm>
        </p:spPr>
        <p:txBody>
          <a:bodyPr/>
          <a:lstStyle/>
          <a:p>
            <a:pPr marL="342882" lvl="1" indent="-342882">
              <a:buClr>
                <a:srgbClr val="993300"/>
              </a:buClr>
              <a:buSzPct val="90000"/>
              <a:buFont typeface="Monotype Sorts" pitchFamily="2" charset="2"/>
              <a:buChar char="n"/>
            </a:pPr>
            <a:r>
              <a:rPr lang="pt-BR" altLang="en-BR" u="sng" dirty="0"/>
              <a:t>Elevador, SCAN e CSCAN</a:t>
            </a:r>
            <a:r>
              <a:rPr lang="pt-BR" altLang="en-BR" dirty="0"/>
              <a:t>. Algoritmos baseados em elevador, como SCAN e CSCAN, têm bom desempenho e também garantem justiça, pois nenhuma solicitação é forçada a esperar por um tempo excessivamente longo. </a:t>
            </a:r>
          </a:p>
          <a:p>
            <a:pPr marL="342882" lvl="1" indent="-342882">
              <a:buClr>
                <a:srgbClr val="993300"/>
              </a:buClr>
              <a:buSzPct val="90000"/>
              <a:buFont typeface="Monotype Sorts" pitchFamily="2" charset="2"/>
              <a:buChar char="n"/>
            </a:pPr>
            <a:endParaRPr lang="pt-BR" altLang="en-BR" dirty="0"/>
          </a:p>
          <a:p>
            <a:pPr marL="342882" lvl="1" indent="-342882">
              <a:buClr>
                <a:srgbClr val="993300"/>
              </a:buClr>
              <a:buSzPct val="90000"/>
              <a:buFont typeface="Monotype Sorts" pitchFamily="2" charset="2"/>
              <a:buChar char="n"/>
            </a:pPr>
            <a:r>
              <a:rPr lang="pt-BR" altLang="en-BR" dirty="0"/>
              <a:t>A abordagem básica é semelhante ao funcionamento de um elevador: quando um elevador está subindo, ele continua subindo até que todas as solicitações pendentes para ir aos andares acima dele sejam atendidas; então, quando um elevador está descendo, ele continua descendo até que todas as solicitações pendentes para ir aos andares abaixo dele sejam atendidas.</a:t>
            </a:r>
          </a:p>
          <a:p>
            <a:pPr marL="342882" lvl="1" indent="-342882">
              <a:buClr>
                <a:srgbClr val="993300"/>
              </a:buClr>
              <a:buSzPct val="90000"/>
              <a:buFont typeface="Monotype Sorts" pitchFamily="2" charset="2"/>
              <a:buChar char="n"/>
            </a:pPr>
            <a:endParaRPr lang="pt-BR" altLang="en-BR" dirty="0"/>
          </a:p>
          <a:p>
            <a:pPr marL="342882" lvl="1" indent="-342882">
              <a:buClr>
                <a:srgbClr val="993300"/>
              </a:buClr>
              <a:buSzPct val="90000"/>
              <a:buFont typeface="Monotype Sorts" pitchFamily="2" charset="2"/>
              <a:buChar char="n"/>
            </a:pPr>
            <a:r>
              <a:rPr lang="pt-BR" altLang="en-BR" dirty="0"/>
              <a:t>A diferença entre o SCAN e o CSCAN é que o CSCAN após servir as solicitações indo em uma direção volta para o ponto de partida sem atender solicitações para recomeçar o processo. A vantagem é que na volta ele salta imediatamente para uma região onde o número de requisições pendentes é mais denso.</a:t>
            </a:r>
          </a:p>
          <a:p>
            <a:pPr marL="342882" lvl="1" indent="-342882">
              <a:buClr>
                <a:srgbClr val="993300"/>
              </a:buClr>
              <a:buSzPct val="90000"/>
              <a:buFont typeface="Monotype Sorts" pitchFamily="2" charset="2"/>
              <a:buChar char="n"/>
            </a:pPr>
            <a:endParaRPr lang="pt-BR" altLang="en-BR" dirty="0"/>
          </a:p>
        </p:txBody>
      </p:sp>
    </p:spTree>
    <p:extLst>
      <p:ext uri="{BB962C8B-B14F-4D97-AF65-F5344CB8AC3E}">
        <p14:creationId xmlns:p14="http://schemas.microsoft.com/office/powerpoint/2010/main" val="757921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CB40-CC3B-D642-959E-5863F23CDB98}"/>
              </a:ext>
            </a:extLst>
          </p:cNvPr>
          <p:cNvSpPr>
            <a:spLocks noGrp="1"/>
          </p:cNvSpPr>
          <p:nvPr>
            <p:ph type="title"/>
          </p:nvPr>
        </p:nvSpPr>
        <p:spPr/>
        <p:txBody>
          <a:bodyPr/>
          <a:lstStyle/>
          <a:p>
            <a:r>
              <a:rPr lang="pt-BR" altLang="en-BR" dirty="0"/>
              <a:t>Escalonamento de disco (Cont.)</a:t>
            </a:r>
            <a:endParaRPr lang="pt-BR" dirty="0"/>
          </a:p>
        </p:txBody>
      </p:sp>
      <p:sp>
        <p:nvSpPr>
          <p:cNvPr id="4" name="Rectangle 3">
            <a:extLst>
              <a:ext uri="{FF2B5EF4-FFF2-40B4-BE49-F238E27FC236}">
                <a16:creationId xmlns:a16="http://schemas.microsoft.com/office/drawing/2014/main" id="{E335DB81-FBC4-7243-B4F5-6034CC506089}"/>
              </a:ext>
            </a:extLst>
          </p:cNvPr>
          <p:cNvSpPr txBox="1">
            <a:spLocks noChangeArrowheads="1"/>
          </p:cNvSpPr>
          <p:nvPr/>
        </p:nvSpPr>
        <p:spPr bwMode="auto">
          <a:xfrm>
            <a:off x="478971" y="1150939"/>
            <a:ext cx="11299372"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3pPr>
            <a:lvl4pPr marL="1428679" indent="-228589" algn="l" rtl="0" eaLnBrk="0" fontAlgn="base" hangingPunct="0">
              <a:spcBef>
                <a:spcPct val="35000"/>
              </a:spcBef>
              <a:spcAft>
                <a:spcPct val="0"/>
              </a:spcAft>
              <a:buClr>
                <a:schemeClr val="hlink"/>
              </a:buClr>
              <a:buSzPct val="75000"/>
              <a:buChar char="–"/>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4pPr>
            <a:lvl5pPr marL="1771562" indent="-228589" algn="l" rtl="0" eaLnBrk="0" fontAlgn="base" hangingPunct="0">
              <a:spcBef>
                <a:spcPct val="35000"/>
              </a:spcBef>
              <a:spcAft>
                <a:spcPct val="0"/>
              </a:spcAft>
              <a:buClr>
                <a:srgbClr val="FF0066"/>
              </a:buClr>
              <a:buSzPct val="75000"/>
              <a:buChar char="»"/>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pt-BR" altLang="en-BR" kern="0"/>
              <a:t>Partindo da posição inicial, o braço de disco é movido em direção a um dos extremos, servindo requisições associadas ao cilindro que ele está correntemente posicionado. Ao chegar em um extremo, a direção de movimento é invertida. SCAN</a:t>
            </a:r>
            <a:r>
              <a:rPr lang="pt-BR" altLang="en-BR" kern="0">
                <a:solidFill>
                  <a:srgbClr val="3366FF"/>
                </a:solidFill>
              </a:rPr>
              <a:t> </a:t>
            </a:r>
            <a:r>
              <a:rPr lang="pt-BR" altLang="en-BR" kern="0"/>
              <a:t>é algumas vezes chamado de </a:t>
            </a:r>
            <a:r>
              <a:rPr lang="pt-BR" altLang="en-BR" u="sng" kern="0"/>
              <a:t>algoritmo elevador</a:t>
            </a:r>
            <a:r>
              <a:rPr lang="pt-BR" altLang="en-BR" kern="0"/>
              <a:t>.</a:t>
            </a:r>
            <a:endParaRPr lang="pt-BR" altLang="en-BR" kern="0" dirty="0"/>
          </a:p>
        </p:txBody>
      </p:sp>
      <p:pic>
        <p:nvPicPr>
          <p:cNvPr id="5" name="Picture 6">
            <a:extLst>
              <a:ext uri="{FF2B5EF4-FFF2-40B4-BE49-F238E27FC236}">
                <a16:creationId xmlns:a16="http://schemas.microsoft.com/office/drawing/2014/main" id="{9F4537CB-6D95-4240-8183-9FC03E9EF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2820989"/>
            <a:ext cx="4332288"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
            <a:extLst>
              <a:ext uri="{FF2B5EF4-FFF2-40B4-BE49-F238E27FC236}">
                <a16:creationId xmlns:a16="http://schemas.microsoft.com/office/drawing/2014/main" id="{F90C27B4-C1FA-A946-B13F-1B759AC0621E}"/>
              </a:ext>
            </a:extLst>
          </p:cNvPr>
          <p:cNvSpPr txBox="1">
            <a:spLocks noChangeArrowheads="1"/>
          </p:cNvSpPr>
          <p:nvPr/>
        </p:nvSpPr>
        <p:spPr bwMode="auto">
          <a:xfrm>
            <a:off x="7567614" y="3232151"/>
            <a:ext cx="26765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r>
              <a:rPr lang="pt-BR" altLang="en-BR" sz="1800" dirty="0"/>
              <a:t>253 cilindros são percorridos neste caso</a:t>
            </a:r>
          </a:p>
        </p:txBody>
      </p:sp>
      <p:sp>
        <p:nvSpPr>
          <p:cNvPr id="7" name="TextBox 2">
            <a:extLst>
              <a:ext uri="{FF2B5EF4-FFF2-40B4-BE49-F238E27FC236}">
                <a16:creationId xmlns:a16="http://schemas.microsoft.com/office/drawing/2014/main" id="{8F309260-85E2-F540-BA4D-CB609744C5C7}"/>
              </a:ext>
            </a:extLst>
          </p:cNvPr>
          <p:cNvSpPr txBox="1">
            <a:spLocks noChangeArrowheads="1"/>
          </p:cNvSpPr>
          <p:nvPr/>
        </p:nvSpPr>
        <p:spPr bwMode="auto">
          <a:xfrm>
            <a:off x="7715250" y="4899026"/>
            <a:ext cx="25860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r>
              <a:rPr lang="pt-BR" altLang="en-BR" sz="1800" dirty="0"/>
              <a:t>Tempo de espera médio pode ser ruim!</a:t>
            </a:r>
          </a:p>
        </p:txBody>
      </p:sp>
    </p:spTree>
    <p:extLst>
      <p:ext uri="{BB962C8B-B14F-4D97-AF65-F5344CB8AC3E}">
        <p14:creationId xmlns:p14="http://schemas.microsoft.com/office/powerpoint/2010/main" val="213305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CEE2-6FDF-1742-9C4F-63FFE1CE3F2E}"/>
              </a:ext>
            </a:extLst>
          </p:cNvPr>
          <p:cNvSpPr>
            <a:spLocks noGrp="1"/>
          </p:cNvSpPr>
          <p:nvPr>
            <p:ph type="title"/>
          </p:nvPr>
        </p:nvSpPr>
        <p:spPr/>
        <p:txBody>
          <a:bodyPr/>
          <a:lstStyle/>
          <a:p>
            <a:r>
              <a:rPr lang="pt-BR" altLang="en-BR" dirty="0"/>
              <a:t>Escalonamento de disco (Cont.)</a:t>
            </a:r>
            <a:endParaRPr lang="pt-BR" dirty="0"/>
          </a:p>
        </p:txBody>
      </p:sp>
      <p:sp>
        <p:nvSpPr>
          <p:cNvPr id="4" name="Rectangle 3">
            <a:extLst>
              <a:ext uri="{FF2B5EF4-FFF2-40B4-BE49-F238E27FC236}">
                <a16:creationId xmlns:a16="http://schemas.microsoft.com/office/drawing/2014/main" id="{C4B57F5D-2D55-4A46-8B9A-A701850E98BC}"/>
              </a:ext>
            </a:extLst>
          </p:cNvPr>
          <p:cNvSpPr txBox="1">
            <a:spLocks noChangeArrowheads="1"/>
          </p:cNvSpPr>
          <p:nvPr/>
        </p:nvSpPr>
        <p:spPr bwMode="auto">
          <a:xfrm>
            <a:off x="468086" y="1138238"/>
            <a:ext cx="11277600"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3pPr>
            <a:lvl4pPr marL="1428679" indent="-228589" algn="l" rtl="0" eaLnBrk="0" fontAlgn="base" hangingPunct="0">
              <a:spcBef>
                <a:spcPct val="35000"/>
              </a:spcBef>
              <a:spcAft>
                <a:spcPct val="0"/>
              </a:spcAft>
              <a:buClr>
                <a:schemeClr val="hlink"/>
              </a:buClr>
              <a:buSzPct val="75000"/>
              <a:buChar char="–"/>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4pPr>
            <a:lvl5pPr marL="1771562" indent="-228589" algn="l" rtl="0" eaLnBrk="0" fontAlgn="base" hangingPunct="0">
              <a:spcBef>
                <a:spcPct val="35000"/>
              </a:spcBef>
              <a:spcAft>
                <a:spcPct val="0"/>
              </a:spcAft>
              <a:buClr>
                <a:srgbClr val="FF0066"/>
              </a:buClr>
              <a:buSzPct val="75000"/>
              <a:buChar char="»"/>
              <a:defRPr kumimoji="1" sz="2000" b="0" i="0">
                <a:solidFill>
                  <a:schemeClr val="tx1"/>
                </a:solidFill>
                <a:latin typeface="Calibri Light" panose="020F0302020204030204" pitchFamily="34" charset="0"/>
                <a:ea typeface="ＭＳ Ｐゴシック" panose="020B0600070205080204" pitchFamily="34" charset="-128"/>
                <a:cs typeface="Calibri Light" panose="020F0302020204030204" pitchFamily="34"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altLang="en-BR" kern="0"/>
              <a:t>Proporciona um tempo de espera mais uniforme que o SCAN. A cabeça de leitura move para um extremo do disco servindo requisições. Quando o extremo é alcançado, imediatamente retorna para o outro extremo, sem servir qualquer requisição na volta.</a:t>
            </a:r>
            <a:endParaRPr lang="en-US" altLang="en-BR" kern="0" dirty="0"/>
          </a:p>
        </p:txBody>
      </p:sp>
      <p:pic>
        <p:nvPicPr>
          <p:cNvPr id="5" name="Picture 4">
            <a:extLst>
              <a:ext uri="{FF2B5EF4-FFF2-40B4-BE49-F238E27FC236}">
                <a16:creationId xmlns:a16="http://schemas.microsoft.com/office/drawing/2014/main" id="{50395B86-CBED-1B45-8A12-D6898028A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6" t="3731" r="925" b="3731"/>
          <a:stretch>
            <a:fillRect/>
          </a:stretch>
        </p:blipFill>
        <p:spPr bwMode="auto">
          <a:xfrm>
            <a:off x="2968626" y="2894014"/>
            <a:ext cx="4473575"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6" name="TextBox 1">
            <a:extLst>
              <a:ext uri="{FF2B5EF4-FFF2-40B4-BE49-F238E27FC236}">
                <a16:creationId xmlns:a16="http://schemas.microsoft.com/office/drawing/2014/main" id="{7D6E63F7-DF23-CD41-839C-F2B18E3541E6}"/>
              </a:ext>
            </a:extLst>
          </p:cNvPr>
          <p:cNvSpPr txBox="1">
            <a:spLocks noChangeArrowheads="1"/>
          </p:cNvSpPr>
          <p:nvPr/>
        </p:nvSpPr>
        <p:spPr bwMode="auto">
          <a:xfrm>
            <a:off x="8180389" y="4037014"/>
            <a:ext cx="20970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r>
              <a:rPr lang="pt-BR" altLang="en-BR" sz="1800"/>
              <a:t>Provê tempo de espera médio mais uniforme!</a:t>
            </a:r>
          </a:p>
        </p:txBody>
      </p:sp>
    </p:spTree>
    <p:extLst>
      <p:ext uri="{BB962C8B-B14F-4D97-AF65-F5344CB8AC3E}">
        <p14:creationId xmlns:p14="http://schemas.microsoft.com/office/powerpoint/2010/main" val="4021916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3807026-2FD0-824A-ADC2-2502F6AA6B58}"/>
              </a:ext>
            </a:extLst>
          </p:cNvPr>
          <p:cNvSpPr txBox="1">
            <a:spLocks/>
          </p:cNvSpPr>
          <p:nvPr/>
        </p:nvSpPr>
        <p:spPr>
          <a:xfrm>
            <a:off x="606641" y="1043354"/>
            <a:ext cx="11585359" cy="5439508"/>
          </a:xfrm>
          <a:prstGeom prst="rect">
            <a:avLst/>
          </a:prstGeom>
        </p:spPr>
        <p:txBody>
          <a:bodyPr/>
          <a:lst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a:solidFill>
                  <a:schemeClr val="tx1"/>
                </a:solidFill>
                <a:latin typeface="+mn-lt"/>
                <a:ea typeface="ＭＳ Ｐゴシック" panose="020B0600070205080204" pitchFamily="34" charset="-128"/>
                <a:cs typeface="MS PGothic"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a:solidFill>
                  <a:schemeClr val="tx1"/>
                </a:solidFill>
                <a:latin typeface="+mn-lt"/>
                <a:ea typeface="ＭＳ Ｐゴシック" panose="020B0600070205080204" pitchFamily="34" charset="-128"/>
                <a:cs typeface="MS PGothic"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a:solidFill>
                  <a:schemeClr val="tx1"/>
                </a:solidFill>
                <a:latin typeface="+mn-lt"/>
                <a:ea typeface="ＭＳ Ｐゴシック" panose="020B0600070205080204" pitchFamily="34" charset="-128"/>
                <a:cs typeface="MS PGothic" charset="0"/>
              </a:defRPr>
            </a:lvl3pPr>
            <a:lvl4pPr marL="1428679" indent="-228589" algn="l" rtl="0" eaLnBrk="0" fontAlgn="base" hangingPunct="0">
              <a:spcBef>
                <a:spcPct val="35000"/>
              </a:spcBef>
              <a:spcAft>
                <a:spcPct val="0"/>
              </a:spcAft>
              <a:buClr>
                <a:schemeClr val="hlink"/>
              </a:buClr>
              <a:buSzPct val="75000"/>
              <a:buChar char="–"/>
              <a:defRPr kumimoji="1" sz="2000">
                <a:solidFill>
                  <a:schemeClr val="tx1"/>
                </a:solidFill>
                <a:latin typeface="+mn-lt"/>
                <a:ea typeface="ＭＳ Ｐゴシック" panose="020B0600070205080204" pitchFamily="34" charset="-128"/>
                <a:cs typeface="MS PGothic" charset="0"/>
              </a:defRPr>
            </a:lvl4pPr>
            <a:lvl5pPr marL="1771562" indent="-228589" algn="l" rtl="0" eaLnBrk="0" fontAlgn="base" hangingPunct="0">
              <a:spcBef>
                <a:spcPct val="35000"/>
              </a:spcBef>
              <a:spcAft>
                <a:spcPct val="0"/>
              </a:spcAft>
              <a:buClr>
                <a:srgbClr val="FF0066"/>
              </a:buClr>
              <a:buSzPct val="75000"/>
              <a:buChar char="»"/>
              <a:defRPr kumimoji="1" sz="2000">
                <a:solidFill>
                  <a:schemeClr val="tx1"/>
                </a:solidFill>
                <a:latin typeface="+mn-lt"/>
                <a:ea typeface="ＭＳ Ｐゴシック" panose="020B0600070205080204" pitchFamily="34" charset="-128"/>
                <a:cs typeface="MS PGothic"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457200" indent="-457200">
              <a:buFont typeface="+mj-lt"/>
              <a:buAutoNum type="arabicPeriod"/>
            </a:pPr>
            <a:r>
              <a:rPr lang="pt-BR" kern="0" dirty="0">
                <a:latin typeface="Calibri Light" panose="020F0502020204030204" pitchFamily="34" charset="0"/>
                <a:cs typeface="Calibri Light" panose="020F0502020204030204" pitchFamily="34" charset="0"/>
              </a:rPr>
              <a:t>Introdução aos sistemas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Abstrações do sistema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API para operar com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Camadas de software do sistema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Dispositivos de armazenamento.</a:t>
            </a:r>
          </a:p>
          <a:p>
            <a:pPr marL="857231" lvl="1" indent="-457200">
              <a:buFont typeface="+mj-lt"/>
              <a:buAutoNum type="arabicPeriod"/>
            </a:pPr>
            <a:r>
              <a:rPr lang="pt-BR" kern="0" dirty="0">
                <a:latin typeface="Calibri Light" panose="020F0502020204030204" pitchFamily="34" charset="0"/>
                <a:cs typeface="Calibri Light" panose="020F0502020204030204" pitchFamily="34" charset="0"/>
              </a:rPr>
              <a:t>Discos magnéticos.</a:t>
            </a:r>
          </a:p>
          <a:p>
            <a:pPr marL="857231" lvl="1" indent="-457200">
              <a:buFont typeface="+mj-lt"/>
              <a:buAutoNum type="arabicPeriod"/>
            </a:pPr>
            <a:r>
              <a:rPr lang="pt-BR" kern="0" dirty="0">
                <a:solidFill>
                  <a:srgbClr val="C00000"/>
                </a:solidFill>
                <a:latin typeface="Calibri Light" panose="020F0502020204030204" pitchFamily="34" charset="0"/>
                <a:cs typeface="Calibri Light" panose="020F0502020204030204" pitchFamily="34" charset="0"/>
              </a:rPr>
              <a:t>Armazenamento flash.</a:t>
            </a:r>
          </a:p>
          <a:p>
            <a:pPr marL="0" indent="0">
              <a:buNone/>
            </a:pPr>
            <a:endParaRPr lang="pt-BR" kern="0" dirty="0">
              <a:solidFill>
                <a:srgbClr val="C00000"/>
              </a:solidFill>
              <a:latin typeface="Calibri Light" panose="020F0502020204030204" pitchFamily="34" charset="0"/>
              <a:cs typeface="Calibri Light" panose="020F0502020204030204" pitchFamily="34" charset="0"/>
            </a:endParaRPr>
          </a:p>
          <a:p>
            <a:pPr marL="0" indent="0">
              <a:buNone/>
            </a:pPr>
            <a:endParaRPr lang="pt-BR" kern="0" dirty="0">
              <a:solidFill>
                <a:srgbClr val="C00000"/>
              </a:solidFill>
              <a:latin typeface="Calibri Light" panose="020F0502020204030204" pitchFamily="34" charset="0"/>
              <a:cs typeface="Calibri Light" panose="020F0502020204030204" pitchFamily="34" charset="0"/>
            </a:endParaRPr>
          </a:p>
          <a:p>
            <a:pPr marL="0" indent="0">
              <a:buNone/>
            </a:pPr>
            <a:endParaRPr lang="pt-BR" kern="0" dirty="0">
              <a:latin typeface="Calibri Light" panose="020F0502020204030204" pitchFamily="34" charset="0"/>
              <a:cs typeface="Calibri Light" panose="020F0502020204030204" pitchFamily="34" charset="0"/>
            </a:endParaRPr>
          </a:p>
        </p:txBody>
      </p:sp>
      <p:sp>
        <p:nvSpPr>
          <p:cNvPr id="3" name="Title 2">
            <a:extLst>
              <a:ext uri="{FF2B5EF4-FFF2-40B4-BE49-F238E27FC236}">
                <a16:creationId xmlns:a16="http://schemas.microsoft.com/office/drawing/2014/main" id="{64A8BD3A-E1F9-4343-93A0-8D15E079CB37}"/>
              </a:ext>
            </a:extLst>
          </p:cNvPr>
          <p:cNvSpPr>
            <a:spLocks noGrp="1"/>
          </p:cNvSpPr>
          <p:nvPr>
            <p:ph type="title"/>
          </p:nvPr>
        </p:nvSpPr>
        <p:spPr/>
        <p:txBody>
          <a:bodyPr/>
          <a:lstStyle/>
          <a:p>
            <a:r>
              <a:rPr lang="pt-BR" dirty="0"/>
              <a:t>Visão geral</a:t>
            </a:r>
          </a:p>
        </p:txBody>
      </p:sp>
    </p:spTree>
    <p:extLst>
      <p:ext uri="{BB962C8B-B14F-4D97-AF65-F5344CB8AC3E}">
        <p14:creationId xmlns:p14="http://schemas.microsoft.com/office/powerpoint/2010/main" val="3671853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326B-439F-AF4D-B39E-C0AB0A6273E7}"/>
              </a:ext>
            </a:extLst>
          </p:cNvPr>
          <p:cNvSpPr>
            <a:spLocks noGrp="1"/>
          </p:cNvSpPr>
          <p:nvPr>
            <p:ph type="title"/>
          </p:nvPr>
        </p:nvSpPr>
        <p:spPr/>
        <p:txBody>
          <a:bodyPr/>
          <a:lstStyle/>
          <a:p>
            <a:r>
              <a:rPr lang="pt-BR" dirty="0"/>
              <a:t>Armazenamento flash</a:t>
            </a:r>
          </a:p>
        </p:txBody>
      </p:sp>
      <p:sp>
        <p:nvSpPr>
          <p:cNvPr id="3" name="Content Placeholder 2">
            <a:extLst>
              <a:ext uri="{FF2B5EF4-FFF2-40B4-BE49-F238E27FC236}">
                <a16:creationId xmlns:a16="http://schemas.microsoft.com/office/drawing/2014/main" id="{F009A1D3-8F1D-5C4D-8FB3-0B54416111BB}"/>
              </a:ext>
            </a:extLst>
          </p:cNvPr>
          <p:cNvSpPr>
            <a:spLocks noGrp="1"/>
          </p:cNvSpPr>
          <p:nvPr>
            <p:ph idx="1"/>
          </p:nvPr>
        </p:nvSpPr>
        <p:spPr>
          <a:xfrm>
            <a:off x="462713" y="1134342"/>
            <a:ext cx="11401041" cy="4530725"/>
          </a:xfrm>
        </p:spPr>
        <p:txBody>
          <a:bodyPr/>
          <a:lstStyle/>
          <a:p>
            <a:r>
              <a:rPr lang="pt-BR" dirty="0"/>
              <a:t>Na última década, o armazenamento flash tornou-se um meio de armazenamento amplamente utilizado. Atualmente, é a tecnologia de armazenamento dominante para dispositivos portáteis, de telefones a câmeras e pen drives, e é usado em uma fração crescente de laptops e servidores.</a:t>
            </a:r>
          </a:p>
          <a:p>
            <a:pPr marL="0" indent="0">
              <a:buNone/>
            </a:pPr>
            <a:endParaRPr lang="pt-BR" dirty="0"/>
          </a:p>
          <a:p>
            <a:r>
              <a:rPr lang="pt-BR" dirty="0"/>
              <a:t>O armazenamento flash é constituído por dispositivos de estado sólido: não possui partes móveis e armazena dados usando circuitos elétricos. Como não tem partes móveis, pode ter muito melhor desempenho de </a:t>
            </a:r>
            <a:r>
              <a:rPr lang="pt-BR" dirty="0" err="1"/>
              <a:t>I</a:t>
            </a:r>
            <a:r>
              <a:rPr lang="pt-BR" dirty="0"/>
              <a:t>/O randômico do que os discos, além de usar menos energia e ser menos vulnerável a danos físicos. Por outro lado, o armazenamento flash permanece significativamente mais caro por byte de armazenamento do que os discos.</a:t>
            </a:r>
          </a:p>
          <a:p>
            <a:endParaRPr lang="pt-BR" dirty="0"/>
          </a:p>
          <a:p>
            <a:r>
              <a:rPr lang="pt-BR" dirty="0"/>
              <a:t>As memórias </a:t>
            </a:r>
            <a:r>
              <a:rPr lang="pt-BR" dirty="0" err="1"/>
              <a:t>flashs</a:t>
            </a:r>
            <a:r>
              <a:rPr lang="pt-BR" dirty="0"/>
              <a:t> </a:t>
            </a:r>
            <a:r>
              <a:rPr lang="pt-BR" dirty="0" err="1"/>
              <a:t>quanso</a:t>
            </a:r>
            <a:r>
              <a:rPr lang="pt-BR" dirty="0"/>
              <a:t> usadas como uma unidade de disco são chamadas de disco de estado sólido (</a:t>
            </a:r>
            <a:r>
              <a:rPr lang="pt-BR" u="sng" dirty="0"/>
              <a:t>SS</a:t>
            </a:r>
            <a:r>
              <a:rPr lang="pt-BR" dirty="0"/>
              <a:t>D).</a:t>
            </a:r>
            <a:endParaRPr lang="pt-BR" altLang="en-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2890528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76A66D-3DBC-354C-B957-6FEB29BAADD6}"/>
              </a:ext>
            </a:extLst>
          </p:cNvPr>
          <p:cNvPicPr>
            <a:picLocks noChangeAspect="1"/>
          </p:cNvPicPr>
          <p:nvPr/>
        </p:nvPicPr>
        <p:blipFill>
          <a:blip r:embed="rId2"/>
          <a:stretch>
            <a:fillRect/>
          </a:stretch>
        </p:blipFill>
        <p:spPr>
          <a:xfrm>
            <a:off x="1441450" y="1071339"/>
            <a:ext cx="9309100" cy="5651500"/>
          </a:xfrm>
          <a:prstGeom prst="rect">
            <a:avLst/>
          </a:prstGeom>
        </p:spPr>
      </p:pic>
    </p:spTree>
    <p:extLst>
      <p:ext uri="{BB962C8B-B14F-4D97-AF65-F5344CB8AC3E}">
        <p14:creationId xmlns:p14="http://schemas.microsoft.com/office/powerpoint/2010/main" val="16708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37EF-C6B6-5541-8DB5-D5BD4AD21D2A}"/>
              </a:ext>
            </a:extLst>
          </p:cNvPr>
          <p:cNvSpPr>
            <a:spLocks noGrp="1"/>
          </p:cNvSpPr>
          <p:nvPr>
            <p:ph type="title"/>
          </p:nvPr>
        </p:nvSpPr>
        <p:spPr>
          <a:xfrm>
            <a:off x="370390" y="129389"/>
            <a:ext cx="11212010" cy="576262"/>
          </a:xfrm>
        </p:spPr>
        <p:txBody>
          <a:bodyPr/>
          <a:lstStyle/>
          <a:p>
            <a:r>
              <a:rPr lang="pt-BR" dirty="0"/>
              <a:t>Limitações dos meios de armazenamento persistentes</a:t>
            </a:r>
          </a:p>
        </p:txBody>
      </p:sp>
      <p:sp>
        <p:nvSpPr>
          <p:cNvPr id="6" name="Content Placeholder 5">
            <a:extLst>
              <a:ext uri="{FF2B5EF4-FFF2-40B4-BE49-F238E27FC236}">
                <a16:creationId xmlns:a16="http://schemas.microsoft.com/office/drawing/2014/main" id="{7350CC09-2164-2945-A93F-F0378485A82B}"/>
              </a:ext>
            </a:extLst>
          </p:cNvPr>
          <p:cNvSpPr>
            <a:spLocks noGrp="1"/>
          </p:cNvSpPr>
          <p:nvPr>
            <p:ph sz="half" idx="1"/>
          </p:nvPr>
        </p:nvSpPr>
        <p:spPr>
          <a:xfrm>
            <a:off x="370390" y="855785"/>
            <a:ext cx="11551979" cy="5837656"/>
          </a:xfrm>
        </p:spPr>
        <p:txBody>
          <a:bodyPr/>
          <a:lstStyle/>
          <a:p>
            <a:r>
              <a:rPr lang="pt-PT" sz="2000" dirty="0"/>
              <a:t>Por outro lado, as tecnologias de armazenamento não volátil têm suas próprias limitações. Por exemplo, os discos magnéticos e as memórias flash de alta densidade, não permitem acesso aleatório a palavras individuais. Em vez disso, o acesso deve ser feito em unidades maiores, tais como 512 bytes ou mais por vez.</a:t>
            </a:r>
          </a:p>
          <a:p>
            <a:endParaRPr lang="pt-PT" sz="2000" dirty="0"/>
          </a:p>
          <a:p>
            <a:endParaRPr lang="pt-PT" sz="2000" dirty="0"/>
          </a:p>
          <a:p>
            <a:r>
              <a:rPr lang="pt-PT" sz="2000" dirty="0"/>
              <a:t>Além disso, o acesso a dados armazenados em meios não voláteis é muito mais lento que o acesso a dados na DRAM. Por exemplo, a leitura um setor de um disco magnético pode exigir a ativação de um motor para mover o braço de disco para a trilha desejada e, em seguida, esperar que o disco seja </a:t>
            </a:r>
            <a:r>
              <a:rPr lang="pt-PT" sz="2000" dirty="0" err="1"/>
              <a:t>rotacionado</a:t>
            </a:r>
            <a:r>
              <a:rPr lang="pt-PT" sz="2000" dirty="0"/>
              <a:t> para posicionar a cabeça de leitura/escrita sob os dados desejados. Como os acessos envolvem motores e movimentos físicos, o tempo para </a:t>
            </a:r>
            <a:r>
              <a:rPr lang="pt-PT" sz="2000" dirty="0" err="1"/>
              <a:t>acessar</a:t>
            </a:r>
            <a:r>
              <a:rPr lang="pt-PT" sz="2000" dirty="0"/>
              <a:t> um setor aleatório em um disco pode ser cerca de 10 milissegundos. Por outro lado, as latências das DRAM geralmente são inferiores a 100 </a:t>
            </a:r>
            <a:r>
              <a:rPr lang="pt-PT" sz="2000" dirty="0" err="1"/>
              <a:t>nanossegundos</a:t>
            </a:r>
            <a:r>
              <a:rPr lang="pt-PT" sz="2000" dirty="0"/>
              <a:t>. Essa grande diferença (cinco ordens de magnitude no caso de discos magnéticos) leva o sistema operacional a organizar e usar dispositivos de armazenamento persistente de maneira diferente da memória principal.</a:t>
            </a:r>
          </a:p>
          <a:p>
            <a:endParaRPr lang="pt-PT" sz="2000" dirty="0"/>
          </a:p>
          <a:p>
            <a:pPr marL="0" indent="0">
              <a:buNone/>
            </a:pPr>
            <a:endParaRPr lang="pt-PT" sz="2000" dirty="0"/>
          </a:p>
          <a:p>
            <a:endParaRPr lang="pt-PT" sz="2000" dirty="0"/>
          </a:p>
          <a:p>
            <a:endParaRPr lang="pt-PT" sz="2000" dirty="0"/>
          </a:p>
        </p:txBody>
      </p:sp>
    </p:spTree>
    <p:extLst>
      <p:ext uri="{BB962C8B-B14F-4D97-AF65-F5344CB8AC3E}">
        <p14:creationId xmlns:p14="http://schemas.microsoft.com/office/powerpoint/2010/main" val="1334684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A4A3-7FE6-9C46-827B-25B6131541E1}"/>
              </a:ext>
            </a:extLst>
          </p:cNvPr>
          <p:cNvSpPr>
            <a:spLocks noGrp="1"/>
          </p:cNvSpPr>
          <p:nvPr>
            <p:ph type="title"/>
          </p:nvPr>
        </p:nvSpPr>
        <p:spPr/>
        <p:txBody>
          <a:bodyPr/>
          <a:lstStyle/>
          <a:p>
            <a:r>
              <a:rPr lang="pt-BR" dirty="0"/>
              <a:t>Armazenamento flash (Cont.)</a:t>
            </a:r>
          </a:p>
        </p:txBody>
      </p:sp>
      <p:pic>
        <p:nvPicPr>
          <p:cNvPr id="5" name="Content Placeholder 4">
            <a:extLst>
              <a:ext uri="{FF2B5EF4-FFF2-40B4-BE49-F238E27FC236}">
                <a16:creationId xmlns:a16="http://schemas.microsoft.com/office/drawing/2014/main" id="{E791DEC3-5FC3-9143-B902-9E058F923090}"/>
              </a:ext>
            </a:extLst>
          </p:cNvPr>
          <p:cNvPicPr>
            <a:picLocks noGrp="1" noChangeAspect="1"/>
          </p:cNvPicPr>
          <p:nvPr>
            <p:ph sz="half" idx="1"/>
          </p:nvPr>
        </p:nvPicPr>
        <p:blipFill>
          <a:blip r:embed="rId2"/>
          <a:stretch>
            <a:fillRect/>
          </a:stretch>
        </p:blipFill>
        <p:spPr>
          <a:xfrm>
            <a:off x="7512661" y="1797176"/>
            <a:ext cx="4419600" cy="3022600"/>
          </a:xfrm>
        </p:spPr>
      </p:pic>
      <p:sp>
        <p:nvSpPr>
          <p:cNvPr id="6" name="Content Placeholder 5">
            <a:extLst>
              <a:ext uri="{FF2B5EF4-FFF2-40B4-BE49-F238E27FC236}">
                <a16:creationId xmlns:a16="http://schemas.microsoft.com/office/drawing/2014/main" id="{C525F362-B4AB-6440-A658-651472EFA3E4}"/>
              </a:ext>
            </a:extLst>
          </p:cNvPr>
          <p:cNvSpPr>
            <a:spLocks noGrp="1"/>
          </p:cNvSpPr>
          <p:nvPr>
            <p:ph sz="half" idx="2"/>
          </p:nvPr>
        </p:nvSpPr>
        <p:spPr>
          <a:xfrm>
            <a:off x="259739" y="1385891"/>
            <a:ext cx="7252921" cy="4944571"/>
          </a:xfrm>
        </p:spPr>
        <p:txBody>
          <a:bodyPr/>
          <a:lstStyle/>
          <a:p>
            <a:r>
              <a:rPr lang="pt-BR" sz="2000" dirty="0"/>
              <a:t>Cada elemento de armazenamento flash é um transistor de porta flutuante. Como a Figura ilustra, uma porta extra em tal transistor "flutua”, isto é, não está conectada a nenhum circuito. </a:t>
            </a:r>
          </a:p>
          <a:p>
            <a:r>
              <a:rPr lang="pt-BR" sz="2000" dirty="0"/>
              <a:t>Como a porta flutuante é totalmente cercada por um isolante, ela manterá uma carga elétrica por meses ou anos sem precisar de energia.</a:t>
            </a:r>
          </a:p>
          <a:p>
            <a:r>
              <a:rPr lang="pt-BR" sz="2000" dirty="0"/>
              <a:t>Porém, mesmo a porta flutuante não estando eletricamente conectado a nada, ela pode ser carregada ou descarregado por meio de tunelamento de elétrons, passando uma corrente de tensão suficientemente alta perto dela.</a:t>
            </a:r>
          </a:p>
          <a:p>
            <a:r>
              <a:rPr lang="pt-BR" sz="2000" dirty="0"/>
              <a:t>O armazenamento flash NAND é conectado para permitir leituras e gravações de uma página por vez, sendo que uma página geralmente tem de 2 KB a 4 KB. As </a:t>
            </a:r>
            <a:r>
              <a:rPr lang="pt-BR" sz="2000" dirty="0" err="1"/>
              <a:t>flashs</a:t>
            </a:r>
            <a:r>
              <a:rPr lang="pt-BR" sz="2000" dirty="0"/>
              <a:t> NAND são mais densas que as </a:t>
            </a:r>
            <a:r>
              <a:rPr lang="pt-BR" sz="2000" dirty="0" err="1"/>
              <a:t>flashs</a:t>
            </a:r>
            <a:r>
              <a:rPr lang="pt-BR" sz="2000" dirty="0"/>
              <a:t> NOR, portanto, são as que são usadas nos sistemas de armazenamento que estamos considerando.</a:t>
            </a:r>
          </a:p>
        </p:txBody>
      </p:sp>
    </p:spTree>
    <p:extLst>
      <p:ext uri="{BB962C8B-B14F-4D97-AF65-F5344CB8AC3E}">
        <p14:creationId xmlns:p14="http://schemas.microsoft.com/office/powerpoint/2010/main" val="3015983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C18017-655F-CE49-8639-ED54E376EEF8}"/>
              </a:ext>
            </a:extLst>
          </p:cNvPr>
          <p:cNvSpPr>
            <a:spLocks noGrp="1"/>
          </p:cNvSpPr>
          <p:nvPr>
            <p:ph type="title"/>
          </p:nvPr>
        </p:nvSpPr>
        <p:spPr/>
        <p:txBody>
          <a:bodyPr/>
          <a:lstStyle/>
          <a:p>
            <a:r>
              <a:rPr lang="pt-BR" dirty="0"/>
              <a:t>Acesso e desempenho de armazenamento flash</a:t>
            </a:r>
          </a:p>
        </p:txBody>
      </p:sp>
      <p:sp>
        <p:nvSpPr>
          <p:cNvPr id="6" name="Content Placeholder 5">
            <a:extLst>
              <a:ext uri="{FF2B5EF4-FFF2-40B4-BE49-F238E27FC236}">
                <a16:creationId xmlns:a16="http://schemas.microsoft.com/office/drawing/2014/main" id="{6387FC4F-2486-CF4D-A37C-72A35D93C8A8}"/>
              </a:ext>
            </a:extLst>
          </p:cNvPr>
          <p:cNvSpPr>
            <a:spLocks noGrp="1"/>
          </p:cNvSpPr>
          <p:nvPr>
            <p:ph idx="1"/>
          </p:nvPr>
        </p:nvSpPr>
        <p:spPr/>
        <p:txBody>
          <a:bodyPr/>
          <a:lstStyle/>
          <a:p>
            <a:r>
              <a:rPr lang="pt-BR" dirty="0"/>
              <a:t>O armazenamento flash é acessado usando três operações.</a:t>
            </a:r>
          </a:p>
          <a:p>
            <a:endParaRPr lang="pt-BR" dirty="0"/>
          </a:p>
          <a:p>
            <a:pPr marL="457200" indent="-457200">
              <a:buFont typeface="+mj-lt"/>
              <a:buAutoNum type="arabicPeriod"/>
            </a:pPr>
            <a:r>
              <a:rPr lang="pt-BR" u="sng" dirty="0"/>
              <a:t>Apagar o bloco de apagamento</a:t>
            </a:r>
            <a:r>
              <a:rPr lang="pt-BR" dirty="0"/>
              <a:t>. Antes que a memória flash possa ser gravada, ela deve ser apagada colocando cada célula como um “1” lógico. A memória flash só pode ser apagada em unidades grandes chamadas blocos de apagamento. Hoje, os blocos de apagamento costumam ter de 128 KB a 512 KB. O apagamento é uma operação lenta, geralmente levando vários milissegundos.</a:t>
            </a:r>
          </a:p>
          <a:p>
            <a:pPr marL="457200" indent="-457200">
              <a:buFont typeface="+mj-lt"/>
              <a:buAutoNum type="arabicPeriod"/>
            </a:pPr>
            <a:r>
              <a:rPr lang="pt-BR" u="sng" dirty="0"/>
              <a:t>Escrever página</a:t>
            </a:r>
            <a:r>
              <a:rPr lang="pt-BR" dirty="0"/>
              <a:t>. Uma vez apagada, a memória flash NAND pode ser escrita página por página, onde cada página tem normalmente 2048-4096 bytes. Escrever uma página normalmente leva dezenas de microssegundos.</a:t>
            </a:r>
          </a:p>
          <a:p>
            <a:pPr marL="457200" indent="-457200">
              <a:buFont typeface="+mj-lt"/>
              <a:buAutoNum type="arabicPeriod"/>
            </a:pPr>
            <a:r>
              <a:rPr lang="pt-BR" u="sng" dirty="0"/>
              <a:t>Ler página</a:t>
            </a:r>
            <a:r>
              <a:rPr lang="pt-BR" dirty="0"/>
              <a:t>. A memória flash NAND pode ser lida página por página. Ler uma página normalmente leva dezenas de microssegundos.</a:t>
            </a:r>
          </a:p>
        </p:txBody>
      </p:sp>
    </p:spTree>
    <p:extLst>
      <p:ext uri="{BB962C8B-B14F-4D97-AF65-F5344CB8AC3E}">
        <p14:creationId xmlns:p14="http://schemas.microsoft.com/office/powerpoint/2010/main" val="3695505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5564-639E-9441-971B-AD4D9283E21C}"/>
              </a:ext>
            </a:extLst>
          </p:cNvPr>
          <p:cNvSpPr>
            <a:spLocks noGrp="1"/>
          </p:cNvSpPr>
          <p:nvPr>
            <p:ph type="title"/>
          </p:nvPr>
        </p:nvSpPr>
        <p:spPr/>
        <p:txBody>
          <a:bodyPr/>
          <a:lstStyle/>
          <a:p>
            <a:r>
              <a:rPr lang="pt-BR" dirty="0"/>
              <a:t>Acesso e desempenho de armazenamento flash (Cont.)</a:t>
            </a:r>
          </a:p>
        </p:txBody>
      </p:sp>
      <p:sp>
        <p:nvSpPr>
          <p:cNvPr id="3" name="Content Placeholder 2">
            <a:extLst>
              <a:ext uri="{FF2B5EF4-FFF2-40B4-BE49-F238E27FC236}">
                <a16:creationId xmlns:a16="http://schemas.microsoft.com/office/drawing/2014/main" id="{3826284C-207F-D44C-AB39-2F269B6B3B14}"/>
              </a:ext>
            </a:extLst>
          </p:cNvPr>
          <p:cNvSpPr>
            <a:spLocks noGrp="1"/>
          </p:cNvSpPr>
          <p:nvPr>
            <p:ph idx="1"/>
          </p:nvPr>
        </p:nvSpPr>
        <p:spPr>
          <a:xfrm>
            <a:off x="462714" y="1134342"/>
            <a:ext cx="11389318" cy="4530725"/>
          </a:xfrm>
        </p:spPr>
        <p:txBody>
          <a:bodyPr/>
          <a:lstStyle/>
          <a:p>
            <a:r>
              <a:rPr lang="pt-BR" dirty="0"/>
              <a:t>Observe que para escrever uma página, seu bloco de apagamento inteiro deve primeiro ser apagado. Isso é um desafio porque o apagamento é lento e porque o apagamento afeta um grande número de páginas. As unidades flash implementam uma camada de conversão flash (FTL) que mapeia páginas flash lógicas para diferentes páginas físicas no dispositivo flash. Assim, quando uma única página lógica é modificada, o FTL grava a nova versão em alguma página física já apagada e </a:t>
            </a:r>
            <a:r>
              <a:rPr lang="pt-BR" dirty="0" err="1"/>
              <a:t>remapeia</a:t>
            </a:r>
            <a:r>
              <a:rPr lang="pt-BR" dirty="0"/>
              <a:t> a página lógica para essa página física.</a:t>
            </a:r>
          </a:p>
          <a:p>
            <a:endParaRPr lang="pt-BR" dirty="0"/>
          </a:p>
          <a:p>
            <a:r>
              <a:rPr lang="pt-BR" dirty="0"/>
              <a:t>O </a:t>
            </a:r>
            <a:r>
              <a:rPr lang="pt-BR" dirty="0" err="1"/>
              <a:t>remapeamento</a:t>
            </a:r>
            <a:r>
              <a:rPr lang="pt-BR" dirty="0"/>
              <a:t> de escrita melhora significativamente o desempenho das memórias flash.</a:t>
            </a:r>
          </a:p>
          <a:p>
            <a:endParaRPr lang="pt-BR" dirty="0"/>
          </a:p>
          <a:p>
            <a:r>
              <a:rPr lang="pt-BR" dirty="0"/>
              <a:t>Com relação a durabilidade, normalmente as memórias flash pode manter seu estado por meses ou anos sem energia. No entanto, com o tempo, as altas cargas de corrente associadas a operações de leitura e escrita fazem com que os circuitos se degradem. Para tratar esse problema são usadas várias técnicas, por exemplo correções de erros.</a:t>
            </a:r>
          </a:p>
        </p:txBody>
      </p:sp>
    </p:spTree>
    <p:extLst>
      <p:ext uri="{BB962C8B-B14F-4D97-AF65-F5344CB8AC3E}">
        <p14:creationId xmlns:p14="http://schemas.microsoft.com/office/powerpoint/2010/main" val="1550386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27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37EF-C6B6-5541-8DB5-D5BD4AD21D2A}"/>
              </a:ext>
            </a:extLst>
          </p:cNvPr>
          <p:cNvSpPr>
            <a:spLocks noGrp="1"/>
          </p:cNvSpPr>
          <p:nvPr>
            <p:ph type="title"/>
          </p:nvPr>
        </p:nvSpPr>
        <p:spPr>
          <a:xfrm>
            <a:off x="370390" y="129389"/>
            <a:ext cx="11212010" cy="576262"/>
          </a:xfrm>
        </p:spPr>
        <p:txBody>
          <a:bodyPr/>
          <a:lstStyle/>
          <a:p>
            <a:r>
              <a:rPr lang="pt-BR" dirty="0"/>
              <a:t>O que é um sistema de arquivos?</a:t>
            </a:r>
          </a:p>
        </p:txBody>
      </p:sp>
      <p:sp>
        <p:nvSpPr>
          <p:cNvPr id="6" name="Content Placeholder 5">
            <a:extLst>
              <a:ext uri="{FF2B5EF4-FFF2-40B4-BE49-F238E27FC236}">
                <a16:creationId xmlns:a16="http://schemas.microsoft.com/office/drawing/2014/main" id="{7350CC09-2164-2945-A93F-F0378485A82B}"/>
              </a:ext>
            </a:extLst>
          </p:cNvPr>
          <p:cNvSpPr>
            <a:spLocks noGrp="1"/>
          </p:cNvSpPr>
          <p:nvPr>
            <p:ph sz="half" idx="1"/>
          </p:nvPr>
        </p:nvSpPr>
        <p:spPr>
          <a:xfrm>
            <a:off x="370390" y="890954"/>
            <a:ext cx="11645764" cy="5837656"/>
          </a:xfrm>
        </p:spPr>
        <p:txBody>
          <a:bodyPr/>
          <a:lstStyle/>
          <a:p>
            <a:r>
              <a:rPr lang="pt-PT" sz="2000" dirty="0"/>
              <a:t>Os </a:t>
            </a:r>
            <a:r>
              <a:rPr lang="pt-PT" sz="2000" u="sng" dirty="0"/>
              <a:t>sistemas de arquivos</a:t>
            </a:r>
            <a:r>
              <a:rPr lang="pt-PT" sz="2000" dirty="0"/>
              <a:t> são abstrações construídas pelo sistema operacional para permitir que as aplicações armazenem dados de forma fácil, eficiente e confiável. Ou seja, ele visa compatibilizar as limitações dos meios de armazenamento não volátil com as necessidades dos usuários/aplicações.</a:t>
            </a:r>
          </a:p>
          <a:p>
            <a:pPr lvl="1"/>
            <a:r>
              <a:rPr lang="pt-PT" sz="1600" dirty="0"/>
              <a:t>Os sistemas de arquivos fornecem uma maneira para os usuários organizarem seus dados e armazená-los por longos períodos de tempo.</a:t>
            </a:r>
          </a:p>
          <a:p>
            <a:pPr marL="0" indent="0">
              <a:buNone/>
            </a:pPr>
            <a:endParaRPr lang="pt-PT" sz="2000" dirty="0"/>
          </a:p>
          <a:p>
            <a:r>
              <a:rPr lang="pt-PT" sz="2000" dirty="0"/>
              <a:t>Compreender as propriedades de confiabilidade e desempenho do hardware de armazenamento não volátil e dos sistemas de arquivos é importante mesmo se você não estiver projetando um sistema de arquivos do zero. Devido às limitações fundamentais dos dispositivos de armazenamento existentes, as ilusões de alto nível de confiabilidade e desempenho fornecidas pelo sistema de arquivos são imperfeitas. Um programador de aplicações precisa entender essas limitações para evitar que dados inconsistentes sejam armazenados em disco ou que um programa execute ordens de magnitude mais lento do que o esperado.</a:t>
            </a:r>
          </a:p>
          <a:p>
            <a:pPr marL="0" indent="0">
              <a:buNone/>
            </a:pPr>
            <a:endParaRPr lang="pt-PT" sz="2000" dirty="0"/>
          </a:p>
        </p:txBody>
      </p:sp>
    </p:spTree>
    <p:extLst>
      <p:ext uri="{BB962C8B-B14F-4D97-AF65-F5344CB8AC3E}">
        <p14:creationId xmlns:p14="http://schemas.microsoft.com/office/powerpoint/2010/main" val="147494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3807026-2FD0-824A-ADC2-2502F6AA6B58}"/>
              </a:ext>
            </a:extLst>
          </p:cNvPr>
          <p:cNvSpPr txBox="1">
            <a:spLocks/>
          </p:cNvSpPr>
          <p:nvPr/>
        </p:nvSpPr>
        <p:spPr>
          <a:xfrm>
            <a:off x="606641" y="1043354"/>
            <a:ext cx="11585359" cy="5439508"/>
          </a:xfrm>
          <a:prstGeom prst="rect">
            <a:avLst/>
          </a:prstGeom>
        </p:spPr>
        <p:txBody>
          <a:bodyPr/>
          <a:lstStyle>
            <a:lvl1pPr marL="342882" indent="-342882" algn="l" rtl="0" eaLnBrk="0" fontAlgn="base" hangingPunct="0">
              <a:spcBef>
                <a:spcPct val="35000"/>
              </a:spcBef>
              <a:spcAft>
                <a:spcPct val="0"/>
              </a:spcAft>
              <a:buClr>
                <a:srgbClr val="993300"/>
              </a:buClr>
              <a:buSzPct val="90000"/>
              <a:buFont typeface="Monotype Sorts" pitchFamily="2" charset="2"/>
              <a:buChar char="n"/>
              <a:defRPr kumimoji="1" sz="2000">
                <a:solidFill>
                  <a:schemeClr val="tx1"/>
                </a:solidFill>
                <a:latin typeface="+mn-lt"/>
                <a:ea typeface="ＭＳ Ｐゴシック" panose="020B0600070205080204" pitchFamily="34" charset="-128"/>
                <a:cs typeface="MS PGothic" charset="0"/>
              </a:defRPr>
            </a:lvl1pPr>
            <a:lvl2pPr marL="742913" indent="-285737" algn="l" rtl="0" eaLnBrk="0" fontAlgn="base" hangingPunct="0">
              <a:spcBef>
                <a:spcPct val="35000"/>
              </a:spcBef>
              <a:spcAft>
                <a:spcPct val="0"/>
              </a:spcAft>
              <a:buClr>
                <a:srgbClr val="CC6600"/>
              </a:buClr>
              <a:buSzPct val="80000"/>
              <a:buFont typeface="Monotype Sorts" pitchFamily="2" charset="2"/>
              <a:buChar char="l"/>
              <a:defRPr kumimoji="1" sz="2000">
                <a:solidFill>
                  <a:schemeClr val="tx1"/>
                </a:solidFill>
                <a:latin typeface="+mn-lt"/>
                <a:ea typeface="ＭＳ Ｐゴシック" panose="020B0600070205080204" pitchFamily="34" charset="-128"/>
                <a:cs typeface="MS PGothic" charset="0"/>
              </a:defRPr>
            </a:lvl2pPr>
            <a:lvl3pPr marL="1085797" indent="-228589" algn="l" rtl="0" eaLnBrk="0" fontAlgn="base" hangingPunct="0">
              <a:spcBef>
                <a:spcPct val="35000"/>
              </a:spcBef>
              <a:spcAft>
                <a:spcPct val="0"/>
              </a:spcAft>
              <a:buClr>
                <a:srgbClr val="009900"/>
              </a:buClr>
              <a:buSzPct val="75000"/>
              <a:buFont typeface="Webdings" pitchFamily="2" charset="2"/>
              <a:buChar char="4"/>
              <a:defRPr kumimoji="1" sz="2000">
                <a:solidFill>
                  <a:schemeClr val="tx1"/>
                </a:solidFill>
                <a:latin typeface="+mn-lt"/>
                <a:ea typeface="ＭＳ Ｐゴシック" panose="020B0600070205080204" pitchFamily="34" charset="-128"/>
                <a:cs typeface="MS PGothic" charset="0"/>
              </a:defRPr>
            </a:lvl3pPr>
            <a:lvl4pPr marL="1428679" indent="-228589" algn="l" rtl="0" eaLnBrk="0" fontAlgn="base" hangingPunct="0">
              <a:spcBef>
                <a:spcPct val="35000"/>
              </a:spcBef>
              <a:spcAft>
                <a:spcPct val="0"/>
              </a:spcAft>
              <a:buClr>
                <a:schemeClr val="hlink"/>
              </a:buClr>
              <a:buSzPct val="75000"/>
              <a:buChar char="–"/>
              <a:defRPr kumimoji="1" sz="2000">
                <a:solidFill>
                  <a:schemeClr val="tx1"/>
                </a:solidFill>
                <a:latin typeface="+mn-lt"/>
                <a:ea typeface="ＭＳ Ｐゴシック" panose="020B0600070205080204" pitchFamily="34" charset="-128"/>
                <a:cs typeface="MS PGothic" charset="0"/>
              </a:defRPr>
            </a:lvl4pPr>
            <a:lvl5pPr marL="1771562" indent="-228589" algn="l" rtl="0" eaLnBrk="0" fontAlgn="base" hangingPunct="0">
              <a:spcBef>
                <a:spcPct val="35000"/>
              </a:spcBef>
              <a:spcAft>
                <a:spcPct val="0"/>
              </a:spcAft>
              <a:buClr>
                <a:srgbClr val="FF0066"/>
              </a:buClr>
              <a:buSzPct val="75000"/>
              <a:buChar char="»"/>
              <a:defRPr kumimoji="1" sz="2000">
                <a:solidFill>
                  <a:schemeClr val="tx1"/>
                </a:solidFill>
                <a:latin typeface="+mn-lt"/>
                <a:ea typeface="ＭＳ Ｐゴシック" panose="020B0600070205080204" pitchFamily="34" charset="-128"/>
                <a:cs typeface="MS PGothic" charset="0"/>
              </a:defRPr>
            </a:lvl5pPr>
            <a:lvl6pPr marL="2228739"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7"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1"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457200" indent="-457200">
              <a:buFont typeface="+mj-lt"/>
              <a:buAutoNum type="arabicPeriod"/>
            </a:pPr>
            <a:r>
              <a:rPr lang="pt-BR" kern="0" dirty="0">
                <a:latin typeface="Calibri Light" panose="020F0502020204030204" pitchFamily="34" charset="0"/>
                <a:cs typeface="Calibri Light" panose="020F0502020204030204" pitchFamily="34" charset="0"/>
              </a:rPr>
              <a:t>Introdução aos sistemas de arquivos.</a:t>
            </a:r>
          </a:p>
          <a:p>
            <a:pPr marL="457200" indent="-457200">
              <a:buFont typeface="+mj-lt"/>
              <a:buAutoNum type="arabicPeriod"/>
            </a:pPr>
            <a:r>
              <a:rPr lang="pt-BR" kern="0" dirty="0">
                <a:solidFill>
                  <a:srgbClr val="C00000"/>
                </a:solidFill>
                <a:latin typeface="Calibri Light" panose="020F0502020204030204" pitchFamily="34" charset="0"/>
                <a:cs typeface="Calibri Light" panose="020F0502020204030204" pitchFamily="34" charset="0"/>
              </a:rPr>
              <a:t>Abstrações do sistema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API para operar com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Camadas de software do sistema de arquivos.</a:t>
            </a:r>
          </a:p>
          <a:p>
            <a:pPr marL="457200" indent="-457200">
              <a:buFont typeface="+mj-lt"/>
              <a:buAutoNum type="arabicPeriod"/>
            </a:pPr>
            <a:r>
              <a:rPr lang="pt-BR" kern="0" dirty="0">
                <a:latin typeface="Calibri Light" panose="020F0502020204030204" pitchFamily="34" charset="0"/>
                <a:cs typeface="Calibri Light" panose="020F0502020204030204" pitchFamily="34" charset="0"/>
              </a:rPr>
              <a:t>Dispositivos de armazenamento.</a:t>
            </a:r>
          </a:p>
          <a:p>
            <a:pPr marL="457200" indent="-457200">
              <a:buFont typeface="+mj-lt"/>
              <a:buAutoNum type="arabicPeriod"/>
            </a:pPr>
            <a:endParaRPr lang="pt-BR" kern="0" dirty="0">
              <a:latin typeface="Calibri Light" panose="020F0502020204030204" pitchFamily="34" charset="0"/>
              <a:cs typeface="Calibri Light" panose="020F0502020204030204" pitchFamily="34" charset="0"/>
            </a:endParaRPr>
          </a:p>
          <a:p>
            <a:pPr marL="0" indent="0">
              <a:buNone/>
            </a:pPr>
            <a:endParaRPr lang="pt-BR" kern="0" dirty="0">
              <a:latin typeface="Calibri Light" panose="020F0502020204030204" pitchFamily="34" charset="0"/>
              <a:cs typeface="Calibri Light" panose="020F0502020204030204" pitchFamily="34" charset="0"/>
            </a:endParaRPr>
          </a:p>
          <a:p>
            <a:pPr marL="0" indent="0">
              <a:buNone/>
            </a:pPr>
            <a:endParaRPr lang="pt-BR" kern="0" dirty="0">
              <a:solidFill>
                <a:srgbClr val="C00000"/>
              </a:solidFill>
              <a:latin typeface="Calibri Light" panose="020F0502020204030204" pitchFamily="34" charset="0"/>
              <a:cs typeface="Calibri Light" panose="020F0502020204030204" pitchFamily="34" charset="0"/>
            </a:endParaRPr>
          </a:p>
          <a:p>
            <a:pPr marL="0" indent="0">
              <a:buNone/>
            </a:pPr>
            <a:endParaRPr lang="pt-BR" kern="0" dirty="0">
              <a:latin typeface="Calibri Light" panose="020F0502020204030204" pitchFamily="34" charset="0"/>
              <a:cs typeface="Calibri Light" panose="020F0502020204030204" pitchFamily="34" charset="0"/>
            </a:endParaRPr>
          </a:p>
        </p:txBody>
      </p:sp>
      <p:sp>
        <p:nvSpPr>
          <p:cNvPr id="3" name="Title 2">
            <a:extLst>
              <a:ext uri="{FF2B5EF4-FFF2-40B4-BE49-F238E27FC236}">
                <a16:creationId xmlns:a16="http://schemas.microsoft.com/office/drawing/2014/main" id="{64A8BD3A-E1F9-4343-93A0-8D15E079CB37}"/>
              </a:ext>
            </a:extLst>
          </p:cNvPr>
          <p:cNvSpPr>
            <a:spLocks noGrp="1"/>
          </p:cNvSpPr>
          <p:nvPr>
            <p:ph type="title"/>
          </p:nvPr>
        </p:nvSpPr>
        <p:spPr/>
        <p:txBody>
          <a:bodyPr/>
          <a:lstStyle/>
          <a:p>
            <a:r>
              <a:rPr lang="pt-BR" dirty="0"/>
              <a:t>Visão geral</a:t>
            </a:r>
          </a:p>
        </p:txBody>
      </p:sp>
    </p:spTree>
    <p:extLst>
      <p:ext uri="{BB962C8B-B14F-4D97-AF65-F5344CB8AC3E}">
        <p14:creationId xmlns:p14="http://schemas.microsoft.com/office/powerpoint/2010/main" val="327845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8BC331B8-4224-0C4E-BBEB-E4CFA1736A3A}"/>
              </a:ext>
            </a:extLst>
          </p:cNvPr>
          <p:cNvSpPr>
            <a:spLocks noGrp="1" noChangeArrowheads="1"/>
          </p:cNvSpPr>
          <p:nvPr>
            <p:ph type="title"/>
          </p:nvPr>
        </p:nvSpPr>
        <p:spPr>
          <a:xfrm>
            <a:off x="648182" y="400051"/>
            <a:ext cx="9681681" cy="576263"/>
          </a:xfrm>
        </p:spPr>
        <p:txBody>
          <a:bodyPr/>
          <a:lstStyle/>
          <a:p>
            <a:pPr eaLnBrk="1" hangingPunct="1"/>
            <a:r>
              <a:rPr lang="pt-BR" altLang="en-BR" dirty="0"/>
              <a:t>Arquivos</a:t>
            </a:r>
          </a:p>
        </p:txBody>
      </p:sp>
      <p:sp>
        <p:nvSpPr>
          <p:cNvPr id="7170" name="Rectangle 3">
            <a:extLst>
              <a:ext uri="{FF2B5EF4-FFF2-40B4-BE49-F238E27FC236}">
                <a16:creationId xmlns:a16="http://schemas.microsoft.com/office/drawing/2014/main" id="{8D70322F-6665-0F4D-B07A-959BB66F6820}"/>
              </a:ext>
            </a:extLst>
          </p:cNvPr>
          <p:cNvSpPr>
            <a:spLocks noGrp="1" noChangeArrowheads="1"/>
          </p:cNvSpPr>
          <p:nvPr>
            <p:ph type="body" idx="1"/>
          </p:nvPr>
        </p:nvSpPr>
        <p:spPr>
          <a:xfrm>
            <a:off x="234462" y="1120775"/>
            <a:ext cx="11570676" cy="5437188"/>
          </a:xfrm>
        </p:spPr>
        <p:txBody>
          <a:bodyPr/>
          <a:lstStyle/>
          <a:p>
            <a:r>
              <a:rPr lang="pt-BR" altLang="en-BR" dirty="0"/>
              <a:t>Há duas partes principais na abstração do sistema de arquivos: </a:t>
            </a:r>
            <a:r>
              <a:rPr lang="pt-BR" altLang="en-BR" u="sng" dirty="0"/>
              <a:t>arquivos</a:t>
            </a:r>
            <a:r>
              <a:rPr lang="pt-BR" altLang="en-BR" dirty="0"/>
              <a:t>, que definem conjuntos de dados, e </a:t>
            </a:r>
            <a:r>
              <a:rPr lang="pt-BR" altLang="en-BR" u="sng" dirty="0"/>
              <a:t>diretórios</a:t>
            </a:r>
            <a:r>
              <a:rPr lang="pt-BR" altLang="en-BR" dirty="0"/>
              <a:t>, que definem nomes para arquivos.</a:t>
            </a:r>
          </a:p>
          <a:p>
            <a:endParaRPr lang="pt-BR" altLang="en-BR" dirty="0"/>
          </a:p>
          <a:p>
            <a:r>
              <a:rPr lang="pt-BR" altLang="en-BR" u="sng" dirty="0"/>
              <a:t>Um arquivo</a:t>
            </a:r>
            <a:r>
              <a:rPr lang="pt-BR" altLang="en-BR" dirty="0"/>
              <a:t> é uma unidade de armazenamento </a:t>
            </a:r>
            <a:r>
              <a:rPr lang="pt-BR" altLang="en-BR" u="sng" dirty="0"/>
              <a:t>nomeada</a:t>
            </a:r>
            <a:r>
              <a:rPr lang="pt-BR" altLang="en-BR" dirty="0"/>
              <a:t> do sistema de arquivos, usada para armazenar dados relacionados de forma persistente. Por exemplo, os programas /</a:t>
            </a:r>
            <a:r>
              <a:rPr lang="pt-BR" altLang="en-BR" dirty="0" err="1"/>
              <a:t>Applications</a:t>
            </a:r>
            <a:r>
              <a:rPr lang="pt-BR" altLang="en-BR" dirty="0"/>
              <a:t>/</a:t>
            </a:r>
            <a:r>
              <a:rPr lang="pt-BR" altLang="en-BR" dirty="0" err="1"/>
              <a:t>Calculator</a:t>
            </a:r>
            <a:r>
              <a:rPr lang="pt-BR" altLang="en-BR" dirty="0"/>
              <a:t> ou /</a:t>
            </a:r>
            <a:r>
              <a:rPr lang="pt-BR" altLang="en-BR" dirty="0" err="1"/>
              <a:t>ProgramFiles</a:t>
            </a:r>
            <a:r>
              <a:rPr lang="pt-BR" altLang="en-BR" dirty="0"/>
              <a:t>/</a:t>
            </a:r>
            <a:r>
              <a:rPr lang="pt-BR" altLang="en-BR" dirty="0" err="1"/>
              <a:t>TextEdit</a:t>
            </a:r>
            <a:r>
              <a:rPr lang="pt-BR" altLang="en-BR" dirty="0"/>
              <a:t> são arquivos, assim como os dados /home/Bob/</a:t>
            </a:r>
            <a:r>
              <a:rPr lang="pt-BR" altLang="en-BR" dirty="0" err="1"/>
              <a:t>correspondence</a:t>
            </a:r>
            <a:r>
              <a:rPr lang="pt-BR" altLang="en-BR" dirty="0"/>
              <a:t>/</a:t>
            </a:r>
            <a:r>
              <a:rPr lang="pt-BR" altLang="en-BR" dirty="0" err="1"/>
              <a:t>letter-to-mom.txt</a:t>
            </a:r>
            <a:r>
              <a:rPr lang="pt-BR" altLang="en-BR" dirty="0"/>
              <a:t> ou /home/Bob/Classes/OS/hw1.txt.</a:t>
            </a:r>
          </a:p>
          <a:p>
            <a:endParaRPr lang="pt-BR" altLang="en-BR" dirty="0"/>
          </a:p>
          <a:p>
            <a:r>
              <a:rPr lang="pt-BR" altLang="en-BR" dirty="0"/>
              <a:t>Os arquivos fornecem uma abstração de mais alto nível que o dispositivo de armazenamento subjacente: eles permitem que um nome único e significativo se refira a uma quantidade de dados de tamanho arbitrário. Por exemplo, /home/Bob/Classes/OS/hw1.txt pode ser armazenado em disco nos blocos 0x0A713F28, 0xB3CA349A e 0x33A229B8, mas é muito mais conveniente referir-se aos dados por seu nome do que por uma lista de endereços de disco. O sistema operacional, por meio do sistema de arquivos, </a:t>
            </a:r>
            <a:r>
              <a:rPr lang="pt-BR" altLang="en-BR" u="sng" dirty="0"/>
              <a:t>mapeia</a:t>
            </a:r>
            <a:r>
              <a:rPr lang="pt-BR" altLang="en-BR" dirty="0"/>
              <a:t> o nome do arquivo para o dispositivo físico onde os dados estão efetivamente armazenados. </a:t>
            </a:r>
          </a:p>
        </p:txBody>
      </p:sp>
    </p:spTree>
    <p:extLst>
      <p:ext uri="{BB962C8B-B14F-4D97-AF65-F5344CB8AC3E}">
        <p14:creationId xmlns:p14="http://schemas.microsoft.com/office/powerpoint/2010/main" val="176196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8BC331B8-4224-0C4E-BBEB-E4CFA1736A3A}"/>
              </a:ext>
            </a:extLst>
          </p:cNvPr>
          <p:cNvSpPr>
            <a:spLocks noGrp="1" noChangeArrowheads="1"/>
          </p:cNvSpPr>
          <p:nvPr>
            <p:ph type="title"/>
          </p:nvPr>
        </p:nvSpPr>
        <p:spPr>
          <a:xfrm>
            <a:off x="648182" y="400051"/>
            <a:ext cx="9681681" cy="576263"/>
          </a:xfrm>
        </p:spPr>
        <p:txBody>
          <a:bodyPr/>
          <a:lstStyle/>
          <a:p>
            <a:pPr eaLnBrk="1" hangingPunct="1"/>
            <a:r>
              <a:rPr lang="pt-BR" altLang="en-BR" dirty="0"/>
              <a:t>Arquivos (Cont.)</a:t>
            </a:r>
          </a:p>
        </p:txBody>
      </p:sp>
      <p:sp>
        <p:nvSpPr>
          <p:cNvPr id="7170" name="Rectangle 3">
            <a:extLst>
              <a:ext uri="{FF2B5EF4-FFF2-40B4-BE49-F238E27FC236}">
                <a16:creationId xmlns:a16="http://schemas.microsoft.com/office/drawing/2014/main" id="{8D70322F-6665-0F4D-B07A-959BB66F6820}"/>
              </a:ext>
            </a:extLst>
          </p:cNvPr>
          <p:cNvSpPr>
            <a:spLocks noGrp="1" noChangeArrowheads="1"/>
          </p:cNvSpPr>
          <p:nvPr>
            <p:ph type="body" idx="1"/>
          </p:nvPr>
        </p:nvSpPr>
        <p:spPr>
          <a:xfrm>
            <a:off x="648182" y="1120775"/>
            <a:ext cx="10995950" cy="5437188"/>
          </a:xfrm>
        </p:spPr>
        <p:txBody>
          <a:bodyPr/>
          <a:lstStyle/>
          <a:p>
            <a:r>
              <a:rPr lang="pt-BR" altLang="en-BR" dirty="0"/>
              <a:t>As informações de um arquivo têm duas partes, </a:t>
            </a:r>
            <a:r>
              <a:rPr lang="pt-BR" altLang="en-BR" u="sng" dirty="0" err="1"/>
              <a:t>metadados</a:t>
            </a:r>
            <a:r>
              <a:rPr lang="pt-BR" altLang="en-BR" dirty="0"/>
              <a:t> e </a:t>
            </a:r>
            <a:r>
              <a:rPr lang="pt-BR" altLang="en-BR" u="sng" dirty="0"/>
              <a:t>dados</a:t>
            </a:r>
            <a:r>
              <a:rPr lang="pt-BR" altLang="en-BR" dirty="0"/>
              <a:t>: </a:t>
            </a:r>
          </a:p>
          <a:p>
            <a:endParaRPr lang="pt-BR" altLang="en-BR" dirty="0"/>
          </a:p>
          <a:p>
            <a:r>
              <a:rPr lang="pt-BR" altLang="en-BR" dirty="0"/>
              <a:t>Os </a:t>
            </a:r>
            <a:r>
              <a:rPr lang="pt-BR" altLang="en-BR" u="sng" dirty="0" err="1"/>
              <a:t>metadados</a:t>
            </a:r>
            <a:r>
              <a:rPr lang="pt-BR" altLang="en-BR" dirty="0"/>
              <a:t> são informações sobre o arquivo que são compreendidas e gerenciadas pelo sistema operacional. Por exemplo, os </a:t>
            </a:r>
            <a:r>
              <a:rPr lang="pt-BR" altLang="en-BR" dirty="0" err="1"/>
              <a:t>metadados</a:t>
            </a:r>
            <a:r>
              <a:rPr lang="pt-BR" altLang="en-BR" dirty="0"/>
              <a:t> normalmente incluem o tamanho do arquivo, o horário de modificação, o proprietário e informações de segurança, como permissões de leitura, escrita e execução pelo proprietário e por outros usuários.</a:t>
            </a:r>
          </a:p>
          <a:p>
            <a:pPr lvl="1"/>
            <a:endParaRPr lang="pt-BR" altLang="en-BR" dirty="0"/>
          </a:p>
          <a:p>
            <a:r>
              <a:rPr lang="pt-BR" altLang="en-BR" dirty="0"/>
              <a:t>Os </a:t>
            </a:r>
            <a:r>
              <a:rPr lang="pt-BR" altLang="en-BR" u="sng" dirty="0"/>
              <a:t>dados</a:t>
            </a:r>
            <a:r>
              <a:rPr lang="pt-BR" altLang="en-BR" dirty="0"/>
              <a:t> de um arquivo podem ser quaisquer informações que um usuário/aplicação coloque nele. Do ponto de vista do sistema de arquivos, os dados de um arquivo são apenas uma </a:t>
            </a:r>
            <a:r>
              <a:rPr lang="pt-BR" altLang="en-BR" dirty="0" err="1"/>
              <a:t>array</a:t>
            </a:r>
            <a:r>
              <a:rPr lang="pt-BR" altLang="en-BR" dirty="0"/>
              <a:t> de bytes não </a:t>
            </a:r>
            <a:r>
              <a:rPr lang="pt-BR" altLang="en-BR" dirty="0" err="1"/>
              <a:t>tipados</a:t>
            </a:r>
            <a:r>
              <a:rPr lang="pt-BR" altLang="en-BR" dirty="0"/>
              <a:t>. As aplicações podem usar esses bytes para armazenar quaisquer informações que desejarem em qualquer formato que escolherem. Por exemplo, um arquivo de texto ASCII contém uma sequência de bytes que são interpretados como letras do alfabeto. Um arquivo .</a:t>
            </a:r>
            <a:r>
              <a:rPr lang="pt-BR" altLang="en-BR" dirty="0" err="1"/>
              <a:t>doc</a:t>
            </a:r>
            <a:r>
              <a:rPr lang="pt-BR" altLang="en-BR" dirty="0"/>
              <a:t> pode conter texto, informações de formatação e objetos e imagens incorporados. Um arquivo ELF (arquivo executável e vinculável) pode conter objetos compilados e código executável. Um arquivo de banco de dados pode conter informações e índices gerenciados por um SGBD relacional.</a:t>
            </a:r>
            <a:endParaRPr lang="pt-BR" altLang="en-BR" u="sng" dirty="0"/>
          </a:p>
        </p:txBody>
      </p:sp>
    </p:spTree>
    <p:extLst>
      <p:ext uri="{BB962C8B-B14F-4D97-AF65-F5344CB8AC3E}">
        <p14:creationId xmlns:p14="http://schemas.microsoft.com/office/powerpoint/2010/main" val="320460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4BE7-A180-434F-AF03-2D6733695563}"/>
              </a:ext>
            </a:extLst>
          </p:cNvPr>
          <p:cNvSpPr>
            <a:spLocks noGrp="1"/>
          </p:cNvSpPr>
          <p:nvPr>
            <p:ph type="title"/>
          </p:nvPr>
        </p:nvSpPr>
        <p:spPr/>
        <p:txBody>
          <a:bodyPr/>
          <a:lstStyle/>
          <a:p>
            <a:r>
              <a:rPr lang="pt-BR" dirty="0"/>
              <a:t>Diretórios</a:t>
            </a:r>
          </a:p>
        </p:txBody>
      </p:sp>
      <p:sp>
        <p:nvSpPr>
          <p:cNvPr id="3" name="Content Placeholder 2">
            <a:extLst>
              <a:ext uri="{FF2B5EF4-FFF2-40B4-BE49-F238E27FC236}">
                <a16:creationId xmlns:a16="http://schemas.microsoft.com/office/drawing/2014/main" id="{75C86773-7BD4-A14F-B399-22E204A67361}"/>
              </a:ext>
            </a:extLst>
          </p:cNvPr>
          <p:cNvSpPr>
            <a:spLocks noGrp="1"/>
          </p:cNvSpPr>
          <p:nvPr>
            <p:ph idx="1"/>
          </p:nvPr>
        </p:nvSpPr>
        <p:spPr>
          <a:xfrm>
            <a:off x="462713" y="854075"/>
            <a:ext cx="6909852" cy="5726112"/>
          </a:xfrm>
        </p:spPr>
        <p:txBody>
          <a:bodyPr/>
          <a:lstStyle/>
          <a:p>
            <a:r>
              <a:rPr lang="pt-BR" dirty="0"/>
              <a:t>Enquanto um arquivo contém </a:t>
            </a:r>
            <a:r>
              <a:rPr lang="pt-BR" dirty="0" err="1"/>
              <a:t>metadados</a:t>
            </a:r>
            <a:r>
              <a:rPr lang="pt-BR" dirty="0"/>
              <a:t> definidos pelo sistema e dados arbitrários, os diretórios fornecem nomes para os arquivos. </a:t>
            </a:r>
          </a:p>
          <a:p>
            <a:endParaRPr lang="pt-BR" dirty="0"/>
          </a:p>
          <a:p>
            <a:r>
              <a:rPr lang="pt-BR" dirty="0"/>
              <a:t>Em particular, um diretório de arquivos é uma lista de nomes e um mapeamento de cada nome para um arquivo ou diretório subjacente. Uma metáfora comum é que um diretório é uma pasta que contém documentos (arquivos) e outras pastas (diretórios).</a:t>
            </a:r>
          </a:p>
          <a:p>
            <a:endParaRPr lang="pt-BR" dirty="0"/>
          </a:p>
          <a:p>
            <a:r>
              <a:rPr lang="pt-BR" dirty="0"/>
              <a:t>Os diretórios fundamentalmente são utilizados para isolamento e organização de arquivos.</a:t>
            </a:r>
          </a:p>
          <a:p>
            <a:endParaRPr lang="pt-BR" dirty="0"/>
          </a:p>
          <a:p>
            <a:r>
              <a:rPr lang="pt-BR" dirty="0"/>
              <a:t>A </a:t>
            </a:r>
            <a:r>
              <a:rPr lang="pt-BR" dirty="0" err="1"/>
              <a:t>string</a:t>
            </a:r>
            <a:r>
              <a:rPr lang="pt-BR" dirty="0"/>
              <a:t> que identifica um arquivo ou diretório (por exemplo, /home/tom/</a:t>
            </a:r>
            <a:r>
              <a:rPr lang="pt-BR" dirty="0" err="1"/>
              <a:t>Work</a:t>
            </a:r>
            <a:r>
              <a:rPr lang="pt-BR" dirty="0"/>
              <a:t>/</a:t>
            </a:r>
            <a:r>
              <a:rPr lang="pt-BR" dirty="0" err="1"/>
              <a:t>Class</a:t>
            </a:r>
            <a:r>
              <a:rPr lang="pt-BR" dirty="0"/>
              <a:t>/OS/hw1.txt) é chamada de caminho ou </a:t>
            </a:r>
            <a:r>
              <a:rPr lang="pt-BR" i="1" dirty="0"/>
              <a:t>path</a:t>
            </a:r>
            <a:r>
              <a:rPr lang="pt-BR" dirty="0"/>
              <a:t>. Caminhos podem ser </a:t>
            </a:r>
            <a:r>
              <a:rPr lang="pt-BR" u="sng" dirty="0"/>
              <a:t>relativos</a:t>
            </a:r>
            <a:r>
              <a:rPr lang="pt-BR" dirty="0"/>
              <a:t> ou </a:t>
            </a:r>
            <a:r>
              <a:rPr lang="pt-BR" u="sng" dirty="0"/>
              <a:t>absolutos</a:t>
            </a:r>
            <a:r>
              <a:rPr lang="pt-BR" dirty="0"/>
              <a:t>.</a:t>
            </a:r>
          </a:p>
        </p:txBody>
      </p:sp>
      <p:pic>
        <p:nvPicPr>
          <p:cNvPr id="5" name="Picture 4">
            <a:extLst>
              <a:ext uri="{FF2B5EF4-FFF2-40B4-BE49-F238E27FC236}">
                <a16:creationId xmlns:a16="http://schemas.microsoft.com/office/drawing/2014/main" id="{5E401AD5-072C-2244-8D0C-EC4613C5C976}"/>
              </a:ext>
            </a:extLst>
          </p:cNvPr>
          <p:cNvPicPr>
            <a:picLocks noChangeAspect="1"/>
          </p:cNvPicPr>
          <p:nvPr/>
        </p:nvPicPr>
        <p:blipFill>
          <a:blip r:embed="rId2"/>
          <a:stretch>
            <a:fillRect/>
          </a:stretch>
        </p:blipFill>
        <p:spPr>
          <a:xfrm>
            <a:off x="7372565" y="0"/>
            <a:ext cx="4819435" cy="6858000"/>
          </a:xfrm>
          <a:prstGeom prst="rect">
            <a:avLst/>
          </a:prstGeom>
        </p:spPr>
      </p:pic>
    </p:spTree>
    <p:extLst>
      <p:ext uri="{BB962C8B-B14F-4D97-AF65-F5344CB8AC3E}">
        <p14:creationId xmlns:p14="http://schemas.microsoft.com/office/powerpoint/2010/main" val="3915107425"/>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31830</TotalTime>
  <Words>5828</Words>
  <Application>Microsoft Macintosh PowerPoint</Application>
  <PresentationFormat>Widescreen</PresentationFormat>
  <Paragraphs>269</Paragraphs>
  <Slides>43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Calibri Light</vt:lpstr>
      <vt:lpstr>Helvetica</vt:lpstr>
      <vt:lpstr>Monotype Sorts</vt:lpstr>
      <vt:lpstr>Times New Roman</vt:lpstr>
      <vt:lpstr>Verdana</vt:lpstr>
      <vt:lpstr>Webdings</vt:lpstr>
      <vt:lpstr>Wingdings</vt:lpstr>
      <vt:lpstr>os-8</vt:lpstr>
      <vt:lpstr>Sistema de Arquivos   Aula 10</vt:lpstr>
      <vt:lpstr>Visão geral</vt:lpstr>
      <vt:lpstr>Demandas de armazenamento</vt:lpstr>
      <vt:lpstr>Limitações dos meios de armazenamento persistentes</vt:lpstr>
      <vt:lpstr>O que é um sistema de arquivos?</vt:lpstr>
      <vt:lpstr>Visão geral</vt:lpstr>
      <vt:lpstr>Arquivos</vt:lpstr>
      <vt:lpstr>Arquivos (Cont.)</vt:lpstr>
      <vt:lpstr>Diretórios</vt:lpstr>
      <vt:lpstr>Diretórios (Cont.)</vt:lpstr>
      <vt:lpstr>Diretórios (Cont.)</vt:lpstr>
      <vt:lpstr>Volumes</vt:lpstr>
      <vt:lpstr>Volumes (Cont.)</vt:lpstr>
      <vt:lpstr>Visão geral</vt:lpstr>
      <vt:lpstr>Operações com arquivos</vt:lpstr>
      <vt:lpstr>Operações com arquivos (Cont.)</vt:lpstr>
      <vt:lpstr>Mais detalhes sobre open(pathName)</vt:lpstr>
      <vt:lpstr>Visão geral</vt:lpstr>
      <vt:lpstr>Visão geral</vt:lpstr>
      <vt:lpstr>API e Performance</vt:lpstr>
      <vt:lpstr>API e Performance (Cont.)</vt:lpstr>
      <vt:lpstr>Drivers de dispositivo: abstrações comuns</vt:lpstr>
      <vt:lpstr>Acesso a dispositivo</vt:lpstr>
      <vt:lpstr>Acesso a dispositivo (Cont.)</vt:lpstr>
      <vt:lpstr>Acesso a dispositivo (Cont.)</vt:lpstr>
      <vt:lpstr>Acesso a dispositivo (Cont.)</vt:lpstr>
      <vt:lpstr>Visão geral</vt:lpstr>
      <vt:lpstr>Disco magnéticos</vt:lpstr>
      <vt:lpstr>Discos magnéticos (Cont.)</vt:lpstr>
      <vt:lpstr>Disco magnéticos (Cont.)</vt:lpstr>
      <vt:lpstr>Acesso ao disco e performance</vt:lpstr>
      <vt:lpstr>Escalonamento de disco</vt:lpstr>
      <vt:lpstr>Escalonamento de disco (Cont.)</vt:lpstr>
      <vt:lpstr>Escalonamento de disco (Cont.)</vt:lpstr>
      <vt:lpstr>Escalonamento de disco (Cont.)</vt:lpstr>
      <vt:lpstr>Escalonamento de disco (Cont.)</vt:lpstr>
      <vt:lpstr>Visão geral</vt:lpstr>
      <vt:lpstr>Armazenamento flash</vt:lpstr>
      <vt:lpstr>PowerPoint Presentation</vt:lpstr>
      <vt:lpstr>Armazenamento flash (Cont.)</vt:lpstr>
      <vt:lpstr>Acesso e desempenho de armazenamento flash</vt:lpstr>
      <vt:lpstr>Acesso e desempenho de armazenamento flash (Cont.)</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Linder Silva</cp:lastModifiedBy>
  <cp:revision>1442</cp:revision>
  <cp:lastPrinted>2013-10-02T18:16:40Z</cp:lastPrinted>
  <dcterms:created xsi:type="dcterms:W3CDTF">2011-01-13T23:43:38Z</dcterms:created>
  <dcterms:modified xsi:type="dcterms:W3CDTF">2022-03-16T20:56:10Z</dcterms:modified>
</cp:coreProperties>
</file>