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ink/ink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5"/>
  </p:notesMasterIdLst>
  <p:handoutMasterIdLst>
    <p:handoutMasterId r:id="rId56"/>
  </p:handoutMasterIdLst>
  <p:sldIdLst>
    <p:sldId id="330" r:id="rId2"/>
    <p:sldId id="411" r:id="rId3"/>
    <p:sldId id="258" r:id="rId4"/>
    <p:sldId id="460" r:id="rId5"/>
    <p:sldId id="461" r:id="rId6"/>
    <p:sldId id="496" r:id="rId7"/>
    <p:sldId id="497" r:id="rId8"/>
    <p:sldId id="498" r:id="rId9"/>
    <p:sldId id="499" r:id="rId10"/>
    <p:sldId id="500" r:id="rId11"/>
    <p:sldId id="421" r:id="rId12"/>
    <p:sldId id="422" r:id="rId13"/>
    <p:sldId id="519" r:id="rId14"/>
    <p:sldId id="501" r:id="rId15"/>
    <p:sldId id="503" r:id="rId16"/>
    <p:sldId id="502" r:id="rId17"/>
    <p:sldId id="462" r:id="rId18"/>
    <p:sldId id="513" r:id="rId19"/>
    <p:sldId id="471" r:id="rId20"/>
    <p:sldId id="514" r:id="rId21"/>
    <p:sldId id="515" r:id="rId22"/>
    <p:sldId id="432" r:id="rId23"/>
    <p:sldId id="517" r:id="rId24"/>
    <p:sldId id="518" r:id="rId25"/>
    <p:sldId id="442" r:id="rId26"/>
    <p:sldId id="443" r:id="rId27"/>
    <p:sldId id="434" r:id="rId28"/>
    <p:sldId id="475" r:id="rId29"/>
    <p:sldId id="428" r:id="rId30"/>
    <p:sldId id="520" r:id="rId31"/>
    <p:sldId id="481" r:id="rId32"/>
    <p:sldId id="521" r:id="rId33"/>
    <p:sldId id="482" r:id="rId34"/>
    <p:sldId id="483" r:id="rId35"/>
    <p:sldId id="484" r:id="rId36"/>
    <p:sldId id="485" r:id="rId37"/>
    <p:sldId id="486" r:id="rId38"/>
    <p:sldId id="522" r:id="rId39"/>
    <p:sldId id="487" r:id="rId40"/>
    <p:sldId id="454" r:id="rId41"/>
    <p:sldId id="463" r:id="rId42"/>
    <p:sldId id="465" r:id="rId43"/>
    <p:sldId id="505" r:id="rId44"/>
    <p:sldId id="506" r:id="rId45"/>
    <p:sldId id="511" r:id="rId46"/>
    <p:sldId id="507" r:id="rId47"/>
    <p:sldId id="508" r:id="rId48"/>
    <p:sldId id="509" r:id="rId49"/>
    <p:sldId id="510" r:id="rId50"/>
    <p:sldId id="488" r:id="rId51"/>
    <p:sldId id="489" r:id="rId52"/>
    <p:sldId id="490" r:id="rId53"/>
    <p:sldId id="478" r:id="rId54"/>
  </p:sldIdLst>
  <p:sldSz cx="12192000" cy="6858000"/>
  <p:notesSz cx="6881813" cy="9296400"/>
  <p:defaultTextStyle>
    <a:defPPr>
      <a:defRPr lang="en-US"/>
    </a:defPPr>
    <a:lvl1pPr algn="l" rtl="0" eaLnBrk="0" fontAlgn="base" hangingPunct="0">
      <a:spcBef>
        <a:spcPct val="0"/>
      </a:spcBef>
      <a:spcAft>
        <a:spcPct val="0"/>
      </a:spcAft>
      <a:defRPr kern="1200">
        <a:solidFill>
          <a:schemeClr val="tx1"/>
        </a:solidFill>
        <a:latin typeface="Verdana" charset="0"/>
        <a:ea typeface="MS PGothic" charset="0"/>
        <a:cs typeface="MS PGothic" charset="0"/>
      </a:defRPr>
    </a:lvl1pPr>
    <a:lvl2pPr marL="457200" algn="l" rtl="0" eaLnBrk="0" fontAlgn="base" hangingPunct="0">
      <a:spcBef>
        <a:spcPct val="0"/>
      </a:spcBef>
      <a:spcAft>
        <a:spcPct val="0"/>
      </a:spcAft>
      <a:defRPr kern="1200">
        <a:solidFill>
          <a:schemeClr val="tx1"/>
        </a:solidFill>
        <a:latin typeface="Verdana" charset="0"/>
        <a:ea typeface="MS PGothic" charset="0"/>
        <a:cs typeface="MS PGothic" charset="0"/>
      </a:defRPr>
    </a:lvl2pPr>
    <a:lvl3pPr marL="914400" algn="l" rtl="0" eaLnBrk="0" fontAlgn="base" hangingPunct="0">
      <a:spcBef>
        <a:spcPct val="0"/>
      </a:spcBef>
      <a:spcAft>
        <a:spcPct val="0"/>
      </a:spcAft>
      <a:defRPr kern="1200">
        <a:solidFill>
          <a:schemeClr val="tx1"/>
        </a:solidFill>
        <a:latin typeface="Verdana" charset="0"/>
        <a:ea typeface="MS PGothic" charset="0"/>
        <a:cs typeface="MS PGothic" charset="0"/>
      </a:defRPr>
    </a:lvl3pPr>
    <a:lvl4pPr marL="1371600" algn="l" rtl="0" eaLnBrk="0" fontAlgn="base" hangingPunct="0">
      <a:spcBef>
        <a:spcPct val="0"/>
      </a:spcBef>
      <a:spcAft>
        <a:spcPct val="0"/>
      </a:spcAft>
      <a:defRPr kern="1200">
        <a:solidFill>
          <a:schemeClr val="tx1"/>
        </a:solidFill>
        <a:latin typeface="Verdana" charset="0"/>
        <a:ea typeface="MS PGothic" charset="0"/>
        <a:cs typeface="MS PGothic" charset="0"/>
      </a:defRPr>
    </a:lvl4pPr>
    <a:lvl5pPr marL="1828800" algn="l" rtl="0" eaLnBrk="0" fontAlgn="base" hangingPunct="0">
      <a:spcBef>
        <a:spcPct val="0"/>
      </a:spcBef>
      <a:spcAft>
        <a:spcPct val="0"/>
      </a:spcAft>
      <a:defRPr kern="1200">
        <a:solidFill>
          <a:schemeClr val="tx1"/>
        </a:solidFill>
        <a:latin typeface="Verdana" charset="0"/>
        <a:ea typeface="MS PGothic" charset="0"/>
        <a:cs typeface="MS PGothic" charset="0"/>
      </a:defRPr>
    </a:lvl5pPr>
    <a:lvl6pPr marL="2286000" algn="l" defTabSz="457200" rtl="0" eaLnBrk="1" latinLnBrk="0" hangingPunct="1">
      <a:defRPr kern="1200">
        <a:solidFill>
          <a:schemeClr val="tx1"/>
        </a:solidFill>
        <a:latin typeface="Verdana" charset="0"/>
        <a:ea typeface="MS PGothic" charset="0"/>
        <a:cs typeface="MS PGothic" charset="0"/>
      </a:defRPr>
    </a:lvl6pPr>
    <a:lvl7pPr marL="2743200" algn="l" defTabSz="457200" rtl="0" eaLnBrk="1" latinLnBrk="0" hangingPunct="1">
      <a:defRPr kern="1200">
        <a:solidFill>
          <a:schemeClr val="tx1"/>
        </a:solidFill>
        <a:latin typeface="Verdana" charset="0"/>
        <a:ea typeface="MS PGothic" charset="0"/>
        <a:cs typeface="MS PGothic" charset="0"/>
      </a:defRPr>
    </a:lvl7pPr>
    <a:lvl8pPr marL="3200400" algn="l" defTabSz="457200" rtl="0" eaLnBrk="1" latinLnBrk="0" hangingPunct="1">
      <a:defRPr kern="1200">
        <a:solidFill>
          <a:schemeClr val="tx1"/>
        </a:solidFill>
        <a:latin typeface="Verdana" charset="0"/>
        <a:ea typeface="MS PGothic" charset="0"/>
        <a:cs typeface="MS PGothic" charset="0"/>
      </a:defRPr>
    </a:lvl8pPr>
    <a:lvl9pPr marL="3657600" algn="l" defTabSz="457200" rtl="0" eaLnBrk="1" latinLnBrk="0" hangingPunct="1">
      <a:defRPr kern="1200">
        <a:solidFill>
          <a:schemeClr val="tx1"/>
        </a:solidFill>
        <a:latin typeface="Verdana" charset="0"/>
        <a:ea typeface="MS PGothic" charset="0"/>
        <a:cs typeface="MS PGothic" charset="0"/>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4D7"/>
    <a:srgbClr val="C7EAFD"/>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646"/>
  </p:normalViewPr>
  <p:slideViewPr>
    <p:cSldViewPr snapToGrid="0">
      <p:cViewPr varScale="1">
        <p:scale>
          <a:sx n="84" d="100"/>
          <a:sy n="84" d="100"/>
        </p:scale>
        <p:origin x="200" y="704"/>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charset="0"/>
              </a:defRPr>
            </a:lvl1pPr>
          </a:lstStyle>
          <a:p>
            <a:pPr>
              <a:defRPr/>
            </a:pPr>
            <a:fld id="{063488BA-1019-3C4C-B09C-F9B5A00F9D53}" type="slidenum">
              <a:rPr lang="en-US"/>
              <a:pPr>
                <a:defRPr/>
              </a:pPr>
              <a:t>‹#›</a:t>
            </a:fld>
            <a:endParaRPr lang="en-US"/>
          </a:p>
        </p:txBody>
      </p:sp>
    </p:spTree>
    <p:extLst>
      <p:ext uri="{BB962C8B-B14F-4D97-AF65-F5344CB8AC3E}">
        <p14:creationId xmlns:p14="http://schemas.microsoft.com/office/powerpoint/2010/main" val="115683591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6:40:12.661"/>
    </inkml:context>
    <inkml:brush xml:id="br0">
      <inkml:brushProperty name="width" value="0.09071" units="cm"/>
      <inkml:brushProperty name="height" value="0.09071" units="cm"/>
      <inkml:brushProperty name="color" value="#FF0000"/>
    </inkml:brush>
  </inkml:definitions>
  <inkml:trace contextRef="#ctx0" brushRef="#br0">24953 5551 10315,'5'-31'-1079,"-2"8"0,-3 18 0</inkml:trace>
  <inkml:trace contextRef="#ctx0" brushRef="#br0" timeOffset="657">24953 5551 14073,'11'-51'41,"0"0"0,-2 3 1,1 6-37,4 7 40,-2-5-39,-1-3-1,-2-18 1,-4 21-6,-2-7 0,-4 30 0,-4 9-90,-17 26 85,8 2-141,-9 21 40,19-7 50,2 1 56,2 3 0,0 1 0,2 3 0,2 5 5,3 1-2,-2-13 0,1 1-3,1 15 0,1 11 0,-5-29 0,-2-9 50,0 0 57,-1-15-102,-2 2 51,-5-11 303,-21 0-225,8 0 152,-11-3 38,19 2-4,2-5-225,4 5-95,3-1-241,2 2 202,16 5 39,-2-1 11,15 4-11,-5-4 56,1-2-39,21-1-17,-21-1-6,11 0-50,-28 0 45,-4 2 11,-2 1 67,-7 1 56,-27 1 68,10-3 95,-17 0 33,26-2-39,5 0-397,7 0-135,9 1-763,9 2-5320,6 1 6335,-4 0 0,-7-2 0,-7-2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6:43:15.712"/>
    </inkml:context>
    <inkml:brush xml:id="br0">
      <inkml:brushProperty name="width" value="0.09071" units="cm"/>
      <inkml:brushProperty name="height" value="0.09071" units="cm"/>
      <inkml:brushProperty name="color" value="#FF0000"/>
    </inkml:brush>
  </inkml:definitions>
  <inkml:trace contextRef="#ctx0" brushRef="#br0">8655 1882 12230,'20'31'1243,"0"1"1,18 17-1025,1-45-169,-7-11-25,0-14 1,-1-5-161,-2-10 143,-8 4 1,-3 0-283,-10-3 486,-6 4-245,-53 2 33,16 14-26,-4 10 1,0 5-14,-7 12-12,11 18 1,4 5 330,2 5-398,6-3 1,6 1 117,18-6 6,40 17 195,-10-23-142,1-7 0,4-7 120,10-19 0,-2-10 1,10-8-351,-12 0 1,-5-3 170,-15-15-34,-9 0-81,-23 7 0,-7 2 104,-14-5-104,-22 13 1,-5 9 114,-3 23 0,13 2 0,5 7 0,14 20 5,14 6-89,22 3 0,8 1 392,13 8-541,-1-10 0,4-5 362,21-12 25,-3-24 0,0-8-160,7-12 51,-13-2 0,-6-6-224,-19-23 437,-9-7-455,-27 6 1,-8 1-33,-10-6 229,-1 13 0,-3 7 0,-12 21-59,17 45 0,3 11 322,1 4-350,14 7 1,12 1 332,28-8-305,20-26 0,6-8 59,11-8 0,-10-6 0,-4-9-162,-7-22 375,-13-6-413,-24 2 0,-7 1 37,-13-5 163,-3 11 0,-5 5 112,-26 16 79,-3 23 77,15 23 1,6 9-180,15-17 1,3 3-110,-10 21 1,10-2 266,32-13-289,21-32 0,6-10-8,18-13-147,-8-2 1,-4-8-583,-19-13 1,-10-1-420,-3-2 1187,-18-14 22,-36 48 407,-12 14 542,2 22 1,0 7-922,-3 8 159,15 3 1,15-1-53,34-18-292,25-16-839,12-33-18,0-17-64,-25 8 0,-3-1 714,-3-1 353,-20-7 129,-35 45 1484,-13 22 0,-2 7-1361,21-13 0,0 0-171,-18 18 1,7 0-82,21-8 0,9-14 0,42-38 0,12-13 0,-25 19 0,20-17 0,-1 0 0</inkml:trace>
  <inkml:trace contextRef="#ctx0" brushRef="#br0" timeOffset="55711">10536 1458 15961,'-8'-31'930,"2"6"-1048,-2 20-117,6 7 207,-2 50-325,4-7 459,-3 2 1,-2 10-1,1-5-151,0-13 1,-1 0-220,-4 24 0,-2-3 264,0-14-34,0-12 460,-3-13-661,5-16 504,-3-14-538,8-16-219,4-20 1,3-5 184,0 15 1,2 0 243,1-23 1,4-3-631,5 7 0,1 5 683,0-5 1,-4 18 0,-3 8-179,-7 21 41,-16 38 0,-6 18-261,5-5 404,-6 14 0,1-3 0,11-25 0,3-3 0</inkml:trace>
  <inkml:trace contextRef="#ctx0" brushRef="#br0" timeOffset="56376">10842 1576 15076,'-20'27'0,"0"-1"0,1 15 0,6 0 0,10 15 0,2-17 0,4 1 39,10-2 0,3-4-285,7 1 492,22-3-324,-14-56 307,1-21-267,-15 0 1,0-12 0,-3 4 1,-2 3 0,-2 0-342,2-3 1,0-5 0,-6 9 360,-14-7-14,-54 66-312,17 21 318,2 7 0,3 5-387,20-9 1,4-2-2328,-3 14 2739,32-19 0,-8-19 0,18-8 0</inkml:trace>
  <inkml:trace contextRef="#ctx0" brushRef="#br0" timeOffset="56780">11265 1270 12746,'-17'13'235,"4"1"-347,12 15 275,1-9-247,5 13 84,1-15 28,21 5-151,-10-12 363,12 2-391,-17-14 246,-3-9-1221,-4-33 913,-7 12 68,-6-18 145,-22 59 0,17-11 0,-11 24 0</inkml:trace>
  <inkml:trace contextRef="#ctx0" brushRef="#br0" timeOffset="56962">11430 1317 10522,'5'13'544,"-1"-4"-572,-4-9-1960,0 0 1988,50 43 0,-37-32 0,37 31 0</inkml:trace>
  <inkml:trace contextRef="#ctx0" brushRef="#br0" timeOffset="57282">11312 1741 13099,'49'-22'-885,"-1"0"0,-7 4 0,-10 4 0,-22 9 0</inkml:trace>
  <inkml:trace contextRef="#ctx0" brushRef="#br0" timeOffset="79640">24506 1858 11900,'-6'-20'958,"0"2"-779,5 9 415,-1 0-532,1 5-62,-1 0 50,1 4-190,-1 0 392,-2 0-386,0 1 156,-7 16-22,6-4-90,-2 12 74,8-7 195,8-10-202,9 1 141,8-9-236,7-8-201,26-20 196,-25 5 28,13-12 190,-37 20-201,-6 2-79,-21-8 146,1 10-62,-44-2 218,29 11-262,-18 6 274,32 3-286,5 7 168,5 24-11,4-12 0,6 14 6,4-22 72,5-6 331,27-10-409,-14-11 129,24-30-129,-34 11 11,0-15 112,-24 25-196,-6 6 202,-40 12-213,21 10 84,-21 10 0,35 6-6,7-2-134,8 6 241,3-10-28,10-1 17,40-17-102,-10-12-64,-3 2 1,-1-3-59,1-17 89,-8-1-605,-19-15 550,-18 21 200,-18-4-172,-11 24 72,-4 11 5,-16 21-5,20 2 28,-6 15 56,32-15 45,5-4 845,33-4-828,-2-11-208,18-16 1,4-7-320,1-8 308,-9 1 0,-3-2-341,-9-7 414,-11 2-599,-29 3 548,-7 10 46,-23 11-12,5 15-73,1 10 320,2 25-140,18-19 100,10 9 118,26-30-210,16-11 0,4-6-87,11-5-48,-7 1 1,-3-2-48,-5-9 79,-10 0-959,-14-8 824,-17 16 78,-14-4 143,-12 32 1,-2 9 310,-6 3-389,8-1 0,5 3 193,15 2-123,7-8 716,27-7-570,1-9-214,21-13 63,-5-6-124,1-11 0,2-23 0,-19 20-611,-31-16 667,-15 34-33,-29 9 72,13 13 118,2 10 33,-5 24-252,23-18 124,-1 13 61,29-29 56,9-5-151,18-16 0,5-7-84,8-5 3,-5 0 0,-5-2-53,-11-8 66,-23-6 40,-13 19-33,-21-2 78,-6 31-163,-3 6 188,14 10 0,2 3-120,0 5 100,3 12 6,38-37-22,14-8 10,8-18 1,1-6-174,7-2 193,-11-1 1,-6-3 249,-19-6-107,-21 16-185,-15 1-22,-26 29 0,-3 8 0,14-12 0,-2 9 0,-1 0 0</inkml:trace>
  <inkml:trace contextRef="#ctx0" brushRef="#br0" timeOffset="114275">26411 2046 12965,'36'-21'26,"0"-1"0,0 1 0,-2 0-32,19-18 1,-6 3-169,-2 2 135,-24 15-196,-3 5 235,-26 13-488,-40 7-621,14-2-16,-30 3 609,2-5 2157,23-2-173,-14-3-1121,37 2-252,9-2-89,6 3 263,30 32-40,-9-7-165,1 2 1,0 2 109,4 11-45,-5 0-169,2 6-240,-10-24 280,11-29 0,-18-1 0,6-22 0</inkml:trace>
  <inkml:trace contextRef="#ctx0" brushRef="#br0" timeOffset="114745">26458 1764 11043,'-50'42'207,"-1"-1"0,4-2 1,2-3-116,16-12 1,3-2-49,-24 17 119,12-8-197,13-11 34,12-10-5,15-15 94,12-10 172,22-10 0,6-1-200,11 0-430,-3 3 1,2 5 368,8 14 176,1 4 1,2 0-46,-25 1 1,-1 1-202,21-1 0,-2 1 70,7 0 0,-34-1 0,6-2 0</inkml:trace>
  <inkml:trace contextRef="#ctx0" brushRef="#br0" timeOffset="114994">26529 1647 11967,'13'7'1082,"-3"-1"-864,-10-6-470,0 0-73,38 62-84,-29-23 201,9 5 1,-6 5 101,-25-4 0,-6-5 106,-3 6-2492,4-13 1,1-6 2491,7-20 0,5-4 0,1-3 0</inkml:trace>
  <inkml:trace contextRef="#ctx0" brushRef="#br0" timeOffset="115116">26364 1999 13217,'66'1'117,"-1"1"1,-19-2-1,1 1 1,-2-2-1087,11-1 0,-2-2 969,2-1 0,-5 0 0,7-3 0,-22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6:46:23.975"/>
    </inkml:context>
    <inkml:brush xml:id="br0">
      <inkml:brushProperty name="width" value="0.09071" units="cm"/>
      <inkml:brushProperty name="height" value="0.09071" units="cm"/>
      <inkml:brushProperty name="color" value="#FF0000"/>
    </inkml:brush>
  </inkml:definitions>
  <inkml:trace contextRef="#ctx0" brushRef="#br0">5456 14158 14135,'-17'-1'1271,"1"-2"-973,9 1-69,2-1-117,-1-1 11,1 1 230,2 2-694,0 0-35,3 0 746,8 0-622,2 0 375,33-1-123,-15 1-73,18-1 146,-19 1-213,19 1 482,-16 0-611,16 0 280,-21 0-11,0 0-95,30 5 151,-21-1-342,22 4 628,-28-4-594,-1-2 319,8-1-67,-9-1-106,7 0 100,-11 0-123,-1 1-50,-1 0 285,22 3-420,-15-3 404,18 1-96,-20-1-94,21 3 223,-17 0-431,15 3 627,-21-4-498,0 1 313,23 1-145,-15-1-39,20 0 100,-22-1-257,3 0 610,33 9-683,-22-5 367,-9 0 0,0 0-166,1 0 51,-1-3 0,0-1 118,10 1-216,-9-2 0,-1-1 423,4-1-471,3-3 465,0-1-543,2-2 255,-1 3 0,1 1 36,10-1-104,-11 2 1,-1 1 260,-3 2-420,-3 1 538,30 4-437,-22-3 123,22 1 0,-29-5-104,-2 2 0,2 1 390,9 0-379,-9 0 1,-1 0 400,1 2-526,-1-3 215,-2-1 0,1 0 54,10-1-91,-9 0 1,-1 0 224,5 0-454,1 0 431,-4 0 1,1 0-292,11 0 129,-13 0 0,0 0 0,3 0-73,-2 0 146,0-2-325,-1 0 700,31-3-700,-22 3 271,-9 0 1,0 2-20,26 2 12,-13-1-63,12 3 219,-21-2-453,-4-1 581,-2 0-486,-4-1 324,16 0-150,-20-1-35,12-1 102,-26-2-275,-4 1 650,-1 1-679,-4 1 253,0 1 0,-20-1 0,14 0 0,-14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7:04:46.218"/>
    </inkml:context>
    <inkml:brush xml:id="br0">
      <inkml:brushProperty name="width" value="0.09071" units="cm"/>
      <inkml:brushProperty name="height" value="0.09071" units="cm"/>
      <inkml:brushProperty name="color" value="#FF0000"/>
    </inkml:brush>
  </inkml:definitions>
  <inkml:trace contextRef="#ctx0" brushRef="#br0">2916 2870 15042,'32'14'370,"-5"3"-471,-15 9 101,9 30-62,-3-6-379,-4-12 1,-1 1 297,-1-6 1,-1-1 298,0 3 1,3 2-176,4 6 1,2 5-1,-1-4 22,0-3 0,0 0-3,1-1 0,2 3 0,-3-7 0,13 10 104,-8-17 0,1-1-389,2 2 593,10 8-359,-28-30 242,-3-3 1450,-3-3-248,-2-1-929,0-1-412,-7-16 1,5 12 0,-5-11-1</inkml:trace>
  <inkml:trace contextRef="#ctx0" brushRef="#br0" timeOffset="615">3151 3669 15053,'43'27'387,"-2"0"-387,-15-5 0,3 1-67,14 6 381,-11-9-472,9 3 473,-18-14-467,3 0 348,-13-5 577,0 0 347,-12-4-1030,-1 0 386,-14-17-174,5 3-537,-10-19 235,13 3-112,3-9-62,21-7 1,5-2-354,0-8 482,2 10 1,1 6-443,-12 20 307,-11 12 248,-25 27-68,-17 15 229,2-2 1,-9 7-1,4-3-226,4-4 0,0-1 5,-1 2 1,-4 2 0,9-8-9,8-8 0,12-20 0,13-2 0,1-7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342900" y="698500"/>
            <a:ext cx="61976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charset="0"/>
              </a:defRPr>
            </a:lvl1pPr>
          </a:lstStyle>
          <a:p>
            <a:pPr>
              <a:defRPr/>
            </a:pPr>
            <a:fld id="{5E4455FC-123D-B644-A586-5D9327A0D56F}" type="slidenum">
              <a:rPr lang="en-US"/>
              <a:pPr>
                <a:defRPr/>
              </a:pPr>
              <a:t>‹#›</a:t>
            </a:fld>
            <a:endParaRPr lang="en-US"/>
          </a:p>
        </p:txBody>
      </p:sp>
    </p:spTree>
    <p:extLst>
      <p:ext uri="{BB962C8B-B14F-4D97-AF65-F5344CB8AC3E}">
        <p14:creationId xmlns:p14="http://schemas.microsoft.com/office/powerpoint/2010/main" val="33967585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charset="0"/>
                <a:ea typeface="MS PGothic" charset="0"/>
                <a:cs typeface="MS PGothic" charset="0"/>
              </a:defRPr>
            </a:lvl1pPr>
            <a:lvl2pPr marL="742950" indent="-285750" defTabSz="923925">
              <a:defRPr sz="2400">
                <a:solidFill>
                  <a:schemeClr val="tx1"/>
                </a:solidFill>
                <a:latin typeface="Verdana" charset="0"/>
                <a:ea typeface="MS PGothic" charset="0"/>
                <a:cs typeface="MS PGothic" charset="0"/>
              </a:defRPr>
            </a:lvl2pPr>
            <a:lvl3pPr marL="1143000" indent="-228600" defTabSz="923925">
              <a:defRPr sz="2400">
                <a:solidFill>
                  <a:schemeClr val="tx1"/>
                </a:solidFill>
                <a:latin typeface="Verdana" charset="0"/>
                <a:ea typeface="MS PGothic" charset="0"/>
                <a:cs typeface="MS PGothic" charset="0"/>
              </a:defRPr>
            </a:lvl3pPr>
            <a:lvl4pPr marL="1600200" indent="-228600" defTabSz="923925">
              <a:defRPr sz="2400">
                <a:solidFill>
                  <a:schemeClr val="tx1"/>
                </a:solidFill>
                <a:latin typeface="Verdana" charset="0"/>
                <a:ea typeface="MS PGothic" charset="0"/>
                <a:cs typeface="MS PGothic" charset="0"/>
              </a:defRPr>
            </a:lvl4pPr>
            <a:lvl5pPr marL="2057400" indent="-228600" defTabSz="923925">
              <a:defRPr sz="2400">
                <a:solidFill>
                  <a:schemeClr val="tx1"/>
                </a:solidFill>
                <a:latin typeface="Verdana" charset="0"/>
                <a:ea typeface="MS PGothic" charset="0"/>
                <a:cs typeface="MS PGothic" charset="0"/>
              </a:defRPr>
            </a:lvl5pPr>
            <a:lvl6pPr marL="2514600" indent="-228600" defTabSz="923925"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defTabSz="923925"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defTabSz="923925"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defTabSz="923925" eaLnBrk="0" fontAlgn="base" hangingPunct="0">
              <a:spcBef>
                <a:spcPct val="0"/>
              </a:spcBef>
              <a:spcAft>
                <a:spcPct val="0"/>
              </a:spcAft>
              <a:defRPr sz="2400">
                <a:solidFill>
                  <a:schemeClr val="tx1"/>
                </a:solidFill>
                <a:latin typeface="Verdana" charset="0"/>
                <a:ea typeface="MS PGothic" charset="0"/>
                <a:cs typeface="MS PGothic" charset="0"/>
              </a:defRPr>
            </a:lvl9pPr>
          </a:lstStyle>
          <a:p>
            <a:fld id="{8D76B043-B9F9-A148-85BE-8D5A3890BCEF}" type="slidenum">
              <a:rPr lang="en-US" sz="1200">
                <a:latin typeface="Times New Roman" charset="0"/>
              </a:rPr>
              <a:pPr/>
              <a:t>1</a:t>
            </a:fld>
            <a:endParaRPr lang="en-US" sz="1200">
              <a:latin typeface="Times New Roman" charset="0"/>
            </a:endParaRPr>
          </a:p>
        </p:txBody>
      </p:sp>
      <p:sp>
        <p:nvSpPr>
          <p:cNvPr id="6146" name="Rectangle 2"/>
          <p:cNvSpPr>
            <a:spLocks noGrp="1" noRot="1" noChangeAspect="1" noChangeArrowheads="1" noTextEdit="1"/>
          </p:cNvSpPr>
          <p:nvPr>
            <p:ph type="sldImg"/>
          </p:nvPr>
        </p:nvSpPr>
        <p:spPr>
          <a:xfrm>
            <a:off x="342900" y="698500"/>
            <a:ext cx="6197600" cy="3486150"/>
          </a:xfrm>
          <a:ln/>
        </p:spPr>
      </p:sp>
      <p:sp>
        <p:nvSpPr>
          <p:cNvPr id="61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pt-BR">
              <a:ea typeface="MS PGothic"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xfrm>
            <a:off x="342900" y="696913"/>
            <a:ext cx="6197600" cy="3486150"/>
          </a:xfrm>
          <a:ln/>
        </p:spPr>
      </p:sp>
      <p:sp>
        <p:nvSpPr>
          <p:cNvPr id="43010"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lIns="92438" tIns="46219" rIns="92438" bIns="46219" anchor="t"/>
          <a:lstStyle/>
          <a:p>
            <a:endParaRPr lang="pt-BR">
              <a:ea typeface="MS PGothic" charset="0"/>
            </a:endParaRPr>
          </a:p>
        </p:txBody>
      </p:sp>
    </p:spTree>
    <p:extLst>
      <p:ext uri="{BB962C8B-B14F-4D97-AF65-F5344CB8AC3E}">
        <p14:creationId xmlns:p14="http://schemas.microsoft.com/office/powerpoint/2010/main" val="550640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342900" y="696913"/>
            <a:ext cx="6197600" cy="3486150"/>
          </a:xfrm>
          <a:ln/>
        </p:spPr>
      </p:sp>
      <p:sp>
        <p:nvSpPr>
          <p:cNvPr id="23554" name="Rectangle 3"/>
          <p:cNvSpPr>
            <a:spLocks noGrp="1" noChangeArrowheads="1"/>
          </p:cNvSpPr>
          <p:nvPr>
            <p:ph type="body" idx="1"/>
          </p:nvPr>
        </p:nvSpPr>
        <p:spPr>
          <a:xfrm>
            <a:off x="688975" y="4416425"/>
            <a:ext cx="5505450" cy="41830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2438" tIns="46219" rIns="92438" bIns="46219" anchor="t"/>
          <a:lstStyle/>
          <a:p>
            <a:endParaRPr lang="pt-BR">
              <a:ea typeface="MS PGothic"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342900" y="696913"/>
            <a:ext cx="6197600" cy="3486150"/>
          </a:xfrm>
          <a:ln/>
        </p:spPr>
      </p:sp>
      <p:sp>
        <p:nvSpPr>
          <p:cNvPr id="23554" name="Rectangle 3"/>
          <p:cNvSpPr>
            <a:spLocks noGrp="1" noChangeArrowheads="1"/>
          </p:cNvSpPr>
          <p:nvPr>
            <p:ph type="body" idx="1"/>
          </p:nvPr>
        </p:nvSpPr>
        <p:spPr>
          <a:xfrm>
            <a:off x="688975" y="4416425"/>
            <a:ext cx="5505450" cy="41830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2438" tIns="46219" rIns="92438" bIns="46219" anchor="t"/>
          <a:lstStyle/>
          <a:p>
            <a:endParaRPr lang="pt-BR">
              <a:ea typeface="MS PGothic"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342900" y="696913"/>
            <a:ext cx="6197600" cy="3486150"/>
          </a:xfrm>
          <a:ln/>
        </p:spPr>
      </p:sp>
      <p:sp>
        <p:nvSpPr>
          <p:cNvPr id="23554" name="Rectangle 3"/>
          <p:cNvSpPr>
            <a:spLocks noGrp="1" noChangeArrowheads="1"/>
          </p:cNvSpPr>
          <p:nvPr>
            <p:ph type="body" idx="1"/>
          </p:nvPr>
        </p:nvSpPr>
        <p:spPr>
          <a:xfrm>
            <a:off x="688975" y="4416425"/>
            <a:ext cx="5505450" cy="41830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2438" tIns="46219" rIns="92438" bIns="46219" anchor="t"/>
          <a:lstStyle/>
          <a:p>
            <a:endParaRPr lang="pt-BR">
              <a:ea typeface="MS PGothic"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342900" y="696913"/>
            <a:ext cx="6197600" cy="3486150"/>
          </a:xfrm>
          <a:ln/>
        </p:spPr>
      </p:sp>
      <p:sp>
        <p:nvSpPr>
          <p:cNvPr id="27650" name="Rectangle 3"/>
          <p:cNvSpPr>
            <a:spLocks noGrp="1" noChangeArrowheads="1"/>
          </p:cNvSpPr>
          <p:nvPr>
            <p:ph type="body" idx="1"/>
          </p:nvPr>
        </p:nvSpPr>
        <p:spPr>
          <a:xfrm>
            <a:off x="688975" y="4416425"/>
            <a:ext cx="5505450" cy="41830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2438" tIns="46219" rIns="92438" bIns="46219" anchor="t"/>
          <a:lstStyle/>
          <a:p>
            <a:endParaRPr lang="pt-BR">
              <a:ea typeface="MS PGothic" charset="0"/>
            </a:endParaRPr>
          </a:p>
        </p:txBody>
      </p:sp>
    </p:spTree>
    <p:extLst>
      <p:ext uri="{BB962C8B-B14F-4D97-AF65-F5344CB8AC3E}">
        <p14:creationId xmlns:p14="http://schemas.microsoft.com/office/powerpoint/2010/main" val="275016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charset="0"/>
                <a:ea typeface="MS PGothic" charset="0"/>
                <a:cs typeface="MS PGothic" charset="0"/>
              </a:defRPr>
            </a:lvl1pPr>
            <a:lvl2pPr marL="742950" indent="-285750" defTabSz="923925">
              <a:defRPr sz="2400">
                <a:solidFill>
                  <a:schemeClr val="tx1"/>
                </a:solidFill>
                <a:latin typeface="Verdana" charset="0"/>
                <a:ea typeface="MS PGothic" charset="0"/>
                <a:cs typeface="MS PGothic" charset="0"/>
              </a:defRPr>
            </a:lvl2pPr>
            <a:lvl3pPr marL="1143000" indent="-228600" defTabSz="923925">
              <a:defRPr sz="2400">
                <a:solidFill>
                  <a:schemeClr val="tx1"/>
                </a:solidFill>
                <a:latin typeface="Verdana" charset="0"/>
                <a:ea typeface="MS PGothic" charset="0"/>
                <a:cs typeface="MS PGothic" charset="0"/>
              </a:defRPr>
            </a:lvl3pPr>
            <a:lvl4pPr marL="1600200" indent="-228600" defTabSz="923925">
              <a:defRPr sz="2400">
                <a:solidFill>
                  <a:schemeClr val="tx1"/>
                </a:solidFill>
                <a:latin typeface="Verdana" charset="0"/>
                <a:ea typeface="MS PGothic" charset="0"/>
                <a:cs typeface="MS PGothic" charset="0"/>
              </a:defRPr>
            </a:lvl4pPr>
            <a:lvl5pPr marL="2057400" indent="-228600" defTabSz="923925">
              <a:defRPr sz="2400">
                <a:solidFill>
                  <a:schemeClr val="tx1"/>
                </a:solidFill>
                <a:latin typeface="Verdana" charset="0"/>
                <a:ea typeface="MS PGothic" charset="0"/>
                <a:cs typeface="MS PGothic" charset="0"/>
              </a:defRPr>
            </a:lvl5pPr>
            <a:lvl6pPr marL="2514600" indent="-228600" defTabSz="923925"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defTabSz="923925"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defTabSz="923925"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defTabSz="923925" eaLnBrk="0" fontAlgn="base" hangingPunct="0">
              <a:spcBef>
                <a:spcPct val="0"/>
              </a:spcBef>
              <a:spcAft>
                <a:spcPct val="0"/>
              </a:spcAft>
              <a:defRPr sz="2400">
                <a:solidFill>
                  <a:schemeClr val="tx1"/>
                </a:solidFill>
                <a:latin typeface="Verdana" charset="0"/>
                <a:ea typeface="MS PGothic" charset="0"/>
                <a:cs typeface="MS PGothic" charset="0"/>
              </a:defRPr>
            </a:lvl9pPr>
          </a:lstStyle>
          <a:p>
            <a:fld id="{5F65B137-931F-FD40-9D6D-15DA47B870D5}" type="slidenum">
              <a:rPr lang="en-US" sz="1200">
                <a:latin typeface="Times New Roman" charset="0"/>
              </a:rPr>
              <a:pPr/>
              <a:t>46</a:t>
            </a:fld>
            <a:endParaRPr lang="en-US" sz="1200">
              <a:latin typeface="Times New Roman" charset="0"/>
            </a:endParaRPr>
          </a:p>
        </p:txBody>
      </p:sp>
      <p:sp>
        <p:nvSpPr>
          <p:cNvPr id="36866" name="Rectangle 2"/>
          <p:cNvSpPr>
            <a:spLocks noGrp="1" noRot="1" noChangeAspect="1" noChangeArrowheads="1" noTextEdit="1"/>
          </p:cNvSpPr>
          <p:nvPr>
            <p:ph type="sldImg"/>
          </p:nvPr>
        </p:nvSpPr>
        <p:spPr>
          <a:xfrm>
            <a:off x="342900" y="698500"/>
            <a:ext cx="6197600" cy="3486150"/>
          </a:xfrm>
          <a:ln/>
        </p:spPr>
      </p:sp>
      <p:sp>
        <p:nvSpPr>
          <p:cNvPr id="368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pt-BR">
              <a:ea typeface="MS PGothic" charset="0"/>
            </a:endParaRPr>
          </a:p>
        </p:txBody>
      </p:sp>
    </p:spTree>
    <p:extLst>
      <p:ext uri="{BB962C8B-B14F-4D97-AF65-F5344CB8AC3E}">
        <p14:creationId xmlns:p14="http://schemas.microsoft.com/office/powerpoint/2010/main" val="351577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xfrm>
            <a:off x="342900" y="698500"/>
            <a:ext cx="6197600" cy="3486150"/>
          </a:xfrm>
          <a:ln/>
        </p:spPr>
      </p:sp>
      <p:sp>
        <p:nvSpPr>
          <p:cNvPr id="1536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pt-BR">
              <a:ea typeface="MS PGothic"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dirty="0"/>
          </a:p>
        </p:txBody>
      </p:sp>
      <p:sp>
        <p:nvSpPr>
          <p:cNvPr id="4" name="Slide Number Placeholder 3"/>
          <p:cNvSpPr>
            <a:spLocks noGrp="1"/>
          </p:cNvSpPr>
          <p:nvPr>
            <p:ph type="sldNum" sz="quarter" idx="5"/>
          </p:nvPr>
        </p:nvSpPr>
        <p:spPr/>
        <p:txBody>
          <a:bodyPr/>
          <a:lstStyle/>
          <a:p>
            <a:fld id="{3C0D15E5-714A-A441-9BBA-31A23F0B6623}" type="slidenum">
              <a:rPr lang="en-BR" smtClean="0"/>
              <a:t>3</a:t>
            </a:fld>
            <a:endParaRPr lang="en-BR"/>
          </a:p>
        </p:txBody>
      </p:sp>
    </p:spTree>
    <p:extLst>
      <p:ext uri="{BB962C8B-B14F-4D97-AF65-F5344CB8AC3E}">
        <p14:creationId xmlns:p14="http://schemas.microsoft.com/office/powerpoint/2010/main" val="2188391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Rot="1" noChangeAspect="1" noChangeArrowheads="1" noTextEdit="1"/>
          </p:cNvSpPr>
          <p:nvPr>
            <p:ph type="sldImg"/>
          </p:nvPr>
        </p:nvSpPr>
        <p:spPr>
          <a:xfrm>
            <a:off x="342900" y="696913"/>
            <a:ext cx="6197600" cy="3486150"/>
          </a:xfrm>
          <a:ln/>
        </p:spPr>
      </p:sp>
      <p:sp>
        <p:nvSpPr>
          <p:cNvPr id="13314" name="Rectangle 3"/>
          <p:cNvSpPr>
            <a:spLocks noGrp="1" noChangeArrowheads="1"/>
          </p:cNvSpPr>
          <p:nvPr>
            <p:ph type="body" idx="1"/>
          </p:nvPr>
        </p:nvSpPr>
        <p:spPr>
          <a:xfrm>
            <a:off x="688975" y="4416425"/>
            <a:ext cx="5505450" cy="41830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2438" tIns="46219" rIns="92438" bIns="46219" anchor="t"/>
          <a:lstStyle/>
          <a:p>
            <a:endParaRPr lang="pt-BR">
              <a:ea typeface="MS PGothic"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pPr>
              <a:defRPr/>
            </a:pPr>
            <a:fld id="{5E4455FC-123D-B644-A586-5D9327A0D56F}" type="slidenum">
              <a:rPr lang="en-US" smtClean="0"/>
              <a:pPr>
                <a:defRPr/>
              </a:pPr>
              <a:t>15</a:t>
            </a:fld>
            <a:endParaRPr lang="en-US"/>
          </a:p>
        </p:txBody>
      </p:sp>
    </p:spTree>
    <p:extLst>
      <p:ext uri="{BB962C8B-B14F-4D97-AF65-F5344CB8AC3E}">
        <p14:creationId xmlns:p14="http://schemas.microsoft.com/office/powerpoint/2010/main" val="73883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pPr>
              <a:defRPr/>
            </a:pPr>
            <a:fld id="{5E4455FC-123D-B644-A586-5D9327A0D56F}" type="slidenum">
              <a:rPr lang="en-US" smtClean="0"/>
              <a:pPr>
                <a:defRPr/>
              </a:pPr>
              <a:t>16</a:t>
            </a:fld>
            <a:endParaRPr lang="en-US"/>
          </a:p>
        </p:txBody>
      </p:sp>
    </p:spTree>
    <p:extLst>
      <p:ext uri="{BB962C8B-B14F-4D97-AF65-F5344CB8AC3E}">
        <p14:creationId xmlns:p14="http://schemas.microsoft.com/office/powerpoint/2010/main" val="731316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xfrm>
            <a:off x="342900" y="696913"/>
            <a:ext cx="6197600" cy="3486150"/>
          </a:xfrm>
          <a:ln/>
        </p:spPr>
      </p:sp>
      <p:sp>
        <p:nvSpPr>
          <p:cNvPr id="43010" name="Rectangle 3"/>
          <p:cNvSpPr>
            <a:spLocks noGrp="1" noChangeArrowheads="1"/>
          </p:cNvSpPr>
          <p:nvPr>
            <p:ph type="body" idx="1"/>
          </p:nvPr>
        </p:nvSpPr>
        <p:spPr>
          <a:xfrm>
            <a:off x="688975" y="4416425"/>
            <a:ext cx="5505450" cy="41830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2438" tIns="46219" rIns="92438" bIns="46219" anchor="t"/>
          <a:lstStyle/>
          <a:p>
            <a:endParaRPr lang="pt-BR">
              <a:ea typeface="MS PGothic" charset="0"/>
            </a:endParaRPr>
          </a:p>
        </p:txBody>
      </p:sp>
    </p:spTree>
    <p:extLst>
      <p:ext uri="{BB962C8B-B14F-4D97-AF65-F5344CB8AC3E}">
        <p14:creationId xmlns:p14="http://schemas.microsoft.com/office/powerpoint/2010/main" val="2522951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xfrm>
            <a:off x="342900" y="696913"/>
            <a:ext cx="6197600" cy="3486150"/>
          </a:xfrm>
          <a:ln/>
        </p:spPr>
      </p:sp>
      <p:sp>
        <p:nvSpPr>
          <p:cNvPr id="43010" name="Rectangle 3"/>
          <p:cNvSpPr>
            <a:spLocks noGrp="1" noChangeArrowheads="1"/>
          </p:cNvSpPr>
          <p:nvPr>
            <p:ph type="body" idx="1"/>
          </p:nvPr>
        </p:nvSpPr>
        <p:spPr>
          <a:xfrm>
            <a:off x="688975" y="4416425"/>
            <a:ext cx="5505450" cy="41830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2438" tIns="46219" rIns="92438" bIns="46219" anchor="t"/>
          <a:lstStyle/>
          <a:p>
            <a:endParaRPr lang="pt-BR">
              <a:ea typeface="MS PGothic" charset="0"/>
            </a:endParaRPr>
          </a:p>
        </p:txBody>
      </p:sp>
    </p:spTree>
    <p:extLst>
      <p:ext uri="{BB962C8B-B14F-4D97-AF65-F5344CB8AC3E}">
        <p14:creationId xmlns:p14="http://schemas.microsoft.com/office/powerpoint/2010/main" val="2683872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xfrm>
            <a:off x="342900" y="696913"/>
            <a:ext cx="6197600" cy="3486150"/>
          </a:xfrm>
          <a:ln/>
        </p:spPr>
      </p:sp>
      <p:sp>
        <p:nvSpPr>
          <p:cNvPr id="43010" name="Rectangle 3"/>
          <p:cNvSpPr>
            <a:spLocks noGrp="1" noChangeArrowheads="1"/>
          </p:cNvSpPr>
          <p:nvPr>
            <p:ph type="body" idx="1"/>
          </p:nvPr>
        </p:nvSpPr>
        <p:spPr>
          <a:xfrm>
            <a:off x="688975" y="4416425"/>
            <a:ext cx="5505450" cy="41830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2438" tIns="46219" rIns="92438" bIns="46219" anchor="t"/>
          <a:lstStyle/>
          <a:p>
            <a:endParaRPr lang="pt-BR">
              <a:ea typeface="MS PGothic" charset="0"/>
            </a:endParaRPr>
          </a:p>
        </p:txBody>
      </p:sp>
    </p:spTree>
    <p:extLst>
      <p:ext uri="{BB962C8B-B14F-4D97-AF65-F5344CB8AC3E}">
        <p14:creationId xmlns:p14="http://schemas.microsoft.com/office/powerpoint/2010/main" val="604730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xfrm>
            <a:off x="342900" y="696913"/>
            <a:ext cx="6197600" cy="3486150"/>
          </a:xfrm>
          <a:ln/>
        </p:spPr>
      </p:sp>
      <p:sp>
        <p:nvSpPr>
          <p:cNvPr id="43010" name="Rectangle 3"/>
          <p:cNvSpPr>
            <a:spLocks noGrp="1" noChangeArrowheads="1"/>
          </p:cNvSpPr>
          <p:nvPr>
            <p:ph type="body" idx="1"/>
          </p:nvPr>
        </p:nvSpPr>
        <p:spPr>
          <a:xfrm>
            <a:off x="688975" y="4416425"/>
            <a:ext cx="5505450" cy="41830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2438" tIns="46219" rIns="92438" bIns="46219" anchor="t"/>
          <a:lstStyle/>
          <a:p>
            <a:endParaRPr lang="pt-BR">
              <a:ea typeface="MS PGothic" charset="0"/>
            </a:endParaRPr>
          </a:p>
        </p:txBody>
      </p:sp>
    </p:spTree>
    <p:extLst>
      <p:ext uri="{BB962C8B-B14F-4D97-AF65-F5344CB8AC3E}">
        <p14:creationId xmlns:p14="http://schemas.microsoft.com/office/powerpoint/2010/main" val="127037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914400" y="685800"/>
            <a:ext cx="10363200" cy="2127250"/>
          </a:xfrm>
        </p:spPr>
        <p:txBody>
          <a:bodyPr/>
          <a:lstStyle>
            <a:lvl1pPr>
              <a:defRPr sz="4300" b="0" i="0">
                <a:latin typeface="Calibri Light" panose="020F0302020204030204" pitchFamily="34" charset="0"/>
                <a:cs typeface="Calibri Light" panose="020F0302020204030204" pitchFamily="34" charset="0"/>
              </a:defRPr>
            </a:lvl1pPr>
          </a:lstStyle>
          <a:p>
            <a:r>
              <a:rPr lang="pt-BR" noProof="0" dirty="0"/>
              <a:t>Click </a:t>
            </a:r>
            <a:r>
              <a:rPr lang="pt-BR" noProof="0" dirty="0" err="1"/>
              <a:t>to</a:t>
            </a:r>
            <a:r>
              <a:rPr lang="pt-BR" noProof="0" dirty="0"/>
              <a:t> </a:t>
            </a:r>
            <a:r>
              <a:rPr lang="pt-BR" noProof="0" dirty="0" err="1"/>
              <a:t>edit</a:t>
            </a:r>
            <a:r>
              <a:rPr lang="pt-BR" noProof="0" dirty="0"/>
              <a:t> Master </a:t>
            </a:r>
            <a:r>
              <a:rPr lang="pt-BR" noProof="0" dirty="0" err="1"/>
              <a:t>title</a:t>
            </a:r>
            <a:r>
              <a:rPr lang="pt-BR" noProof="0" dirty="0"/>
              <a:t> </a:t>
            </a:r>
            <a:r>
              <a:rPr lang="pt-BR" noProof="0" dirty="0" err="1"/>
              <a:t>style</a:t>
            </a:r>
            <a:endParaRPr lang="pt-BR" noProof="0" dirty="0"/>
          </a:p>
        </p:txBody>
      </p:sp>
    </p:spTree>
    <p:extLst>
      <p:ext uri="{BB962C8B-B14F-4D97-AF65-F5344CB8AC3E}">
        <p14:creationId xmlns:p14="http://schemas.microsoft.com/office/powerpoint/2010/main" val="3907700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noProof="0" dirty="0"/>
              <a:t>Click </a:t>
            </a:r>
            <a:r>
              <a:rPr lang="pt-BR" noProof="0" dirty="0" err="1"/>
              <a:t>to</a:t>
            </a:r>
            <a:r>
              <a:rPr lang="pt-BR" noProof="0" dirty="0"/>
              <a:t> </a:t>
            </a:r>
            <a:r>
              <a:rPr lang="pt-BR" noProof="0" dirty="0" err="1"/>
              <a:t>edit</a:t>
            </a:r>
            <a:r>
              <a:rPr lang="pt-BR" noProof="0" dirty="0"/>
              <a:t> Master </a:t>
            </a:r>
            <a:r>
              <a:rPr lang="pt-BR" noProof="0" dirty="0" err="1"/>
              <a:t>title</a:t>
            </a:r>
            <a:r>
              <a:rPr lang="pt-BR" noProof="0" dirty="0"/>
              <a:t> </a:t>
            </a:r>
            <a:r>
              <a:rPr lang="pt-BR" noProof="0" dirty="0" err="1"/>
              <a:t>style</a:t>
            </a:r>
            <a:endParaRPr lang="pt-BR" noProof="0" dirty="0"/>
          </a:p>
        </p:txBody>
      </p:sp>
      <p:sp>
        <p:nvSpPr>
          <p:cNvPr id="3" name="Vertical Text Placeholder 2"/>
          <p:cNvSpPr>
            <a:spLocks noGrp="1"/>
          </p:cNvSpPr>
          <p:nvPr>
            <p:ph type="body" orient="vert" idx="1"/>
          </p:nvPr>
        </p:nvSpPr>
        <p:spPr/>
        <p:txBody>
          <a:bodyPr vert="eaVert"/>
          <a:lstStyle/>
          <a:p>
            <a:pPr lvl="0"/>
            <a:r>
              <a:rPr lang="pt-BR" noProof="0"/>
              <a:t>Click to edit Master text styles</a:t>
            </a:r>
          </a:p>
          <a:p>
            <a:pPr lvl="1"/>
            <a:r>
              <a:rPr lang="pt-BR" noProof="0"/>
              <a:t>Second level</a:t>
            </a:r>
          </a:p>
          <a:p>
            <a:pPr lvl="2"/>
            <a:r>
              <a:rPr lang="pt-BR" noProof="0"/>
              <a:t>Third level</a:t>
            </a:r>
          </a:p>
          <a:p>
            <a:pPr lvl="3"/>
            <a:r>
              <a:rPr lang="pt-BR" noProof="0"/>
              <a:t>Fourth level</a:t>
            </a:r>
          </a:p>
          <a:p>
            <a:pPr lvl="4"/>
            <a:r>
              <a:rPr lang="pt-BR" noProof="0"/>
              <a:t>Fifth level</a:t>
            </a:r>
          </a:p>
        </p:txBody>
      </p:sp>
    </p:spTree>
    <p:extLst>
      <p:ext uri="{BB962C8B-B14F-4D97-AF65-F5344CB8AC3E}">
        <p14:creationId xmlns:p14="http://schemas.microsoft.com/office/powerpoint/2010/main" val="97843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pt-BR" noProof="0"/>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pt-BR" noProof="0"/>
              <a:t>Click to edit Master text styles</a:t>
            </a:r>
          </a:p>
          <a:p>
            <a:pPr lvl="1"/>
            <a:r>
              <a:rPr lang="pt-BR" noProof="0"/>
              <a:t>Second level</a:t>
            </a:r>
          </a:p>
          <a:p>
            <a:pPr lvl="2"/>
            <a:r>
              <a:rPr lang="pt-BR" noProof="0"/>
              <a:t>Third level</a:t>
            </a:r>
          </a:p>
          <a:p>
            <a:pPr lvl="3"/>
            <a:r>
              <a:rPr lang="pt-BR" noProof="0"/>
              <a:t>Fourth level</a:t>
            </a:r>
          </a:p>
          <a:p>
            <a:pPr lvl="4"/>
            <a:r>
              <a:rPr lang="pt-BR" noProof="0"/>
              <a:t>Fifth level</a:t>
            </a:r>
          </a:p>
        </p:txBody>
      </p:sp>
    </p:spTree>
    <p:extLst>
      <p:ext uri="{BB962C8B-B14F-4D97-AF65-F5344CB8AC3E}">
        <p14:creationId xmlns:p14="http://schemas.microsoft.com/office/powerpoint/2010/main" val="268519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noProof="0" dirty="0"/>
              <a:t>Click </a:t>
            </a:r>
            <a:r>
              <a:rPr lang="pt-BR" noProof="0" dirty="0" err="1"/>
              <a:t>to</a:t>
            </a:r>
            <a:r>
              <a:rPr lang="pt-BR" noProof="0" dirty="0"/>
              <a:t> </a:t>
            </a:r>
            <a:r>
              <a:rPr lang="pt-BR" noProof="0" dirty="0" err="1"/>
              <a:t>edit</a:t>
            </a:r>
            <a:r>
              <a:rPr lang="pt-BR" noProof="0" dirty="0"/>
              <a:t> Master </a:t>
            </a:r>
            <a:r>
              <a:rPr lang="pt-BR" noProof="0" dirty="0" err="1"/>
              <a:t>title</a:t>
            </a:r>
            <a:r>
              <a:rPr lang="pt-BR" noProof="0" dirty="0"/>
              <a:t> </a:t>
            </a:r>
            <a:r>
              <a:rPr lang="pt-BR" noProof="0" dirty="0" err="1"/>
              <a:t>style</a:t>
            </a:r>
            <a:endParaRPr lang="pt-BR" noProof="0" dirty="0"/>
          </a:p>
        </p:txBody>
      </p:sp>
      <p:sp>
        <p:nvSpPr>
          <p:cNvPr id="3" name="Content Placeholder 2"/>
          <p:cNvSpPr>
            <a:spLocks noGrp="1"/>
          </p:cNvSpPr>
          <p:nvPr>
            <p:ph idx="1"/>
          </p:nvPr>
        </p:nvSpPr>
        <p:spPr/>
        <p:txBody>
          <a:bodyPr/>
          <a:lstStyle/>
          <a:p>
            <a:pPr lvl="0"/>
            <a:r>
              <a:rPr lang="pt-BR" noProof="0"/>
              <a:t>Click to edit Master text styles</a:t>
            </a:r>
          </a:p>
          <a:p>
            <a:pPr lvl="1"/>
            <a:r>
              <a:rPr lang="pt-BR" noProof="0"/>
              <a:t>Second level</a:t>
            </a:r>
          </a:p>
          <a:p>
            <a:pPr lvl="2"/>
            <a:r>
              <a:rPr lang="pt-BR" noProof="0"/>
              <a:t>Third level</a:t>
            </a:r>
          </a:p>
          <a:p>
            <a:pPr lvl="3"/>
            <a:r>
              <a:rPr lang="pt-BR" noProof="0"/>
              <a:t>Fourth level</a:t>
            </a:r>
          </a:p>
          <a:p>
            <a:pPr lvl="4"/>
            <a:r>
              <a:rPr lang="pt-BR" noProof="0"/>
              <a:t>Fifth level</a:t>
            </a:r>
          </a:p>
        </p:txBody>
      </p:sp>
    </p:spTree>
    <p:extLst>
      <p:ext uri="{BB962C8B-B14F-4D97-AF65-F5344CB8AC3E}">
        <p14:creationId xmlns:p14="http://schemas.microsoft.com/office/powerpoint/2010/main" val="52091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a:t>
            </a:r>
            <a:r>
              <a:rPr lang="pt-BR" noProof="0" dirty="0" err="1"/>
              <a:t>edit</a:t>
            </a:r>
            <a:r>
              <a:rPr lang="en-US" dirty="0"/>
              <a: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noProof="0"/>
              <a:t>Click to edit Master text styles</a:t>
            </a:r>
          </a:p>
        </p:txBody>
      </p:sp>
    </p:spTree>
    <p:extLst>
      <p:ext uri="{BB962C8B-B14F-4D97-AF65-F5344CB8AC3E}">
        <p14:creationId xmlns:p14="http://schemas.microsoft.com/office/powerpoint/2010/main" val="156703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noProof="0" dirty="0"/>
              <a:t>Click </a:t>
            </a:r>
            <a:r>
              <a:rPr lang="pt-BR" noProof="0" dirty="0" err="1"/>
              <a:t>to</a:t>
            </a:r>
            <a:r>
              <a:rPr lang="pt-BR" noProof="0" dirty="0"/>
              <a:t> </a:t>
            </a:r>
            <a:r>
              <a:rPr lang="pt-BR" noProof="0" dirty="0" err="1"/>
              <a:t>edit</a:t>
            </a:r>
            <a:r>
              <a:rPr lang="pt-BR" noProof="0" dirty="0"/>
              <a:t> Master </a:t>
            </a:r>
            <a:r>
              <a:rPr lang="pt-BR" noProof="0" dirty="0" err="1"/>
              <a:t>title</a:t>
            </a:r>
            <a:r>
              <a:rPr lang="pt-BR" noProof="0" dirty="0"/>
              <a:t> </a:t>
            </a:r>
            <a:r>
              <a:rPr lang="pt-BR" noProof="0" dirty="0" err="1"/>
              <a:t>style</a:t>
            </a:r>
            <a:endParaRPr lang="pt-BR" noProof="0" dirty="0"/>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noProof="0" dirty="0"/>
              <a:t>Click </a:t>
            </a:r>
            <a:r>
              <a:rPr lang="pt-BR" noProof="0" dirty="0" err="1"/>
              <a:t>to</a:t>
            </a:r>
            <a:r>
              <a:rPr lang="pt-BR" noProof="0" dirty="0"/>
              <a:t> </a:t>
            </a:r>
            <a:r>
              <a:rPr lang="pt-BR" noProof="0" dirty="0" err="1"/>
              <a:t>edit</a:t>
            </a:r>
            <a:r>
              <a:rPr lang="pt-BR" noProof="0" dirty="0"/>
              <a:t> Master </a:t>
            </a:r>
            <a:r>
              <a:rPr lang="pt-BR" noProof="0" dirty="0" err="1"/>
              <a:t>text</a:t>
            </a:r>
            <a:r>
              <a:rPr lang="pt-BR" noProof="0" dirty="0"/>
              <a:t> </a:t>
            </a:r>
            <a:r>
              <a:rPr lang="pt-BR" noProof="0" dirty="0" err="1"/>
              <a:t>styles</a:t>
            </a:r>
            <a:endParaRPr lang="pt-BR" noProof="0" dirty="0"/>
          </a:p>
          <a:p>
            <a:pPr lvl="1"/>
            <a:r>
              <a:rPr lang="pt-BR" noProof="0" dirty="0" err="1"/>
              <a:t>Second</a:t>
            </a:r>
            <a:r>
              <a:rPr lang="pt-BR" noProof="0" dirty="0"/>
              <a:t> </a:t>
            </a:r>
            <a:r>
              <a:rPr lang="pt-BR" noProof="0" dirty="0" err="1"/>
              <a:t>level</a:t>
            </a:r>
            <a:endParaRPr lang="pt-BR" noProof="0" dirty="0"/>
          </a:p>
          <a:p>
            <a:pPr lvl="2"/>
            <a:r>
              <a:rPr lang="pt-BR" noProof="0" dirty="0" err="1"/>
              <a:t>Third</a:t>
            </a:r>
            <a:r>
              <a:rPr lang="pt-BR" noProof="0" dirty="0"/>
              <a:t> </a:t>
            </a:r>
            <a:r>
              <a:rPr lang="pt-BR" noProof="0" dirty="0" err="1"/>
              <a:t>level</a:t>
            </a:r>
            <a:endParaRPr lang="pt-BR" noProof="0" dirty="0"/>
          </a:p>
          <a:p>
            <a:pPr lvl="3"/>
            <a:r>
              <a:rPr lang="pt-BR" noProof="0" dirty="0" err="1"/>
              <a:t>Fourth</a:t>
            </a:r>
            <a:r>
              <a:rPr lang="pt-BR" noProof="0" dirty="0"/>
              <a:t> </a:t>
            </a:r>
            <a:r>
              <a:rPr lang="pt-BR" noProof="0" dirty="0" err="1"/>
              <a:t>level</a:t>
            </a:r>
            <a:endParaRPr lang="pt-BR" noProof="0" dirty="0"/>
          </a:p>
          <a:p>
            <a:pPr lvl="4"/>
            <a:r>
              <a:rPr lang="pt-BR" noProof="0" dirty="0" err="1"/>
              <a:t>Fifth</a:t>
            </a:r>
            <a:r>
              <a:rPr lang="pt-BR" noProof="0" dirty="0"/>
              <a:t> </a:t>
            </a:r>
            <a:r>
              <a:rPr lang="pt-BR" noProof="0" dirty="0" err="1"/>
              <a:t>level</a:t>
            </a:r>
            <a:endParaRPr lang="pt-BR" noProof="0" dirty="0"/>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noProof="0"/>
              <a:t>Click to edit Master text styles</a:t>
            </a:r>
          </a:p>
          <a:p>
            <a:pPr lvl="1"/>
            <a:r>
              <a:rPr lang="pt-BR" noProof="0"/>
              <a:t>Second level</a:t>
            </a:r>
          </a:p>
          <a:p>
            <a:pPr lvl="2"/>
            <a:r>
              <a:rPr lang="pt-BR" noProof="0"/>
              <a:t>Third level</a:t>
            </a:r>
          </a:p>
          <a:p>
            <a:pPr lvl="3"/>
            <a:r>
              <a:rPr lang="pt-BR" noProof="0"/>
              <a:t>Fourth level</a:t>
            </a:r>
          </a:p>
          <a:p>
            <a:pPr lvl="4"/>
            <a:r>
              <a:rPr lang="pt-BR" noProof="0"/>
              <a:t>Fifth level</a:t>
            </a:r>
          </a:p>
        </p:txBody>
      </p:sp>
    </p:spTree>
    <p:extLst>
      <p:ext uri="{BB962C8B-B14F-4D97-AF65-F5344CB8AC3E}">
        <p14:creationId xmlns:p14="http://schemas.microsoft.com/office/powerpoint/2010/main" val="56410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pt-BR" noProof="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a:t>
            </a:r>
            <a:r>
              <a:rPr lang="pt-BR" noProof="0" dirty="0"/>
              <a:t>Master</a:t>
            </a:r>
            <a:r>
              <a:rPr lang="en-US" dirty="0"/>
              <a:t>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noProof="0" dirty="0"/>
              <a:t>Click</a:t>
            </a:r>
            <a:r>
              <a:rPr lang="en-US" dirty="0"/>
              <a:t>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0972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a:t>
            </a:r>
            <a:r>
              <a:rPr lang="pt-BR" noProof="0" dirty="0" err="1"/>
              <a:t>edit</a:t>
            </a:r>
            <a:r>
              <a:rPr lang="en-US" dirty="0"/>
              <a:t> Master title style</a:t>
            </a:r>
          </a:p>
        </p:txBody>
      </p:sp>
    </p:spTree>
    <p:extLst>
      <p:ext uri="{BB962C8B-B14F-4D97-AF65-F5344CB8AC3E}">
        <p14:creationId xmlns:p14="http://schemas.microsoft.com/office/powerpoint/2010/main" val="3458651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91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pt-BR" noProof="0" dirty="0"/>
              <a:t>Click </a:t>
            </a:r>
            <a:r>
              <a:rPr lang="pt-BR" noProof="0" dirty="0" err="1"/>
              <a:t>to</a:t>
            </a:r>
            <a:r>
              <a:rPr lang="pt-BR" noProof="0" dirty="0"/>
              <a:t> </a:t>
            </a:r>
            <a:r>
              <a:rPr lang="pt-BR" noProof="0" dirty="0" err="1"/>
              <a:t>edit</a:t>
            </a:r>
            <a:r>
              <a:rPr lang="pt-BR" noProof="0" dirty="0"/>
              <a:t> Master </a:t>
            </a:r>
            <a:r>
              <a:rPr lang="pt-BR" noProof="0" dirty="0" err="1"/>
              <a:t>title</a:t>
            </a:r>
            <a:r>
              <a:rPr lang="pt-BR" noProof="0" dirty="0"/>
              <a:t> </a:t>
            </a:r>
            <a:r>
              <a:rPr lang="pt-BR" noProof="0" dirty="0" err="1"/>
              <a:t>style</a:t>
            </a:r>
            <a:endParaRPr lang="pt-BR" noProof="0"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t>
            </a:r>
            <a:r>
              <a:rPr lang="pt-BR" noProof="0" dirty="0" err="1"/>
              <a:t>to</a:t>
            </a:r>
            <a:r>
              <a:rPr lang="en-US" dirty="0"/>
              <a:t> edit Master text styles</a:t>
            </a:r>
          </a:p>
          <a:p>
            <a:pPr lvl="1"/>
            <a:r>
              <a:rPr lang="pt-BR" noProof="0" dirty="0" err="1"/>
              <a:t>Second</a:t>
            </a:r>
            <a:r>
              <a:rPr lang="en-US" dirty="0"/>
              <a:t>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a:t>
            </a:r>
            <a:r>
              <a:rPr lang="pt-BR" noProof="0" dirty="0"/>
              <a:t>Master</a:t>
            </a:r>
            <a:r>
              <a:rPr lang="en-US" dirty="0"/>
              <a:t> text styles</a:t>
            </a:r>
          </a:p>
        </p:txBody>
      </p:sp>
    </p:spTree>
    <p:extLst>
      <p:ext uri="{BB962C8B-B14F-4D97-AF65-F5344CB8AC3E}">
        <p14:creationId xmlns:p14="http://schemas.microsoft.com/office/powerpoint/2010/main" val="308277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dirty="0"/>
              <a:t>Click to edit </a:t>
            </a:r>
            <a:r>
              <a:rPr lang="pt-BR" noProof="0" dirty="0"/>
              <a:t>Master</a:t>
            </a:r>
            <a:r>
              <a:rPr lang="en-US" dirty="0"/>
              <a:t>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359441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pt-BR" dirty="0"/>
              <a:t>Click</a:t>
            </a:r>
            <a:r>
              <a:rPr lang="en-US" dirty="0"/>
              <a:t> to edit Master title style</a:t>
            </a:r>
          </a:p>
        </p:txBody>
      </p:sp>
      <p:sp>
        <p:nvSpPr>
          <p:cNvPr id="1027"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pt-BR" dirty="0"/>
              <a:t>Click </a:t>
            </a:r>
            <a:r>
              <a:rPr lang="pt-BR" dirty="0" err="1"/>
              <a:t>to</a:t>
            </a:r>
            <a:r>
              <a:rPr lang="pt-BR" dirty="0"/>
              <a:t> </a:t>
            </a:r>
            <a:r>
              <a:rPr lang="pt-BR" dirty="0" err="1"/>
              <a:t>edit</a:t>
            </a:r>
            <a:r>
              <a:rPr lang="pt-BR" dirty="0"/>
              <a:t> Master </a:t>
            </a:r>
            <a:r>
              <a:rPr lang="pt-BR" dirty="0" err="1"/>
              <a:t>text</a:t>
            </a:r>
            <a:r>
              <a:rPr lang="pt-BR" dirty="0"/>
              <a:t> </a:t>
            </a:r>
            <a:r>
              <a:rPr lang="pt-BR" dirty="0" err="1"/>
              <a:t>styles</a:t>
            </a:r>
            <a:endParaRPr lang="pt-BR" dirty="0"/>
          </a:p>
          <a:p>
            <a:pPr lvl="1"/>
            <a:r>
              <a:rPr lang="pt-BR" dirty="0" err="1"/>
              <a:t>Second</a:t>
            </a:r>
            <a:r>
              <a:rPr lang="pt-BR" dirty="0"/>
              <a:t> </a:t>
            </a:r>
            <a:r>
              <a:rPr lang="pt-BR" dirty="0" err="1"/>
              <a:t>level</a:t>
            </a:r>
            <a:endParaRPr lang="pt-BR" dirty="0"/>
          </a:p>
          <a:p>
            <a:pPr lvl="2"/>
            <a:r>
              <a:rPr lang="pt-BR" dirty="0" err="1"/>
              <a:t>Third</a:t>
            </a:r>
            <a:r>
              <a:rPr lang="pt-BR" dirty="0"/>
              <a:t> </a:t>
            </a:r>
            <a:r>
              <a:rPr lang="pt-BR" dirty="0" err="1"/>
              <a:t>level</a:t>
            </a:r>
            <a:endParaRPr lang="pt-BR" dirty="0"/>
          </a:p>
          <a:p>
            <a:pPr lvl="3"/>
            <a:r>
              <a:rPr lang="pt-BR" dirty="0" err="1"/>
              <a:t>Fourth</a:t>
            </a:r>
            <a:r>
              <a:rPr lang="pt-BR" dirty="0"/>
              <a:t> </a:t>
            </a:r>
            <a:r>
              <a:rPr lang="pt-BR" dirty="0" err="1"/>
              <a:t>level</a:t>
            </a:r>
            <a:endParaRPr lang="pt-BR" dirty="0"/>
          </a:p>
          <a:p>
            <a:pPr lvl="4"/>
            <a:r>
              <a:rPr lang="pt-BR" dirty="0" err="1"/>
              <a:t>Fifth</a:t>
            </a:r>
            <a:r>
              <a:rPr lang="pt-BR" dirty="0"/>
              <a:t> </a:t>
            </a:r>
            <a:r>
              <a:rPr lang="pt-BR" dirty="0" err="1"/>
              <a:t>level</a:t>
            </a:r>
            <a:endParaRPr lang="pt-BR" dirty="0"/>
          </a:p>
        </p:txBody>
      </p:sp>
    </p:spTree>
  </p:cSld>
  <p:clrMap bg1="lt1" tx1="dk1" bg2="lt2" tx2="dk2" accent1="accent1" accent2="accent2" accent3="accent3" accent4="accent4" accent5="accent5" accent6="accent6" hlink="hlink" folHlink="folHlink"/>
  <p:sldLayoutIdLst>
    <p:sldLayoutId id="2147484107"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xStyles>
    <p:titleStyle>
      <a:lvl1pPr algn="l" rtl="0" eaLnBrk="0" fontAlgn="base" hangingPunct="0">
        <a:spcBef>
          <a:spcPct val="0"/>
        </a:spcBef>
        <a:spcAft>
          <a:spcPct val="0"/>
        </a:spcAft>
        <a:defRPr sz="3200" b="0" i="0">
          <a:solidFill>
            <a:srgbClr val="000090"/>
          </a:solidFill>
          <a:latin typeface="Calibri Light" panose="020F0302020204030204" pitchFamily="34" charset="0"/>
          <a:ea typeface="MS PGothic" pitchFamily="34" charset="-128"/>
          <a:cs typeface="Calibri Light" panose="020F0302020204030204" pitchFamily="34"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Tx/>
        <a:buSzPct val="90000"/>
        <a:buFont typeface="Monotype Sorts" charset="0"/>
        <a:buChar char="n"/>
        <a:defRPr kumimoji="1">
          <a:solidFill>
            <a:schemeClr val="tx1"/>
          </a:solidFill>
          <a:latin typeface="Calibri" panose="020F0502020204030204" pitchFamily="34" charset="0"/>
          <a:ea typeface="MS PGothic" pitchFamily="34" charset="-128"/>
          <a:cs typeface="Calibri" panose="020F0502020204030204" pitchFamily="34" charset="0"/>
        </a:defRPr>
      </a:lvl1pPr>
      <a:lvl2pPr marL="742950" indent="-285750" algn="l" rtl="0" eaLnBrk="0" fontAlgn="base" hangingPunct="0">
        <a:spcBef>
          <a:spcPct val="35000"/>
        </a:spcBef>
        <a:spcAft>
          <a:spcPct val="0"/>
        </a:spcAft>
        <a:buClr>
          <a:srgbClr val="FF0000"/>
        </a:buClr>
        <a:buSzPct val="80000"/>
        <a:buFont typeface="Monotype Sorts" charset="0"/>
        <a:buChar char="l"/>
        <a:defRPr kumimoji="1">
          <a:solidFill>
            <a:schemeClr val="tx1"/>
          </a:solidFill>
          <a:latin typeface="Calibri" panose="020F0502020204030204" pitchFamily="34" charset="0"/>
          <a:ea typeface="MS PGothic" pitchFamily="34" charset="-128"/>
          <a:cs typeface="Calibri" panose="020F0502020204030204" pitchFamily="34" charset="0"/>
        </a:defRPr>
      </a:lvl2pPr>
      <a:lvl3pPr marL="1085850" indent="-228600"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Calibri" panose="020F0502020204030204" pitchFamily="34" charset="0"/>
          <a:ea typeface="MS PGothic" pitchFamily="34" charset="-128"/>
          <a:cs typeface="Calibri" panose="020F0502020204030204" pitchFamily="34" charset="0"/>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Calibri" panose="020F0502020204030204" pitchFamily="34" charset="0"/>
          <a:ea typeface="MS PGothic" pitchFamily="34" charset="-128"/>
          <a:cs typeface="Calibri" panose="020F0502020204030204" pitchFamily="34" charset="0"/>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Calibri" panose="020F0502020204030204" pitchFamily="34" charset="0"/>
          <a:ea typeface="MS PGothic" pitchFamily="34" charset="-128"/>
          <a:cs typeface="Calibri" panose="020F050202020403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noChangeArrowheads="1"/>
          </p:cNvSpPr>
          <p:nvPr>
            <p:ph type="ctrTitle"/>
          </p:nvPr>
        </p:nvSpPr>
        <p:spPr>
          <a:xfrm>
            <a:off x="985844" y="1300162"/>
            <a:ext cx="10358438" cy="1000053"/>
          </a:xfrm>
          <a:noFill/>
        </p:spPr>
        <p:txBody>
          <a:bodyPr/>
          <a:lstStyle/>
          <a:p>
            <a:pPr algn="ctr" eaLnBrk="1" hangingPunct="1"/>
            <a:r>
              <a:rPr lang="pt-BR" dirty="0">
                <a:latin typeface="Calibri" panose="020F0502020204030204" pitchFamily="34" charset="0"/>
                <a:ea typeface="MS PGothic" charset="0"/>
                <a:cs typeface="Calibri" panose="020F0502020204030204" pitchFamily="34" charset="0"/>
              </a:rPr>
              <a:t>Sistemas Operacionais </a:t>
            </a:r>
          </a:p>
        </p:txBody>
      </p:sp>
      <p:sp>
        <p:nvSpPr>
          <p:cNvPr id="5122" name="TextBox 1"/>
          <p:cNvSpPr txBox="1">
            <a:spLocks noChangeArrowheads="1"/>
          </p:cNvSpPr>
          <p:nvPr/>
        </p:nvSpPr>
        <p:spPr bwMode="auto">
          <a:xfrm>
            <a:off x="3535363" y="4106864"/>
            <a:ext cx="52070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algn="ctr"/>
            <a:r>
              <a:rPr lang="pt-BR" sz="1800" b="1" dirty="0">
                <a:latin typeface="Calibri Light" panose="020F0302020204030204" pitchFamily="34" charset="0"/>
                <a:cs typeface="Calibri Light" panose="020F0302020204030204" pitchFamily="34" charset="0"/>
              </a:rPr>
              <a:t>Prof. Dr. </a:t>
            </a:r>
            <a:r>
              <a:rPr lang="pt-BR" sz="1800" b="1" dirty="0" err="1">
                <a:latin typeface="Calibri Light" panose="020F0302020204030204" pitchFamily="34" charset="0"/>
                <a:cs typeface="Calibri Light" panose="020F0302020204030204" pitchFamily="34" charset="0"/>
              </a:rPr>
              <a:t>Linder</a:t>
            </a:r>
            <a:r>
              <a:rPr lang="pt-BR" sz="1800" b="1" dirty="0">
                <a:latin typeface="Calibri Light" panose="020F0302020204030204" pitchFamily="34" charset="0"/>
                <a:cs typeface="Calibri Light" panose="020F0302020204030204" pitchFamily="34" charset="0"/>
              </a:rPr>
              <a:t> Cândido da Silva</a:t>
            </a:r>
          </a:p>
          <a:p>
            <a:pPr algn="ctr"/>
            <a:endParaRPr lang="pt-BR" sz="1800" dirty="0">
              <a:latin typeface="Calibri Light" panose="020F0302020204030204" pitchFamily="34" charset="0"/>
              <a:cs typeface="Calibri Light" panose="020F0302020204030204" pitchFamily="34" charset="0"/>
            </a:endParaRPr>
          </a:p>
          <a:p>
            <a:pPr algn="ctr"/>
            <a:endParaRPr lang="pt-BR" sz="1800" dirty="0">
              <a:latin typeface="Calibri Light" panose="020F0302020204030204" pitchFamily="34" charset="0"/>
              <a:cs typeface="Calibri Light" panose="020F0302020204030204" pitchFamily="34" charset="0"/>
            </a:endParaRPr>
          </a:p>
          <a:p>
            <a:pPr algn="ctr"/>
            <a:endParaRPr lang="pt-BR" sz="1800" dirty="0">
              <a:latin typeface="Calibri Light" panose="020F0302020204030204" pitchFamily="34" charset="0"/>
              <a:cs typeface="Calibri Light" panose="020F0302020204030204" pitchFamily="34" charset="0"/>
            </a:endParaRPr>
          </a:p>
          <a:p>
            <a:pPr algn="ctr"/>
            <a:endParaRPr lang="pt-BR" sz="1800" dirty="0">
              <a:latin typeface="Calibri Light" panose="020F0302020204030204" pitchFamily="34" charset="0"/>
              <a:cs typeface="Calibri Light" panose="020F0302020204030204" pitchFamily="34" charset="0"/>
            </a:endParaRPr>
          </a:p>
          <a:p>
            <a:pPr algn="ctr"/>
            <a:endParaRPr lang="pt-BR" sz="1800" dirty="0">
              <a:latin typeface="Calibri Light" panose="020F0302020204030204" pitchFamily="34" charset="0"/>
              <a:cs typeface="Calibri Light" panose="020F0302020204030204" pitchFamily="34" charset="0"/>
            </a:endParaRPr>
          </a:p>
          <a:p>
            <a:pPr algn="ctr"/>
            <a:r>
              <a:rPr lang="pt-BR" sz="1800" dirty="0">
                <a:latin typeface="Calibri Light" panose="020F0302020204030204" pitchFamily="34" charset="0"/>
                <a:cs typeface="Calibri Light" panose="020F0302020204030204" pitchFamily="34" charset="0"/>
              </a:rPr>
              <a:t>2021</a:t>
            </a:r>
          </a:p>
        </p:txBody>
      </p:sp>
      <p:sp>
        <p:nvSpPr>
          <p:cNvPr id="2" name="TextBox 1">
            <a:extLst>
              <a:ext uri="{FF2B5EF4-FFF2-40B4-BE49-F238E27FC236}">
                <a16:creationId xmlns:a16="http://schemas.microsoft.com/office/drawing/2014/main" id="{421243E0-0800-C342-88D7-DF9F5CBA4466}"/>
              </a:ext>
            </a:extLst>
          </p:cNvPr>
          <p:cNvSpPr txBox="1"/>
          <p:nvPr/>
        </p:nvSpPr>
        <p:spPr>
          <a:xfrm>
            <a:off x="1813368" y="3113590"/>
            <a:ext cx="184731" cy="369332"/>
          </a:xfrm>
          <a:prstGeom prst="rect">
            <a:avLst/>
          </a:prstGeom>
          <a:noFill/>
        </p:spPr>
        <p:txBody>
          <a:bodyPr wrap="none" rtlCol="0">
            <a:spAutoFit/>
          </a:bodyPr>
          <a:lstStyle/>
          <a:p>
            <a:endParaRPr lang="pt-BR"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A3FF551-A006-9248-A16A-707846E6C665}"/>
                  </a:ext>
                </a:extLst>
              </p14:cNvPr>
              <p14:cNvContentPartPr/>
              <p14:nvPr/>
            </p14:nvContentPartPr>
            <p14:xfrm>
              <a:off x="8964360" y="1824480"/>
              <a:ext cx="78840" cy="248760"/>
            </p14:xfrm>
          </p:contentPart>
        </mc:Choice>
        <mc:Fallback>
          <p:pic>
            <p:nvPicPr>
              <p:cNvPr id="3" name="Ink 2">
                <a:extLst>
                  <a:ext uri="{FF2B5EF4-FFF2-40B4-BE49-F238E27FC236}">
                    <a16:creationId xmlns:a16="http://schemas.microsoft.com/office/drawing/2014/main" id="{0A3FF551-A006-9248-A16A-707846E6C665}"/>
                  </a:ext>
                </a:extLst>
              </p:cNvPr>
              <p:cNvPicPr/>
              <p:nvPr/>
            </p:nvPicPr>
            <p:blipFill>
              <a:blip r:embed="rId4"/>
              <a:stretch>
                <a:fillRect/>
              </a:stretch>
            </p:blipFill>
            <p:spPr>
              <a:xfrm>
                <a:off x="8948160" y="1808280"/>
                <a:ext cx="111240" cy="28116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E1C7-224E-F346-8BF4-C2DB4181F5E0}"/>
              </a:ext>
            </a:extLst>
          </p:cNvPr>
          <p:cNvSpPr>
            <a:spLocks noGrp="1"/>
          </p:cNvSpPr>
          <p:nvPr>
            <p:ph type="title"/>
          </p:nvPr>
        </p:nvSpPr>
        <p:spPr/>
        <p:txBody>
          <a:bodyPr/>
          <a:lstStyle/>
          <a:p>
            <a:r>
              <a:rPr lang="pt-BR" dirty="0"/>
              <a:t>Categorias dos Sistemas  Operacionais (cont.)</a:t>
            </a:r>
          </a:p>
        </p:txBody>
      </p:sp>
      <p:sp>
        <p:nvSpPr>
          <p:cNvPr id="3" name="Content Placeholder 2">
            <a:extLst>
              <a:ext uri="{FF2B5EF4-FFF2-40B4-BE49-F238E27FC236}">
                <a16:creationId xmlns:a16="http://schemas.microsoft.com/office/drawing/2014/main" id="{FE8ABE29-DB7C-534C-BC28-3E371138B505}"/>
              </a:ext>
            </a:extLst>
          </p:cNvPr>
          <p:cNvSpPr>
            <a:spLocks noGrp="1"/>
          </p:cNvSpPr>
          <p:nvPr>
            <p:ph idx="1"/>
          </p:nvPr>
        </p:nvSpPr>
        <p:spPr>
          <a:xfrm>
            <a:off x="898289" y="1027017"/>
            <a:ext cx="10972800" cy="5553170"/>
          </a:xfrm>
        </p:spPr>
        <p:txBody>
          <a:bodyPr/>
          <a:lstStyle/>
          <a:p>
            <a:r>
              <a:rPr lang="pt-BR" sz="2400" u="sng"/>
              <a:t>Embarcado</a:t>
            </a:r>
            <a:r>
              <a:rPr lang="pt-BR" sz="2400"/>
              <a:t>: </a:t>
            </a:r>
            <a:r>
              <a:rPr lang="pt-BR" sz="2000"/>
              <a:t>um sistema operacional é dito embarcado (embutido ou embedded) quando é construído para operar sobre um hardware com poucos recursos de processamento, armazenamento e energia. Aplicações típicas incluem sistemas de automação e controladores automotivos, equipamentos eletrônicos de uso doméstico (leitores de DVD, TVs, fornos de microondas, centrais de alarme, etc.). Muitas vezes um sistema operacional embarcado se apresenta na forma de uma biblioteca a ser ligada ao programa da aplicação durante sua compilação. LynxOS, TinyOS, Contiki e VxWorks são exemplos de sistemas operacionais embarcados.</a:t>
            </a:r>
          </a:p>
          <a:p>
            <a:r>
              <a:rPr lang="pt-BR" sz="2400" u="sng"/>
              <a:t>Tempo real</a:t>
            </a:r>
            <a:r>
              <a:rPr lang="pt-BR" sz="2400"/>
              <a:t>: </a:t>
            </a:r>
            <a:r>
              <a:rPr lang="pt-BR" sz="2000"/>
              <a:t>neste caso, a característica essencial é ter um comportamento temporal previsível para o melhor e o pior caso de uma operação. A estrutura interna de um sistema operacional de tempo real deve ser construída de forma a minimizar esperas e latências imprevisíveis, como tempos de acesso a disco e sincronizações excessivas. Exemplos de sistemas operacionais de tempo real incluem o QNX, RT-Linux e VxWorks. Existem sistemas de tempo real críticos (hard real-time systems), nos quais a perda de um prazo pelo sistema pode gerar graves consequências humanas, econômicas ou ambientais (e.g., controle de funcionamento de uma turbina de avião ou de um freio ABS). Por outro lado, nos sistemas de tempo-real não-críticos (soft real-time systems), a perda de um prazo é perceptível e degrada o serviço prestado, sem maiores consequências (e.g., softwares de reprodução de mídia).</a:t>
            </a:r>
          </a:p>
          <a:p>
            <a:pPr marL="0" indent="0">
              <a:buNone/>
            </a:pPr>
            <a:endParaRPr lang="pt-BR" sz="2400"/>
          </a:p>
          <a:p>
            <a:endParaRPr lang="pt-BR" sz="2000"/>
          </a:p>
          <a:p>
            <a:endParaRPr lang="pt-BR" sz="2400"/>
          </a:p>
        </p:txBody>
      </p:sp>
    </p:spTree>
    <p:extLst>
      <p:ext uri="{BB962C8B-B14F-4D97-AF65-F5344CB8AC3E}">
        <p14:creationId xmlns:p14="http://schemas.microsoft.com/office/powerpoint/2010/main" val="64016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3"/>
          <p:cNvSpPr>
            <a:spLocks noGrp="1"/>
          </p:cNvSpPr>
          <p:nvPr>
            <p:ph type="ctrTitle"/>
          </p:nvPr>
        </p:nvSpPr>
        <p:spPr>
          <a:xfrm>
            <a:off x="914400" y="1900740"/>
            <a:ext cx="10363200" cy="1528260"/>
          </a:xfrm>
        </p:spPr>
        <p:txBody>
          <a:bodyPr/>
          <a:lstStyle/>
          <a:p>
            <a:pPr algn="ctr"/>
            <a:r>
              <a:rPr lang="pt-BR" dirty="0">
                <a:ea typeface="MS PGothic" charset="0"/>
              </a:rPr>
              <a:t>Organização de um sistema de computação</a:t>
            </a:r>
            <a:br>
              <a:rPr lang="pt-BR" dirty="0">
                <a:ea typeface="MS PGothic" charset="0"/>
              </a:rPr>
            </a:br>
            <a:r>
              <a:rPr lang="pt-BR" sz="3200" dirty="0">
                <a:solidFill>
                  <a:schemeClr val="bg1">
                    <a:lumMod val="65000"/>
                  </a:schemeClr>
                </a:solidFill>
                <a:ea typeface="MS PGothic" charset="0"/>
              </a:rPr>
              <a:t>(aspectos relevantes de hardware para entender o SO)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pt-BR" sz="3600" dirty="0">
                <a:ea typeface="MS PGothic" charset="0"/>
              </a:rPr>
              <a:t>Visão geral</a:t>
            </a:r>
          </a:p>
        </p:txBody>
      </p:sp>
      <p:sp>
        <p:nvSpPr>
          <p:cNvPr id="5" name="Content Placeholder 4"/>
          <p:cNvSpPr>
            <a:spLocks noGrp="1"/>
          </p:cNvSpPr>
          <p:nvPr>
            <p:ph idx="1"/>
          </p:nvPr>
        </p:nvSpPr>
        <p:spPr>
          <a:xfrm>
            <a:off x="609599" y="992506"/>
            <a:ext cx="10972797" cy="2123797"/>
          </a:xfrm>
        </p:spPr>
        <p:txBody>
          <a:bodyPr/>
          <a:lstStyle/>
          <a:p>
            <a:pPr marL="342900" lvl="1" indent="-342900" algn="just">
              <a:buClrTx/>
              <a:buSzPct val="73000"/>
              <a:buFont typeface="Monotype Sorts" charset="0"/>
              <a:buChar char="n"/>
            </a:pPr>
            <a:r>
              <a:rPr lang="pt-BR" sz="2000" dirty="0">
                <a:latin typeface="Calibri Light" panose="020F0302020204030204" pitchFamily="34" charset="0"/>
                <a:cs typeface="Calibri Light" panose="020F0302020204030204" pitchFamily="34" charset="0"/>
              </a:rPr>
              <a:t>Um sistema de computação é composto de elementos de hardware (CPU e dispositivos de </a:t>
            </a:r>
            <a:r>
              <a:rPr lang="pt-BR" sz="2000" dirty="0" err="1">
                <a:latin typeface="Calibri Light" panose="020F0302020204030204" pitchFamily="34" charset="0"/>
                <a:cs typeface="Calibri Light" panose="020F0302020204030204" pitchFamily="34" charset="0"/>
              </a:rPr>
              <a:t>I</a:t>
            </a:r>
            <a:r>
              <a:rPr lang="pt-BR" sz="2000" dirty="0">
                <a:latin typeface="Calibri Light" panose="020F0302020204030204" pitchFamily="34" charset="0"/>
                <a:cs typeface="Calibri Light" panose="020F0302020204030204" pitchFamily="34" charset="0"/>
              </a:rPr>
              <a:t>/O) e software (SO e aplicações).</a:t>
            </a:r>
          </a:p>
          <a:p>
            <a:pPr marL="342900" lvl="1" indent="-342900" algn="just">
              <a:buClrTx/>
              <a:buSzPct val="73000"/>
              <a:buFont typeface="Monotype Sorts" charset="0"/>
              <a:buChar char="n"/>
            </a:pPr>
            <a:r>
              <a:rPr lang="pt-BR" sz="2000" dirty="0">
                <a:latin typeface="Calibri Light" panose="020F0302020204030204" pitchFamily="34" charset="0"/>
                <a:cs typeface="Calibri Light" panose="020F0302020204030204" pitchFamily="34" charset="0"/>
              </a:rPr>
              <a:t>Todos os programas em execução, inclusive o SO, ficam na memória principal. A CPU os executa buscando-decodificando-executando suas instruções, as quais são endereçadas pelo registrador PC (</a:t>
            </a:r>
            <a:r>
              <a:rPr lang="pt-BR" sz="2000" dirty="0" err="1">
                <a:latin typeface="Calibri Light" panose="020F0302020204030204" pitchFamily="34" charset="0"/>
                <a:cs typeface="Calibri Light" panose="020F0302020204030204" pitchFamily="34" charset="0"/>
              </a:rPr>
              <a:t>Program</a:t>
            </a:r>
            <a:r>
              <a:rPr lang="pt-BR" sz="2000" dirty="0">
                <a:latin typeface="Calibri Light" panose="020F0302020204030204" pitchFamily="34" charset="0"/>
                <a:cs typeface="Calibri Light" panose="020F0302020204030204" pitchFamily="34" charset="0"/>
              </a:rPr>
              <a:t> </a:t>
            </a:r>
            <a:r>
              <a:rPr lang="pt-BR" sz="2000" dirty="0" err="1">
                <a:latin typeface="Calibri Light" panose="020F0302020204030204" pitchFamily="34" charset="0"/>
                <a:cs typeface="Calibri Light" panose="020F0302020204030204" pitchFamily="34" charset="0"/>
              </a:rPr>
              <a:t>Counter</a:t>
            </a:r>
            <a:r>
              <a:rPr lang="pt-BR" sz="2000" dirty="0">
                <a:latin typeface="Calibri Light" panose="020F0302020204030204" pitchFamily="34" charset="0"/>
                <a:cs typeface="Calibri Light" panose="020F0302020204030204" pitchFamily="34" charset="0"/>
              </a:rPr>
              <a:t>).</a:t>
            </a:r>
          </a:p>
          <a:p>
            <a:pPr marL="685800" lvl="2" indent="-342900" algn="just">
              <a:buClr>
                <a:srgbClr val="FF0000"/>
              </a:buClr>
              <a:buSzPct val="63000"/>
              <a:buFont typeface="Monotype Sorts" charset="0"/>
              <a:buChar char="n"/>
            </a:pPr>
            <a:r>
              <a:rPr lang="pt-BR" dirty="0">
                <a:latin typeface="Calibri Light" panose="020F0302020204030204" pitchFamily="34" charset="0"/>
                <a:cs typeface="Calibri Light" panose="020F0302020204030204" pitchFamily="34" charset="0"/>
              </a:rPr>
              <a:t>As arquiteturas das </a:t>
            </a:r>
            <a:r>
              <a:rPr lang="pt-BR" dirty="0" err="1">
                <a:latin typeface="Calibri Light" panose="020F0302020204030204" pitchFamily="34" charset="0"/>
                <a:cs typeface="Calibri Light" panose="020F0302020204030204" pitchFamily="34" charset="0"/>
              </a:rPr>
              <a:t>CPUs</a:t>
            </a:r>
            <a:r>
              <a:rPr lang="pt-BR" dirty="0">
                <a:latin typeface="Calibri Light" panose="020F0302020204030204" pitchFamily="34" charset="0"/>
                <a:cs typeface="Calibri Light" panose="020F0302020204030204" pitchFamily="34" charset="0"/>
              </a:rPr>
              <a:t> variam grandemente. </a:t>
            </a:r>
            <a:r>
              <a:rPr lang="pt-BR" dirty="0" err="1">
                <a:latin typeface="Calibri Light" panose="020F0302020204030204" pitchFamily="34" charset="0"/>
                <a:cs typeface="Calibri Light" panose="020F0302020204030204" pitchFamily="34" charset="0"/>
              </a:rPr>
              <a:t>CPUs</a:t>
            </a:r>
            <a:r>
              <a:rPr lang="pt-BR" dirty="0">
                <a:latin typeface="Calibri Light" panose="020F0302020204030204" pitchFamily="34" charset="0"/>
                <a:cs typeface="Calibri Light" panose="020F0302020204030204" pitchFamily="34" charset="0"/>
              </a:rPr>
              <a:t> modernas podem ter vários núcleos execução.</a:t>
            </a:r>
          </a:p>
          <a:p>
            <a:pPr marL="342900" lvl="2" indent="0">
              <a:buClr>
                <a:srgbClr val="CC6600"/>
              </a:buClr>
              <a:buSzPct val="90000"/>
              <a:buNone/>
            </a:pPr>
            <a:endParaRPr lang="pt-BR" sz="1600" dirty="0">
              <a:latin typeface="Calibri Light" panose="020F0302020204030204" pitchFamily="34" charset="0"/>
              <a:cs typeface="Calibri Light" panose="020F0302020204030204" pitchFamily="34" charset="0"/>
            </a:endParaRPr>
          </a:p>
          <a:p>
            <a:pPr marL="0" indent="0">
              <a:buNone/>
            </a:pPr>
            <a:endParaRPr lang="pt-BR" dirty="0">
              <a:latin typeface="Calibri Light" panose="020F0302020204030204" pitchFamily="34" charset="0"/>
              <a:cs typeface="Calibri Light" panose="020F0302020204030204" pitchFamily="34" charset="0"/>
            </a:endParaRP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9547" y="3256236"/>
            <a:ext cx="6717639" cy="33188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08" name="Picture 2" descr="Screen Shot 2017-05-10 at 16.26.5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741697"/>
            <a:ext cx="3039916" cy="27448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7F77A49E-C961-F940-8205-6253F6213E3E}"/>
              </a:ext>
            </a:extLst>
          </p:cNvPr>
          <p:cNvCxnSpPr>
            <a:cxnSpLocks/>
          </p:cNvCxnSpPr>
          <p:nvPr/>
        </p:nvCxnSpPr>
        <p:spPr bwMode="auto">
          <a:xfrm>
            <a:off x="4114809" y="3128963"/>
            <a:ext cx="0" cy="3300412"/>
          </a:xfrm>
          <a:prstGeom prst="line">
            <a:avLst/>
          </a:prstGeom>
          <a:ln>
            <a:prstDash val="dash"/>
            <a:headEnd type="none" w="med" len="med"/>
            <a:tailEnd type="none" w="med" len="med"/>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pt-BR" sz="3600" dirty="0">
                <a:ea typeface="MS PGothic" charset="0"/>
              </a:rPr>
              <a:t>Visão geral</a:t>
            </a:r>
          </a:p>
        </p:txBody>
      </p:sp>
      <p:sp>
        <p:nvSpPr>
          <p:cNvPr id="5" name="Content Placeholder 4"/>
          <p:cNvSpPr>
            <a:spLocks noGrp="1"/>
          </p:cNvSpPr>
          <p:nvPr>
            <p:ph idx="1"/>
          </p:nvPr>
        </p:nvSpPr>
        <p:spPr>
          <a:xfrm>
            <a:off x="480059" y="929620"/>
            <a:ext cx="11452859" cy="2326616"/>
          </a:xfrm>
        </p:spPr>
        <p:txBody>
          <a:bodyPr/>
          <a:lstStyle/>
          <a:p>
            <a:pPr marL="342900" lvl="1" indent="-342900" algn="just">
              <a:buClrTx/>
              <a:buSzPct val="73000"/>
              <a:buFont typeface="Monotype Sorts" charset="0"/>
              <a:buChar char="n"/>
            </a:pPr>
            <a:r>
              <a:rPr lang="pt-BR" sz="2000" dirty="0">
                <a:latin typeface="Calibri Light" panose="020F0302020204030204" pitchFamily="34" charset="0"/>
                <a:cs typeface="Calibri Light" panose="020F0302020204030204" pitchFamily="34" charset="0"/>
              </a:rPr>
              <a:t>Em sistemas modernos a CPU pode operar com diferentes níveis de privilégios. No nível de privilégio máximo, todas as instruções de máquina podem ser executadas, incluindo as instruções associadas à entrada e saída, controle de dispositivos e acesso a memória. Isso modo de operação é conhecido como modo </a:t>
            </a:r>
            <a:r>
              <a:rPr lang="pt-BR" sz="2000" dirty="0" err="1">
                <a:latin typeface="Calibri Light" panose="020F0302020204030204" pitchFamily="34" charset="0"/>
                <a:cs typeface="Calibri Light" panose="020F0302020204030204" pitchFamily="34" charset="0"/>
              </a:rPr>
              <a:t>kernel</a:t>
            </a:r>
            <a:r>
              <a:rPr lang="pt-BR" sz="2000" dirty="0">
                <a:latin typeface="Calibri Light" panose="020F0302020204030204" pitchFamily="34" charset="0"/>
                <a:cs typeface="Calibri Light" panose="020F0302020204030204" pitchFamily="34" charset="0"/>
              </a:rPr>
              <a:t>.</a:t>
            </a:r>
          </a:p>
          <a:p>
            <a:pPr marL="342900" lvl="1" indent="-342900" algn="just">
              <a:buClrTx/>
              <a:buSzPct val="73000"/>
              <a:buFont typeface="Monotype Sorts" charset="0"/>
              <a:buChar char="n"/>
            </a:pPr>
            <a:r>
              <a:rPr lang="pt-BR" sz="2000" dirty="0">
                <a:latin typeface="Calibri Light" panose="020F0302020204030204" pitchFamily="34" charset="0"/>
                <a:cs typeface="Calibri Light" panose="020F0302020204030204" pitchFamily="34" charset="0"/>
              </a:rPr>
              <a:t>Programas usuário executam em modo usuário, um modo de execução da CPU que impõe limitações sobre as instruções de máquina que o programa pode executar. Sempre que um programa usuário precisa executar instruções privilegiadas, ele precisa passar pelo SO.</a:t>
            </a:r>
            <a:endParaRPr lang="pt-BR" dirty="0">
              <a:latin typeface="Calibri Light" panose="020F0302020204030204" pitchFamily="34" charset="0"/>
              <a:cs typeface="Calibri Light" panose="020F0302020204030204" pitchFamily="34" charset="0"/>
            </a:endParaRPr>
          </a:p>
          <a:p>
            <a:pPr marL="342900" lvl="2" indent="0">
              <a:buClr>
                <a:srgbClr val="CC6600"/>
              </a:buClr>
              <a:buSzPct val="90000"/>
              <a:buNone/>
            </a:pPr>
            <a:endParaRPr lang="pt-BR" sz="1600" dirty="0">
              <a:latin typeface="Calibri Light" panose="020F0302020204030204" pitchFamily="34" charset="0"/>
              <a:cs typeface="Calibri Light" panose="020F0302020204030204" pitchFamily="34" charset="0"/>
            </a:endParaRPr>
          </a:p>
          <a:p>
            <a:pPr marL="0" indent="0">
              <a:buNone/>
            </a:pPr>
            <a:endParaRPr lang="pt-BR" dirty="0">
              <a:latin typeface="Calibri Light" panose="020F0302020204030204" pitchFamily="34" charset="0"/>
              <a:cs typeface="Calibri Light" panose="020F0302020204030204" pitchFamily="34" charset="0"/>
            </a:endParaRP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9547" y="3256236"/>
            <a:ext cx="6717639" cy="3318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08" name="Picture 2" descr="Screen Shot 2017-05-10 at 16.26.5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741697"/>
            <a:ext cx="3039916" cy="27448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7F77A49E-C961-F940-8205-6253F6213E3E}"/>
              </a:ext>
            </a:extLst>
          </p:cNvPr>
          <p:cNvCxnSpPr>
            <a:cxnSpLocks/>
          </p:cNvCxnSpPr>
          <p:nvPr/>
        </p:nvCxnSpPr>
        <p:spPr bwMode="auto">
          <a:xfrm>
            <a:off x="4114809" y="3128963"/>
            <a:ext cx="0" cy="3300412"/>
          </a:xfrm>
          <a:prstGeom prst="line">
            <a:avLst/>
          </a:prstGeom>
          <a:ln>
            <a:prstDash val="dash"/>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0401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226B-8D93-9543-9B4C-199D014D0F03}"/>
              </a:ext>
            </a:extLst>
          </p:cNvPr>
          <p:cNvSpPr>
            <a:spLocks noGrp="1"/>
          </p:cNvSpPr>
          <p:nvPr>
            <p:ph type="title"/>
          </p:nvPr>
        </p:nvSpPr>
        <p:spPr/>
        <p:txBody>
          <a:bodyPr/>
          <a:lstStyle/>
          <a:p>
            <a:r>
              <a:rPr lang="pt-BR" dirty="0"/>
              <a:t>Visão geral: níveis de privilégio do processador </a:t>
            </a:r>
          </a:p>
        </p:txBody>
      </p:sp>
      <p:sp>
        <p:nvSpPr>
          <p:cNvPr id="3" name="Content Placeholder 2">
            <a:extLst>
              <a:ext uri="{FF2B5EF4-FFF2-40B4-BE49-F238E27FC236}">
                <a16:creationId xmlns:a16="http://schemas.microsoft.com/office/drawing/2014/main" id="{E7FC6F9D-F215-D045-80EF-2E797980F2BB}"/>
              </a:ext>
            </a:extLst>
          </p:cNvPr>
          <p:cNvSpPr>
            <a:spLocks noGrp="1"/>
          </p:cNvSpPr>
          <p:nvPr>
            <p:ph idx="1"/>
          </p:nvPr>
        </p:nvSpPr>
        <p:spPr>
          <a:xfrm>
            <a:off x="609600" y="1233489"/>
            <a:ext cx="11233355" cy="4530725"/>
          </a:xfrm>
        </p:spPr>
        <p:txBody>
          <a:bodyPr/>
          <a:lstStyle/>
          <a:p>
            <a:r>
              <a:rPr lang="pt-BR" sz="2400">
                <a:latin typeface="Calibri Light" panose="020F0302020204030204" pitchFamily="34" charset="0"/>
                <a:cs typeface="Calibri Light" panose="020F0302020204030204" pitchFamily="34" charset="0"/>
              </a:rPr>
              <a:t>O kernel do Sistema Operacional deve ter acesso a todos os recursos de hardware para conseguir realizar suas atividades de gerenciamento e abstração, entretanto aplicações de usuários devem ser preteridas de acesso direto, isto é, o acesso deve ser mediado pelo S.O.</a:t>
            </a:r>
          </a:p>
          <a:p>
            <a:endParaRPr lang="pt-BR" sz="2400">
              <a:latin typeface="Calibri Light" panose="020F0302020204030204" pitchFamily="34" charset="0"/>
              <a:cs typeface="Calibri Light" panose="020F0302020204030204" pitchFamily="34" charset="0"/>
            </a:endParaRPr>
          </a:p>
          <a:p>
            <a:r>
              <a:rPr lang="pt-BR" sz="2400">
                <a:latin typeface="Calibri Light" panose="020F0302020204030204" pitchFamily="34" charset="0"/>
                <a:cs typeface="Calibri Light" panose="020F0302020204030204" pitchFamily="34" charset="0"/>
              </a:rPr>
              <a:t>Para permitir diferenciar os privilégios de execução dos diferentes tipos de software, os processadores modernos implementam níveis de privilégio de execução. Esses níveis são controlados por flags especiais em registradores da CPU, que podem ser ajustados em função do tipo de código correntemente em execução.</a:t>
            </a:r>
          </a:p>
          <a:p>
            <a:pPr marL="0" indent="0">
              <a:buNone/>
            </a:pPr>
            <a:r>
              <a:rPr lang="pt-BR" sz="240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539759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226B-8D93-9543-9B4C-199D014D0F03}"/>
              </a:ext>
            </a:extLst>
          </p:cNvPr>
          <p:cNvSpPr>
            <a:spLocks noGrp="1"/>
          </p:cNvSpPr>
          <p:nvPr>
            <p:ph type="title"/>
          </p:nvPr>
        </p:nvSpPr>
        <p:spPr>
          <a:xfrm>
            <a:off x="609600" y="277813"/>
            <a:ext cx="11582400" cy="576262"/>
          </a:xfrm>
        </p:spPr>
        <p:txBody>
          <a:bodyPr/>
          <a:lstStyle/>
          <a:p>
            <a:r>
              <a:rPr lang="pt-BR" dirty="0"/>
              <a:t>Visão geral: níveis de privilégio do processador (cont.)</a:t>
            </a:r>
          </a:p>
        </p:txBody>
      </p:sp>
      <p:pic>
        <p:nvPicPr>
          <p:cNvPr id="7" name="Picture 6">
            <a:extLst>
              <a:ext uri="{FF2B5EF4-FFF2-40B4-BE49-F238E27FC236}">
                <a16:creationId xmlns:a16="http://schemas.microsoft.com/office/drawing/2014/main" id="{4D996EBD-DF88-984D-936A-1E1F2344E0CE}"/>
              </a:ext>
            </a:extLst>
          </p:cNvPr>
          <p:cNvPicPr>
            <a:picLocks noChangeAspect="1"/>
          </p:cNvPicPr>
          <p:nvPr/>
        </p:nvPicPr>
        <p:blipFill rotWithShape="1">
          <a:blip r:embed="rId3"/>
          <a:srcRect l="20339" r="7544"/>
          <a:stretch/>
        </p:blipFill>
        <p:spPr>
          <a:xfrm>
            <a:off x="3764280" y="1199337"/>
            <a:ext cx="5669280" cy="3898900"/>
          </a:xfrm>
          <a:prstGeom prst="rect">
            <a:avLst/>
          </a:prstGeom>
        </p:spPr>
      </p:pic>
      <p:sp>
        <p:nvSpPr>
          <p:cNvPr id="8" name="TextBox 7">
            <a:extLst>
              <a:ext uri="{FF2B5EF4-FFF2-40B4-BE49-F238E27FC236}">
                <a16:creationId xmlns:a16="http://schemas.microsoft.com/office/drawing/2014/main" id="{3E8B4547-B42C-D540-B41F-53AE6BD42051}"/>
              </a:ext>
            </a:extLst>
          </p:cNvPr>
          <p:cNvSpPr txBox="1"/>
          <p:nvPr/>
        </p:nvSpPr>
        <p:spPr>
          <a:xfrm>
            <a:off x="1268361" y="5471652"/>
            <a:ext cx="10314039" cy="830997"/>
          </a:xfrm>
          <a:prstGeom prst="rect">
            <a:avLst/>
          </a:prstGeom>
          <a:noFill/>
        </p:spPr>
        <p:txBody>
          <a:bodyPr wrap="square" rtlCol="0">
            <a:spAutoFit/>
          </a:bodyPr>
          <a:lstStyle/>
          <a:p>
            <a:pPr algn="ctr"/>
            <a:r>
              <a:rPr lang="pt-BR" sz="2400" dirty="0">
                <a:latin typeface="Calibri Light" panose="020F0302020204030204" pitchFamily="34" charset="0"/>
                <a:cs typeface="Calibri Light" panose="020F0302020204030204" pitchFamily="34" charset="0"/>
              </a:rPr>
              <a:t>Somente processos operando em modo </a:t>
            </a:r>
            <a:r>
              <a:rPr lang="pt-BR" sz="2400" dirty="0" err="1">
                <a:latin typeface="Calibri Light" panose="020F0302020204030204" pitchFamily="34" charset="0"/>
                <a:cs typeface="Calibri Light" panose="020F0302020204030204" pitchFamily="34" charset="0"/>
              </a:rPr>
              <a:t>kernel</a:t>
            </a:r>
            <a:r>
              <a:rPr lang="pt-BR" sz="2400" dirty="0">
                <a:latin typeface="Calibri Light" panose="020F0302020204030204" pitchFamily="34" charset="0"/>
                <a:cs typeface="Calibri Light" panose="020F0302020204030204" pitchFamily="34" charset="0"/>
              </a:rPr>
              <a:t> (ou modo núcleo) podem alterar os </a:t>
            </a:r>
            <a:r>
              <a:rPr lang="pt-BR" sz="2400" i="1" dirty="0" err="1">
                <a:latin typeface="Calibri Light" panose="020F0302020204030204" pitchFamily="34" charset="0"/>
                <a:cs typeface="Calibri Light" panose="020F0302020204030204" pitchFamily="34" charset="0"/>
              </a:rPr>
              <a:t>flags</a:t>
            </a:r>
            <a:r>
              <a:rPr lang="pt-BR" sz="2400" dirty="0">
                <a:latin typeface="Calibri Light" panose="020F0302020204030204" pitchFamily="34" charset="0"/>
                <a:cs typeface="Calibri Light" panose="020F0302020204030204" pitchFamily="34" charset="0"/>
              </a:rPr>
              <a:t> do processador que determinam o nível de privilégio.</a:t>
            </a:r>
          </a:p>
        </p:txBody>
      </p:sp>
      <p:sp>
        <p:nvSpPr>
          <p:cNvPr id="4" name="TextBox 3">
            <a:extLst>
              <a:ext uri="{FF2B5EF4-FFF2-40B4-BE49-F238E27FC236}">
                <a16:creationId xmlns:a16="http://schemas.microsoft.com/office/drawing/2014/main" id="{627705D5-3ECC-804D-8452-039A72B5BD09}"/>
              </a:ext>
            </a:extLst>
          </p:cNvPr>
          <p:cNvSpPr txBox="1"/>
          <p:nvPr/>
        </p:nvSpPr>
        <p:spPr>
          <a:xfrm>
            <a:off x="1268361" y="2377440"/>
            <a:ext cx="1779639" cy="369332"/>
          </a:xfrm>
          <a:prstGeom prst="rect">
            <a:avLst/>
          </a:prstGeom>
          <a:noFill/>
        </p:spPr>
        <p:txBody>
          <a:bodyPr wrap="square" rtlCol="0">
            <a:spAutoFit/>
          </a:bodyPr>
          <a:lstStyle/>
          <a:p>
            <a:r>
              <a:rPr lang="pt-BR" dirty="0"/>
              <a:t>Modo usuário</a:t>
            </a:r>
          </a:p>
        </p:txBody>
      </p:sp>
      <p:sp>
        <p:nvSpPr>
          <p:cNvPr id="9" name="TextBox 8">
            <a:extLst>
              <a:ext uri="{FF2B5EF4-FFF2-40B4-BE49-F238E27FC236}">
                <a16:creationId xmlns:a16="http://schemas.microsoft.com/office/drawing/2014/main" id="{B117B3C5-41E7-B447-A18E-53BB8BD37B3D}"/>
              </a:ext>
            </a:extLst>
          </p:cNvPr>
          <p:cNvSpPr txBox="1"/>
          <p:nvPr/>
        </p:nvSpPr>
        <p:spPr>
          <a:xfrm>
            <a:off x="1300562" y="4085471"/>
            <a:ext cx="1779639" cy="369332"/>
          </a:xfrm>
          <a:prstGeom prst="rect">
            <a:avLst/>
          </a:prstGeom>
          <a:noFill/>
        </p:spPr>
        <p:txBody>
          <a:bodyPr wrap="square" rtlCol="0">
            <a:spAutoFit/>
          </a:bodyPr>
          <a:lstStyle/>
          <a:p>
            <a:r>
              <a:rPr lang="pt-BR" dirty="0"/>
              <a:t>Modo </a:t>
            </a:r>
            <a:r>
              <a:rPr lang="pt-BR" dirty="0" err="1"/>
              <a:t>kernel</a:t>
            </a:r>
            <a:endParaRPr lang="pt-BR" dirty="0"/>
          </a:p>
        </p:txBody>
      </p:sp>
    </p:spTree>
    <p:extLst>
      <p:ext uri="{BB962C8B-B14F-4D97-AF65-F5344CB8AC3E}">
        <p14:creationId xmlns:p14="http://schemas.microsoft.com/office/powerpoint/2010/main" val="239561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226B-8D93-9543-9B4C-199D014D0F03}"/>
              </a:ext>
            </a:extLst>
          </p:cNvPr>
          <p:cNvSpPr>
            <a:spLocks noGrp="1"/>
          </p:cNvSpPr>
          <p:nvPr>
            <p:ph type="title"/>
          </p:nvPr>
        </p:nvSpPr>
        <p:spPr/>
        <p:txBody>
          <a:bodyPr/>
          <a:lstStyle/>
          <a:p>
            <a:r>
              <a:rPr lang="pt-BR" dirty="0"/>
              <a:t>Níveis de privilégio do processador (cont.)</a:t>
            </a:r>
          </a:p>
        </p:txBody>
      </p:sp>
      <p:sp>
        <p:nvSpPr>
          <p:cNvPr id="3" name="Content Placeholder 2">
            <a:extLst>
              <a:ext uri="{FF2B5EF4-FFF2-40B4-BE49-F238E27FC236}">
                <a16:creationId xmlns:a16="http://schemas.microsoft.com/office/drawing/2014/main" id="{E7FC6F9D-F215-D045-80EF-2E797980F2BB}"/>
              </a:ext>
            </a:extLst>
          </p:cNvPr>
          <p:cNvSpPr>
            <a:spLocks noGrp="1"/>
          </p:cNvSpPr>
          <p:nvPr>
            <p:ph idx="1"/>
          </p:nvPr>
        </p:nvSpPr>
        <p:spPr>
          <a:xfrm>
            <a:off x="609600" y="1233489"/>
            <a:ext cx="11233355" cy="4530725"/>
          </a:xfrm>
        </p:spPr>
        <p:txBody>
          <a:bodyPr/>
          <a:lstStyle/>
          <a:p>
            <a:r>
              <a:rPr lang="pt-BR" sz="2400" dirty="0">
                <a:latin typeface="Calibri Light" panose="020F0302020204030204" pitchFamily="34" charset="0"/>
                <a:cs typeface="Calibri Light" panose="020F0302020204030204" pitchFamily="34" charset="0"/>
              </a:rPr>
              <a:t>Como um exemplo, os processadores Intel x86 dispõem de 4 níveis de privilégio (0, 1, 2 e 3, sendo 0 o nível mais privilegiado). Porém, a maioria dos sistemas operacionais construídos para esses processadores usa apenas os níveis extremos (0 para o </a:t>
            </a:r>
            <a:r>
              <a:rPr lang="pt-BR" sz="2400" dirty="0" err="1">
                <a:latin typeface="Calibri Light" panose="020F0302020204030204" pitchFamily="34" charset="0"/>
                <a:cs typeface="Calibri Light" panose="020F0302020204030204" pitchFamily="34" charset="0"/>
              </a:rPr>
              <a:t>kernel</a:t>
            </a:r>
            <a:r>
              <a:rPr lang="pt-BR" sz="2400" dirty="0">
                <a:latin typeface="Calibri Light" panose="020F0302020204030204" pitchFamily="34" charset="0"/>
                <a:cs typeface="Calibri Light" panose="020F0302020204030204" pitchFamily="34" charset="0"/>
              </a:rPr>
              <a:t> do SO e 3 para utilitários e aplicações).</a:t>
            </a:r>
          </a:p>
          <a:p>
            <a:pPr marL="0" indent="0">
              <a:buNone/>
            </a:pPr>
            <a:endParaRPr lang="pt-BR" sz="2400" dirty="0">
              <a:latin typeface="Calibri Light" panose="020F0302020204030204" pitchFamily="34" charset="0"/>
              <a:cs typeface="Calibri Light" panose="020F0302020204030204" pitchFamily="34" charset="0"/>
            </a:endParaRPr>
          </a:p>
          <a:p>
            <a:endParaRPr lang="pt-BR" sz="2400" dirty="0">
              <a:latin typeface="Calibri Light" panose="020F0302020204030204" pitchFamily="34" charset="0"/>
              <a:cs typeface="Calibri Light" panose="020F0302020204030204" pitchFamily="34" charset="0"/>
            </a:endParaRPr>
          </a:p>
          <a:p>
            <a:r>
              <a:rPr lang="pt-BR" sz="2400" dirty="0">
                <a:latin typeface="Calibri Light" panose="020F0302020204030204" pitchFamily="34" charset="0"/>
                <a:cs typeface="Calibri Light" panose="020F0302020204030204" pitchFamily="34" charset="0"/>
              </a:rPr>
              <a:t>Quando um processo do </a:t>
            </a:r>
            <a:r>
              <a:rPr lang="pt-BR" sz="2400" dirty="0" err="1">
                <a:latin typeface="Calibri Light" panose="020F0302020204030204" pitchFamily="34" charset="0"/>
                <a:cs typeface="Calibri Light" panose="020F0302020204030204" pitchFamily="34" charset="0"/>
              </a:rPr>
              <a:t>kernel</a:t>
            </a:r>
            <a:r>
              <a:rPr lang="pt-BR" sz="2400" dirty="0">
                <a:latin typeface="Calibri Light" panose="020F0302020204030204" pitchFamily="34" charset="0"/>
                <a:cs typeface="Calibri Light" panose="020F0302020204030204" pitchFamily="34" charset="0"/>
              </a:rPr>
              <a:t> é executado, ele opera com nível de privilégio máximo (modo </a:t>
            </a:r>
            <a:r>
              <a:rPr lang="pt-BR" sz="2400" dirty="0" err="1">
                <a:latin typeface="Calibri Light" panose="020F0302020204030204" pitchFamily="34" charset="0"/>
                <a:cs typeface="Calibri Light" panose="020F0302020204030204" pitchFamily="34" charset="0"/>
              </a:rPr>
              <a:t>kernel</a:t>
            </a:r>
            <a:r>
              <a:rPr lang="pt-BR" sz="2400" dirty="0">
                <a:latin typeface="Calibri Light" panose="020F0302020204030204" pitchFamily="34" charset="0"/>
                <a:cs typeface="Calibri Light" panose="020F0302020204030204" pitchFamily="34" charset="0"/>
              </a:rPr>
              <a:t>), isto é, ele pode executar qualquer instrução ISA disponível. Já um processo usuário opera com restrições de modo que muitas das suas atividades são mediadas pelo S.O (e.g., acesso a recursos de hardware).</a:t>
            </a:r>
          </a:p>
          <a:p>
            <a:pPr marL="0" indent="0">
              <a:buNone/>
            </a:pPr>
            <a:r>
              <a:rPr lang="pt-BR" sz="24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2905075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514350" y="228497"/>
            <a:ext cx="9696450" cy="576262"/>
          </a:xfrm>
        </p:spPr>
        <p:txBody>
          <a:bodyPr/>
          <a:lstStyle/>
          <a:p>
            <a:r>
              <a:rPr lang="pt-BR" sz="3600" dirty="0">
                <a:ea typeface="MS PGothic" charset="0"/>
              </a:rPr>
              <a:t>Visão geral: dispositivos de </a:t>
            </a:r>
            <a:r>
              <a:rPr lang="pt-BR" sz="3600" dirty="0" err="1">
                <a:ea typeface="MS PGothic" charset="0"/>
              </a:rPr>
              <a:t>I</a:t>
            </a:r>
            <a:r>
              <a:rPr lang="pt-BR" sz="3600" dirty="0">
                <a:ea typeface="MS PGothic" charset="0"/>
              </a:rPr>
              <a:t>/O</a:t>
            </a:r>
            <a:endParaRPr lang="pt-BR" sz="3600" dirty="0">
              <a:latin typeface="Arial" charset="0"/>
              <a:ea typeface="MS PGothic" charset="0"/>
            </a:endParaRPr>
          </a:p>
        </p:txBody>
      </p:sp>
      <p:sp>
        <p:nvSpPr>
          <p:cNvPr id="5" name="Content Placeholder 4"/>
          <p:cNvSpPr>
            <a:spLocks noGrp="1"/>
          </p:cNvSpPr>
          <p:nvPr>
            <p:ph idx="1"/>
          </p:nvPr>
        </p:nvSpPr>
        <p:spPr>
          <a:xfrm>
            <a:off x="514349" y="962238"/>
            <a:ext cx="11415713" cy="1804112"/>
          </a:xfrm>
        </p:spPr>
        <p:txBody>
          <a:bodyPr/>
          <a:lstStyle/>
          <a:p>
            <a:pPr marL="342900" lvl="1" indent="-342900">
              <a:buClrTx/>
              <a:buSzPct val="73000"/>
              <a:buFont typeface="Monotype Sorts" charset="0"/>
              <a:buChar char="n"/>
            </a:pPr>
            <a:r>
              <a:rPr lang="pt-BR" sz="2000" dirty="0">
                <a:latin typeface="Calibri Light" panose="020F0302020204030204" pitchFamily="34" charset="0"/>
                <a:cs typeface="Calibri Light" panose="020F0302020204030204" pitchFamily="34" charset="0"/>
              </a:rPr>
              <a:t>Todos dispositivos de entrada e saída (</a:t>
            </a:r>
            <a:r>
              <a:rPr lang="pt-BR" sz="2000" dirty="0" err="1">
                <a:latin typeface="Calibri Light" panose="020F0302020204030204" pitchFamily="34" charset="0"/>
                <a:cs typeface="Calibri Light" panose="020F0302020204030204" pitchFamily="34" charset="0"/>
              </a:rPr>
              <a:t>I</a:t>
            </a:r>
            <a:r>
              <a:rPr lang="pt-BR" sz="2000" dirty="0">
                <a:latin typeface="Calibri Light" panose="020F0302020204030204" pitchFamily="34" charset="0"/>
                <a:cs typeface="Calibri Light" panose="020F0302020204030204" pitchFamily="34" charset="0"/>
              </a:rPr>
              <a:t>/O) possuem uma controladora. A controlador possui capacidade de processamento e pode operar em paralelo com a CPU. </a:t>
            </a:r>
          </a:p>
          <a:p>
            <a:pPr marL="342900" lvl="1" indent="-342900">
              <a:buClrTx/>
              <a:buSzPct val="73000"/>
              <a:buFont typeface="Monotype Sorts" charset="0"/>
              <a:buChar char="n"/>
            </a:pPr>
            <a:r>
              <a:rPr lang="pt-BR" sz="2000" dirty="0">
                <a:latin typeface="Calibri Light" panose="020F0302020204030204" pitchFamily="34" charset="0"/>
                <a:cs typeface="Calibri Light" panose="020F0302020204030204" pitchFamily="34" charset="0"/>
              </a:rPr>
              <a:t>A função da controlador é controlar o dispositivo para fazer transferência de dados. Ela possui memória própria (</a:t>
            </a:r>
            <a:r>
              <a:rPr lang="pt-BR" sz="2000" i="1" dirty="0">
                <a:latin typeface="Calibri Light" panose="020F0302020204030204" pitchFamily="34" charset="0"/>
                <a:cs typeface="Calibri Light" panose="020F0302020204030204" pitchFamily="34" charset="0"/>
              </a:rPr>
              <a:t>buffers</a:t>
            </a:r>
            <a:r>
              <a:rPr lang="pt-BR" sz="2000" dirty="0">
                <a:latin typeface="Calibri Light" panose="020F0302020204030204" pitchFamily="34" charset="0"/>
                <a:cs typeface="Calibri Light" panose="020F0302020204030204" pitchFamily="34" charset="0"/>
              </a:rPr>
              <a:t>) e, muitas vezes,  acesso direto à memória. </a:t>
            </a:r>
          </a:p>
          <a:p>
            <a:pPr marL="342900" lvl="1" indent="-342900">
              <a:buClrTx/>
              <a:buSzPct val="73000"/>
              <a:buFont typeface="Monotype Sorts" charset="0"/>
              <a:buChar char="n"/>
            </a:pPr>
            <a:r>
              <a:rPr lang="pt-BR" sz="2000" dirty="0">
                <a:latin typeface="Calibri Light" panose="020F0302020204030204" pitchFamily="34" charset="0"/>
                <a:cs typeface="Calibri Light" panose="020F0302020204030204" pitchFamily="34" charset="0"/>
              </a:rPr>
              <a:t>A memória é, portanto, compartilhada e a coordenação do acesso feita pela unidade controladora de memória (não indicada na figura).</a:t>
            </a:r>
          </a:p>
          <a:p>
            <a:pPr marL="0" lvl="1" indent="0">
              <a:buClrTx/>
              <a:buSzPct val="200000"/>
              <a:buNone/>
            </a:pPr>
            <a:endParaRPr lang="pt-BR" sz="2000" dirty="0">
              <a:latin typeface="Calibri Light" panose="020F0302020204030204" pitchFamily="34" charset="0"/>
              <a:cs typeface="Calibri Light" panose="020F0302020204030204" pitchFamily="34" charset="0"/>
            </a:endParaRPr>
          </a:p>
          <a:p>
            <a:pPr marL="342900" lvl="2" indent="0">
              <a:buClr>
                <a:srgbClr val="CC6600"/>
              </a:buClr>
              <a:buSzPct val="90000"/>
              <a:buNone/>
            </a:pPr>
            <a:endParaRPr lang="pt-BR" sz="2000" dirty="0">
              <a:latin typeface="Calibri Light" panose="020F0302020204030204" pitchFamily="34" charset="0"/>
              <a:cs typeface="Calibri Light" panose="020F0302020204030204" pitchFamily="34" charset="0"/>
            </a:endParaRPr>
          </a:p>
          <a:p>
            <a:pPr marL="0" indent="0">
              <a:buNone/>
            </a:pPr>
            <a:endParaRPr lang="pt-BR" sz="2000" dirty="0">
              <a:latin typeface="Calibri Light" panose="020F0302020204030204" pitchFamily="34" charset="0"/>
              <a:cs typeface="Calibri Light" panose="020F0302020204030204" pitchFamily="34" charset="0"/>
            </a:endParaRP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247" y="3183034"/>
            <a:ext cx="7985531" cy="3230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2252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514350" y="228497"/>
            <a:ext cx="9696450" cy="576262"/>
          </a:xfrm>
        </p:spPr>
        <p:txBody>
          <a:bodyPr/>
          <a:lstStyle/>
          <a:p>
            <a:r>
              <a:rPr lang="pt-BR" sz="3600" dirty="0">
                <a:ea typeface="MS PGothic" charset="0"/>
              </a:rPr>
              <a:t>Visão geral: dispositivos de </a:t>
            </a:r>
            <a:r>
              <a:rPr lang="pt-BR" sz="3600" dirty="0" err="1">
                <a:ea typeface="MS PGothic" charset="0"/>
              </a:rPr>
              <a:t>I</a:t>
            </a:r>
            <a:r>
              <a:rPr lang="pt-BR" sz="3600" dirty="0">
                <a:ea typeface="MS PGothic" charset="0"/>
              </a:rPr>
              <a:t>/O</a:t>
            </a:r>
            <a:endParaRPr lang="pt-BR" sz="3600" dirty="0">
              <a:latin typeface="Arial" charset="0"/>
              <a:ea typeface="MS PGothic" charset="0"/>
            </a:endParaRPr>
          </a:p>
        </p:txBody>
      </p:sp>
      <p:sp>
        <p:nvSpPr>
          <p:cNvPr id="5" name="Content Placeholder 4"/>
          <p:cNvSpPr>
            <a:spLocks noGrp="1"/>
          </p:cNvSpPr>
          <p:nvPr>
            <p:ph idx="1"/>
          </p:nvPr>
        </p:nvSpPr>
        <p:spPr>
          <a:xfrm>
            <a:off x="514349" y="962238"/>
            <a:ext cx="11415713" cy="2054094"/>
          </a:xfrm>
        </p:spPr>
        <p:txBody>
          <a:bodyPr/>
          <a:lstStyle/>
          <a:p>
            <a:pPr marL="342900" lvl="1" indent="-342900">
              <a:buClrTx/>
              <a:buSzPct val="73000"/>
              <a:buFont typeface="Monotype Sorts" charset="0"/>
              <a:buChar char="n"/>
            </a:pPr>
            <a:r>
              <a:rPr lang="pt-PT" sz="2000" dirty="0">
                <a:latin typeface="Calibri Light" panose="020F0302020204030204" pitchFamily="34" charset="0"/>
                <a:cs typeface="Calibri Light" panose="020F0302020204030204" pitchFamily="34" charset="0"/>
              </a:rPr>
              <a:t>Normalmente, os sistemas operacionais têm um driver de dispositivo para cada controlador de dispositivo. Cada driver entende o controlador de dispositivo e fornece ao resto do sistema operacional uma interface de acesso uniforme para o dispositivo. </a:t>
            </a:r>
          </a:p>
          <a:p>
            <a:pPr marL="342900" lvl="1" indent="-342900">
              <a:buClrTx/>
              <a:buSzPct val="73000"/>
              <a:buFont typeface="Monotype Sorts" charset="0"/>
              <a:buChar char="n"/>
            </a:pPr>
            <a:r>
              <a:rPr lang="pt-PT" sz="2000" dirty="0">
                <a:latin typeface="Calibri Light" panose="020F0302020204030204" pitchFamily="34" charset="0"/>
                <a:cs typeface="Calibri Light" panose="020F0302020204030204" pitchFamily="34" charset="0"/>
              </a:rPr>
              <a:t>A CPU e os controladores de dispositivo podem ser executados em paralelo, competindo por ciclos de memória. Para garantir o acesso ordenado à memória compartilhada, um controlador de memória (não ilustrado na figura) sincroniza acesso à memória.</a:t>
            </a:r>
            <a:endParaRPr lang="pt-BR" sz="2000" dirty="0">
              <a:latin typeface="Calibri Light" panose="020F0302020204030204" pitchFamily="34" charset="0"/>
              <a:cs typeface="Calibri Light" panose="020F0302020204030204" pitchFamily="34" charset="0"/>
            </a:endParaRPr>
          </a:p>
          <a:p>
            <a:pPr marL="342900" lvl="2" indent="0">
              <a:buClr>
                <a:srgbClr val="CC6600"/>
              </a:buClr>
              <a:buSzPct val="90000"/>
              <a:buNone/>
            </a:pPr>
            <a:endParaRPr lang="pt-BR" sz="2000" dirty="0">
              <a:latin typeface="Calibri Light" panose="020F0302020204030204" pitchFamily="34" charset="0"/>
              <a:cs typeface="Calibri Light" panose="020F0302020204030204" pitchFamily="34" charset="0"/>
            </a:endParaRPr>
          </a:p>
          <a:p>
            <a:pPr marL="0" indent="0">
              <a:buNone/>
            </a:pPr>
            <a:endParaRPr lang="pt-BR" sz="2000" dirty="0">
              <a:latin typeface="Calibri Light" panose="020F0302020204030204" pitchFamily="34" charset="0"/>
              <a:cs typeface="Calibri Light" panose="020F0302020204030204" pitchFamily="34" charset="0"/>
            </a:endParaRP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622" y="3289909"/>
            <a:ext cx="7985531" cy="32309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25531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3600" dirty="0"/>
              <a:t>Interrupções e controle de </a:t>
            </a:r>
            <a:r>
              <a:rPr lang="pt-BR" sz="3600" dirty="0" err="1"/>
              <a:t>I</a:t>
            </a:r>
            <a:r>
              <a:rPr lang="pt-BR" sz="3600" dirty="0"/>
              <a:t>/O: visão geral</a:t>
            </a:r>
          </a:p>
        </p:txBody>
      </p:sp>
      <p:sp>
        <p:nvSpPr>
          <p:cNvPr id="3" name="Content Placeholder 2"/>
          <p:cNvSpPr>
            <a:spLocks noGrp="1"/>
          </p:cNvSpPr>
          <p:nvPr>
            <p:ph idx="1"/>
          </p:nvPr>
        </p:nvSpPr>
        <p:spPr>
          <a:xfrm>
            <a:off x="609600" y="1233489"/>
            <a:ext cx="11185003" cy="5464194"/>
          </a:xfrm>
        </p:spPr>
        <p:txBody>
          <a:bodyPr/>
          <a:lstStyle/>
          <a:p>
            <a:pPr>
              <a:buSzPct val="73000"/>
            </a:pPr>
            <a:r>
              <a:rPr lang="pt-BR" sz="2000" dirty="0">
                <a:latin typeface="Calibri Light" panose="020F0302020204030204" pitchFamily="34" charset="0"/>
                <a:cs typeface="Calibri Light" panose="020F0302020204030204" pitchFamily="34" charset="0"/>
              </a:rPr>
              <a:t>Considere uma operação típica de computação: um programa que executa </a:t>
            </a:r>
            <a:r>
              <a:rPr lang="pt-BR" sz="2000" dirty="0" err="1">
                <a:latin typeface="Calibri Light" panose="020F0302020204030204" pitchFamily="34" charset="0"/>
                <a:cs typeface="Calibri Light" panose="020F0302020204030204" pitchFamily="34" charset="0"/>
              </a:rPr>
              <a:t>I</a:t>
            </a:r>
            <a:r>
              <a:rPr lang="pt-BR" sz="2000" dirty="0">
                <a:latin typeface="Calibri Light" panose="020F0302020204030204" pitchFamily="34" charset="0"/>
                <a:cs typeface="Calibri Light" panose="020F0302020204030204" pitchFamily="34" charset="0"/>
              </a:rPr>
              <a:t>/O.</a:t>
            </a:r>
          </a:p>
          <a:p>
            <a:pPr marL="457200" indent="-457200">
              <a:buSzPct val="100000"/>
              <a:buFont typeface="+mj-lt"/>
              <a:buAutoNum type="arabicPeriod"/>
            </a:pPr>
            <a:r>
              <a:rPr lang="pt-BR" sz="2000" dirty="0">
                <a:latin typeface="Calibri Light" panose="020F0302020204030204" pitchFamily="34" charset="0"/>
                <a:cs typeface="Calibri Light" panose="020F0302020204030204" pitchFamily="34" charset="0"/>
              </a:rPr>
              <a:t>Para começar uma operação de </a:t>
            </a:r>
            <a:r>
              <a:rPr lang="pt-BR" sz="2000" dirty="0" err="1">
                <a:latin typeface="Calibri Light" panose="020F0302020204030204" pitchFamily="34" charset="0"/>
                <a:cs typeface="Calibri Light" panose="020F0302020204030204" pitchFamily="34" charset="0"/>
              </a:rPr>
              <a:t>I</a:t>
            </a:r>
            <a:r>
              <a:rPr lang="pt-BR" sz="2000" dirty="0">
                <a:latin typeface="Calibri Light" panose="020F0302020204030204" pitchFamily="34" charset="0"/>
                <a:cs typeface="Calibri Light" panose="020F0302020204030204" pitchFamily="34" charset="0"/>
              </a:rPr>
              <a:t>/O, o driver do dispositivo (parte do SO sendo executado pela CPU) carrega os valores desejados nos registradores apropriados da controladora do dispositivo. </a:t>
            </a:r>
          </a:p>
          <a:p>
            <a:pPr marL="457200" indent="-457200">
              <a:buSzPct val="100000"/>
              <a:buFont typeface="+mj-lt"/>
              <a:buAutoNum type="arabicPeriod"/>
            </a:pPr>
            <a:r>
              <a:rPr lang="pt-BR" sz="2000" dirty="0">
                <a:latin typeface="Calibri Light" panose="020F0302020204030204" pitchFamily="34" charset="0"/>
                <a:cs typeface="Calibri Light" panose="020F0302020204030204" pitchFamily="34" charset="0"/>
              </a:rPr>
              <a:t>A controladora do dispositivo, por sua vez, examina o conteúdo desses registradores para determinar que ação tomar. Vamos considerar que seja uma operação de leitura (como "ler um </a:t>
            </a:r>
            <a:r>
              <a:rPr lang="pt-BR" sz="2000" dirty="0" err="1">
                <a:latin typeface="Calibri Light" panose="020F0302020204030204" pitchFamily="34" charset="0"/>
                <a:cs typeface="Calibri Light" panose="020F0302020204030204" pitchFamily="34" charset="0"/>
              </a:rPr>
              <a:t>caracter</a:t>
            </a:r>
            <a:r>
              <a:rPr lang="pt-BR" sz="2000" dirty="0">
                <a:latin typeface="Calibri Light" panose="020F0302020204030204" pitchFamily="34" charset="0"/>
                <a:cs typeface="Calibri Light" panose="020F0302020204030204" pitchFamily="34" charset="0"/>
              </a:rPr>
              <a:t> do teclado"). </a:t>
            </a:r>
          </a:p>
          <a:p>
            <a:pPr marL="457200" indent="-457200">
              <a:buSzPct val="100000"/>
              <a:buFont typeface="+mj-lt"/>
              <a:buAutoNum type="arabicPeriod"/>
            </a:pPr>
            <a:r>
              <a:rPr lang="pt-BR" sz="2000" dirty="0">
                <a:latin typeface="Calibri Light" panose="020F0302020204030204" pitchFamily="34" charset="0"/>
                <a:cs typeface="Calibri Light" panose="020F0302020204030204" pitchFamily="34" charset="0"/>
              </a:rPr>
              <a:t>A controladora inicia a transferência de dados do dispositivo para seus buffers locais. Assim que a transferência de dados for concluída, o controlador do dispositivo informa o driver de dispositivo que concluiu sua operação. </a:t>
            </a:r>
          </a:p>
          <a:p>
            <a:pPr marL="457200" indent="-457200">
              <a:buSzPct val="100000"/>
              <a:buFont typeface="+mj-lt"/>
              <a:buAutoNum type="arabicPeriod"/>
            </a:pPr>
            <a:r>
              <a:rPr lang="pt-BR" sz="2000" dirty="0">
                <a:latin typeface="Calibri Light" panose="020F0302020204030204" pitchFamily="34" charset="0"/>
                <a:cs typeface="Calibri Light" panose="020F0302020204030204" pitchFamily="34" charset="0"/>
              </a:rPr>
              <a:t>O driver do dispositivo então dá o controle para outras partes do sistema operacional, possivelmente retornando os dados ou um ponteiro para os dados se a operação foi uma leitura. Para operações de escrita, o driver do dispositivo retorna informações de status como “gravação concluída com sucesso” ou “Dispositivo ocupado”. </a:t>
            </a:r>
          </a:p>
          <a:p>
            <a:pPr>
              <a:buSzPct val="73000"/>
            </a:pPr>
            <a:r>
              <a:rPr lang="pt-BR" sz="2000" dirty="0">
                <a:latin typeface="Calibri Light" panose="020F0302020204030204" pitchFamily="34" charset="0"/>
                <a:cs typeface="Calibri Light" panose="020F0302020204030204" pitchFamily="34" charset="0"/>
              </a:rPr>
              <a:t>Mas, como o controladora do dispositivo informa ao driver do dispositivo que ela terminou sua operação? </a:t>
            </a:r>
            <a:r>
              <a:rPr lang="pt-BR" sz="2000" u="sng" dirty="0">
                <a:latin typeface="Calibri Light" panose="020F0302020204030204" pitchFamily="34" charset="0"/>
                <a:cs typeface="Calibri Light" panose="020F0302020204030204" pitchFamily="34" charset="0"/>
              </a:rPr>
              <a:t>Isso é feito por meio de uma interrupção</a:t>
            </a:r>
            <a:r>
              <a:rPr lang="pt-BR" sz="2000" dirty="0">
                <a:latin typeface="Calibri Light" panose="020F0302020204030204" pitchFamily="34" charset="0"/>
                <a:cs typeface="Calibri Light" panose="020F0302020204030204" pitchFamily="34" charset="0"/>
              </a:rPr>
              <a:t>.</a:t>
            </a:r>
          </a:p>
          <a:p>
            <a:endParaRPr lang="pt-B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623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609600" y="196788"/>
            <a:ext cx="10972800" cy="576262"/>
          </a:xfrm>
        </p:spPr>
        <p:txBody>
          <a:bodyPr/>
          <a:lstStyle/>
          <a:p>
            <a:pPr algn="ctr"/>
            <a:r>
              <a:rPr lang="pt-BR" dirty="0">
                <a:ea typeface="MS PGothic" charset="0"/>
              </a:rPr>
              <a:t>Livro texto</a:t>
            </a:r>
          </a:p>
        </p:txBody>
      </p:sp>
      <p:pic>
        <p:nvPicPr>
          <p:cNvPr id="3" name="Picture 2">
            <a:extLst>
              <a:ext uri="{FF2B5EF4-FFF2-40B4-BE49-F238E27FC236}">
                <a16:creationId xmlns:a16="http://schemas.microsoft.com/office/drawing/2014/main" id="{36A30706-4043-B948-AD58-5583BFD85956}"/>
              </a:ext>
            </a:extLst>
          </p:cNvPr>
          <p:cNvPicPr>
            <a:picLocks noChangeAspect="1"/>
          </p:cNvPicPr>
          <p:nvPr/>
        </p:nvPicPr>
        <p:blipFill>
          <a:blip r:embed="rId2"/>
          <a:stretch>
            <a:fillRect/>
          </a:stretch>
        </p:blipFill>
        <p:spPr>
          <a:xfrm>
            <a:off x="1786365" y="854075"/>
            <a:ext cx="3911916" cy="5589588"/>
          </a:xfrm>
          <a:prstGeom prst="rect">
            <a:avLst/>
          </a:prstGeom>
        </p:spPr>
      </p:pic>
      <p:pic>
        <p:nvPicPr>
          <p:cNvPr id="10" name="Content Placeholder 9">
            <a:extLst>
              <a:ext uri="{FF2B5EF4-FFF2-40B4-BE49-F238E27FC236}">
                <a16:creationId xmlns:a16="http://schemas.microsoft.com/office/drawing/2014/main" id="{A668509D-74F1-AA42-9CC3-A697B91DCF67}"/>
              </a:ext>
            </a:extLst>
          </p:cNvPr>
          <p:cNvPicPr>
            <a:picLocks noGrp="1" noChangeAspect="1"/>
          </p:cNvPicPr>
          <p:nvPr>
            <p:ph idx="1"/>
          </p:nvPr>
        </p:nvPicPr>
        <p:blipFill>
          <a:blip r:embed="rId3"/>
          <a:stretch>
            <a:fillRect/>
          </a:stretch>
        </p:blipFill>
        <p:spPr>
          <a:xfrm>
            <a:off x="6385135" y="854075"/>
            <a:ext cx="4620838" cy="5589587"/>
          </a:xfrm>
          <a:ln>
            <a:solidFill>
              <a:schemeClr val="tx1"/>
            </a:solid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867D1EC-C1DE-3846-B4A1-4BF26003E258}"/>
                  </a:ext>
                </a:extLst>
              </p14:cNvPr>
              <p14:cNvContentPartPr/>
              <p14:nvPr/>
            </p14:nvContentPartPr>
            <p14:xfrm>
              <a:off x="3096000" y="457200"/>
              <a:ext cx="6604200" cy="295920"/>
            </p14:xfrm>
          </p:contentPart>
        </mc:Choice>
        <mc:Fallback>
          <p:pic>
            <p:nvPicPr>
              <p:cNvPr id="2" name="Ink 1">
                <a:extLst>
                  <a:ext uri="{FF2B5EF4-FFF2-40B4-BE49-F238E27FC236}">
                    <a16:creationId xmlns:a16="http://schemas.microsoft.com/office/drawing/2014/main" id="{0867D1EC-C1DE-3846-B4A1-4BF26003E258}"/>
                  </a:ext>
                </a:extLst>
              </p:cNvPr>
              <p:cNvPicPr/>
              <p:nvPr/>
            </p:nvPicPr>
            <p:blipFill>
              <a:blip r:embed="rId5"/>
              <a:stretch>
                <a:fillRect/>
              </a:stretch>
            </p:blipFill>
            <p:spPr>
              <a:xfrm>
                <a:off x="3079800" y="441000"/>
                <a:ext cx="6636600" cy="32832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3600" dirty="0"/>
              <a:t>Interrupções e controle de </a:t>
            </a:r>
            <a:r>
              <a:rPr lang="pt-BR" sz="3600" dirty="0" err="1"/>
              <a:t>I</a:t>
            </a:r>
            <a:r>
              <a:rPr lang="pt-BR" sz="3600" dirty="0"/>
              <a:t>/O: visão geral (cont.)</a:t>
            </a:r>
          </a:p>
        </p:txBody>
      </p:sp>
      <p:sp>
        <p:nvSpPr>
          <p:cNvPr id="3" name="Content Placeholder 2"/>
          <p:cNvSpPr>
            <a:spLocks noGrp="1"/>
          </p:cNvSpPr>
          <p:nvPr>
            <p:ph idx="1"/>
          </p:nvPr>
        </p:nvSpPr>
        <p:spPr>
          <a:xfrm>
            <a:off x="609600" y="995982"/>
            <a:ext cx="11185003" cy="5333565"/>
          </a:xfrm>
        </p:spPr>
        <p:txBody>
          <a:bodyPr/>
          <a:lstStyle/>
          <a:p>
            <a:pPr>
              <a:buSzPct val="73000"/>
            </a:pPr>
            <a:r>
              <a:rPr lang="pt-BR" sz="2000" dirty="0">
                <a:latin typeface="Calibri Light" panose="020F0302020204030204" pitchFamily="34" charset="0"/>
                <a:cs typeface="Calibri Light" panose="020F0302020204030204" pitchFamily="34" charset="0"/>
              </a:rPr>
              <a:t>As interrupções são parte fundamental de como os sistemas operacionais e o hardware interagem.</a:t>
            </a:r>
          </a:p>
          <a:p>
            <a:pPr>
              <a:buSzPct val="73000"/>
            </a:pPr>
            <a:endParaRPr lang="pt-BR" sz="2000" dirty="0">
              <a:latin typeface="Calibri Light" panose="020F0302020204030204" pitchFamily="34" charset="0"/>
              <a:cs typeface="Calibri Light" panose="020F0302020204030204" pitchFamily="34" charset="0"/>
            </a:endParaRPr>
          </a:p>
          <a:p>
            <a:pPr>
              <a:buSzPct val="73000"/>
            </a:pPr>
            <a:r>
              <a:rPr lang="pt-BR" sz="2000" dirty="0">
                <a:latin typeface="Calibri Light" panose="020F0302020204030204" pitchFamily="34" charset="0"/>
                <a:cs typeface="Calibri Light" panose="020F0302020204030204" pitchFamily="34" charset="0"/>
              </a:rPr>
              <a:t>Uma Interrupção é um mecanismo de comunicação assíncrona usado pelas controladoras de dispositivos para “alertar” a CPU sobre a ocorrência de eventos importantes, a fim de que o SO, ou mais precisamente o driver do dispositivo, seja colocado em execução para proceder ao tratamento apropriado. As controladoras podem disparar uma interrupção a qualquer momento, enviando um sinal elétrico para a CPU, geralmente por meio do barramento do sistema. </a:t>
            </a:r>
          </a:p>
          <a:p>
            <a:pPr>
              <a:buSzPct val="73000"/>
            </a:pPr>
            <a:endParaRPr lang="pt-BR" sz="2000" dirty="0">
              <a:latin typeface="Calibri Light" panose="020F0302020204030204" pitchFamily="34" charset="0"/>
              <a:cs typeface="Calibri Light" panose="020F0302020204030204" pitchFamily="34" charset="0"/>
            </a:endParaRPr>
          </a:p>
          <a:p>
            <a:pPr>
              <a:buSzPct val="73000"/>
            </a:pPr>
            <a:r>
              <a:rPr lang="pt-BR" sz="2000" dirty="0">
                <a:latin typeface="Calibri Light" panose="020F0302020204030204" pitchFamily="34" charset="0"/>
                <a:cs typeface="Calibri Light" panose="020F0302020204030204" pitchFamily="34" charset="0"/>
              </a:rPr>
              <a:t>Quando a CPU é interrompida, ela para o que estava fazendo e imediatamente e transfere a execução para o endereço inicial onde a rotina de serviço para a interrupção está localizada. A rotina de serviço de interrupção é então executada e, após a conclusão, a CPU retoma a computação que foi interrompida.</a:t>
            </a:r>
          </a:p>
          <a:p>
            <a:pPr>
              <a:buSzPct val="73000"/>
            </a:pPr>
            <a:endParaRPr lang="pt-BR" sz="2000" dirty="0">
              <a:latin typeface="Calibri Light" panose="020F0302020204030204" pitchFamily="34" charset="0"/>
              <a:cs typeface="Calibri Light" panose="020F0302020204030204" pitchFamily="34" charset="0"/>
            </a:endParaRPr>
          </a:p>
          <a:p>
            <a:pPr>
              <a:buSzPct val="73000"/>
            </a:pPr>
            <a:r>
              <a:rPr lang="pt-BR" sz="2000" dirty="0">
                <a:latin typeface="Calibri Light" panose="020F0302020204030204" pitchFamily="34" charset="0"/>
                <a:cs typeface="Calibri Light" panose="020F0302020204030204" pitchFamily="34" charset="0"/>
              </a:rPr>
              <a:t>São exemplos de eventos que geram interrupções: a chegada de um pacote de dados pela rede, o termino de uma operação de leitura/escrita de dados pela controladora de disco e a conclusão de uma impressão, entre outras.</a:t>
            </a:r>
          </a:p>
          <a:p>
            <a:endParaRPr lang="pt-BR" sz="2000" dirty="0">
              <a:latin typeface="Calibri Light" panose="020F0302020204030204" pitchFamily="34" charset="0"/>
              <a:cs typeface="Calibri Light" panose="020F0302020204030204" pitchFamily="34" charset="0"/>
            </a:endParaRPr>
          </a:p>
          <a:p>
            <a:endParaRPr lang="pt-B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98457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70863-3F72-FC4E-B524-691EB3D1C167}"/>
              </a:ext>
            </a:extLst>
          </p:cNvPr>
          <p:cNvSpPr>
            <a:spLocks noGrp="1"/>
          </p:cNvSpPr>
          <p:nvPr>
            <p:ph type="title"/>
          </p:nvPr>
        </p:nvSpPr>
        <p:spPr/>
        <p:txBody>
          <a:bodyPr/>
          <a:lstStyle/>
          <a:p>
            <a:r>
              <a:rPr lang="pt-BR" dirty="0"/>
              <a:t>Interrupções e controle de </a:t>
            </a:r>
            <a:r>
              <a:rPr lang="pt-BR" dirty="0" err="1"/>
              <a:t>I</a:t>
            </a:r>
            <a:r>
              <a:rPr lang="pt-BR" dirty="0"/>
              <a:t>/O: visão geral (cont.)</a:t>
            </a:r>
          </a:p>
        </p:txBody>
      </p:sp>
      <p:pic>
        <p:nvPicPr>
          <p:cNvPr id="5" name="Picture 4">
            <a:extLst>
              <a:ext uri="{FF2B5EF4-FFF2-40B4-BE49-F238E27FC236}">
                <a16:creationId xmlns:a16="http://schemas.microsoft.com/office/drawing/2014/main" id="{4B2071E1-2265-FD43-AA9C-DC3C0069BA06}"/>
              </a:ext>
            </a:extLst>
          </p:cNvPr>
          <p:cNvPicPr>
            <a:picLocks noChangeAspect="1"/>
          </p:cNvPicPr>
          <p:nvPr/>
        </p:nvPicPr>
        <p:blipFill>
          <a:blip r:embed="rId2"/>
          <a:stretch>
            <a:fillRect/>
          </a:stretch>
        </p:blipFill>
        <p:spPr>
          <a:xfrm>
            <a:off x="1496291" y="1330039"/>
            <a:ext cx="9684247" cy="4180114"/>
          </a:xfrm>
          <a:prstGeom prst="rect">
            <a:avLst/>
          </a:prstGeom>
        </p:spPr>
      </p:pic>
      <p:cxnSp>
        <p:nvCxnSpPr>
          <p:cNvPr id="7" name="Straight Arrow Connector 6">
            <a:extLst>
              <a:ext uri="{FF2B5EF4-FFF2-40B4-BE49-F238E27FC236}">
                <a16:creationId xmlns:a16="http://schemas.microsoft.com/office/drawing/2014/main" id="{F34154BB-A1EC-1B4A-828E-9C90F2DE4C03}"/>
              </a:ext>
            </a:extLst>
          </p:cNvPr>
          <p:cNvCxnSpPr/>
          <p:nvPr/>
        </p:nvCxnSpPr>
        <p:spPr bwMode="auto">
          <a:xfrm>
            <a:off x="2719449" y="5892338"/>
            <a:ext cx="7932717" cy="0"/>
          </a:xfrm>
          <a:prstGeom prst="straightConnector1">
            <a:avLst/>
          </a:prstGeom>
          <a:solidFill>
            <a:schemeClr val="accent1"/>
          </a:solidFill>
          <a:ln w="34925" cap="flat" cmpd="sng" algn="ctr">
            <a:solidFill>
              <a:schemeClr val="tx1"/>
            </a:solidFill>
            <a:prstDash val="solid"/>
            <a:round/>
            <a:headEnd type="none" w="med" len="med"/>
            <a:tailEnd type="triangle"/>
          </a:ln>
          <a:effectLst/>
        </p:spPr>
      </p:cxnSp>
      <p:sp>
        <p:nvSpPr>
          <p:cNvPr id="8" name="TextBox 7">
            <a:extLst>
              <a:ext uri="{FF2B5EF4-FFF2-40B4-BE49-F238E27FC236}">
                <a16:creationId xmlns:a16="http://schemas.microsoft.com/office/drawing/2014/main" id="{FDCBF2DE-015A-544A-B746-9909B18A12BE}"/>
              </a:ext>
            </a:extLst>
          </p:cNvPr>
          <p:cNvSpPr txBox="1"/>
          <p:nvPr/>
        </p:nvSpPr>
        <p:spPr>
          <a:xfrm>
            <a:off x="4739640" y="6156960"/>
            <a:ext cx="3916680" cy="369332"/>
          </a:xfrm>
          <a:prstGeom prst="rect">
            <a:avLst/>
          </a:prstGeom>
          <a:noFill/>
        </p:spPr>
        <p:txBody>
          <a:bodyPr wrap="square" rtlCol="0">
            <a:spAutoFit/>
          </a:bodyPr>
          <a:lstStyle/>
          <a:p>
            <a:pPr algn="ctr"/>
            <a:r>
              <a:rPr lang="pt-BR" dirty="0"/>
              <a:t>Linha do tempo</a:t>
            </a:r>
          </a:p>
        </p:txBody>
      </p:sp>
    </p:spTree>
    <p:extLst>
      <p:ext uri="{BB962C8B-B14F-4D97-AF65-F5344CB8AC3E}">
        <p14:creationId xmlns:p14="http://schemas.microsoft.com/office/powerpoint/2010/main" val="3430827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pt-BR" sz="3600" dirty="0"/>
              <a:t>Interrupções e controle de </a:t>
            </a:r>
            <a:r>
              <a:rPr lang="pt-BR" sz="3600" dirty="0" err="1"/>
              <a:t>I</a:t>
            </a:r>
            <a:r>
              <a:rPr lang="pt-BR" sz="3600" dirty="0"/>
              <a:t>/O: exemplo</a:t>
            </a:r>
            <a:endParaRPr lang="pt-BR" sz="3600" dirty="0">
              <a:ea typeface="MS PGothic" charset="0"/>
            </a:endParaRPr>
          </a:p>
        </p:txBody>
      </p:sp>
      <p:sp>
        <p:nvSpPr>
          <p:cNvPr id="4" name="TextBox 3"/>
          <p:cNvSpPr txBox="1"/>
          <p:nvPr/>
        </p:nvSpPr>
        <p:spPr>
          <a:xfrm>
            <a:off x="2744789" y="3919550"/>
            <a:ext cx="1430337" cy="64611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pt-BR" dirty="0">
                <a:latin typeface="Calibri" panose="020F0502020204030204" pitchFamily="34" charset="0"/>
                <a:cs typeface="Calibri" panose="020F0502020204030204" pitchFamily="34" charset="0"/>
              </a:rPr>
              <a:t>CPU</a:t>
            </a:r>
          </a:p>
          <a:p>
            <a:pPr algn="ctr">
              <a:defRPr/>
            </a:pPr>
            <a:r>
              <a:rPr lang="pt-BR" dirty="0">
                <a:latin typeface="Calibri" panose="020F0502020204030204" pitchFamily="34" charset="0"/>
                <a:cs typeface="Calibri" panose="020F0502020204030204" pitchFamily="34" charset="0"/>
              </a:rPr>
              <a:t> Processo </a:t>
            </a:r>
            <a:r>
              <a:rPr lang="pt-BR" b="1" dirty="0">
                <a:latin typeface="Calibri" panose="020F0502020204030204" pitchFamily="34" charset="0"/>
                <a:cs typeface="Calibri" panose="020F0502020204030204" pitchFamily="34" charset="0"/>
              </a:rPr>
              <a:t>A</a:t>
            </a:r>
          </a:p>
        </p:txBody>
      </p:sp>
      <p:sp>
        <p:nvSpPr>
          <p:cNvPr id="5" name="TextBox 4"/>
          <p:cNvSpPr txBox="1"/>
          <p:nvPr/>
        </p:nvSpPr>
        <p:spPr>
          <a:xfrm>
            <a:off x="6899275" y="3933857"/>
            <a:ext cx="1887538"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pt-BR" dirty="0">
                <a:latin typeface="Calibri" panose="020F0502020204030204" pitchFamily="34" charset="0"/>
                <a:cs typeface="Calibri" panose="020F0502020204030204" pitchFamily="34" charset="0"/>
              </a:rPr>
              <a:t>Controladora ociosa</a:t>
            </a:r>
          </a:p>
        </p:txBody>
      </p:sp>
      <p:cxnSp>
        <p:nvCxnSpPr>
          <p:cNvPr id="28676" name="Straight Arrow Connector 6"/>
          <p:cNvCxnSpPr>
            <a:cxnSpLocks noChangeShapeType="1"/>
            <a:stCxn id="5" idx="1"/>
            <a:endCxn id="4" idx="3"/>
          </p:cNvCxnSpPr>
          <p:nvPr/>
        </p:nvCxnSpPr>
        <p:spPr bwMode="auto">
          <a:xfrm flipH="1" flipV="1">
            <a:off x="4175126" y="4242606"/>
            <a:ext cx="2724149" cy="14417"/>
          </a:xfrm>
          <a:prstGeom prst="straightConnector1">
            <a:avLst/>
          </a:prstGeom>
          <a:noFill/>
          <a:ln w="15875">
            <a:solidFill>
              <a:srgbClr val="000000"/>
            </a:solidFill>
            <a:round/>
            <a:headEnd type="none"/>
            <a:tailEnd type="none" w="med" len="med"/>
          </a:ln>
          <a:extLst>
            <a:ext uri="{909E8E84-426E-40dd-AFC4-6F175D3DCCD1}">
              <a14:hiddenFill xmlns="" xmlns:a14="http://schemas.microsoft.com/office/drawing/2010/main">
                <a:noFill/>
              </a14:hiddenFill>
            </a:ext>
          </a:extLst>
        </p:spPr>
      </p:cxnSp>
      <p:pic>
        <p:nvPicPr>
          <p:cNvPr id="28677" name="Picture 15" descr="Screen Shot 2017-05-16 at 23.33.20.png"/>
          <p:cNvPicPr>
            <a:picLocks noChangeAspect="1"/>
          </p:cNvPicPr>
          <p:nvPr/>
        </p:nvPicPr>
        <p:blipFill>
          <a:blip r:embed="rId2">
            <a:extLst>
              <a:ext uri="{28A0092B-C50C-407E-A947-70E740481C1C}">
                <a14:useLocalDpi xmlns:a14="http://schemas.microsoft.com/office/drawing/2010/main" val="0"/>
              </a:ext>
            </a:extLst>
          </a:blip>
          <a:srcRect t="33257"/>
          <a:stretch>
            <a:fillRect/>
          </a:stretch>
        </p:blipFill>
        <p:spPr bwMode="auto">
          <a:xfrm>
            <a:off x="9317038" y="4092526"/>
            <a:ext cx="1181100" cy="328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8678" name="Straight Connector 17"/>
          <p:cNvCxnSpPr>
            <a:cxnSpLocks noChangeShapeType="1"/>
            <a:stCxn id="5" idx="3"/>
            <a:endCxn id="28677" idx="1"/>
          </p:cNvCxnSpPr>
          <p:nvPr/>
        </p:nvCxnSpPr>
        <p:spPr bwMode="auto">
          <a:xfrm flipV="1">
            <a:off x="8786813" y="4256833"/>
            <a:ext cx="530225" cy="19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8679" name="TextBox 14"/>
          <p:cNvSpPr txBox="1">
            <a:spLocks noChangeArrowheads="1"/>
          </p:cNvSpPr>
          <p:nvPr/>
        </p:nvSpPr>
        <p:spPr bwMode="auto">
          <a:xfrm>
            <a:off x="609600" y="1555758"/>
            <a:ext cx="11091863"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algn="ctr"/>
            <a:r>
              <a:rPr lang="pt-BR" dirty="0">
                <a:latin typeface="Calibri Light" panose="020F0302020204030204" pitchFamily="34" charset="0"/>
                <a:cs typeface="Calibri Light" panose="020F0302020204030204" pitchFamily="34" charset="0"/>
              </a:rPr>
              <a:t>Inicialmente um processo A está em execução, e a controladora do disco está ociosa. Imagine que, em certo ponto, A faz uma operação de leitura (isso envolve uma chamada ao Sistema Operacional).</a:t>
            </a:r>
          </a:p>
        </p:txBody>
      </p:sp>
      <p:sp>
        <p:nvSpPr>
          <p:cNvPr id="2" name="TextBox 1">
            <a:extLst>
              <a:ext uri="{FF2B5EF4-FFF2-40B4-BE49-F238E27FC236}">
                <a16:creationId xmlns:a16="http://schemas.microsoft.com/office/drawing/2014/main" id="{1A616F78-C2AA-A942-A23F-B9AEFAE24BC5}"/>
              </a:ext>
            </a:extLst>
          </p:cNvPr>
          <p:cNvSpPr txBox="1"/>
          <p:nvPr/>
        </p:nvSpPr>
        <p:spPr>
          <a:xfrm>
            <a:off x="1481559" y="5578997"/>
            <a:ext cx="9016579" cy="646331"/>
          </a:xfrm>
          <a:prstGeom prst="rect">
            <a:avLst/>
          </a:prstGeom>
          <a:noFill/>
        </p:spPr>
        <p:txBody>
          <a:bodyPr wrap="square" rtlCol="0">
            <a:spAutoFit/>
          </a:bodyPr>
          <a:lstStyle/>
          <a:p>
            <a:pPr algn="ctr"/>
            <a:r>
              <a:rPr lang="pt-BR" b="1" i="1" dirty="0">
                <a:latin typeface="Calibri Light" panose="020F0302020204030204" pitchFamily="34" charset="0"/>
                <a:cs typeface="Calibri Light" panose="020F0302020204030204" pitchFamily="34" charset="0"/>
              </a:rPr>
              <a:t>Nota de nomenclatura: </a:t>
            </a:r>
            <a:r>
              <a:rPr lang="pt-BR" i="1" dirty="0">
                <a:latin typeface="Calibri Light" panose="020F0302020204030204" pitchFamily="34" charset="0"/>
                <a:cs typeface="Calibri Light" panose="020F0302020204030204" pitchFamily="34" charset="0"/>
              </a:rPr>
              <a:t>processo é o termo utilizado para se referir a um programa em execução (conjunto de instruções juntamente com o estado do registradores e </a:t>
            </a:r>
            <a:r>
              <a:rPr lang="pt-BR" i="1" dirty="0" err="1">
                <a:latin typeface="Calibri Light" panose="020F0302020204030204" pitchFamily="34" charset="0"/>
                <a:cs typeface="Calibri Light" panose="020F0302020204030204" pitchFamily="34" charset="0"/>
              </a:rPr>
              <a:t>etc</a:t>
            </a:r>
            <a:r>
              <a:rPr lang="pt-BR" i="1"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129146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pt-BR" sz="3600" dirty="0"/>
              <a:t>Interrupções e controle de </a:t>
            </a:r>
            <a:r>
              <a:rPr lang="pt-BR" sz="3600" dirty="0" err="1"/>
              <a:t>I</a:t>
            </a:r>
            <a:r>
              <a:rPr lang="pt-BR" sz="3600" dirty="0"/>
              <a:t>/O: exemplo (cont.)</a:t>
            </a:r>
            <a:endParaRPr lang="pt-BR" sz="3600" dirty="0">
              <a:ea typeface="MS PGothic" charset="0"/>
            </a:endParaRPr>
          </a:p>
        </p:txBody>
      </p:sp>
      <p:sp>
        <p:nvSpPr>
          <p:cNvPr id="4" name="TextBox 3"/>
          <p:cNvSpPr txBox="1"/>
          <p:nvPr/>
        </p:nvSpPr>
        <p:spPr>
          <a:xfrm>
            <a:off x="2744789" y="3797630"/>
            <a:ext cx="1430337"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pt-BR" dirty="0">
                <a:latin typeface="Calibri" panose="020F0502020204030204" pitchFamily="34" charset="0"/>
                <a:cs typeface="Calibri" panose="020F0502020204030204" pitchFamily="34" charset="0"/>
              </a:rPr>
              <a:t>CPU</a:t>
            </a:r>
          </a:p>
          <a:p>
            <a:pPr algn="ctr">
              <a:defRPr/>
            </a:pPr>
            <a:r>
              <a:rPr lang="pt-BR" dirty="0">
                <a:latin typeface="Calibri" panose="020F0502020204030204" pitchFamily="34" charset="0"/>
                <a:cs typeface="Calibri" panose="020F0502020204030204" pitchFamily="34" charset="0"/>
              </a:rPr>
              <a:t> Driver do dispositivo</a:t>
            </a:r>
            <a:endParaRPr lang="pt-BR" b="1" dirty="0">
              <a:latin typeface="Calibri" panose="020F0502020204030204" pitchFamily="34" charset="0"/>
              <a:cs typeface="Calibri" panose="020F0502020204030204" pitchFamily="34" charset="0"/>
            </a:endParaRPr>
          </a:p>
        </p:txBody>
      </p:sp>
      <p:sp>
        <p:nvSpPr>
          <p:cNvPr id="5" name="TextBox 4"/>
          <p:cNvSpPr txBox="1"/>
          <p:nvPr/>
        </p:nvSpPr>
        <p:spPr>
          <a:xfrm>
            <a:off x="6899275" y="3933857"/>
            <a:ext cx="1887538"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pt-BR" dirty="0">
                <a:latin typeface="Calibri" panose="020F0502020204030204" pitchFamily="34" charset="0"/>
                <a:cs typeface="Calibri" panose="020F0502020204030204" pitchFamily="34" charset="0"/>
              </a:rPr>
              <a:t>Controladora ociosa</a:t>
            </a:r>
          </a:p>
        </p:txBody>
      </p:sp>
      <p:cxnSp>
        <p:nvCxnSpPr>
          <p:cNvPr id="28676" name="Straight Arrow Connector 6"/>
          <p:cNvCxnSpPr>
            <a:cxnSpLocks noChangeShapeType="1"/>
            <a:stCxn id="5" idx="1"/>
            <a:endCxn id="4" idx="3"/>
          </p:cNvCxnSpPr>
          <p:nvPr/>
        </p:nvCxnSpPr>
        <p:spPr bwMode="auto">
          <a:xfrm flipH="1">
            <a:off x="4175126" y="4257023"/>
            <a:ext cx="2724149" cy="2272"/>
          </a:xfrm>
          <a:prstGeom prst="straightConnector1">
            <a:avLst/>
          </a:prstGeom>
          <a:noFill/>
          <a:ln w="15875">
            <a:solidFill>
              <a:srgbClr val="FF0000"/>
            </a:solidFill>
            <a:round/>
            <a:headEnd type="arrow"/>
            <a:tailEnd type="none" w="med" len="med"/>
          </a:ln>
          <a:extLst>
            <a:ext uri="{909E8E84-426E-40dd-AFC4-6F175D3DCCD1}">
              <a14:hiddenFill xmlns:a14="http://schemas.microsoft.com/office/drawing/2010/main" xmlns="">
                <a:noFill/>
              </a14:hiddenFill>
            </a:ext>
          </a:extLst>
        </p:spPr>
      </p:cxnSp>
      <p:pic>
        <p:nvPicPr>
          <p:cNvPr id="28677" name="Picture 15" descr="Screen Shot 2017-05-16 at 23.33.20.png"/>
          <p:cNvPicPr>
            <a:picLocks noChangeAspect="1"/>
          </p:cNvPicPr>
          <p:nvPr/>
        </p:nvPicPr>
        <p:blipFill>
          <a:blip r:embed="rId2">
            <a:extLst>
              <a:ext uri="{28A0092B-C50C-407E-A947-70E740481C1C}">
                <a14:useLocalDpi xmlns:a14="http://schemas.microsoft.com/office/drawing/2010/main" val="0"/>
              </a:ext>
            </a:extLst>
          </a:blip>
          <a:srcRect t="33257"/>
          <a:stretch>
            <a:fillRect/>
          </a:stretch>
        </p:blipFill>
        <p:spPr bwMode="auto">
          <a:xfrm>
            <a:off x="9317038" y="4092526"/>
            <a:ext cx="1181100" cy="328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8678" name="Straight Connector 17"/>
          <p:cNvCxnSpPr>
            <a:cxnSpLocks noChangeShapeType="1"/>
            <a:stCxn id="5" idx="3"/>
            <a:endCxn id="28677" idx="1"/>
          </p:cNvCxnSpPr>
          <p:nvPr/>
        </p:nvCxnSpPr>
        <p:spPr bwMode="auto">
          <a:xfrm flipV="1">
            <a:off x="8786813" y="4256833"/>
            <a:ext cx="530225" cy="19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8679" name="TextBox 14"/>
          <p:cNvSpPr txBox="1">
            <a:spLocks noChangeArrowheads="1"/>
          </p:cNvSpPr>
          <p:nvPr/>
        </p:nvSpPr>
        <p:spPr bwMode="auto">
          <a:xfrm>
            <a:off x="609600" y="1296678"/>
            <a:ext cx="11091863"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algn="ctr"/>
            <a:r>
              <a:rPr lang="pt-BR" dirty="0">
                <a:latin typeface="Calibri Light" panose="020F0302020204030204" pitchFamily="34" charset="0"/>
                <a:cs typeface="Calibri Light" panose="020F0302020204030204" pitchFamily="34" charset="0"/>
              </a:rPr>
              <a:t>Ao solicitar a operação de leitura o processo </a:t>
            </a:r>
            <a:r>
              <a:rPr lang="pt-BR" b="1" dirty="0">
                <a:latin typeface="Calibri Light" panose="020F0302020204030204" pitchFamily="34" charset="0"/>
                <a:cs typeface="Calibri Light" panose="020F0302020204030204" pitchFamily="34" charset="0"/>
              </a:rPr>
              <a:t>A</a:t>
            </a:r>
            <a:r>
              <a:rPr lang="pt-BR" dirty="0">
                <a:latin typeface="Calibri Light" panose="020F0302020204030204" pitchFamily="34" charset="0"/>
                <a:cs typeface="Calibri Light" panose="020F0302020204030204" pitchFamily="34" charset="0"/>
              </a:rPr>
              <a:t> será colocado em espera (seu contexto é salvo), e o driver do dispositivo será colado em execução para iniciar a comunicação com a controladora a fim de realizar a operação de leitura. </a:t>
            </a:r>
          </a:p>
        </p:txBody>
      </p:sp>
      <p:sp>
        <p:nvSpPr>
          <p:cNvPr id="2" name="TextBox 1">
            <a:extLst>
              <a:ext uri="{FF2B5EF4-FFF2-40B4-BE49-F238E27FC236}">
                <a16:creationId xmlns:a16="http://schemas.microsoft.com/office/drawing/2014/main" id="{1A616F78-C2AA-A942-A23F-B9AEFAE24BC5}"/>
              </a:ext>
            </a:extLst>
          </p:cNvPr>
          <p:cNvSpPr txBox="1"/>
          <p:nvPr/>
        </p:nvSpPr>
        <p:spPr>
          <a:xfrm>
            <a:off x="1481559" y="5578997"/>
            <a:ext cx="9016579" cy="646331"/>
          </a:xfrm>
          <a:prstGeom prst="rect">
            <a:avLst/>
          </a:prstGeom>
          <a:noFill/>
        </p:spPr>
        <p:txBody>
          <a:bodyPr wrap="square" rtlCol="0">
            <a:spAutoFit/>
          </a:bodyPr>
          <a:lstStyle/>
          <a:p>
            <a:pPr algn="ctr"/>
            <a:r>
              <a:rPr lang="pt-BR" b="1" i="1" dirty="0">
                <a:latin typeface="Calibri Light" panose="020F0302020204030204" pitchFamily="34" charset="0"/>
                <a:cs typeface="Calibri Light" panose="020F0302020204030204" pitchFamily="34" charset="0"/>
              </a:rPr>
              <a:t>Nota de nomenclatura: </a:t>
            </a:r>
            <a:r>
              <a:rPr lang="pt-BR" i="1" dirty="0">
                <a:latin typeface="Calibri Light" panose="020F0302020204030204" pitchFamily="34" charset="0"/>
                <a:cs typeface="Calibri Light" panose="020F0302020204030204" pitchFamily="34" charset="0"/>
              </a:rPr>
              <a:t>processo é o termo utilizado para se referir a um programa em execução (conjunto de instruções juntamente com o estado do registradores e </a:t>
            </a:r>
            <a:r>
              <a:rPr lang="pt-BR" i="1" dirty="0" err="1">
                <a:latin typeface="Calibri Light" panose="020F0302020204030204" pitchFamily="34" charset="0"/>
                <a:cs typeface="Calibri Light" panose="020F0302020204030204" pitchFamily="34" charset="0"/>
              </a:rPr>
              <a:t>etc</a:t>
            </a:r>
            <a:r>
              <a:rPr lang="pt-BR" i="1" dirty="0">
                <a:latin typeface="Calibri Light" panose="020F0302020204030204" pitchFamily="34" charset="0"/>
                <a:cs typeface="Calibri Light" panose="020F0302020204030204" pitchFamily="34" charset="0"/>
              </a:rPr>
              <a:t>).</a:t>
            </a:r>
          </a:p>
        </p:txBody>
      </p:sp>
      <p:sp>
        <p:nvSpPr>
          <p:cNvPr id="6" name="TextBox 5">
            <a:extLst>
              <a:ext uri="{FF2B5EF4-FFF2-40B4-BE49-F238E27FC236}">
                <a16:creationId xmlns:a16="http://schemas.microsoft.com/office/drawing/2014/main" id="{DD366574-BEE1-7A41-AE17-FEE6BCDB03B9}"/>
              </a:ext>
            </a:extLst>
          </p:cNvPr>
          <p:cNvSpPr txBox="1"/>
          <p:nvPr/>
        </p:nvSpPr>
        <p:spPr>
          <a:xfrm>
            <a:off x="731520" y="2971800"/>
            <a:ext cx="1493520" cy="923330"/>
          </a:xfrm>
          <a:prstGeom prst="rect">
            <a:avLst/>
          </a:prstGeom>
          <a:noFill/>
          <a:ln>
            <a:solidFill>
              <a:schemeClr val="tx1"/>
            </a:solidFill>
            <a:prstDash val="dash"/>
          </a:ln>
        </p:spPr>
        <p:txBody>
          <a:bodyPr wrap="square" rtlCol="0">
            <a:spAutoFit/>
          </a:bodyPr>
          <a:lstStyle/>
          <a:p>
            <a:pPr algn="ctr"/>
            <a:endParaRPr lang="pt-BR" dirty="0"/>
          </a:p>
          <a:p>
            <a:pPr algn="ctr"/>
            <a:r>
              <a:rPr lang="pt-BR" b="1" dirty="0"/>
              <a:t>A</a:t>
            </a:r>
          </a:p>
          <a:p>
            <a:pPr algn="ctr"/>
            <a:endParaRPr lang="pt-BR" dirty="0"/>
          </a:p>
        </p:txBody>
      </p:sp>
      <p:sp>
        <p:nvSpPr>
          <p:cNvPr id="7" name="TextBox 6">
            <a:extLst>
              <a:ext uri="{FF2B5EF4-FFF2-40B4-BE49-F238E27FC236}">
                <a16:creationId xmlns:a16="http://schemas.microsoft.com/office/drawing/2014/main" id="{FD2E6E33-942D-BC4D-A7CD-AB9D9FC23E7B}"/>
              </a:ext>
            </a:extLst>
          </p:cNvPr>
          <p:cNvSpPr txBox="1"/>
          <p:nvPr/>
        </p:nvSpPr>
        <p:spPr>
          <a:xfrm>
            <a:off x="794703" y="2602468"/>
            <a:ext cx="1430337" cy="369332"/>
          </a:xfrm>
          <a:prstGeom prst="rect">
            <a:avLst/>
          </a:prstGeom>
          <a:noFill/>
        </p:spPr>
        <p:txBody>
          <a:bodyPr wrap="square" rtlCol="0">
            <a:spAutoFit/>
          </a:bodyPr>
          <a:lstStyle/>
          <a:p>
            <a:r>
              <a:rPr lang="pt-BR" dirty="0"/>
              <a:t>Em espera</a:t>
            </a:r>
          </a:p>
        </p:txBody>
      </p:sp>
      <p:sp>
        <p:nvSpPr>
          <p:cNvPr id="13" name="TextBox 12">
            <a:extLst>
              <a:ext uri="{FF2B5EF4-FFF2-40B4-BE49-F238E27FC236}">
                <a16:creationId xmlns:a16="http://schemas.microsoft.com/office/drawing/2014/main" id="{40F91DFD-9E85-7C4F-8F42-53068F10FDAA}"/>
              </a:ext>
            </a:extLst>
          </p:cNvPr>
          <p:cNvSpPr txBox="1"/>
          <p:nvPr/>
        </p:nvSpPr>
        <p:spPr>
          <a:xfrm>
            <a:off x="4766311" y="3830365"/>
            <a:ext cx="1430337" cy="369332"/>
          </a:xfrm>
          <a:prstGeom prst="rect">
            <a:avLst/>
          </a:prstGeom>
          <a:noFill/>
        </p:spPr>
        <p:txBody>
          <a:bodyPr wrap="square" rtlCol="0">
            <a:spAutoFit/>
          </a:bodyPr>
          <a:lstStyle/>
          <a:p>
            <a:r>
              <a:rPr lang="pt-BR" dirty="0"/>
              <a:t>comandos</a:t>
            </a:r>
          </a:p>
        </p:txBody>
      </p:sp>
    </p:spTree>
    <p:extLst>
      <p:ext uri="{BB962C8B-B14F-4D97-AF65-F5344CB8AC3E}">
        <p14:creationId xmlns:p14="http://schemas.microsoft.com/office/powerpoint/2010/main" val="605581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pt-BR" sz="3600" dirty="0"/>
              <a:t>Interrupções e controle de </a:t>
            </a:r>
            <a:r>
              <a:rPr lang="pt-BR" sz="3600" dirty="0" err="1"/>
              <a:t>I</a:t>
            </a:r>
            <a:r>
              <a:rPr lang="pt-BR" sz="3600" dirty="0"/>
              <a:t>/O: exemplo (cont.)</a:t>
            </a:r>
            <a:endParaRPr lang="pt-BR" sz="3600" dirty="0">
              <a:ea typeface="MS PGothic" charset="0"/>
            </a:endParaRPr>
          </a:p>
        </p:txBody>
      </p:sp>
      <p:sp>
        <p:nvSpPr>
          <p:cNvPr id="4" name="TextBox 3"/>
          <p:cNvSpPr txBox="1"/>
          <p:nvPr/>
        </p:nvSpPr>
        <p:spPr>
          <a:xfrm>
            <a:off x="2744789" y="3940133"/>
            <a:ext cx="1430337"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pt-BR" dirty="0">
                <a:latin typeface="Calibri" panose="020F0502020204030204" pitchFamily="34" charset="0"/>
                <a:cs typeface="Calibri" panose="020F0502020204030204" pitchFamily="34" charset="0"/>
              </a:rPr>
              <a:t>CPU</a:t>
            </a:r>
          </a:p>
          <a:p>
            <a:pPr algn="ctr">
              <a:defRPr/>
            </a:pPr>
            <a:r>
              <a:rPr lang="pt-BR" dirty="0">
                <a:latin typeface="Calibri" panose="020F0502020204030204" pitchFamily="34" charset="0"/>
                <a:cs typeface="Calibri" panose="020F0502020204030204" pitchFamily="34" charset="0"/>
              </a:rPr>
              <a:t> Processo </a:t>
            </a:r>
            <a:r>
              <a:rPr lang="pt-BR" b="1" dirty="0" err="1">
                <a:latin typeface="Calibri" panose="020F0502020204030204" pitchFamily="34" charset="0"/>
                <a:cs typeface="Calibri" panose="020F0502020204030204" pitchFamily="34" charset="0"/>
              </a:rPr>
              <a:t>B</a:t>
            </a:r>
            <a:endParaRPr lang="pt-BR" b="1" dirty="0">
              <a:latin typeface="Calibri" panose="020F0502020204030204" pitchFamily="34" charset="0"/>
              <a:cs typeface="Calibri" panose="020F0502020204030204" pitchFamily="34" charset="0"/>
            </a:endParaRPr>
          </a:p>
        </p:txBody>
      </p:sp>
      <p:sp>
        <p:nvSpPr>
          <p:cNvPr id="5" name="TextBox 4"/>
          <p:cNvSpPr txBox="1"/>
          <p:nvPr/>
        </p:nvSpPr>
        <p:spPr>
          <a:xfrm>
            <a:off x="6899275" y="3659537"/>
            <a:ext cx="1887538" cy="120032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pt-BR" dirty="0">
                <a:latin typeface="Calibri" panose="020F0502020204030204" pitchFamily="34" charset="0"/>
                <a:cs typeface="Calibri" panose="020F0502020204030204" pitchFamily="34" charset="0"/>
              </a:rPr>
              <a:t>Controladora operando a leitura solicitada pelo processo </a:t>
            </a:r>
            <a:r>
              <a:rPr lang="pt-BR" b="1" dirty="0">
                <a:latin typeface="Calibri" panose="020F0502020204030204" pitchFamily="34" charset="0"/>
                <a:cs typeface="Calibri" panose="020F0502020204030204" pitchFamily="34" charset="0"/>
              </a:rPr>
              <a:t>A</a:t>
            </a:r>
          </a:p>
        </p:txBody>
      </p:sp>
      <p:cxnSp>
        <p:nvCxnSpPr>
          <p:cNvPr id="28676" name="Straight Arrow Connector 6"/>
          <p:cNvCxnSpPr>
            <a:cxnSpLocks noChangeShapeType="1"/>
            <a:stCxn id="5" idx="1"/>
            <a:endCxn id="4" idx="3"/>
          </p:cNvCxnSpPr>
          <p:nvPr/>
        </p:nvCxnSpPr>
        <p:spPr bwMode="auto">
          <a:xfrm flipH="1">
            <a:off x="4175126" y="4259702"/>
            <a:ext cx="2724149" cy="3597"/>
          </a:xfrm>
          <a:prstGeom prst="straightConnector1">
            <a:avLst/>
          </a:prstGeom>
          <a:noFill/>
          <a:ln w="15875">
            <a:solidFill>
              <a:schemeClr val="tx1"/>
            </a:solidFill>
            <a:round/>
            <a:headEnd type="none"/>
            <a:tailEnd type="none" w="med" len="med"/>
          </a:ln>
          <a:extLst>
            <a:ext uri="{909E8E84-426E-40dd-AFC4-6F175D3DCCD1}">
              <a14:hiddenFill xmlns="" xmlns:a14="http://schemas.microsoft.com/office/drawing/2010/main">
                <a:noFill/>
              </a14:hiddenFill>
            </a:ext>
          </a:extLst>
        </p:spPr>
      </p:cxnSp>
      <p:pic>
        <p:nvPicPr>
          <p:cNvPr id="28677" name="Picture 15" descr="Screen Shot 2017-05-16 at 23.33.20.png"/>
          <p:cNvPicPr>
            <a:picLocks noChangeAspect="1"/>
          </p:cNvPicPr>
          <p:nvPr/>
        </p:nvPicPr>
        <p:blipFill>
          <a:blip r:embed="rId2">
            <a:extLst>
              <a:ext uri="{28A0092B-C50C-407E-A947-70E740481C1C}">
                <a14:useLocalDpi xmlns:a14="http://schemas.microsoft.com/office/drawing/2010/main" val="0"/>
              </a:ext>
            </a:extLst>
          </a:blip>
          <a:srcRect t="33257"/>
          <a:stretch>
            <a:fillRect/>
          </a:stretch>
        </p:blipFill>
        <p:spPr bwMode="auto">
          <a:xfrm>
            <a:off x="9317038" y="4092526"/>
            <a:ext cx="1181100" cy="328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8678" name="Straight Connector 17"/>
          <p:cNvCxnSpPr>
            <a:cxnSpLocks noChangeShapeType="1"/>
            <a:stCxn id="5" idx="3"/>
            <a:endCxn id="28677" idx="1"/>
          </p:cNvCxnSpPr>
          <p:nvPr/>
        </p:nvCxnSpPr>
        <p:spPr bwMode="auto">
          <a:xfrm flipV="1">
            <a:off x="8786813" y="4256833"/>
            <a:ext cx="530225" cy="28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8679" name="TextBox 14"/>
          <p:cNvSpPr txBox="1">
            <a:spLocks noChangeArrowheads="1"/>
          </p:cNvSpPr>
          <p:nvPr/>
        </p:nvSpPr>
        <p:spPr bwMode="auto">
          <a:xfrm>
            <a:off x="609600" y="1296678"/>
            <a:ext cx="1109186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algn="ctr"/>
            <a:r>
              <a:rPr lang="pt-BR" dirty="0">
                <a:latin typeface="Calibri Light" panose="020F0302020204030204" pitchFamily="34" charset="0"/>
                <a:cs typeface="Calibri Light" panose="020F0302020204030204" pitchFamily="34" charset="0"/>
              </a:rPr>
              <a:t>Ao finalizar a solicitação de leitura, o driver abre mão do processador cedendo espaço a um outro processo, digamos </a:t>
            </a:r>
            <a:r>
              <a:rPr lang="pt-BR" b="1" dirty="0">
                <a:latin typeface="Calibri Light" panose="020F0302020204030204" pitchFamily="34" charset="0"/>
                <a:cs typeface="Calibri Light" panose="020F0302020204030204" pitchFamily="34" charset="0"/>
              </a:rPr>
              <a:t>B</a:t>
            </a:r>
            <a:r>
              <a:rPr lang="pt-BR" dirty="0">
                <a:latin typeface="Calibri Light" panose="020F0302020204030204" pitchFamily="34" charset="0"/>
                <a:cs typeface="Calibri Light" panose="020F0302020204030204" pitchFamily="34" charset="0"/>
              </a:rPr>
              <a:t>.</a:t>
            </a:r>
          </a:p>
        </p:txBody>
      </p:sp>
      <p:sp>
        <p:nvSpPr>
          <p:cNvPr id="2" name="TextBox 1">
            <a:extLst>
              <a:ext uri="{FF2B5EF4-FFF2-40B4-BE49-F238E27FC236}">
                <a16:creationId xmlns:a16="http://schemas.microsoft.com/office/drawing/2014/main" id="{1A616F78-C2AA-A942-A23F-B9AEFAE24BC5}"/>
              </a:ext>
            </a:extLst>
          </p:cNvPr>
          <p:cNvSpPr txBox="1"/>
          <p:nvPr/>
        </p:nvSpPr>
        <p:spPr>
          <a:xfrm>
            <a:off x="1481559" y="5578997"/>
            <a:ext cx="9016579" cy="646331"/>
          </a:xfrm>
          <a:prstGeom prst="rect">
            <a:avLst/>
          </a:prstGeom>
          <a:noFill/>
        </p:spPr>
        <p:txBody>
          <a:bodyPr wrap="square" rtlCol="0">
            <a:spAutoFit/>
          </a:bodyPr>
          <a:lstStyle/>
          <a:p>
            <a:pPr algn="ctr"/>
            <a:r>
              <a:rPr lang="pt-BR" b="1" i="1" dirty="0">
                <a:latin typeface="Calibri Light" panose="020F0302020204030204" pitchFamily="34" charset="0"/>
                <a:cs typeface="Calibri Light" panose="020F0302020204030204" pitchFamily="34" charset="0"/>
              </a:rPr>
              <a:t>Nota de nomenclatura: </a:t>
            </a:r>
            <a:r>
              <a:rPr lang="pt-BR" i="1" dirty="0">
                <a:latin typeface="Calibri Light" panose="020F0302020204030204" pitchFamily="34" charset="0"/>
                <a:cs typeface="Calibri Light" panose="020F0302020204030204" pitchFamily="34" charset="0"/>
              </a:rPr>
              <a:t>processo é o termo utilizado para se referir a um programa em execução (conjunto de instruções juntamente com o estado do registradores e </a:t>
            </a:r>
            <a:r>
              <a:rPr lang="pt-BR" i="1" dirty="0" err="1">
                <a:latin typeface="Calibri Light" panose="020F0302020204030204" pitchFamily="34" charset="0"/>
                <a:cs typeface="Calibri Light" panose="020F0302020204030204" pitchFamily="34" charset="0"/>
              </a:rPr>
              <a:t>etc</a:t>
            </a:r>
            <a:r>
              <a:rPr lang="pt-BR" i="1" dirty="0">
                <a:latin typeface="Calibri Light" panose="020F0302020204030204" pitchFamily="34" charset="0"/>
                <a:cs typeface="Calibri Light" panose="020F0302020204030204" pitchFamily="34" charset="0"/>
              </a:rPr>
              <a:t>).</a:t>
            </a:r>
          </a:p>
        </p:txBody>
      </p:sp>
      <p:sp>
        <p:nvSpPr>
          <p:cNvPr id="6" name="TextBox 5">
            <a:extLst>
              <a:ext uri="{FF2B5EF4-FFF2-40B4-BE49-F238E27FC236}">
                <a16:creationId xmlns:a16="http://schemas.microsoft.com/office/drawing/2014/main" id="{DD366574-BEE1-7A41-AE17-FEE6BCDB03B9}"/>
              </a:ext>
            </a:extLst>
          </p:cNvPr>
          <p:cNvSpPr txBox="1"/>
          <p:nvPr/>
        </p:nvSpPr>
        <p:spPr>
          <a:xfrm>
            <a:off x="731520" y="2971800"/>
            <a:ext cx="1493520" cy="923330"/>
          </a:xfrm>
          <a:prstGeom prst="rect">
            <a:avLst/>
          </a:prstGeom>
          <a:noFill/>
          <a:ln>
            <a:solidFill>
              <a:schemeClr val="tx1"/>
            </a:solidFill>
            <a:prstDash val="dash"/>
          </a:ln>
        </p:spPr>
        <p:txBody>
          <a:bodyPr wrap="square" rtlCol="0">
            <a:spAutoFit/>
          </a:bodyPr>
          <a:lstStyle/>
          <a:p>
            <a:pPr algn="ctr"/>
            <a:endParaRPr lang="pt-BR" dirty="0"/>
          </a:p>
          <a:p>
            <a:pPr algn="ctr"/>
            <a:r>
              <a:rPr lang="pt-BR" b="1" dirty="0"/>
              <a:t>A</a:t>
            </a:r>
          </a:p>
          <a:p>
            <a:pPr algn="ctr"/>
            <a:endParaRPr lang="pt-BR" dirty="0"/>
          </a:p>
        </p:txBody>
      </p:sp>
      <p:sp>
        <p:nvSpPr>
          <p:cNvPr id="7" name="TextBox 6">
            <a:extLst>
              <a:ext uri="{FF2B5EF4-FFF2-40B4-BE49-F238E27FC236}">
                <a16:creationId xmlns:a16="http://schemas.microsoft.com/office/drawing/2014/main" id="{FD2E6E33-942D-BC4D-A7CD-AB9D9FC23E7B}"/>
              </a:ext>
            </a:extLst>
          </p:cNvPr>
          <p:cNvSpPr txBox="1"/>
          <p:nvPr/>
        </p:nvSpPr>
        <p:spPr>
          <a:xfrm>
            <a:off x="794703" y="2602468"/>
            <a:ext cx="1430337" cy="369332"/>
          </a:xfrm>
          <a:prstGeom prst="rect">
            <a:avLst/>
          </a:prstGeom>
          <a:noFill/>
        </p:spPr>
        <p:txBody>
          <a:bodyPr wrap="square" rtlCol="0">
            <a:spAutoFit/>
          </a:bodyPr>
          <a:lstStyle/>
          <a:p>
            <a:r>
              <a:rPr lang="pt-BR" dirty="0"/>
              <a:t>Em espera</a:t>
            </a:r>
          </a:p>
        </p:txBody>
      </p:sp>
    </p:spTree>
    <p:extLst>
      <p:ext uri="{BB962C8B-B14F-4D97-AF65-F5344CB8AC3E}">
        <p14:creationId xmlns:p14="http://schemas.microsoft.com/office/powerpoint/2010/main" val="4155486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609599" y="277813"/>
            <a:ext cx="11420475" cy="576262"/>
          </a:xfrm>
        </p:spPr>
        <p:txBody>
          <a:bodyPr/>
          <a:lstStyle/>
          <a:p>
            <a:r>
              <a:rPr lang="pt-BR" sz="3600" dirty="0"/>
              <a:t>Interrupções e controle de </a:t>
            </a:r>
            <a:r>
              <a:rPr lang="pt-BR" sz="3600" dirty="0" err="1"/>
              <a:t>I</a:t>
            </a:r>
            <a:r>
              <a:rPr lang="pt-BR" sz="3600" dirty="0"/>
              <a:t>/O: exemplo (cont.)</a:t>
            </a:r>
            <a:endParaRPr lang="pt-BR" sz="3600" dirty="0">
              <a:ea typeface="MS PGothic" charset="0"/>
            </a:endParaRPr>
          </a:p>
        </p:txBody>
      </p:sp>
      <p:sp>
        <p:nvSpPr>
          <p:cNvPr id="4" name="TextBox 3"/>
          <p:cNvSpPr txBox="1"/>
          <p:nvPr/>
        </p:nvSpPr>
        <p:spPr>
          <a:xfrm>
            <a:off x="2744789" y="3648066"/>
            <a:ext cx="1430337" cy="64611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pt-BR" dirty="0"/>
              <a:t>CPU</a:t>
            </a:r>
          </a:p>
          <a:p>
            <a:pPr algn="ctr">
              <a:defRPr/>
            </a:pPr>
            <a:r>
              <a:rPr lang="pt-BR" dirty="0"/>
              <a:t> Processo </a:t>
            </a:r>
            <a:r>
              <a:rPr lang="pt-BR" b="1" dirty="0" err="1"/>
              <a:t>B</a:t>
            </a:r>
            <a:endParaRPr lang="pt-BR" b="1" dirty="0"/>
          </a:p>
        </p:txBody>
      </p:sp>
      <p:sp>
        <p:nvSpPr>
          <p:cNvPr id="5" name="TextBox 4"/>
          <p:cNvSpPr txBox="1"/>
          <p:nvPr/>
        </p:nvSpPr>
        <p:spPr>
          <a:xfrm>
            <a:off x="6899275" y="3351203"/>
            <a:ext cx="1887538" cy="12001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pt-BR" dirty="0"/>
              <a:t>Controladora do</a:t>
            </a:r>
          </a:p>
          <a:p>
            <a:pPr algn="ctr">
              <a:defRPr/>
            </a:pPr>
            <a:r>
              <a:rPr lang="pt-BR" dirty="0"/>
              <a:t>disco realizando uma operação de leitura para A </a:t>
            </a:r>
          </a:p>
        </p:txBody>
      </p:sp>
      <p:cxnSp>
        <p:nvCxnSpPr>
          <p:cNvPr id="29700" name="Straight Arrow Connector 6"/>
          <p:cNvCxnSpPr>
            <a:cxnSpLocks noChangeShapeType="1"/>
            <a:stCxn id="5" idx="1"/>
            <a:endCxn id="4" idx="3"/>
          </p:cNvCxnSpPr>
          <p:nvPr/>
        </p:nvCxnSpPr>
        <p:spPr bwMode="auto">
          <a:xfrm flipH="1">
            <a:off x="4175125" y="3951278"/>
            <a:ext cx="2724150" cy="19050"/>
          </a:xfrm>
          <a:prstGeom prst="straightConnector1">
            <a:avLst/>
          </a:prstGeom>
          <a:noFill/>
          <a:ln w="15875">
            <a:solidFill>
              <a:srgbClr val="FF0000"/>
            </a:solidFill>
            <a:round/>
            <a:headEnd/>
            <a:tailEnd type="arrow" w="med" len="med"/>
          </a:ln>
          <a:extLst>
            <a:ext uri="{909E8E84-426E-40dd-AFC4-6F175D3DCCD1}">
              <a14:hiddenFill xmlns="" xmlns:a14="http://schemas.microsoft.com/office/drawing/2010/main">
                <a:noFill/>
              </a14:hiddenFill>
            </a:ext>
          </a:extLst>
        </p:spPr>
      </p:cxnSp>
      <p:pic>
        <p:nvPicPr>
          <p:cNvPr id="29701" name="Picture 15" descr="Screen Shot 2017-05-16 at 23.33.20.png"/>
          <p:cNvPicPr>
            <a:picLocks noChangeAspect="1"/>
          </p:cNvPicPr>
          <p:nvPr/>
        </p:nvPicPr>
        <p:blipFill>
          <a:blip r:embed="rId2">
            <a:extLst>
              <a:ext uri="{28A0092B-C50C-407E-A947-70E740481C1C}">
                <a14:useLocalDpi xmlns:a14="http://schemas.microsoft.com/office/drawing/2010/main" val="0"/>
              </a:ext>
            </a:extLst>
          </a:blip>
          <a:srcRect t="33257"/>
          <a:stretch>
            <a:fillRect/>
          </a:stretch>
        </p:blipFill>
        <p:spPr bwMode="auto">
          <a:xfrm>
            <a:off x="9317038" y="3783004"/>
            <a:ext cx="1181100" cy="328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9702" name="Straight Connector 17"/>
          <p:cNvCxnSpPr>
            <a:cxnSpLocks noChangeShapeType="1"/>
            <a:stCxn id="5" idx="3"/>
            <a:endCxn id="29701" idx="1"/>
          </p:cNvCxnSpPr>
          <p:nvPr/>
        </p:nvCxnSpPr>
        <p:spPr bwMode="auto">
          <a:xfrm flipV="1">
            <a:off x="8786814" y="3946516"/>
            <a:ext cx="530225" cy="476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9703" name="TextBox 8"/>
          <p:cNvSpPr txBox="1">
            <a:spLocks noChangeArrowheads="1"/>
          </p:cNvSpPr>
          <p:nvPr/>
        </p:nvSpPr>
        <p:spPr bwMode="auto">
          <a:xfrm>
            <a:off x="731520" y="1089551"/>
            <a:ext cx="1082516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algn="just"/>
            <a:r>
              <a:rPr lang="pt-BR" dirty="0">
                <a:latin typeface="Calibri Light" panose="020F0302020204030204" pitchFamily="34" charset="0"/>
                <a:cs typeface="Calibri Light" panose="020F0302020204030204" pitchFamily="34" charset="0"/>
              </a:rPr>
              <a:t>Ao terminar o processo de leitura, a controladora gera uma interrupção (um sinal elétrico enviado a um pino especial do processador) via controlador de interrupção.</a:t>
            </a:r>
          </a:p>
        </p:txBody>
      </p:sp>
      <p:sp>
        <p:nvSpPr>
          <p:cNvPr id="29704" name="TextBox 7"/>
          <p:cNvSpPr txBox="1">
            <a:spLocks noChangeArrowheads="1"/>
          </p:cNvSpPr>
          <p:nvPr/>
        </p:nvSpPr>
        <p:spPr bwMode="auto">
          <a:xfrm>
            <a:off x="4796790" y="3562341"/>
            <a:ext cx="160401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algn="ctr"/>
            <a:r>
              <a:rPr lang="pt-BR" sz="1800" dirty="0">
                <a:solidFill>
                  <a:srgbClr val="FF0000"/>
                </a:solidFill>
              </a:rPr>
              <a:t>interrupção</a:t>
            </a:r>
          </a:p>
        </p:txBody>
      </p:sp>
      <p:sp>
        <p:nvSpPr>
          <p:cNvPr id="10" name="TextBox 9">
            <a:extLst>
              <a:ext uri="{FF2B5EF4-FFF2-40B4-BE49-F238E27FC236}">
                <a16:creationId xmlns:a16="http://schemas.microsoft.com/office/drawing/2014/main" id="{3AFC76E4-A9CE-9545-ABC6-18338CDE4788}"/>
              </a:ext>
            </a:extLst>
          </p:cNvPr>
          <p:cNvSpPr txBox="1"/>
          <p:nvPr/>
        </p:nvSpPr>
        <p:spPr>
          <a:xfrm>
            <a:off x="731520" y="2971800"/>
            <a:ext cx="1493520" cy="923330"/>
          </a:xfrm>
          <a:prstGeom prst="rect">
            <a:avLst/>
          </a:prstGeom>
          <a:noFill/>
          <a:ln>
            <a:solidFill>
              <a:schemeClr val="tx1"/>
            </a:solidFill>
            <a:prstDash val="dash"/>
          </a:ln>
        </p:spPr>
        <p:txBody>
          <a:bodyPr wrap="square" rtlCol="0">
            <a:spAutoFit/>
          </a:bodyPr>
          <a:lstStyle/>
          <a:p>
            <a:pPr algn="ctr"/>
            <a:endParaRPr lang="pt-BR" dirty="0"/>
          </a:p>
          <a:p>
            <a:pPr algn="ctr"/>
            <a:r>
              <a:rPr lang="pt-BR" b="1" dirty="0"/>
              <a:t>A</a:t>
            </a:r>
          </a:p>
          <a:p>
            <a:pPr algn="ctr"/>
            <a:endParaRPr lang="pt-BR" dirty="0"/>
          </a:p>
        </p:txBody>
      </p:sp>
      <p:sp>
        <p:nvSpPr>
          <p:cNvPr id="11" name="TextBox 10">
            <a:extLst>
              <a:ext uri="{FF2B5EF4-FFF2-40B4-BE49-F238E27FC236}">
                <a16:creationId xmlns:a16="http://schemas.microsoft.com/office/drawing/2014/main" id="{D1E185BA-8F38-E54E-B244-79D7A555696C}"/>
              </a:ext>
            </a:extLst>
          </p:cNvPr>
          <p:cNvSpPr txBox="1"/>
          <p:nvPr/>
        </p:nvSpPr>
        <p:spPr>
          <a:xfrm>
            <a:off x="794703" y="2602468"/>
            <a:ext cx="1430337" cy="369332"/>
          </a:xfrm>
          <a:prstGeom prst="rect">
            <a:avLst/>
          </a:prstGeom>
          <a:noFill/>
        </p:spPr>
        <p:txBody>
          <a:bodyPr wrap="square" rtlCol="0">
            <a:spAutoFit/>
          </a:bodyPr>
          <a:lstStyle/>
          <a:p>
            <a:r>
              <a:rPr lang="pt-BR" dirty="0"/>
              <a:t>Em espera</a:t>
            </a:r>
          </a:p>
        </p:txBody>
      </p:sp>
    </p:spTree>
    <p:extLst>
      <p:ext uri="{BB962C8B-B14F-4D97-AF65-F5344CB8AC3E}">
        <p14:creationId xmlns:p14="http://schemas.microsoft.com/office/powerpoint/2010/main" val="2145644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609599" y="277813"/>
            <a:ext cx="11420475" cy="576262"/>
          </a:xfrm>
        </p:spPr>
        <p:txBody>
          <a:bodyPr/>
          <a:lstStyle/>
          <a:p>
            <a:r>
              <a:rPr lang="pt-BR" sz="3600" dirty="0"/>
              <a:t>Interrupções e controle de </a:t>
            </a:r>
            <a:r>
              <a:rPr lang="pt-BR" sz="3600" dirty="0" err="1"/>
              <a:t>I</a:t>
            </a:r>
            <a:r>
              <a:rPr lang="pt-BR" sz="3600" dirty="0"/>
              <a:t>/O: exemplo (cont.)</a:t>
            </a:r>
            <a:endParaRPr lang="pt-BR" sz="3600" dirty="0">
              <a:latin typeface="Arial" charset="0"/>
              <a:ea typeface="MS PGothic" charset="0"/>
            </a:endParaRPr>
          </a:p>
        </p:txBody>
      </p:sp>
      <p:sp>
        <p:nvSpPr>
          <p:cNvPr id="4" name="TextBox 3"/>
          <p:cNvSpPr txBox="1"/>
          <p:nvPr/>
        </p:nvSpPr>
        <p:spPr>
          <a:xfrm>
            <a:off x="2744789" y="3033713"/>
            <a:ext cx="1430337" cy="64611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pt-BR" dirty="0"/>
              <a:t>CPU</a:t>
            </a:r>
          </a:p>
          <a:p>
            <a:pPr algn="ctr">
              <a:defRPr/>
            </a:pPr>
            <a:r>
              <a:rPr lang="pt-BR" dirty="0"/>
              <a:t> </a:t>
            </a:r>
          </a:p>
        </p:txBody>
      </p:sp>
      <p:sp>
        <p:nvSpPr>
          <p:cNvPr id="5" name="TextBox 4"/>
          <p:cNvSpPr txBox="1"/>
          <p:nvPr/>
        </p:nvSpPr>
        <p:spPr>
          <a:xfrm>
            <a:off x="6899275" y="3011170"/>
            <a:ext cx="1887538"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pt-BR" dirty="0"/>
              <a:t>Controladora ociosa </a:t>
            </a:r>
          </a:p>
        </p:txBody>
      </p:sp>
      <p:cxnSp>
        <p:nvCxnSpPr>
          <p:cNvPr id="30724" name="Straight Arrow Connector 6"/>
          <p:cNvCxnSpPr>
            <a:cxnSpLocks noChangeShapeType="1"/>
            <a:stCxn id="5" idx="1"/>
            <a:endCxn id="4" idx="3"/>
          </p:cNvCxnSpPr>
          <p:nvPr/>
        </p:nvCxnSpPr>
        <p:spPr bwMode="auto">
          <a:xfrm flipH="1">
            <a:off x="4175126" y="3334336"/>
            <a:ext cx="2724149" cy="22433"/>
          </a:xfrm>
          <a:prstGeom prst="straightConnector1">
            <a:avLst/>
          </a:prstGeom>
          <a:noFill/>
          <a:ln w="15875">
            <a:solidFill>
              <a:schemeClr val="tx1"/>
            </a:solidFill>
            <a:round/>
            <a:headEnd type="none"/>
            <a:tailEnd type="none" w="med" len="med"/>
          </a:ln>
          <a:extLst>
            <a:ext uri="{909E8E84-426E-40dd-AFC4-6F175D3DCCD1}">
              <a14:hiddenFill xmlns="" xmlns:a14="http://schemas.microsoft.com/office/drawing/2010/main">
                <a:noFill/>
              </a14:hiddenFill>
            </a:ext>
          </a:extLst>
        </p:spPr>
      </p:cxnSp>
      <p:pic>
        <p:nvPicPr>
          <p:cNvPr id="30725" name="Picture 15" descr="Screen Shot 2017-05-16 at 23.33.20.png"/>
          <p:cNvPicPr>
            <a:picLocks noChangeAspect="1"/>
          </p:cNvPicPr>
          <p:nvPr/>
        </p:nvPicPr>
        <p:blipFill>
          <a:blip r:embed="rId2">
            <a:extLst>
              <a:ext uri="{28A0092B-C50C-407E-A947-70E740481C1C}">
                <a14:useLocalDpi xmlns:a14="http://schemas.microsoft.com/office/drawing/2010/main" val="0"/>
              </a:ext>
            </a:extLst>
          </a:blip>
          <a:srcRect t="33257"/>
          <a:stretch>
            <a:fillRect/>
          </a:stretch>
        </p:blipFill>
        <p:spPr bwMode="auto">
          <a:xfrm>
            <a:off x="9317038" y="3168651"/>
            <a:ext cx="1181100" cy="328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0726" name="Straight Connector 17"/>
          <p:cNvCxnSpPr>
            <a:cxnSpLocks noChangeShapeType="1"/>
            <a:stCxn id="5" idx="3"/>
            <a:endCxn id="30725" idx="1"/>
          </p:cNvCxnSpPr>
          <p:nvPr/>
        </p:nvCxnSpPr>
        <p:spPr bwMode="auto">
          <a:xfrm flipV="1">
            <a:off x="8786813" y="3332958"/>
            <a:ext cx="530225" cy="137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30727" name="TextBox 8"/>
          <p:cNvSpPr txBox="1">
            <a:spLocks noChangeArrowheads="1"/>
          </p:cNvSpPr>
          <p:nvPr/>
        </p:nvSpPr>
        <p:spPr bwMode="auto">
          <a:xfrm>
            <a:off x="609600" y="1257300"/>
            <a:ext cx="11249025"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algn="just"/>
            <a:r>
              <a:rPr lang="pt-BR" dirty="0">
                <a:latin typeface="Calibri Light" panose="020F0302020204030204" pitchFamily="34" charset="0"/>
                <a:cs typeface="Calibri Light" panose="020F0302020204030204" pitchFamily="34" charset="0"/>
              </a:rPr>
              <a:t>Como resposta à interrupção, a </a:t>
            </a:r>
            <a:r>
              <a:rPr lang="pt-BR" u="sng" dirty="0">
                <a:latin typeface="Calibri Light" panose="020F0302020204030204" pitchFamily="34" charset="0"/>
                <a:cs typeface="Calibri Light" panose="020F0302020204030204" pitchFamily="34" charset="0"/>
              </a:rPr>
              <a:t>CPU</a:t>
            </a:r>
            <a:r>
              <a:rPr lang="pt-BR" dirty="0">
                <a:latin typeface="Calibri Light" panose="020F0302020204030204" pitchFamily="34" charset="0"/>
                <a:cs typeface="Calibri Light" panose="020F0302020204030204" pitchFamily="34" charset="0"/>
              </a:rPr>
              <a:t> salva o contexto do processo </a:t>
            </a:r>
            <a:r>
              <a:rPr lang="pt-BR" b="1" dirty="0">
                <a:latin typeface="Calibri Light" panose="020F0302020204030204" pitchFamily="34" charset="0"/>
                <a:cs typeface="Calibri Light" panose="020F0302020204030204" pitchFamily="34" charset="0"/>
              </a:rPr>
              <a:t>B</a:t>
            </a:r>
            <a:r>
              <a:rPr lang="pt-BR" dirty="0">
                <a:latin typeface="Calibri Light" panose="020F0302020204030204" pitchFamily="34" charset="0"/>
                <a:cs typeface="Calibri Light" panose="020F0302020204030204" pitchFamily="34" charset="0"/>
              </a:rPr>
              <a:t> e executa o SO novamente (mais especificamente, a parte do driver associada ao tratamento de interrupções).</a:t>
            </a:r>
          </a:p>
        </p:txBody>
      </p:sp>
      <p:sp>
        <p:nvSpPr>
          <p:cNvPr id="3" name="TextBox 2"/>
          <p:cNvSpPr txBox="1">
            <a:spLocks noChangeArrowheads="1"/>
          </p:cNvSpPr>
          <p:nvPr/>
        </p:nvSpPr>
        <p:spPr bwMode="auto">
          <a:xfrm>
            <a:off x="2768600" y="3341688"/>
            <a:ext cx="14922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algn="ctr"/>
            <a:r>
              <a:rPr lang="pt-BR" sz="1600" dirty="0"/>
              <a:t>SO (Driver)</a:t>
            </a:r>
          </a:p>
        </p:txBody>
      </p:sp>
      <p:sp>
        <p:nvSpPr>
          <p:cNvPr id="12" name="TextBox 11">
            <a:extLst>
              <a:ext uri="{FF2B5EF4-FFF2-40B4-BE49-F238E27FC236}">
                <a16:creationId xmlns:a16="http://schemas.microsoft.com/office/drawing/2014/main" id="{5F08BDEA-59EA-6F46-A930-EEB63C5F60C5}"/>
              </a:ext>
            </a:extLst>
          </p:cNvPr>
          <p:cNvSpPr txBox="1"/>
          <p:nvPr/>
        </p:nvSpPr>
        <p:spPr>
          <a:xfrm>
            <a:off x="731520" y="2971800"/>
            <a:ext cx="1493520" cy="1200329"/>
          </a:xfrm>
          <a:prstGeom prst="rect">
            <a:avLst/>
          </a:prstGeom>
          <a:noFill/>
          <a:ln>
            <a:solidFill>
              <a:schemeClr val="tx1"/>
            </a:solidFill>
            <a:prstDash val="dash"/>
          </a:ln>
        </p:spPr>
        <p:txBody>
          <a:bodyPr wrap="square" rtlCol="0">
            <a:spAutoFit/>
          </a:bodyPr>
          <a:lstStyle/>
          <a:p>
            <a:pPr algn="ctr"/>
            <a:endParaRPr lang="pt-BR" dirty="0"/>
          </a:p>
          <a:p>
            <a:pPr algn="ctr"/>
            <a:r>
              <a:rPr lang="pt-BR" b="1" dirty="0"/>
              <a:t>A</a:t>
            </a:r>
          </a:p>
          <a:p>
            <a:pPr algn="ctr"/>
            <a:r>
              <a:rPr lang="pt-BR" b="1" dirty="0" err="1"/>
              <a:t>B</a:t>
            </a:r>
            <a:endParaRPr lang="pt-BR" b="1" dirty="0"/>
          </a:p>
          <a:p>
            <a:pPr algn="ctr"/>
            <a:endParaRPr lang="pt-BR" dirty="0"/>
          </a:p>
        </p:txBody>
      </p:sp>
      <p:sp>
        <p:nvSpPr>
          <p:cNvPr id="13" name="TextBox 12">
            <a:extLst>
              <a:ext uri="{FF2B5EF4-FFF2-40B4-BE49-F238E27FC236}">
                <a16:creationId xmlns:a16="http://schemas.microsoft.com/office/drawing/2014/main" id="{60B2992E-322A-0140-8D18-BFDB69AB7D58}"/>
              </a:ext>
            </a:extLst>
          </p:cNvPr>
          <p:cNvSpPr txBox="1"/>
          <p:nvPr/>
        </p:nvSpPr>
        <p:spPr>
          <a:xfrm>
            <a:off x="794703" y="2602468"/>
            <a:ext cx="1430337" cy="369332"/>
          </a:xfrm>
          <a:prstGeom prst="rect">
            <a:avLst/>
          </a:prstGeom>
          <a:noFill/>
        </p:spPr>
        <p:txBody>
          <a:bodyPr wrap="square" rtlCol="0">
            <a:spAutoFit/>
          </a:bodyPr>
          <a:lstStyle/>
          <a:p>
            <a:r>
              <a:rPr lang="pt-BR" dirty="0"/>
              <a:t>Em espera</a:t>
            </a:r>
          </a:p>
        </p:txBody>
      </p:sp>
    </p:spTree>
    <p:extLst>
      <p:ext uri="{BB962C8B-B14F-4D97-AF65-F5344CB8AC3E}">
        <p14:creationId xmlns:p14="http://schemas.microsoft.com/office/powerpoint/2010/main" val="2033285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5.91706E-6 -5.71098E-6 L -0.00122 -0.1297 " pathEditMode="relative" ptsTypes="AA">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609599" y="277813"/>
            <a:ext cx="11363325" cy="576262"/>
          </a:xfrm>
        </p:spPr>
        <p:txBody>
          <a:bodyPr/>
          <a:lstStyle/>
          <a:p>
            <a:r>
              <a:rPr lang="pt-BR" sz="3600" dirty="0"/>
              <a:t>Interrupções e controle de </a:t>
            </a:r>
            <a:r>
              <a:rPr lang="pt-BR" sz="3600" dirty="0" err="1"/>
              <a:t>I</a:t>
            </a:r>
            <a:r>
              <a:rPr lang="pt-BR" sz="3600" dirty="0"/>
              <a:t>/O: exemplo (cont.)</a:t>
            </a:r>
            <a:endParaRPr lang="pt-BR" sz="3600" dirty="0">
              <a:latin typeface="Arial" charset="0"/>
              <a:ea typeface="MS PGothic" charset="0"/>
            </a:endParaRPr>
          </a:p>
        </p:txBody>
      </p:sp>
      <p:sp>
        <p:nvSpPr>
          <p:cNvPr id="4" name="TextBox 3"/>
          <p:cNvSpPr txBox="1"/>
          <p:nvPr/>
        </p:nvSpPr>
        <p:spPr>
          <a:xfrm>
            <a:off x="1001701" y="2219326"/>
            <a:ext cx="1430337" cy="6461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pt-BR" dirty="0"/>
              <a:t>CPU</a:t>
            </a:r>
          </a:p>
          <a:p>
            <a:pPr algn="ctr">
              <a:defRPr/>
            </a:pPr>
            <a:r>
              <a:rPr lang="pt-BR" dirty="0"/>
              <a:t> </a:t>
            </a:r>
            <a:r>
              <a:rPr lang="pt-BR" sz="1600" dirty="0"/>
              <a:t>SO (driver)</a:t>
            </a:r>
          </a:p>
        </p:txBody>
      </p:sp>
      <p:sp>
        <p:nvSpPr>
          <p:cNvPr id="5" name="TextBox 4"/>
          <p:cNvSpPr txBox="1"/>
          <p:nvPr/>
        </p:nvSpPr>
        <p:spPr>
          <a:xfrm>
            <a:off x="5156187" y="2219326"/>
            <a:ext cx="1887538" cy="6461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pt-BR" dirty="0"/>
              <a:t>Controladora do</a:t>
            </a:r>
          </a:p>
          <a:p>
            <a:pPr algn="ctr">
              <a:defRPr/>
            </a:pPr>
            <a:r>
              <a:rPr lang="pt-BR" dirty="0"/>
              <a:t>Disco ociosa</a:t>
            </a:r>
          </a:p>
        </p:txBody>
      </p:sp>
      <p:cxnSp>
        <p:nvCxnSpPr>
          <p:cNvPr id="31748" name="Straight Arrow Connector 6"/>
          <p:cNvCxnSpPr>
            <a:cxnSpLocks noChangeShapeType="1"/>
            <a:stCxn id="5" idx="1"/>
            <a:endCxn id="4" idx="3"/>
          </p:cNvCxnSpPr>
          <p:nvPr/>
        </p:nvCxnSpPr>
        <p:spPr bwMode="auto">
          <a:xfrm flipH="1">
            <a:off x="2432037" y="2541589"/>
            <a:ext cx="2724150" cy="1587"/>
          </a:xfrm>
          <a:prstGeom prst="straightConnector1">
            <a:avLst/>
          </a:prstGeom>
          <a:noFill/>
          <a:ln w="15875">
            <a:solidFill>
              <a:srgbClr val="000000"/>
            </a:solidFill>
            <a:round/>
            <a:headEnd/>
            <a:tailEnd type="none" w="med" len="med"/>
          </a:ln>
          <a:extLst>
            <a:ext uri="{909E8E84-426E-40dd-AFC4-6F175D3DCCD1}">
              <a14:hiddenFill xmlns="" xmlns:a14="http://schemas.microsoft.com/office/drawing/2010/main">
                <a:noFill/>
              </a14:hiddenFill>
            </a:ext>
          </a:extLst>
        </p:spPr>
      </p:cxnSp>
      <p:sp>
        <p:nvSpPr>
          <p:cNvPr id="31749" name="TextBox 7"/>
          <p:cNvSpPr txBox="1">
            <a:spLocks noChangeArrowheads="1"/>
          </p:cNvSpPr>
          <p:nvPr/>
        </p:nvSpPr>
        <p:spPr bwMode="auto">
          <a:xfrm>
            <a:off x="3589326" y="2133600"/>
            <a:ext cx="369887"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r>
              <a:rPr lang="pt-BR" sz="1800" dirty="0">
                <a:solidFill>
                  <a:srgbClr val="000000"/>
                </a:solidFill>
              </a:rPr>
              <a:t>1</a:t>
            </a:r>
          </a:p>
        </p:txBody>
      </p:sp>
      <p:cxnSp>
        <p:nvCxnSpPr>
          <p:cNvPr id="31750" name="Elbow Connector 12"/>
          <p:cNvCxnSpPr>
            <a:cxnSpLocks noChangeShapeType="1"/>
          </p:cNvCxnSpPr>
          <p:nvPr/>
        </p:nvCxnSpPr>
        <p:spPr bwMode="auto">
          <a:xfrm rot="16200000" flipH="1">
            <a:off x="1360475" y="3222625"/>
            <a:ext cx="1300162" cy="611188"/>
          </a:xfrm>
          <a:prstGeom prst="bentConnector2">
            <a:avLst/>
          </a:prstGeom>
          <a:noFill/>
          <a:ln w="15875">
            <a:solidFill>
              <a:srgbClr val="FF0000"/>
            </a:solidFill>
            <a:round/>
            <a:headEnd/>
            <a:tailEnd type="arrow" w="med" len="med"/>
          </a:ln>
          <a:extLst>
            <a:ext uri="{909E8E84-426E-40dd-AFC4-6F175D3DCCD1}">
              <a14:hiddenFill xmlns="" xmlns:a14="http://schemas.microsoft.com/office/drawing/2010/main">
                <a:noFill/>
              </a14:hiddenFill>
            </a:ext>
          </a:extLst>
        </p:spPr>
      </p:cxnSp>
      <p:sp>
        <p:nvSpPr>
          <p:cNvPr id="31751" name="TextBox 15"/>
          <p:cNvSpPr txBox="1">
            <a:spLocks noChangeArrowheads="1"/>
          </p:cNvSpPr>
          <p:nvPr/>
        </p:nvSpPr>
        <p:spPr bwMode="auto">
          <a:xfrm>
            <a:off x="1322375" y="3440114"/>
            <a:ext cx="25876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r>
              <a:rPr lang="pt-BR" sz="1800">
                <a:solidFill>
                  <a:srgbClr val="FF0000"/>
                </a:solidFill>
              </a:rPr>
              <a:t>2</a:t>
            </a:r>
          </a:p>
        </p:txBody>
      </p:sp>
      <p:graphicFrame>
        <p:nvGraphicFramePr>
          <p:cNvPr id="10" name="Table 9"/>
          <p:cNvGraphicFramePr>
            <a:graphicFrameLocks noGrp="1"/>
          </p:cNvGraphicFramePr>
          <p:nvPr>
            <p:extLst>
              <p:ext uri="{D42A27DB-BD31-4B8C-83A1-F6EECF244321}">
                <p14:modId xmlns:p14="http://schemas.microsoft.com/office/powerpoint/2010/main" val="2032632717"/>
              </p:ext>
            </p:extLst>
          </p:nvPr>
        </p:nvGraphicFramePr>
        <p:xfrm>
          <a:off x="2316150" y="3629025"/>
          <a:ext cx="361950" cy="1097022"/>
        </p:xfrm>
        <a:graphic>
          <a:graphicData uri="http://schemas.openxmlformats.org/drawingml/2006/table">
            <a:tbl>
              <a:tblPr firstRow="1" bandRow="1">
                <a:tableStyleId>{2D5ABB26-0587-4C30-8999-92F81FD0307C}</a:tableStyleId>
              </a:tblPr>
              <a:tblGrid>
                <a:gridCol w="361950">
                  <a:extLst>
                    <a:ext uri="{9D8B030D-6E8A-4147-A177-3AD203B41FA5}">
                      <a16:colId xmlns:a16="http://schemas.microsoft.com/office/drawing/2014/main" val="20000"/>
                    </a:ext>
                  </a:extLst>
                </a:gridCol>
              </a:tblGrid>
              <a:tr h="365654">
                <a:tc>
                  <a:txBody>
                    <a:bodyPr/>
                    <a:lstStyle/>
                    <a:p>
                      <a:endParaRPr lang="pt-BR" sz="1800" dirty="0"/>
                    </a:p>
                  </a:txBody>
                  <a:tcPr marL="91316" marR="91316" marT="45677" marB="45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65654">
                <a:tc>
                  <a:txBody>
                    <a:bodyPr/>
                    <a:lstStyle/>
                    <a:p>
                      <a:endParaRPr lang="pt-BR" sz="1800" dirty="0"/>
                    </a:p>
                  </a:txBody>
                  <a:tcPr marL="91316" marR="91316" marT="45677" marB="45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65654">
                <a:tc>
                  <a:txBody>
                    <a:bodyPr/>
                    <a:lstStyle/>
                    <a:p>
                      <a:endParaRPr lang="pt-BR" sz="1800" dirty="0"/>
                    </a:p>
                  </a:txBody>
                  <a:tcPr marL="91316" marR="91316" marT="45677" marB="45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31762" name="Straight Arrow Connector 23"/>
          <p:cNvCxnSpPr>
            <a:cxnSpLocks noChangeShapeType="1"/>
          </p:cNvCxnSpPr>
          <p:nvPr/>
        </p:nvCxnSpPr>
        <p:spPr bwMode="auto">
          <a:xfrm flipV="1">
            <a:off x="2690800" y="4130675"/>
            <a:ext cx="1714500" cy="127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31763" name="TextBox 24"/>
          <p:cNvSpPr txBox="1">
            <a:spLocks noChangeArrowheads="1"/>
          </p:cNvSpPr>
          <p:nvPr/>
        </p:nvSpPr>
        <p:spPr bwMode="auto">
          <a:xfrm>
            <a:off x="4491026" y="3367089"/>
            <a:ext cx="1158875" cy="147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r>
              <a:rPr lang="pt-BR" sz="1800"/>
              <a:t>f( ){</a:t>
            </a:r>
          </a:p>
          <a:p>
            <a:r>
              <a:rPr lang="pt-BR" sz="1800"/>
              <a:t>     ...</a:t>
            </a:r>
          </a:p>
          <a:p>
            <a:r>
              <a:rPr lang="pt-BR" sz="1800"/>
              <a:t>     ...</a:t>
            </a:r>
          </a:p>
          <a:p>
            <a:r>
              <a:rPr lang="pt-BR" sz="1800"/>
              <a:t>     ...</a:t>
            </a:r>
          </a:p>
          <a:p>
            <a:r>
              <a:rPr lang="pt-BR" sz="1800"/>
              <a:t>}</a:t>
            </a:r>
          </a:p>
        </p:txBody>
      </p:sp>
      <p:pic>
        <p:nvPicPr>
          <p:cNvPr id="31764" name="Picture 15" descr="Screen Shot 2017-05-16 at 23.33.20.png"/>
          <p:cNvPicPr>
            <a:picLocks noChangeAspect="1"/>
          </p:cNvPicPr>
          <p:nvPr/>
        </p:nvPicPr>
        <p:blipFill>
          <a:blip r:embed="rId2">
            <a:extLst>
              <a:ext uri="{28A0092B-C50C-407E-A947-70E740481C1C}">
                <a14:useLocalDpi xmlns:a14="http://schemas.microsoft.com/office/drawing/2010/main" val="0"/>
              </a:ext>
            </a:extLst>
          </a:blip>
          <a:srcRect t="33257"/>
          <a:stretch>
            <a:fillRect/>
          </a:stretch>
        </p:blipFill>
        <p:spPr bwMode="auto">
          <a:xfrm>
            <a:off x="7500925" y="2366963"/>
            <a:ext cx="1181100" cy="328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1765" name="Straight Connector 17"/>
          <p:cNvCxnSpPr>
            <a:cxnSpLocks noChangeShapeType="1"/>
            <a:stCxn id="5" idx="3"/>
          </p:cNvCxnSpPr>
          <p:nvPr/>
        </p:nvCxnSpPr>
        <p:spPr bwMode="auto">
          <a:xfrm flipV="1">
            <a:off x="7043725" y="2527300"/>
            <a:ext cx="615950" cy="142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31766" name="TextBox 19"/>
          <p:cNvSpPr txBox="1">
            <a:spLocks noChangeArrowheads="1"/>
          </p:cNvSpPr>
          <p:nvPr/>
        </p:nvSpPr>
        <p:spPr bwMode="auto">
          <a:xfrm>
            <a:off x="1661306" y="2970213"/>
            <a:ext cx="2058987"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algn="ctr"/>
            <a:r>
              <a:rPr lang="pt-BR" sz="1800" dirty="0"/>
              <a:t>Vetor de interrupções</a:t>
            </a:r>
          </a:p>
        </p:txBody>
      </p:sp>
      <p:sp>
        <p:nvSpPr>
          <p:cNvPr id="31767" name="TextBox 21"/>
          <p:cNvSpPr txBox="1">
            <a:spLocks noChangeArrowheads="1"/>
          </p:cNvSpPr>
          <p:nvPr/>
        </p:nvSpPr>
        <p:spPr bwMode="auto">
          <a:xfrm>
            <a:off x="4514837" y="4992688"/>
            <a:ext cx="1849438"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algn="ctr"/>
            <a:r>
              <a:rPr lang="pt-BR" sz="1800"/>
              <a:t>Rotina de tratamento da interrupção (parte do SO)</a:t>
            </a:r>
          </a:p>
        </p:txBody>
      </p:sp>
      <p:cxnSp>
        <p:nvCxnSpPr>
          <p:cNvPr id="31768" name="Straight Arrow Connector 23"/>
          <p:cNvCxnSpPr>
            <a:cxnSpLocks noChangeShapeType="1"/>
            <a:stCxn id="31767" idx="0"/>
          </p:cNvCxnSpPr>
          <p:nvPr/>
        </p:nvCxnSpPr>
        <p:spPr bwMode="auto">
          <a:xfrm flipH="1" flipV="1">
            <a:off x="5230800" y="4672014"/>
            <a:ext cx="209550" cy="320675"/>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31769" name="TextBox 13"/>
          <p:cNvSpPr txBox="1">
            <a:spLocks noChangeArrowheads="1"/>
          </p:cNvSpPr>
          <p:nvPr/>
        </p:nvSpPr>
        <p:spPr bwMode="auto">
          <a:xfrm>
            <a:off x="609600" y="936625"/>
            <a:ext cx="11363324"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algn="just"/>
            <a:r>
              <a:rPr lang="pt-BR" dirty="0">
                <a:latin typeface="Calibri Light" panose="020F0302020204030204" pitchFamily="34" charset="0"/>
                <a:cs typeface="Calibri Light" panose="020F0302020204030204" pitchFamily="34" charset="0"/>
              </a:rPr>
              <a:t>O SO executa a rotina de tratamento da interrupção, indexando vetor de interrupções com o número da interrupção (um vetor de ponteiros para funções).</a:t>
            </a:r>
          </a:p>
        </p:txBody>
      </p:sp>
      <p:sp>
        <p:nvSpPr>
          <p:cNvPr id="18" name="TextBox 8">
            <a:extLst>
              <a:ext uri="{FF2B5EF4-FFF2-40B4-BE49-F238E27FC236}">
                <a16:creationId xmlns:a16="http://schemas.microsoft.com/office/drawing/2014/main" id="{31A006EC-9761-0C40-A886-53B24F881D0E}"/>
              </a:ext>
            </a:extLst>
          </p:cNvPr>
          <p:cNvSpPr txBox="1">
            <a:spLocks noChangeArrowheads="1"/>
          </p:cNvSpPr>
          <p:nvPr/>
        </p:nvSpPr>
        <p:spPr bwMode="auto">
          <a:xfrm>
            <a:off x="7351700" y="2878138"/>
            <a:ext cx="4419598"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marL="342900" indent="-342900" algn="just">
              <a:buFont typeface="Wingdings" pitchFamily="2" charset="2"/>
              <a:buChar char="§"/>
            </a:pPr>
            <a:r>
              <a:rPr lang="pt-BR" dirty="0">
                <a:latin typeface="Calibri Light" panose="020F0302020204030204" pitchFamily="34" charset="0"/>
                <a:cs typeface="Calibri Light" panose="020F0302020204030204" pitchFamily="34" charset="0"/>
              </a:rPr>
              <a:t>Ao terminar a execução da rotina de tratamento da interrupção, o SO devolve o controle da CPU para o processo interrompido (</a:t>
            </a:r>
            <a:r>
              <a:rPr lang="pt-BR" dirty="0" err="1">
                <a:latin typeface="Calibri Light" panose="020F0302020204030204" pitchFamily="34" charset="0"/>
                <a:cs typeface="Calibri Light" panose="020F0302020204030204" pitchFamily="34" charset="0"/>
              </a:rPr>
              <a:t>B</a:t>
            </a:r>
            <a:r>
              <a:rPr lang="pt-BR" dirty="0">
                <a:latin typeface="Calibri Light" panose="020F0302020204030204" pitchFamily="34" charset="0"/>
                <a:cs typeface="Calibri Light" panose="020F0302020204030204" pitchFamily="34" charset="0"/>
              </a:rPr>
              <a:t>) que segue como se a interrupção não tivesse acorrido.</a:t>
            </a:r>
          </a:p>
        </p:txBody>
      </p:sp>
      <p:sp>
        <p:nvSpPr>
          <p:cNvPr id="19" name="TextBox 18">
            <a:extLst>
              <a:ext uri="{FF2B5EF4-FFF2-40B4-BE49-F238E27FC236}">
                <a16:creationId xmlns:a16="http://schemas.microsoft.com/office/drawing/2014/main" id="{887E6980-106A-BD46-8AA2-7FCE80364B8D}"/>
              </a:ext>
            </a:extLst>
          </p:cNvPr>
          <p:cNvSpPr txBox="1"/>
          <p:nvPr/>
        </p:nvSpPr>
        <p:spPr>
          <a:xfrm>
            <a:off x="960120" y="5257800"/>
            <a:ext cx="1493520" cy="1200329"/>
          </a:xfrm>
          <a:prstGeom prst="rect">
            <a:avLst/>
          </a:prstGeom>
          <a:noFill/>
          <a:ln>
            <a:solidFill>
              <a:schemeClr val="tx1"/>
            </a:solidFill>
            <a:prstDash val="dash"/>
          </a:ln>
        </p:spPr>
        <p:txBody>
          <a:bodyPr wrap="square" rtlCol="0">
            <a:spAutoFit/>
          </a:bodyPr>
          <a:lstStyle/>
          <a:p>
            <a:pPr algn="ctr"/>
            <a:endParaRPr lang="pt-BR" dirty="0"/>
          </a:p>
          <a:p>
            <a:pPr algn="ctr"/>
            <a:r>
              <a:rPr lang="pt-BR" b="1" dirty="0"/>
              <a:t>A</a:t>
            </a:r>
          </a:p>
          <a:p>
            <a:pPr algn="ctr"/>
            <a:r>
              <a:rPr lang="pt-BR" b="1" dirty="0" err="1"/>
              <a:t>B</a:t>
            </a:r>
            <a:endParaRPr lang="pt-BR" b="1" dirty="0"/>
          </a:p>
          <a:p>
            <a:pPr algn="ctr"/>
            <a:endParaRPr lang="pt-BR" dirty="0"/>
          </a:p>
        </p:txBody>
      </p:sp>
      <p:sp>
        <p:nvSpPr>
          <p:cNvPr id="20" name="TextBox 19">
            <a:extLst>
              <a:ext uri="{FF2B5EF4-FFF2-40B4-BE49-F238E27FC236}">
                <a16:creationId xmlns:a16="http://schemas.microsoft.com/office/drawing/2014/main" id="{358C32D0-8EEF-EA4C-9199-1018DE9BBE2E}"/>
              </a:ext>
            </a:extLst>
          </p:cNvPr>
          <p:cNvSpPr txBox="1"/>
          <p:nvPr/>
        </p:nvSpPr>
        <p:spPr>
          <a:xfrm>
            <a:off x="1023303" y="4888468"/>
            <a:ext cx="1430337" cy="369332"/>
          </a:xfrm>
          <a:prstGeom prst="rect">
            <a:avLst/>
          </a:prstGeom>
          <a:noFill/>
        </p:spPr>
        <p:txBody>
          <a:bodyPr wrap="square" rtlCol="0">
            <a:spAutoFit/>
          </a:bodyPr>
          <a:lstStyle/>
          <a:p>
            <a:r>
              <a:rPr lang="pt-BR" dirty="0"/>
              <a:t>Em espera</a:t>
            </a:r>
          </a:p>
        </p:txBody>
      </p:sp>
    </p:spTree>
    <p:extLst>
      <p:ext uri="{BB962C8B-B14F-4D97-AF65-F5344CB8AC3E}">
        <p14:creationId xmlns:p14="http://schemas.microsoft.com/office/powerpoint/2010/main" val="3074713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891" y="375061"/>
            <a:ext cx="11413170" cy="576262"/>
          </a:xfrm>
        </p:spPr>
        <p:txBody>
          <a:bodyPr/>
          <a:lstStyle/>
          <a:p>
            <a:r>
              <a:rPr lang="pt-BR" sz="3600" dirty="0"/>
              <a:t>Interrupções e controle de </a:t>
            </a:r>
            <a:r>
              <a:rPr lang="pt-BR" sz="3600" dirty="0" err="1"/>
              <a:t>I</a:t>
            </a:r>
            <a:r>
              <a:rPr lang="pt-BR" sz="3600" dirty="0"/>
              <a:t>/O: implementação </a:t>
            </a:r>
          </a:p>
        </p:txBody>
      </p:sp>
      <p:sp>
        <p:nvSpPr>
          <p:cNvPr id="3" name="Content Placeholder 2"/>
          <p:cNvSpPr>
            <a:spLocks noGrp="1"/>
          </p:cNvSpPr>
          <p:nvPr>
            <p:ph idx="1"/>
          </p:nvPr>
        </p:nvSpPr>
        <p:spPr>
          <a:xfrm>
            <a:off x="694213" y="1147761"/>
            <a:ext cx="11098847" cy="1133678"/>
          </a:xfrm>
        </p:spPr>
        <p:txBody>
          <a:bodyPr/>
          <a:lstStyle/>
          <a:p>
            <a:pPr>
              <a:buSzPct val="73000"/>
            </a:pPr>
            <a:r>
              <a:rPr lang="pt-BR" sz="2400" dirty="0">
                <a:latin typeface="Calibri Light" panose="020F0302020204030204" pitchFamily="34" charset="0"/>
                <a:cs typeface="Calibri Light" panose="020F0302020204030204" pitchFamily="34" charset="0"/>
              </a:rPr>
              <a:t>Um sistema com interrupção adiciona complexidade ao hardware da CPU, pois no ciclo de busca-decodificação-execução de instruções a linha de interrupção deve ser verificada:</a:t>
            </a:r>
          </a:p>
        </p:txBody>
      </p:sp>
      <p:sp>
        <p:nvSpPr>
          <p:cNvPr id="4" name="Rectangle 3"/>
          <p:cNvSpPr/>
          <p:nvPr/>
        </p:nvSpPr>
        <p:spPr bwMode="auto">
          <a:xfrm>
            <a:off x="3015892" y="2786352"/>
            <a:ext cx="2145365" cy="456172"/>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algn="ctr"/>
            <a:r>
              <a:rPr lang="pt-BR" dirty="0">
                <a:solidFill>
                  <a:schemeClr val="tx1"/>
                </a:solidFill>
                <a:latin typeface="Verdana" charset="0"/>
              </a:rPr>
              <a:t>Busca instrução</a:t>
            </a:r>
          </a:p>
        </p:txBody>
      </p:sp>
      <p:sp>
        <p:nvSpPr>
          <p:cNvPr id="5" name="Rectangle 4"/>
          <p:cNvSpPr/>
          <p:nvPr/>
        </p:nvSpPr>
        <p:spPr bwMode="auto">
          <a:xfrm>
            <a:off x="3020332" y="3690821"/>
            <a:ext cx="2145365" cy="456172"/>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algn="ctr"/>
            <a:r>
              <a:rPr lang="pt-BR" dirty="0">
                <a:solidFill>
                  <a:schemeClr val="tx1"/>
                </a:solidFill>
                <a:latin typeface="Verdana" charset="0"/>
              </a:rPr>
              <a:t>Incrementa PC</a:t>
            </a:r>
          </a:p>
        </p:txBody>
      </p:sp>
      <p:sp>
        <p:nvSpPr>
          <p:cNvPr id="6" name="Rectangle 5"/>
          <p:cNvSpPr/>
          <p:nvPr/>
        </p:nvSpPr>
        <p:spPr bwMode="auto">
          <a:xfrm>
            <a:off x="3024772" y="4595290"/>
            <a:ext cx="2222793" cy="456172"/>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algn="ctr"/>
            <a:r>
              <a:rPr lang="pt-BR" dirty="0">
                <a:solidFill>
                  <a:schemeClr val="tx1"/>
                </a:solidFill>
                <a:latin typeface="Verdana" charset="0"/>
              </a:rPr>
              <a:t>Executa instrução</a:t>
            </a:r>
          </a:p>
        </p:txBody>
      </p:sp>
      <p:sp>
        <p:nvSpPr>
          <p:cNvPr id="7" name="Diamond 6"/>
          <p:cNvSpPr/>
          <p:nvPr/>
        </p:nvSpPr>
        <p:spPr bwMode="auto">
          <a:xfrm>
            <a:off x="2904922" y="5338453"/>
            <a:ext cx="2404287" cy="1260638"/>
          </a:xfrm>
          <a:prstGeom prst="diamon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algn="ctr"/>
            <a:r>
              <a:rPr lang="pt-BR" dirty="0">
                <a:solidFill>
                  <a:schemeClr val="tx1"/>
                </a:solidFill>
                <a:latin typeface="Verdana" charset="0"/>
              </a:rPr>
              <a:t>Interrupção</a:t>
            </a:r>
          </a:p>
          <a:p>
            <a:pPr algn="ctr"/>
            <a:r>
              <a:rPr lang="pt-BR" dirty="0">
                <a:solidFill>
                  <a:schemeClr val="tx1"/>
                </a:solidFill>
                <a:latin typeface="Verdana" charset="0"/>
              </a:rPr>
              <a:t>pendente?</a:t>
            </a:r>
          </a:p>
        </p:txBody>
      </p:sp>
      <p:cxnSp>
        <p:nvCxnSpPr>
          <p:cNvPr id="16" name="Straight Arrow Connector 15"/>
          <p:cNvCxnSpPr>
            <a:stCxn id="4" idx="2"/>
            <a:endCxn id="5" idx="0"/>
          </p:cNvCxnSpPr>
          <p:nvPr/>
        </p:nvCxnSpPr>
        <p:spPr bwMode="auto">
          <a:xfrm>
            <a:off x="4088574" y="3242525"/>
            <a:ext cx="4440" cy="44829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4105344" y="4134665"/>
            <a:ext cx="4440" cy="44829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Arrow Connector 18"/>
          <p:cNvCxnSpPr>
            <a:stCxn id="6" idx="2"/>
            <a:endCxn id="7" idx="0"/>
          </p:cNvCxnSpPr>
          <p:nvPr/>
        </p:nvCxnSpPr>
        <p:spPr bwMode="auto">
          <a:xfrm flipH="1">
            <a:off x="4107066" y="5051463"/>
            <a:ext cx="29103" cy="2869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Rectangle 19"/>
          <p:cNvSpPr/>
          <p:nvPr/>
        </p:nvSpPr>
        <p:spPr bwMode="auto">
          <a:xfrm>
            <a:off x="7060028" y="5486401"/>
            <a:ext cx="2687871" cy="101097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algn="ctr"/>
            <a:r>
              <a:rPr lang="pt-BR" dirty="0">
                <a:solidFill>
                  <a:schemeClr val="tx1"/>
                </a:solidFill>
                <a:latin typeface="Verdana" charset="0"/>
              </a:rPr>
              <a:t>Modo de operação</a:t>
            </a:r>
          </a:p>
          <a:p>
            <a:pPr algn="ctr"/>
            <a:r>
              <a:rPr lang="pt-BR" dirty="0">
                <a:solidFill>
                  <a:schemeClr val="tx1"/>
                </a:solidFill>
                <a:latin typeface="Verdana" charset="0"/>
              </a:rPr>
              <a:t>da CPU muda</a:t>
            </a:r>
          </a:p>
          <a:p>
            <a:pPr algn="ctr"/>
            <a:r>
              <a:rPr lang="pt-BR" dirty="0">
                <a:solidFill>
                  <a:schemeClr val="tx1"/>
                </a:solidFill>
                <a:latin typeface="Verdana" charset="0"/>
              </a:rPr>
              <a:t>para modo </a:t>
            </a:r>
            <a:r>
              <a:rPr lang="pt-BR" dirty="0" err="1">
                <a:solidFill>
                  <a:schemeClr val="tx1"/>
                </a:solidFill>
                <a:latin typeface="Verdana" charset="0"/>
              </a:rPr>
              <a:t>kernel</a:t>
            </a:r>
            <a:r>
              <a:rPr lang="pt-BR" dirty="0">
                <a:solidFill>
                  <a:schemeClr val="tx1"/>
                </a:solidFill>
                <a:latin typeface="Verdana" charset="0"/>
              </a:rPr>
              <a:t> </a:t>
            </a:r>
          </a:p>
        </p:txBody>
      </p:sp>
      <p:sp>
        <p:nvSpPr>
          <p:cNvPr id="21" name="Rectangle 20"/>
          <p:cNvSpPr/>
          <p:nvPr/>
        </p:nvSpPr>
        <p:spPr bwMode="auto">
          <a:xfrm>
            <a:off x="7064471" y="4080896"/>
            <a:ext cx="2634109" cy="1035634"/>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algn="ctr"/>
            <a:r>
              <a:rPr lang="pt-BR" dirty="0">
                <a:solidFill>
                  <a:schemeClr val="tx1"/>
                </a:solidFill>
                <a:latin typeface="Verdana" charset="0"/>
              </a:rPr>
              <a:t>Salva o contexto </a:t>
            </a:r>
          </a:p>
          <a:p>
            <a:pPr algn="ctr"/>
            <a:r>
              <a:rPr lang="pt-BR" dirty="0">
                <a:solidFill>
                  <a:schemeClr val="tx1"/>
                </a:solidFill>
                <a:latin typeface="Verdana" charset="0"/>
              </a:rPr>
              <a:t>do processo corrente;</a:t>
            </a:r>
          </a:p>
          <a:p>
            <a:pPr algn="ctr"/>
            <a:r>
              <a:rPr lang="pt-BR" dirty="0">
                <a:solidFill>
                  <a:schemeClr val="tx1"/>
                </a:solidFill>
                <a:latin typeface="Verdana" charset="0"/>
              </a:rPr>
              <a:t>incluindo o PC  </a:t>
            </a:r>
          </a:p>
        </p:txBody>
      </p:sp>
      <p:sp>
        <p:nvSpPr>
          <p:cNvPr id="22" name="Rectangle 21"/>
          <p:cNvSpPr/>
          <p:nvPr/>
        </p:nvSpPr>
        <p:spPr bwMode="auto">
          <a:xfrm>
            <a:off x="7047700" y="2638405"/>
            <a:ext cx="2638551" cy="101097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algn="ctr"/>
            <a:r>
              <a:rPr lang="pt-BR" dirty="0">
                <a:solidFill>
                  <a:schemeClr val="tx1"/>
                </a:solidFill>
                <a:latin typeface="Verdana" charset="0"/>
              </a:rPr>
              <a:t>Carrega o PC com o </a:t>
            </a:r>
          </a:p>
          <a:p>
            <a:pPr algn="ctr"/>
            <a:r>
              <a:rPr lang="pt-BR" dirty="0">
                <a:solidFill>
                  <a:schemeClr val="tx1"/>
                </a:solidFill>
                <a:latin typeface="Verdana" charset="0"/>
              </a:rPr>
              <a:t>Endereço da rotina de</a:t>
            </a:r>
          </a:p>
          <a:p>
            <a:pPr algn="ctr"/>
            <a:r>
              <a:rPr lang="pt-BR" dirty="0">
                <a:solidFill>
                  <a:schemeClr val="tx1"/>
                </a:solidFill>
                <a:latin typeface="Verdana" charset="0"/>
              </a:rPr>
              <a:t> interrupções</a:t>
            </a:r>
          </a:p>
        </p:txBody>
      </p:sp>
      <p:cxnSp>
        <p:nvCxnSpPr>
          <p:cNvPr id="27" name="Straight Connector 26"/>
          <p:cNvCxnSpPr>
            <a:stCxn id="7" idx="1"/>
          </p:cNvCxnSpPr>
          <p:nvPr/>
        </p:nvCxnSpPr>
        <p:spPr bwMode="auto">
          <a:xfrm flipH="1" flipV="1">
            <a:off x="2288441" y="5942574"/>
            <a:ext cx="616481" cy="2619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V="1">
            <a:off x="2288441" y="2946629"/>
            <a:ext cx="36989" cy="299594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Arrow Connector 30"/>
          <p:cNvCxnSpPr/>
          <p:nvPr/>
        </p:nvCxnSpPr>
        <p:spPr bwMode="auto">
          <a:xfrm flipV="1">
            <a:off x="2313101" y="2934300"/>
            <a:ext cx="727451" cy="1232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3" name="TextBox 32"/>
          <p:cNvSpPr txBox="1"/>
          <p:nvPr/>
        </p:nvSpPr>
        <p:spPr>
          <a:xfrm>
            <a:off x="2103496" y="6028876"/>
            <a:ext cx="764441" cy="369332"/>
          </a:xfrm>
          <a:prstGeom prst="rect">
            <a:avLst/>
          </a:prstGeom>
          <a:noFill/>
        </p:spPr>
        <p:txBody>
          <a:bodyPr wrap="square" rtlCol="0">
            <a:spAutoFit/>
          </a:bodyPr>
          <a:lstStyle/>
          <a:p>
            <a:r>
              <a:rPr lang="pt-BR" dirty="0"/>
              <a:t>Não</a:t>
            </a:r>
          </a:p>
        </p:txBody>
      </p:sp>
      <p:cxnSp>
        <p:nvCxnSpPr>
          <p:cNvPr id="35" name="Straight Arrow Connector 34"/>
          <p:cNvCxnSpPr>
            <a:stCxn id="7" idx="3"/>
            <a:endCxn id="20" idx="1"/>
          </p:cNvCxnSpPr>
          <p:nvPr/>
        </p:nvCxnSpPr>
        <p:spPr bwMode="auto">
          <a:xfrm>
            <a:off x="5309209" y="5968773"/>
            <a:ext cx="1750819" cy="2311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6" name="TextBox 35"/>
          <p:cNvSpPr txBox="1"/>
          <p:nvPr/>
        </p:nvSpPr>
        <p:spPr>
          <a:xfrm>
            <a:off x="5843834" y="6008670"/>
            <a:ext cx="764441" cy="369332"/>
          </a:xfrm>
          <a:prstGeom prst="rect">
            <a:avLst/>
          </a:prstGeom>
          <a:noFill/>
        </p:spPr>
        <p:txBody>
          <a:bodyPr wrap="square" rtlCol="0">
            <a:spAutoFit/>
          </a:bodyPr>
          <a:lstStyle/>
          <a:p>
            <a:r>
              <a:rPr lang="pt-BR" dirty="0"/>
              <a:t>sim</a:t>
            </a:r>
          </a:p>
        </p:txBody>
      </p:sp>
      <p:cxnSp>
        <p:nvCxnSpPr>
          <p:cNvPr id="43" name="Straight Arrow Connector 42"/>
          <p:cNvCxnSpPr>
            <a:stCxn id="20" idx="0"/>
            <a:endCxn id="21" idx="2"/>
          </p:cNvCxnSpPr>
          <p:nvPr/>
        </p:nvCxnSpPr>
        <p:spPr bwMode="auto">
          <a:xfrm flipH="1" flipV="1">
            <a:off x="8381525" y="5116530"/>
            <a:ext cx="22438" cy="36987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5" name="Straight Arrow Connector 44"/>
          <p:cNvCxnSpPr>
            <a:stCxn id="21" idx="0"/>
            <a:endCxn id="22" idx="2"/>
          </p:cNvCxnSpPr>
          <p:nvPr/>
        </p:nvCxnSpPr>
        <p:spPr bwMode="auto">
          <a:xfrm flipH="1" flipV="1">
            <a:off x="8366975" y="3649382"/>
            <a:ext cx="14550" cy="4315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a:extLst>
              <a:ext uri="{FF2B5EF4-FFF2-40B4-BE49-F238E27FC236}">
                <a16:creationId xmlns:a16="http://schemas.microsoft.com/office/drawing/2014/main" id="{CFAB4485-3D8A-C04E-AF3E-191B593EA682}"/>
              </a:ext>
            </a:extLst>
          </p:cNvPr>
          <p:cNvCxnSpPr/>
          <p:nvPr/>
        </p:nvCxnSpPr>
        <p:spPr bwMode="auto">
          <a:xfrm flipH="1">
            <a:off x="5161257" y="2934300"/>
            <a:ext cx="189877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539464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633414" y="2422566"/>
            <a:ext cx="4151946" cy="1489829"/>
          </a:xfrm>
        </p:spPr>
        <p:txBody>
          <a:bodyPr/>
          <a:lstStyle/>
          <a:p>
            <a:pPr algn="ctr"/>
            <a:r>
              <a:rPr lang="pt-BR" dirty="0"/>
              <a:t>Interrupções e controle de </a:t>
            </a:r>
            <a:r>
              <a:rPr lang="pt-BR" dirty="0" err="1"/>
              <a:t>I</a:t>
            </a:r>
            <a:r>
              <a:rPr lang="pt-BR" dirty="0"/>
              <a:t>/O: implementação (cont.)</a:t>
            </a:r>
            <a:endParaRPr lang="pt-BR" dirty="0">
              <a:latin typeface="Arial" charset="0"/>
              <a:ea typeface="MS PGothic" charset="0"/>
            </a:endParaRPr>
          </a:p>
        </p:txBody>
      </p:sp>
      <p:pic>
        <p:nvPicPr>
          <p:cNvPr id="3" name="Picture 2">
            <a:extLst>
              <a:ext uri="{FF2B5EF4-FFF2-40B4-BE49-F238E27FC236}">
                <a16:creationId xmlns:a16="http://schemas.microsoft.com/office/drawing/2014/main" id="{46165C7F-B550-6C44-9A28-47F0D92B85EE}"/>
              </a:ext>
            </a:extLst>
          </p:cNvPr>
          <p:cNvPicPr>
            <a:picLocks noChangeAspect="1"/>
          </p:cNvPicPr>
          <p:nvPr/>
        </p:nvPicPr>
        <p:blipFill>
          <a:blip r:embed="rId2"/>
          <a:stretch>
            <a:fillRect/>
          </a:stretch>
        </p:blipFill>
        <p:spPr>
          <a:xfrm>
            <a:off x="5112203" y="0"/>
            <a:ext cx="6939643" cy="6858000"/>
          </a:xfrm>
          <a:prstGeom prst="rect">
            <a:avLst/>
          </a:prstGeom>
        </p:spPr>
      </p:pic>
    </p:spTree>
    <p:extLst>
      <p:ext uri="{BB962C8B-B14F-4D97-AF65-F5344CB8AC3E}">
        <p14:creationId xmlns:p14="http://schemas.microsoft.com/office/powerpoint/2010/main" val="12752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66BD73-8272-D645-88AF-CB937E9F2970}"/>
              </a:ext>
            </a:extLst>
          </p:cNvPr>
          <p:cNvSpPr>
            <a:spLocks noGrp="1"/>
          </p:cNvSpPr>
          <p:nvPr>
            <p:ph type="title"/>
          </p:nvPr>
        </p:nvSpPr>
        <p:spPr>
          <a:xfrm>
            <a:off x="453342" y="223075"/>
            <a:ext cx="10900458" cy="722893"/>
          </a:xfrm>
        </p:spPr>
        <p:txBody>
          <a:bodyPr/>
          <a:lstStyle/>
          <a:p>
            <a:r>
              <a:rPr lang="pt-BR" dirty="0">
                <a:latin typeface="Calibri Light" panose="020F0302020204030204" pitchFamily="34" charset="0"/>
                <a:cs typeface="Calibri Light" panose="020F0302020204030204" pitchFamily="34" charset="0"/>
              </a:rPr>
              <a:t>Avaliação</a:t>
            </a:r>
          </a:p>
        </p:txBody>
      </p:sp>
      <p:sp>
        <p:nvSpPr>
          <p:cNvPr id="4" name="Content Placeholder 3">
            <a:extLst>
              <a:ext uri="{FF2B5EF4-FFF2-40B4-BE49-F238E27FC236}">
                <a16:creationId xmlns:a16="http://schemas.microsoft.com/office/drawing/2014/main" id="{06692BC5-477F-6E42-8516-0C9EB59F3A76}"/>
              </a:ext>
            </a:extLst>
          </p:cNvPr>
          <p:cNvSpPr>
            <a:spLocks noGrp="1"/>
          </p:cNvSpPr>
          <p:nvPr>
            <p:ph idx="1"/>
          </p:nvPr>
        </p:nvSpPr>
        <p:spPr>
          <a:xfrm>
            <a:off x="453342" y="1217873"/>
            <a:ext cx="11285316" cy="5171353"/>
          </a:xfrm>
        </p:spPr>
        <p:txBody>
          <a:bodyPr>
            <a:noAutofit/>
          </a:bodyPr>
          <a:lstStyle/>
          <a:p>
            <a:r>
              <a:rPr lang="pt-BR" sz="2400" dirty="0">
                <a:latin typeface="Calibri Light" panose="020F0302020204030204" pitchFamily="34" charset="0"/>
                <a:cs typeface="Calibri Light" panose="020F0302020204030204" pitchFamily="34" charset="0"/>
              </a:rPr>
              <a:t>Os alunos serão avaliados por meio provas e trabalhos práticos individuais ou em grupo.</a:t>
            </a:r>
          </a:p>
          <a:p>
            <a:endParaRPr lang="pt-BR" sz="2400" dirty="0">
              <a:latin typeface="Calibri Light" panose="020F0302020204030204" pitchFamily="34" charset="0"/>
              <a:cs typeface="Calibri Light" panose="020F0302020204030204" pitchFamily="34" charset="0"/>
            </a:endParaRPr>
          </a:p>
          <a:p>
            <a:pPr lvl="1"/>
            <a:r>
              <a:rPr lang="pt-BR" sz="2000" dirty="0">
                <a:latin typeface="Calibri Light" panose="020F0302020204030204" pitchFamily="34" charset="0"/>
                <a:cs typeface="Calibri Light" panose="020F0302020204030204" pitchFamily="34" charset="0"/>
              </a:rPr>
              <a:t>As provas serão aplicadas via sistema AVA em datas e horários pré-agendados.</a:t>
            </a:r>
          </a:p>
          <a:p>
            <a:pPr marL="0" indent="0">
              <a:buNone/>
            </a:pPr>
            <a:endParaRPr lang="pt-BR" sz="2400" dirty="0">
              <a:latin typeface="Calibri Light" panose="020F0302020204030204" pitchFamily="34" charset="0"/>
              <a:cs typeface="Calibri Light" panose="020F0302020204030204" pitchFamily="34" charset="0"/>
            </a:endParaRPr>
          </a:p>
          <a:p>
            <a:pPr lvl="1"/>
            <a:r>
              <a:rPr lang="pt-BR" sz="2000" dirty="0">
                <a:latin typeface="Calibri Light" panose="020F0302020204030204" pitchFamily="34" charset="0"/>
                <a:cs typeface="Calibri Light" panose="020F0302020204030204" pitchFamily="34" charset="0"/>
              </a:rPr>
              <a:t>Os trabalhos devem ser entregues pelo sistema AVA e apresentados (quando solicitado) via </a:t>
            </a:r>
            <a:r>
              <a:rPr lang="pt-BR" sz="2000" dirty="0" err="1">
                <a:latin typeface="Calibri Light" panose="020F0302020204030204" pitchFamily="34" charset="0"/>
                <a:cs typeface="Calibri Light" panose="020F0302020204030204" pitchFamily="34" charset="0"/>
              </a:rPr>
              <a:t>google</a:t>
            </a:r>
            <a:r>
              <a:rPr lang="pt-BR" sz="2000" dirty="0">
                <a:latin typeface="Calibri Light" panose="020F0302020204030204" pitchFamily="34" charset="0"/>
                <a:cs typeface="Calibri Light" panose="020F0302020204030204" pitchFamily="34" charset="0"/>
              </a:rPr>
              <a:t> </a:t>
            </a:r>
            <a:r>
              <a:rPr lang="pt-BR" sz="2000" dirty="0" err="1">
                <a:latin typeface="Calibri Light" panose="020F0302020204030204" pitchFamily="34" charset="0"/>
                <a:cs typeface="Calibri Light" panose="020F0302020204030204" pitchFamily="34" charset="0"/>
              </a:rPr>
              <a:t>meet</a:t>
            </a:r>
            <a:r>
              <a:rPr lang="pt-BR" sz="2000" dirty="0">
                <a:latin typeface="Calibri Light" panose="020F0302020204030204" pitchFamily="34" charset="0"/>
                <a:cs typeface="Calibri Light" panose="020F0302020204030204" pitchFamily="34" charset="0"/>
              </a:rPr>
              <a:t> em datas e horários pré-agendados.</a:t>
            </a:r>
          </a:p>
          <a:p>
            <a:endParaRPr lang="pt-BR" sz="2400" dirty="0">
              <a:latin typeface="Calibri Light" panose="020F0302020204030204" pitchFamily="34" charset="0"/>
              <a:cs typeface="Calibri Light" panose="020F0302020204030204" pitchFamily="34" charset="0"/>
            </a:endParaRPr>
          </a:p>
          <a:p>
            <a:r>
              <a:rPr lang="pt-BR" sz="2400" dirty="0">
                <a:latin typeface="Calibri Light" panose="020F0302020204030204" pitchFamily="34" charset="0"/>
                <a:cs typeface="Calibri Light" panose="020F0302020204030204" pitchFamily="34" charset="0"/>
              </a:rPr>
              <a:t>A nota final será computada de acordo com a média aritmética de duas avaliações parciais: (A1 + A2)/2. Para cada avaliação parcial serão aplicados uma prova e zero ou mais trabalhos.  A prova contabilizará 70% da avaliação parcial e os trabalhos contabilizarão os outros 30%. Caso não seja aplicado nenhum trabalho a avaliação parcial será definida pela nota da prova.</a:t>
            </a:r>
          </a:p>
        </p:txBody>
      </p:sp>
      <p:sp>
        <p:nvSpPr>
          <p:cNvPr id="6" name="Slide Number Placeholder 5">
            <a:extLst>
              <a:ext uri="{FF2B5EF4-FFF2-40B4-BE49-F238E27FC236}">
                <a16:creationId xmlns:a16="http://schemas.microsoft.com/office/drawing/2014/main" id="{E9D2EA32-A75C-6F46-9FA2-5F87349AE56D}"/>
              </a:ext>
            </a:extLst>
          </p:cNvPr>
          <p:cNvSpPr>
            <a:spLocks noGrp="1"/>
          </p:cNvSpPr>
          <p:nvPr>
            <p:ph type="sldNum" sz="quarter" idx="12"/>
          </p:nvPr>
        </p:nvSpPr>
        <p:spPr>
          <a:xfrm>
            <a:off x="8610600" y="6356352"/>
            <a:ext cx="2743200" cy="365125"/>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92BB99-5A3C-8543-8976-67381C1DCE7D}" type="slidenum">
              <a:rPr lang="en-BR" smtClean="0"/>
              <a:pPr/>
              <a:t>3</a:t>
            </a:fld>
            <a:endParaRPr lang="en-B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D715E4C-393A-8B48-816A-86C2EDB0100A}"/>
                  </a:ext>
                </a:extLst>
              </p14:cNvPr>
              <p14:cNvContentPartPr/>
              <p14:nvPr/>
            </p14:nvContentPartPr>
            <p14:xfrm>
              <a:off x="1941840" y="5087160"/>
              <a:ext cx="1337400" cy="54720"/>
            </p14:xfrm>
          </p:contentPart>
        </mc:Choice>
        <mc:Fallback>
          <p:pic>
            <p:nvPicPr>
              <p:cNvPr id="2" name="Ink 1">
                <a:extLst>
                  <a:ext uri="{FF2B5EF4-FFF2-40B4-BE49-F238E27FC236}">
                    <a16:creationId xmlns:a16="http://schemas.microsoft.com/office/drawing/2014/main" id="{6D715E4C-393A-8B48-816A-86C2EDB0100A}"/>
                  </a:ext>
                </a:extLst>
              </p:cNvPr>
              <p:cNvPicPr/>
              <p:nvPr/>
            </p:nvPicPr>
            <p:blipFill>
              <a:blip r:embed="rId4"/>
              <a:stretch>
                <a:fillRect/>
              </a:stretch>
            </p:blipFill>
            <p:spPr>
              <a:xfrm>
                <a:off x="1925640" y="5070960"/>
                <a:ext cx="1369800" cy="87120"/>
              </a:xfrm>
              <a:prstGeom prst="rect">
                <a:avLst/>
              </a:prstGeom>
            </p:spPr>
          </p:pic>
        </mc:Fallback>
      </mc:AlternateContent>
    </p:spTree>
    <p:extLst>
      <p:ext uri="{BB962C8B-B14F-4D97-AF65-F5344CB8AC3E}">
        <p14:creationId xmlns:p14="http://schemas.microsoft.com/office/powerpoint/2010/main" val="3993657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E6FB-5EF5-D849-9CEC-03A6DEDDBFB8}"/>
              </a:ext>
            </a:extLst>
          </p:cNvPr>
          <p:cNvSpPr>
            <a:spLocks noGrp="1"/>
          </p:cNvSpPr>
          <p:nvPr>
            <p:ph type="title"/>
          </p:nvPr>
        </p:nvSpPr>
        <p:spPr/>
        <p:txBody>
          <a:bodyPr/>
          <a:lstStyle/>
          <a:p>
            <a:r>
              <a:rPr lang="pt-BR" dirty="0"/>
              <a:t>Interrupções e controle de </a:t>
            </a:r>
            <a:r>
              <a:rPr lang="pt-BR" dirty="0" err="1"/>
              <a:t>I</a:t>
            </a:r>
            <a:r>
              <a:rPr lang="pt-BR" dirty="0"/>
              <a:t>/O: conclusão</a:t>
            </a:r>
          </a:p>
        </p:txBody>
      </p:sp>
      <p:sp>
        <p:nvSpPr>
          <p:cNvPr id="3" name="Content Placeholder 2">
            <a:extLst>
              <a:ext uri="{FF2B5EF4-FFF2-40B4-BE49-F238E27FC236}">
                <a16:creationId xmlns:a16="http://schemas.microsoft.com/office/drawing/2014/main" id="{F737DF9F-C2BB-F34E-B94C-EC0770065581}"/>
              </a:ext>
            </a:extLst>
          </p:cNvPr>
          <p:cNvSpPr>
            <a:spLocks noGrp="1"/>
          </p:cNvSpPr>
          <p:nvPr>
            <p:ph idx="1"/>
          </p:nvPr>
        </p:nvSpPr>
        <p:spPr/>
        <p:txBody>
          <a:bodyPr/>
          <a:lstStyle/>
          <a:p>
            <a:r>
              <a:rPr lang="pt-PT" dirty="0">
                <a:latin typeface="Calibri Light" panose="020F0302020204030204" pitchFamily="34" charset="0"/>
                <a:cs typeface="Calibri Light" panose="020F0302020204030204" pitchFamily="34" charset="0"/>
              </a:rPr>
              <a:t>Em resumo, as interrupções são usadas em todos os sistemas operacionais modernos para lidar com eventos assíncronos (e para outros fins, discutiremos ao longo o texto). </a:t>
            </a:r>
          </a:p>
          <a:p>
            <a:endParaRPr lang="pt-PT" dirty="0">
              <a:latin typeface="Calibri Light" panose="020F0302020204030204" pitchFamily="34" charset="0"/>
              <a:cs typeface="Calibri Light" panose="020F0302020204030204" pitchFamily="34" charset="0"/>
            </a:endParaRPr>
          </a:p>
          <a:p>
            <a:endParaRPr lang="pt-PT" dirty="0">
              <a:latin typeface="Calibri Light" panose="020F0302020204030204" pitchFamily="34" charset="0"/>
              <a:cs typeface="Calibri Light" panose="020F0302020204030204" pitchFamily="34" charset="0"/>
            </a:endParaRPr>
          </a:p>
          <a:p>
            <a:r>
              <a:rPr lang="pt-PT" dirty="0">
                <a:latin typeface="Calibri Light" panose="020F0302020204030204" pitchFamily="34" charset="0"/>
                <a:cs typeface="Calibri Light" panose="020F0302020204030204" pitchFamily="34" charset="0"/>
              </a:rPr>
              <a:t>As controladoras de dispositivo e as falhas de hardware geram muitas interrupções. </a:t>
            </a:r>
          </a:p>
          <a:p>
            <a:endParaRPr lang="pt-PT" dirty="0">
              <a:latin typeface="Calibri Light" panose="020F0302020204030204" pitchFamily="34" charset="0"/>
              <a:cs typeface="Calibri Light" panose="020F0302020204030204" pitchFamily="34" charset="0"/>
            </a:endParaRPr>
          </a:p>
          <a:p>
            <a:endParaRPr lang="pt-PT" dirty="0">
              <a:latin typeface="Calibri Light" panose="020F0302020204030204" pitchFamily="34" charset="0"/>
              <a:cs typeface="Calibri Light" panose="020F0302020204030204" pitchFamily="34" charset="0"/>
            </a:endParaRPr>
          </a:p>
          <a:p>
            <a:r>
              <a:rPr lang="pt-PT" dirty="0">
                <a:latin typeface="Calibri Light" panose="020F0302020204030204" pitchFamily="34" charset="0"/>
                <a:cs typeface="Calibri Light" panose="020F0302020204030204" pitchFamily="34" charset="0"/>
              </a:rPr>
              <a:t>Para tratar os eventos mais urgentes primeiro, os computadores modernos usam um sistema de interrupção com prioridades. </a:t>
            </a:r>
          </a:p>
          <a:p>
            <a:endParaRPr lang="pt-PT" dirty="0">
              <a:latin typeface="Calibri Light" panose="020F0302020204030204" pitchFamily="34" charset="0"/>
              <a:cs typeface="Calibri Light" panose="020F0302020204030204" pitchFamily="34" charset="0"/>
            </a:endParaRPr>
          </a:p>
          <a:p>
            <a:endParaRPr lang="pt-PT" dirty="0">
              <a:latin typeface="Calibri Light" panose="020F0302020204030204" pitchFamily="34" charset="0"/>
              <a:cs typeface="Calibri Light" panose="020F0302020204030204" pitchFamily="34" charset="0"/>
            </a:endParaRPr>
          </a:p>
          <a:p>
            <a:r>
              <a:rPr lang="pt-PT" dirty="0">
                <a:latin typeface="Calibri Light" panose="020F0302020204030204" pitchFamily="34" charset="0"/>
                <a:cs typeface="Calibri Light" panose="020F0302020204030204" pitchFamily="34" charset="0"/>
              </a:rPr>
              <a:t>Uma vez que as interrupções são usadas pesadamente para serviços de processamento sensíveis ao tempo, o tratamento eficiente de interrupções é necessário para um bom desempenho do sistema.</a:t>
            </a:r>
            <a:endParaRPr lang="pt-BR"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68618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A605-0953-5947-966A-92C954B03BCC}"/>
              </a:ext>
            </a:extLst>
          </p:cNvPr>
          <p:cNvSpPr>
            <a:spLocks noGrp="1"/>
          </p:cNvSpPr>
          <p:nvPr>
            <p:ph type="title"/>
          </p:nvPr>
        </p:nvSpPr>
        <p:spPr/>
        <p:txBody>
          <a:bodyPr/>
          <a:lstStyle/>
          <a:p>
            <a:r>
              <a:rPr lang="pt-BR" sz="3600" dirty="0"/>
              <a:t>Estrutura de </a:t>
            </a:r>
            <a:r>
              <a:rPr lang="pt-BR" sz="3600" dirty="0">
                <a:ea typeface="MS PGothic" charset="0"/>
              </a:rPr>
              <a:t>armazenamento: visão geral</a:t>
            </a:r>
          </a:p>
        </p:txBody>
      </p:sp>
      <p:sp>
        <p:nvSpPr>
          <p:cNvPr id="3" name="Content Placeholder 2">
            <a:extLst>
              <a:ext uri="{FF2B5EF4-FFF2-40B4-BE49-F238E27FC236}">
                <a16:creationId xmlns:a16="http://schemas.microsoft.com/office/drawing/2014/main" id="{CC15E675-6EE1-7040-964C-825044445D83}"/>
              </a:ext>
            </a:extLst>
          </p:cNvPr>
          <p:cNvSpPr>
            <a:spLocks noGrp="1"/>
          </p:cNvSpPr>
          <p:nvPr>
            <p:ph idx="1"/>
          </p:nvPr>
        </p:nvSpPr>
        <p:spPr>
          <a:xfrm>
            <a:off x="609600" y="1043484"/>
            <a:ext cx="11289475" cy="5357316"/>
          </a:xfrm>
        </p:spPr>
        <p:txBody>
          <a:bodyPr/>
          <a:lstStyle/>
          <a:p>
            <a:r>
              <a:rPr lang="pt-PT" dirty="0">
                <a:latin typeface="Calibri Light" panose="020F0302020204030204" pitchFamily="34" charset="0"/>
                <a:cs typeface="Calibri Light" panose="020F0302020204030204" pitchFamily="34" charset="0"/>
              </a:rPr>
              <a:t>A CPU pode carregar instruções apenas da memória principal, portanto, os programas devem primeiro ser carregados na memória principal (RAM) para serem executados. </a:t>
            </a:r>
            <a:r>
              <a:rPr lang="pt-BR" dirty="0">
                <a:latin typeface="Calibri Light" panose="020F0302020204030204" pitchFamily="34" charset="0"/>
                <a:cs typeface="Calibri Light" panose="020F0302020204030204" pitchFamily="34" charset="0"/>
              </a:rPr>
              <a:t>Todas as formas de memória fornecem uma </a:t>
            </a:r>
            <a:r>
              <a:rPr lang="pt-BR" dirty="0" err="1">
                <a:latin typeface="Calibri Light" panose="020F0302020204030204" pitchFamily="34" charset="0"/>
                <a:cs typeface="Calibri Light" panose="020F0302020204030204" pitchFamily="34" charset="0"/>
              </a:rPr>
              <a:t>array</a:t>
            </a:r>
            <a:r>
              <a:rPr lang="pt-BR" dirty="0">
                <a:latin typeface="Calibri Light" panose="020F0302020204030204" pitchFamily="34" charset="0"/>
                <a:cs typeface="Calibri Light" panose="020F0302020204030204" pitchFamily="34" charset="0"/>
              </a:rPr>
              <a:t> de bytes e cada byte tem seu próprio endereço. A interação </a:t>
            </a:r>
            <a:r>
              <a:rPr lang="pt-BR" dirty="0" err="1">
                <a:latin typeface="Calibri Light" panose="020F0302020204030204" pitchFamily="34" charset="0"/>
                <a:cs typeface="Calibri Light" panose="020F0302020204030204" pitchFamily="34" charset="0"/>
              </a:rPr>
              <a:t>cpu</a:t>
            </a:r>
            <a:r>
              <a:rPr lang="pt-BR" dirty="0">
                <a:latin typeface="Calibri Light" panose="020F0302020204030204" pitchFamily="34" charset="0"/>
                <a:cs typeface="Calibri Light" panose="020F0302020204030204" pitchFamily="34" charset="0"/>
              </a:rPr>
              <a:t>/memória é alcançada por meio de uma sequência de instruções de carregamento (</a:t>
            </a:r>
            <a:r>
              <a:rPr lang="pt-BR" dirty="0" err="1">
                <a:latin typeface="Calibri Light" panose="020F0302020204030204" pitchFamily="34" charset="0"/>
                <a:cs typeface="Calibri Light" panose="020F0302020204030204" pitchFamily="34" charset="0"/>
              </a:rPr>
              <a:t>load</a:t>
            </a:r>
            <a:r>
              <a:rPr lang="pt-BR" dirty="0">
                <a:latin typeface="Calibri Light" panose="020F0302020204030204" pitchFamily="34" charset="0"/>
                <a:cs typeface="Calibri Light" panose="020F0302020204030204" pitchFamily="34" charset="0"/>
              </a:rPr>
              <a:t>) ou armazenamento (</a:t>
            </a:r>
            <a:r>
              <a:rPr lang="pt-BR" dirty="0" err="1">
                <a:latin typeface="Calibri Light" panose="020F0302020204030204" pitchFamily="34" charset="0"/>
                <a:cs typeface="Calibri Light" panose="020F0302020204030204" pitchFamily="34" charset="0"/>
              </a:rPr>
              <a:t>store</a:t>
            </a:r>
            <a:r>
              <a:rPr lang="pt-BR" dirty="0">
                <a:latin typeface="Calibri Light" panose="020F0302020204030204" pitchFamily="34" charset="0"/>
                <a:cs typeface="Calibri Light" panose="020F0302020204030204" pitchFamily="34" charset="0"/>
              </a:rPr>
              <a:t>) para endereços de específicos memória. A instrução de carregamento move um byte ou palavra da memória principal para um registrador interno da CPU, enquanto a instrução de armazenamento move o conteúdo de um registrador para a memória principal. Além dessas instruções explícitas, a CPU carrega automaticamente as instruções da memória principal para execução a partir do local armazenado no contador do programa (PC).</a:t>
            </a:r>
            <a:endParaRPr lang="pt-PT" dirty="0">
              <a:latin typeface="Calibri Light" panose="020F0302020204030204" pitchFamily="34" charset="0"/>
              <a:cs typeface="Calibri Light" panose="020F0302020204030204" pitchFamily="34" charset="0"/>
            </a:endParaRPr>
          </a:p>
          <a:p>
            <a:endParaRPr lang="pt-PT" dirty="0">
              <a:latin typeface="Calibri Light" panose="020F0302020204030204" pitchFamily="34" charset="0"/>
              <a:cs typeface="Calibri Light" panose="020F0302020204030204" pitchFamily="34" charset="0"/>
            </a:endParaRPr>
          </a:p>
          <a:p>
            <a:r>
              <a:rPr lang="pt-PT" dirty="0">
                <a:latin typeface="Calibri Light" panose="020F0302020204030204" pitchFamily="34" charset="0"/>
                <a:cs typeface="Calibri Light" panose="020F0302020204030204" pitchFamily="34" charset="0"/>
              </a:rPr>
              <a:t>A memória principal é comumente implementada em uma tecnologia de semicondutor chamada memória dinâmica de acesso aleatório (DRAM). Trata-se de uma memória rápida, porém volátil. Além disso, a memória principal costuma ser pequena para armazenar todos os programas. Por esses motivos, o sistema precisa usar outros tipos de memória para armazenamento em massa persistente.</a:t>
            </a:r>
          </a:p>
          <a:p>
            <a:endParaRPr lang="pt-PT" dirty="0">
              <a:latin typeface="Calibri Light" panose="020F0302020204030204" pitchFamily="34" charset="0"/>
              <a:cs typeface="Calibri Light" panose="020F0302020204030204" pitchFamily="34" charset="0"/>
            </a:endParaRPr>
          </a:p>
          <a:p>
            <a:r>
              <a:rPr lang="pt-BR" dirty="0">
                <a:latin typeface="Calibri Light" panose="020F0302020204030204" pitchFamily="34" charset="0"/>
                <a:cs typeface="Calibri Light" panose="020F0302020204030204" pitchFamily="34" charset="0"/>
              </a:rPr>
              <a:t>Com um exemplo pontual, o primeiro programa a ser executado quando o computador é ligado é o </a:t>
            </a:r>
            <a:r>
              <a:rPr lang="pt-BR" i="1" dirty="0" err="1">
                <a:latin typeface="Calibri Light" panose="020F0302020204030204" pitchFamily="34" charset="0"/>
                <a:cs typeface="Calibri Light" panose="020F0302020204030204" pitchFamily="34" charset="0"/>
              </a:rPr>
              <a:t>bootstrap</a:t>
            </a:r>
            <a:r>
              <a:rPr lang="pt-BR" dirty="0">
                <a:latin typeface="Calibri Light" panose="020F0302020204030204" pitchFamily="34" charset="0"/>
                <a:cs typeface="Calibri Light" panose="020F0302020204030204" pitchFamily="34" charset="0"/>
              </a:rPr>
              <a:t>, que então carrega o sistema operacional. Uma vez que a RAM é volátil, isto é, perde seu conteúdo quando o computador é desligado, não podemos confiar nela para manter o programa de </a:t>
            </a:r>
            <a:r>
              <a:rPr lang="pt-BR" i="1" dirty="0" err="1">
                <a:latin typeface="Calibri Light" panose="020F0302020204030204" pitchFamily="34" charset="0"/>
                <a:cs typeface="Calibri Light" panose="020F0302020204030204" pitchFamily="34" charset="0"/>
              </a:rPr>
              <a:t>bootstrap</a:t>
            </a:r>
            <a:r>
              <a:rPr lang="pt-BR" dirty="0">
                <a:latin typeface="Calibri Light" panose="020F0302020204030204" pitchFamily="34" charset="0"/>
                <a:cs typeface="Calibri Light" panose="020F0302020204030204" pitchFamily="34" charset="0"/>
              </a:rPr>
              <a:t>. Em vez disso, para este e alguns outros fins, o computador usa memória EEPROM e outras formas de firmware, cujo armazenamento não é volátil. </a:t>
            </a:r>
          </a:p>
          <a:p>
            <a:pPr marL="0" indent="0">
              <a:buNone/>
            </a:pPr>
            <a:endParaRPr lang="pt-BR"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07865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A605-0953-5947-966A-92C954B03BCC}"/>
              </a:ext>
            </a:extLst>
          </p:cNvPr>
          <p:cNvSpPr>
            <a:spLocks noGrp="1"/>
          </p:cNvSpPr>
          <p:nvPr>
            <p:ph type="title"/>
          </p:nvPr>
        </p:nvSpPr>
        <p:spPr/>
        <p:txBody>
          <a:bodyPr/>
          <a:lstStyle/>
          <a:p>
            <a:r>
              <a:rPr lang="pt-BR" sz="3600" dirty="0"/>
              <a:t>Estrutura de </a:t>
            </a:r>
            <a:r>
              <a:rPr lang="pt-BR" sz="3600" dirty="0">
                <a:ea typeface="MS PGothic" charset="0"/>
              </a:rPr>
              <a:t>armazenamento: hierarquia</a:t>
            </a:r>
          </a:p>
        </p:txBody>
      </p:sp>
      <p:pic>
        <p:nvPicPr>
          <p:cNvPr id="8" name="Picture 7">
            <a:extLst>
              <a:ext uri="{FF2B5EF4-FFF2-40B4-BE49-F238E27FC236}">
                <a16:creationId xmlns:a16="http://schemas.microsoft.com/office/drawing/2014/main" id="{7BB0A7CF-38E4-9B41-8596-D36E4DAFE735}"/>
              </a:ext>
            </a:extLst>
          </p:cNvPr>
          <p:cNvPicPr>
            <a:picLocks noChangeAspect="1"/>
          </p:cNvPicPr>
          <p:nvPr/>
        </p:nvPicPr>
        <p:blipFill>
          <a:blip r:embed="rId2"/>
          <a:stretch>
            <a:fillRect/>
          </a:stretch>
        </p:blipFill>
        <p:spPr>
          <a:xfrm>
            <a:off x="609600" y="1144587"/>
            <a:ext cx="9677400" cy="5435600"/>
          </a:xfrm>
          <a:prstGeom prst="rect">
            <a:avLst/>
          </a:prstGeom>
        </p:spPr>
      </p:pic>
    </p:spTree>
    <p:extLst>
      <p:ext uri="{BB962C8B-B14F-4D97-AF65-F5344CB8AC3E}">
        <p14:creationId xmlns:p14="http://schemas.microsoft.com/office/powerpoint/2010/main" val="159832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3600" dirty="0"/>
              <a:t>Estrutura de </a:t>
            </a:r>
            <a:r>
              <a:rPr lang="pt-BR" sz="3600" dirty="0" err="1"/>
              <a:t>I</a:t>
            </a:r>
            <a:r>
              <a:rPr lang="pt-BR" sz="3600" dirty="0"/>
              <a:t>/O (entrada/saída)</a:t>
            </a:r>
          </a:p>
        </p:txBody>
      </p:sp>
      <p:sp>
        <p:nvSpPr>
          <p:cNvPr id="3" name="Content Placeholder 2"/>
          <p:cNvSpPr>
            <a:spLocks noGrp="1"/>
          </p:cNvSpPr>
          <p:nvPr>
            <p:ph idx="1"/>
          </p:nvPr>
        </p:nvSpPr>
        <p:spPr>
          <a:xfrm>
            <a:off x="609599" y="1104404"/>
            <a:ext cx="10972799" cy="5296395"/>
          </a:xfrm>
        </p:spPr>
        <p:txBody>
          <a:bodyPr/>
          <a:lstStyle/>
          <a:p>
            <a:pPr marL="457200" lvl="1" indent="0" algn="just">
              <a:lnSpc>
                <a:spcPct val="90000"/>
              </a:lnSpc>
              <a:buNone/>
              <a:defRPr/>
            </a:pPr>
            <a:endParaRPr lang="pt-BR" sz="2000" dirty="0">
              <a:latin typeface="Calibri Light" panose="020F0302020204030204" pitchFamily="34" charset="0"/>
              <a:ea typeface="MS PGothic" charset="0"/>
              <a:cs typeface="Calibri Light" panose="020F0302020204030204" pitchFamily="34" charset="0"/>
            </a:endParaRPr>
          </a:p>
          <a:p>
            <a:pPr>
              <a:buSzPct val="73000"/>
            </a:pPr>
            <a:r>
              <a:rPr lang="pt-BR" sz="2000" dirty="0">
                <a:latin typeface="Calibri Light" panose="020F0302020204030204" pitchFamily="34" charset="0"/>
                <a:cs typeface="Calibri Light" panose="020F0302020204030204" pitchFamily="34" charset="0"/>
              </a:rPr>
              <a:t>Grande parte de um Sistema Operacional de propósito geral é dedicada a operações de entrada e saída, tanto por conta de sua importância em termos de confiabilidade e performance quanto pela natureza variada dos dispositivos.</a:t>
            </a:r>
          </a:p>
          <a:p>
            <a:pPr>
              <a:buSzPct val="73000"/>
            </a:pPr>
            <a:r>
              <a:rPr lang="pt-BR" sz="2000" dirty="0">
                <a:latin typeface="Calibri Light" panose="020F0302020204030204" pitchFamily="34" charset="0"/>
                <a:cs typeface="Calibri Light" panose="020F0302020204030204" pitchFamily="34" charset="0"/>
              </a:rPr>
              <a:t>Existem basicamente três técnicas de estruturação das operações de </a:t>
            </a:r>
            <a:r>
              <a:rPr lang="pt-BR" sz="2000" dirty="0" err="1">
                <a:latin typeface="Calibri Light" panose="020F0302020204030204" pitchFamily="34" charset="0"/>
                <a:cs typeface="Calibri Light" panose="020F0302020204030204" pitchFamily="34" charset="0"/>
              </a:rPr>
              <a:t>I</a:t>
            </a:r>
            <a:r>
              <a:rPr lang="pt-BR" sz="2000" dirty="0">
                <a:latin typeface="Calibri Light" panose="020F0302020204030204" pitchFamily="34" charset="0"/>
                <a:cs typeface="Calibri Light" panose="020F0302020204030204" pitchFamily="34" charset="0"/>
              </a:rPr>
              <a:t>/O.</a:t>
            </a:r>
          </a:p>
          <a:p>
            <a:pPr>
              <a:buSzPct val="73000"/>
            </a:pPr>
            <a:endParaRPr lang="pt-BR" sz="2000" dirty="0">
              <a:latin typeface="Calibri Light" panose="020F0302020204030204" pitchFamily="34" charset="0"/>
              <a:cs typeface="Calibri Light" panose="020F0302020204030204" pitchFamily="34" charset="0"/>
            </a:endParaRPr>
          </a:p>
          <a:p>
            <a:pPr lvl="1"/>
            <a:r>
              <a:rPr lang="pt-BR" sz="2000" dirty="0" err="1">
                <a:latin typeface="Calibri Light" panose="020F0302020204030204" pitchFamily="34" charset="0"/>
                <a:cs typeface="Calibri Light" panose="020F0302020204030204" pitchFamily="34" charset="0"/>
              </a:rPr>
              <a:t>Pooling</a:t>
            </a:r>
            <a:r>
              <a:rPr lang="pt-BR" sz="2000" dirty="0">
                <a:latin typeface="Calibri Light" panose="020F0302020204030204" pitchFamily="34" charset="0"/>
                <a:cs typeface="Calibri Light" panose="020F0302020204030204" pitchFamily="34" charset="0"/>
              </a:rPr>
              <a:t> (menos usado em sistemas modernos de propósito geral).</a:t>
            </a:r>
          </a:p>
          <a:p>
            <a:pPr marL="457200" lvl="1" indent="0">
              <a:buNone/>
            </a:pPr>
            <a:endParaRPr lang="pt-BR" sz="2000" dirty="0">
              <a:latin typeface="Calibri Light" panose="020F0302020204030204" pitchFamily="34" charset="0"/>
              <a:cs typeface="Calibri Light" panose="020F0302020204030204" pitchFamily="34" charset="0"/>
            </a:endParaRPr>
          </a:p>
          <a:p>
            <a:pPr lvl="1"/>
            <a:r>
              <a:rPr lang="pt-BR" sz="2000" dirty="0">
                <a:latin typeface="Calibri Light" panose="020F0302020204030204" pitchFamily="34" charset="0"/>
                <a:cs typeface="Calibri Light" panose="020F0302020204030204" pitchFamily="34" charset="0"/>
              </a:rPr>
              <a:t>Interrupções.</a:t>
            </a:r>
          </a:p>
          <a:p>
            <a:pPr lvl="1"/>
            <a:endParaRPr lang="pt-BR" sz="2000" dirty="0">
              <a:latin typeface="Calibri Light" panose="020F0302020204030204" pitchFamily="34" charset="0"/>
              <a:cs typeface="Calibri Light" panose="020F0302020204030204" pitchFamily="34" charset="0"/>
            </a:endParaRPr>
          </a:p>
          <a:p>
            <a:pPr lvl="1"/>
            <a:r>
              <a:rPr lang="pt-BR" sz="2000" dirty="0">
                <a:latin typeface="Calibri Light" panose="020F0302020204030204" pitchFamily="34" charset="0"/>
                <a:cs typeface="Calibri Light" panose="020F0302020204030204" pitchFamily="34" charset="0"/>
              </a:rPr>
              <a:t>DMA (</a:t>
            </a:r>
            <a:r>
              <a:rPr lang="pt-BR" sz="2000" dirty="0" err="1">
                <a:latin typeface="Calibri Light" panose="020F0302020204030204" pitchFamily="34" charset="0"/>
                <a:cs typeface="Calibri Light" panose="020F0302020204030204" pitchFamily="34" charset="0"/>
              </a:rPr>
              <a:t>Direct</a:t>
            </a:r>
            <a:r>
              <a:rPr lang="pt-BR" sz="2000" dirty="0">
                <a:latin typeface="Calibri Light" panose="020F0302020204030204" pitchFamily="34" charset="0"/>
                <a:cs typeface="Calibri Light" panose="020F0302020204030204" pitchFamily="34" charset="0"/>
              </a:rPr>
              <a:t> </a:t>
            </a:r>
            <a:r>
              <a:rPr lang="pt-BR" sz="2000" dirty="0" err="1">
                <a:latin typeface="Calibri Light" panose="020F0302020204030204" pitchFamily="34" charset="0"/>
                <a:cs typeface="Calibri Light" panose="020F0302020204030204" pitchFamily="34" charset="0"/>
              </a:rPr>
              <a:t>Memory</a:t>
            </a:r>
            <a:r>
              <a:rPr lang="pt-BR" sz="2000" dirty="0">
                <a:latin typeface="Calibri Light" panose="020F0302020204030204" pitchFamily="34" charset="0"/>
                <a:cs typeface="Calibri Light" panose="020F0302020204030204" pitchFamily="34" charset="0"/>
              </a:rPr>
              <a:t> </a:t>
            </a:r>
            <a:r>
              <a:rPr lang="pt-BR" sz="2000" dirty="0" err="1">
                <a:latin typeface="Calibri Light" panose="020F0302020204030204" pitchFamily="34" charset="0"/>
                <a:cs typeface="Calibri Light" panose="020F0302020204030204" pitchFamily="34" charset="0"/>
              </a:rPr>
              <a:t>access</a:t>
            </a:r>
            <a:r>
              <a:rPr lang="pt-BR" sz="2000"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3763105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742950" y="277813"/>
            <a:ext cx="9818688" cy="576262"/>
          </a:xfrm>
        </p:spPr>
        <p:txBody>
          <a:bodyPr/>
          <a:lstStyle/>
          <a:p>
            <a:pPr eaLnBrk="1" hangingPunct="1"/>
            <a:r>
              <a:rPr lang="pt-BR" sz="3600">
                <a:ea typeface="MS PGothic" charset="0"/>
              </a:rPr>
              <a:t>Estrutura de  I/O: pooling </a:t>
            </a:r>
          </a:p>
        </p:txBody>
      </p:sp>
      <p:sp>
        <p:nvSpPr>
          <p:cNvPr id="24578" name="Rectangle 3"/>
          <p:cNvSpPr>
            <a:spLocks noGrp="1" noChangeArrowheads="1"/>
          </p:cNvSpPr>
          <p:nvPr>
            <p:ph type="body" idx="4294967295"/>
          </p:nvPr>
        </p:nvSpPr>
        <p:spPr>
          <a:xfrm>
            <a:off x="742950" y="887413"/>
            <a:ext cx="10872788" cy="5745162"/>
          </a:xfrm>
        </p:spPr>
        <p:txBody>
          <a:bodyPr/>
          <a:lstStyle/>
          <a:p>
            <a:pPr algn="just">
              <a:lnSpc>
                <a:spcPct val="90000"/>
              </a:lnSpc>
              <a:defRPr/>
            </a:pPr>
            <a:endParaRPr lang="pt-BR" sz="2000" dirty="0">
              <a:latin typeface="Calibri Light" panose="020F0302020204030204" pitchFamily="34" charset="0"/>
              <a:ea typeface="MS PGothic" charset="0"/>
              <a:cs typeface="Calibri Light" panose="020F0302020204030204" pitchFamily="34" charset="0"/>
            </a:endParaRPr>
          </a:p>
          <a:p>
            <a:pPr algn="just">
              <a:lnSpc>
                <a:spcPct val="90000"/>
              </a:lnSpc>
              <a:defRPr/>
            </a:pPr>
            <a:r>
              <a:rPr lang="pt-BR" sz="2000" dirty="0">
                <a:latin typeface="Calibri Light" panose="020F0302020204030204" pitchFamily="34" charset="0"/>
                <a:ea typeface="MS PGothic" charset="0"/>
                <a:cs typeface="Calibri Light" panose="020F0302020204030204" pitchFamily="34" charset="0"/>
              </a:rPr>
              <a:t>O driver (S.O) inicia a operação com a controladora e fica  em </a:t>
            </a:r>
            <a:r>
              <a:rPr lang="pt-BR" sz="2000" dirty="0" err="1">
                <a:latin typeface="Calibri Light" panose="020F0302020204030204" pitchFamily="34" charset="0"/>
                <a:ea typeface="MS PGothic" charset="0"/>
                <a:cs typeface="Calibri Light" panose="020F0302020204030204" pitchFamily="34" charset="0"/>
              </a:rPr>
              <a:t>looping</a:t>
            </a:r>
            <a:r>
              <a:rPr lang="pt-BR" sz="2000" dirty="0">
                <a:latin typeface="Calibri Light" panose="020F0302020204030204" pitchFamily="34" charset="0"/>
                <a:ea typeface="MS PGothic" charset="0"/>
                <a:cs typeface="Calibri Light" panose="020F0302020204030204" pitchFamily="34" charset="0"/>
              </a:rPr>
              <a:t> (obviamente ocupando a CPU) verificando de tempo em tempo se a controladora terminou a operação para transferir os dados entre o buffer da controladora e a memória.</a:t>
            </a:r>
          </a:p>
          <a:p>
            <a:pPr marL="0" indent="0" algn="just">
              <a:lnSpc>
                <a:spcPct val="90000"/>
              </a:lnSpc>
              <a:buNone/>
              <a:defRPr/>
            </a:pPr>
            <a:endParaRPr lang="pt-BR" sz="2000" dirty="0">
              <a:latin typeface="Calibri Light" panose="020F0302020204030204" pitchFamily="34" charset="0"/>
              <a:ea typeface="MS PGothic" charset="0"/>
              <a:cs typeface="Calibri Light" panose="020F0302020204030204" pitchFamily="34" charset="0"/>
            </a:endParaRPr>
          </a:p>
          <a:p>
            <a:pPr lvl="1" algn="just">
              <a:lnSpc>
                <a:spcPct val="90000"/>
              </a:lnSpc>
              <a:defRPr/>
            </a:pPr>
            <a:r>
              <a:rPr lang="pt-BR" sz="2000" dirty="0">
                <a:latin typeface="Calibri Light" panose="020F0302020204030204" pitchFamily="34" charset="0"/>
                <a:ea typeface="MS PGothic" charset="0"/>
                <a:cs typeface="Calibri Light" panose="020F0302020204030204" pitchFamily="34" charset="0"/>
              </a:rPr>
              <a:t>Leitura: </a:t>
            </a:r>
            <a:r>
              <a:rPr lang="pt-BR" sz="2000" dirty="0" err="1">
                <a:latin typeface="Calibri Light" panose="020F0302020204030204" pitchFamily="34" charset="0"/>
                <a:ea typeface="MS PGothic" charset="0"/>
                <a:cs typeface="Calibri Light" panose="020F0302020204030204" pitchFamily="34" charset="0"/>
              </a:rPr>
              <a:t>read</a:t>
            </a:r>
            <a:r>
              <a:rPr lang="pt-BR" sz="2000" dirty="0">
                <a:latin typeface="Calibri Light" panose="020F0302020204030204" pitchFamily="34" charset="0"/>
                <a:ea typeface="MS PGothic" charset="0"/>
                <a:cs typeface="Calibri Light" panose="020F0302020204030204" pitchFamily="34" charset="0"/>
              </a:rPr>
              <a:t>()</a:t>
            </a:r>
          </a:p>
          <a:p>
            <a:pPr marL="1200150" lvl="2" indent="-342900" algn="just">
              <a:lnSpc>
                <a:spcPct val="90000"/>
              </a:lnSpc>
              <a:buFont typeface="+mj-lt"/>
              <a:buAutoNum type="arabicPeriod"/>
              <a:defRPr/>
            </a:pPr>
            <a:r>
              <a:rPr lang="pt-BR" sz="2000" dirty="0">
                <a:latin typeface="Calibri Light" panose="020F0302020204030204" pitchFamily="34" charset="0"/>
                <a:ea typeface="MS PGothic" charset="0"/>
                <a:cs typeface="Calibri Light" panose="020F0302020204030204" pitchFamily="34" charset="0"/>
              </a:rPr>
              <a:t>A aplicação requisita uma operação de leitura </a:t>
            </a:r>
          </a:p>
          <a:p>
            <a:pPr marL="1200150" lvl="2" indent="-342900" algn="just">
              <a:lnSpc>
                <a:spcPct val="90000"/>
              </a:lnSpc>
              <a:buFont typeface="+mj-lt"/>
              <a:buAutoNum type="arabicPeriod"/>
              <a:defRPr/>
            </a:pPr>
            <a:r>
              <a:rPr lang="pt-BR" sz="2000" dirty="0">
                <a:latin typeface="Calibri Light" panose="020F0302020204030204" pitchFamily="34" charset="0"/>
                <a:ea typeface="MS PGothic" charset="0"/>
                <a:cs typeface="Calibri Light" panose="020F0302020204030204" pitchFamily="34" charset="0"/>
              </a:rPr>
              <a:t>O driver do dispositivo verifica se o controladora do dispositivo está ociosa; se está ocupado espera até que esteja ocioso.</a:t>
            </a:r>
          </a:p>
          <a:p>
            <a:pPr marL="1200150" lvl="2" indent="-342900" algn="just">
              <a:lnSpc>
                <a:spcPct val="90000"/>
              </a:lnSpc>
              <a:buFont typeface="+mj-lt"/>
              <a:buAutoNum type="arabicPeriod"/>
              <a:defRPr/>
            </a:pPr>
            <a:r>
              <a:rPr lang="pt-BR" sz="2000" dirty="0">
                <a:latin typeface="Calibri Light" panose="020F0302020204030204" pitchFamily="34" charset="0"/>
                <a:ea typeface="MS PGothic" charset="0"/>
                <a:cs typeface="Calibri Light" panose="020F0302020204030204" pitchFamily="34" charset="0"/>
              </a:rPr>
              <a:t>O driver armazena o comando de entrada (input) e seus parâmetros nos registradores do dispositivo.</a:t>
            </a:r>
          </a:p>
          <a:p>
            <a:pPr marL="1200150" lvl="2" indent="-342900" algn="just">
              <a:lnSpc>
                <a:spcPct val="90000"/>
              </a:lnSpc>
              <a:buFont typeface="+mj-lt"/>
              <a:buAutoNum type="arabicPeriod"/>
              <a:defRPr/>
            </a:pPr>
            <a:r>
              <a:rPr lang="pt-BR" sz="2000" dirty="0">
                <a:latin typeface="Calibri Light" panose="020F0302020204030204" pitchFamily="34" charset="0"/>
                <a:ea typeface="MS PGothic" charset="0"/>
                <a:cs typeface="Calibri Light" panose="020F0302020204030204" pitchFamily="34" charset="0"/>
              </a:rPr>
              <a:t>O driver </a:t>
            </a:r>
            <a:r>
              <a:rPr lang="pt-BR" sz="2000" dirty="0">
                <a:solidFill>
                  <a:srgbClr val="FF0000"/>
                </a:solidFill>
                <a:latin typeface="Calibri Light" panose="020F0302020204030204" pitchFamily="34" charset="0"/>
                <a:ea typeface="MS PGothic" charset="0"/>
                <a:cs typeface="Calibri Light" panose="020F0302020204030204" pitchFamily="34" charset="0"/>
              </a:rPr>
              <a:t>repetidamente </a:t>
            </a:r>
            <a:r>
              <a:rPr lang="pt-BR" sz="2000" dirty="0">
                <a:latin typeface="Calibri Light" panose="020F0302020204030204" pitchFamily="34" charset="0"/>
                <a:ea typeface="MS PGothic" charset="0"/>
                <a:cs typeface="Calibri Light" panose="020F0302020204030204" pitchFamily="34" charset="0"/>
              </a:rPr>
              <a:t>lê o status da controladora para identificar se a operação está concluída.</a:t>
            </a:r>
          </a:p>
          <a:p>
            <a:pPr marL="1200150" lvl="2" indent="-342900" algn="just">
              <a:lnSpc>
                <a:spcPct val="90000"/>
              </a:lnSpc>
              <a:buFont typeface="+mj-lt"/>
              <a:buAutoNum type="arabicPeriod"/>
              <a:defRPr/>
            </a:pPr>
            <a:r>
              <a:rPr lang="pt-BR" sz="2000" dirty="0">
                <a:solidFill>
                  <a:srgbClr val="000000"/>
                </a:solidFill>
                <a:latin typeface="Calibri Light" panose="020F0302020204030204" pitchFamily="34" charset="0"/>
                <a:ea typeface="MS PGothic" charset="0"/>
                <a:cs typeface="Calibri Light" panose="020F0302020204030204" pitchFamily="34" charset="0"/>
              </a:rPr>
              <a:t>O driver copia os dados do buffer de dados da controladora para a área de memória do processo que iniciou a operação.</a:t>
            </a:r>
          </a:p>
          <a:p>
            <a:pPr lvl="2" algn="just">
              <a:lnSpc>
                <a:spcPct val="90000"/>
              </a:lnSpc>
              <a:defRPr/>
            </a:pPr>
            <a:endParaRPr lang="pt-BR" sz="2000" dirty="0">
              <a:latin typeface="Calibri Light" panose="020F0302020204030204" pitchFamily="34" charset="0"/>
              <a:ea typeface="MS PGothic" charset="0"/>
              <a:cs typeface="Calibri Light" panose="020F0302020204030204" pitchFamily="34" charset="0"/>
            </a:endParaRPr>
          </a:p>
          <a:p>
            <a:pPr marL="0" indent="0" algn="just">
              <a:lnSpc>
                <a:spcPct val="90000"/>
              </a:lnSpc>
              <a:buNone/>
              <a:defRPr/>
            </a:pPr>
            <a:r>
              <a:rPr lang="pt-BR" sz="2000" dirty="0">
                <a:latin typeface="Calibri Light" panose="020F0302020204030204" pitchFamily="34" charset="0"/>
                <a:ea typeface="MS PGothic" charset="0"/>
                <a:cs typeface="Calibri Light" panose="020F0302020204030204" pitchFamily="34" charset="0"/>
              </a:rPr>
              <a:t> </a:t>
            </a:r>
          </a:p>
          <a:p>
            <a:pPr marL="457200" lvl="1" indent="0">
              <a:lnSpc>
                <a:spcPct val="90000"/>
              </a:lnSpc>
              <a:buNone/>
              <a:defRPr/>
            </a:pPr>
            <a:endParaRPr lang="pt-BR" sz="2000" dirty="0">
              <a:latin typeface="Calibri Light" panose="020F0302020204030204" pitchFamily="34" charset="0"/>
              <a:ea typeface="MS PGothic" charset="0"/>
              <a:cs typeface="Calibri Light" panose="020F0302020204030204" pitchFamily="34" charset="0"/>
            </a:endParaRPr>
          </a:p>
        </p:txBody>
      </p:sp>
    </p:spTree>
    <p:extLst>
      <p:ext uri="{BB962C8B-B14F-4D97-AF65-F5344CB8AC3E}">
        <p14:creationId xmlns:p14="http://schemas.microsoft.com/office/powerpoint/2010/main" val="240456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7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7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757238" y="277813"/>
            <a:ext cx="10558462" cy="576262"/>
          </a:xfrm>
        </p:spPr>
        <p:txBody>
          <a:bodyPr/>
          <a:lstStyle/>
          <a:p>
            <a:pPr eaLnBrk="1" hangingPunct="1"/>
            <a:r>
              <a:rPr lang="pt-BR" sz="3600">
                <a:ea typeface="MS PGothic" charset="0"/>
              </a:rPr>
              <a:t>Estrutura de  I/O: pooling </a:t>
            </a:r>
          </a:p>
        </p:txBody>
      </p:sp>
      <p:sp>
        <p:nvSpPr>
          <p:cNvPr id="24578" name="Rectangle 3"/>
          <p:cNvSpPr>
            <a:spLocks noGrp="1" noChangeArrowheads="1"/>
          </p:cNvSpPr>
          <p:nvPr>
            <p:ph type="body" idx="4294967295"/>
          </p:nvPr>
        </p:nvSpPr>
        <p:spPr>
          <a:xfrm>
            <a:off x="757237" y="1092529"/>
            <a:ext cx="10944225" cy="5354301"/>
          </a:xfrm>
        </p:spPr>
        <p:txBody>
          <a:bodyPr/>
          <a:lstStyle/>
          <a:p>
            <a:pPr marL="0" indent="0" algn="just">
              <a:lnSpc>
                <a:spcPct val="90000"/>
              </a:lnSpc>
              <a:buNone/>
              <a:defRPr/>
            </a:pPr>
            <a:endParaRPr lang="pt-BR" sz="2000" dirty="0">
              <a:latin typeface="Calibri Light" panose="020F0302020204030204" pitchFamily="34" charset="0"/>
              <a:ea typeface="MS PGothic" charset="0"/>
              <a:cs typeface="Calibri Light" panose="020F0302020204030204" pitchFamily="34" charset="0"/>
            </a:endParaRPr>
          </a:p>
          <a:p>
            <a:pPr lvl="1" algn="just">
              <a:lnSpc>
                <a:spcPct val="90000"/>
              </a:lnSpc>
              <a:defRPr/>
            </a:pPr>
            <a:r>
              <a:rPr lang="pt-BR" sz="2000" dirty="0">
                <a:latin typeface="Calibri Light" panose="020F0302020204030204" pitchFamily="34" charset="0"/>
                <a:ea typeface="MS PGothic" charset="0"/>
                <a:cs typeface="Calibri Light" panose="020F0302020204030204" pitchFamily="34" charset="0"/>
              </a:rPr>
              <a:t>Escrita: </a:t>
            </a:r>
            <a:r>
              <a:rPr lang="pt-BR" sz="2000" dirty="0" err="1">
                <a:latin typeface="Calibri Light" panose="020F0302020204030204" pitchFamily="34" charset="0"/>
                <a:ea typeface="MS PGothic" charset="0"/>
                <a:cs typeface="Calibri Light" panose="020F0302020204030204" pitchFamily="34" charset="0"/>
              </a:rPr>
              <a:t>write</a:t>
            </a:r>
            <a:r>
              <a:rPr lang="pt-BR" sz="2000" dirty="0">
                <a:latin typeface="Calibri Light" panose="020F0302020204030204" pitchFamily="34" charset="0"/>
                <a:ea typeface="MS PGothic" charset="0"/>
                <a:cs typeface="Calibri Light" panose="020F0302020204030204" pitchFamily="34" charset="0"/>
              </a:rPr>
              <a:t>()</a:t>
            </a:r>
          </a:p>
          <a:p>
            <a:pPr marL="1200150" lvl="2" indent="-342900" algn="just">
              <a:lnSpc>
                <a:spcPct val="90000"/>
              </a:lnSpc>
              <a:buFont typeface="+mj-lt"/>
              <a:buAutoNum type="arabicPeriod"/>
              <a:defRPr/>
            </a:pPr>
            <a:r>
              <a:rPr lang="pt-BR" sz="2000" dirty="0">
                <a:latin typeface="Calibri Light" panose="020F0302020204030204" pitchFamily="34" charset="0"/>
                <a:ea typeface="MS PGothic" charset="0"/>
                <a:cs typeface="Calibri Light" panose="020F0302020204030204" pitchFamily="34" charset="0"/>
              </a:rPr>
              <a:t>A aplicação requisita uma operação de escrita</a:t>
            </a:r>
          </a:p>
          <a:p>
            <a:pPr marL="1200150" lvl="2" indent="-342900" algn="just">
              <a:lnSpc>
                <a:spcPct val="90000"/>
              </a:lnSpc>
              <a:buFont typeface="+mj-lt"/>
              <a:buAutoNum type="arabicPeriod"/>
              <a:defRPr/>
            </a:pPr>
            <a:r>
              <a:rPr lang="pt-BR" sz="2000" dirty="0">
                <a:latin typeface="Calibri Light" panose="020F0302020204030204" pitchFamily="34" charset="0"/>
                <a:ea typeface="MS PGothic" charset="0"/>
                <a:cs typeface="Calibri Light" panose="020F0302020204030204" pitchFamily="34" charset="0"/>
              </a:rPr>
              <a:t>O driver do dispositivo verifica se o dispositivo está ocioso; se está ocupado espera até que esteja ocioso.</a:t>
            </a:r>
          </a:p>
          <a:p>
            <a:pPr marL="1200150" lvl="2" indent="-342900" algn="just">
              <a:lnSpc>
                <a:spcPct val="90000"/>
              </a:lnSpc>
              <a:buFont typeface="+mj-lt"/>
              <a:buAutoNum type="arabicPeriod"/>
              <a:defRPr/>
            </a:pPr>
            <a:r>
              <a:rPr lang="pt-BR" sz="2000" dirty="0">
                <a:solidFill>
                  <a:srgbClr val="000000"/>
                </a:solidFill>
                <a:latin typeface="Calibri Light" panose="020F0302020204030204" pitchFamily="34" charset="0"/>
                <a:ea typeface="MS PGothic" charset="0"/>
                <a:cs typeface="Calibri Light" panose="020F0302020204030204" pitchFamily="34" charset="0"/>
              </a:rPr>
              <a:t>O driver copia dados do espaço de memória do processo usuário para o buffer de dados da controladora</a:t>
            </a:r>
            <a:endParaRPr lang="pt-BR" sz="2000" dirty="0">
              <a:latin typeface="Calibri Light" panose="020F0302020204030204" pitchFamily="34" charset="0"/>
              <a:ea typeface="MS PGothic" charset="0"/>
              <a:cs typeface="Calibri Light" panose="020F0302020204030204" pitchFamily="34" charset="0"/>
            </a:endParaRPr>
          </a:p>
          <a:p>
            <a:pPr marL="1200150" lvl="2" indent="-342900" algn="just">
              <a:lnSpc>
                <a:spcPct val="90000"/>
              </a:lnSpc>
              <a:buFont typeface="+mj-lt"/>
              <a:buAutoNum type="arabicPeriod"/>
              <a:defRPr/>
            </a:pPr>
            <a:r>
              <a:rPr lang="pt-BR" sz="2000" dirty="0">
                <a:latin typeface="Calibri Light" panose="020F0302020204030204" pitchFamily="34" charset="0"/>
                <a:ea typeface="MS PGothic" charset="0"/>
                <a:cs typeface="Calibri Light" panose="020F0302020204030204" pitchFamily="34" charset="0"/>
              </a:rPr>
              <a:t>O driver armazena o comando de saída (output) e seus parâmetros nos registradores de comando do dispositivo, consequentemente inicializando o dispositivo.</a:t>
            </a:r>
          </a:p>
          <a:p>
            <a:pPr marL="1200150" lvl="2" indent="-342900" algn="just">
              <a:lnSpc>
                <a:spcPct val="90000"/>
              </a:lnSpc>
              <a:buFont typeface="+mj-lt"/>
              <a:buAutoNum type="arabicPeriod"/>
              <a:defRPr/>
            </a:pPr>
            <a:r>
              <a:rPr lang="pt-BR" sz="2000" dirty="0">
                <a:latin typeface="Calibri Light" panose="020F0302020204030204" pitchFamily="34" charset="0"/>
                <a:ea typeface="MS PGothic" charset="0"/>
                <a:cs typeface="Calibri Light" panose="020F0302020204030204" pitchFamily="34" charset="0"/>
              </a:rPr>
              <a:t>O driver </a:t>
            </a:r>
            <a:r>
              <a:rPr lang="pt-BR" sz="2000" dirty="0">
                <a:solidFill>
                  <a:srgbClr val="FF0000"/>
                </a:solidFill>
                <a:latin typeface="Calibri Light" panose="020F0302020204030204" pitchFamily="34" charset="0"/>
                <a:ea typeface="MS PGothic" charset="0"/>
                <a:cs typeface="Calibri Light" panose="020F0302020204030204" pitchFamily="34" charset="0"/>
              </a:rPr>
              <a:t>repetidamente </a:t>
            </a:r>
            <a:r>
              <a:rPr lang="pt-BR" sz="2000" dirty="0">
                <a:latin typeface="Calibri Light" panose="020F0302020204030204" pitchFamily="34" charset="0"/>
                <a:ea typeface="MS PGothic" charset="0"/>
                <a:cs typeface="Calibri Light" panose="020F0302020204030204" pitchFamily="34" charset="0"/>
              </a:rPr>
              <a:t>lê o status da controladora para identificar se a operação está concluída.</a:t>
            </a:r>
            <a:endParaRPr lang="pt-BR" sz="2000" dirty="0">
              <a:solidFill>
                <a:srgbClr val="000000"/>
              </a:solidFill>
              <a:latin typeface="Calibri Light" panose="020F0302020204030204" pitchFamily="34" charset="0"/>
              <a:ea typeface="MS PGothic" charset="0"/>
              <a:cs typeface="Calibri Light" panose="020F0302020204030204" pitchFamily="34" charset="0"/>
            </a:endParaRPr>
          </a:p>
          <a:p>
            <a:pPr lvl="2" algn="just">
              <a:lnSpc>
                <a:spcPct val="90000"/>
              </a:lnSpc>
              <a:defRPr/>
            </a:pPr>
            <a:endParaRPr lang="pt-BR" sz="2000" dirty="0">
              <a:latin typeface="Calibri Light" panose="020F0302020204030204" pitchFamily="34" charset="0"/>
              <a:ea typeface="MS PGothic" charset="0"/>
              <a:cs typeface="Calibri Light" panose="020F0302020204030204" pitchFamily="34" charset="0"/>
            </a:endParaRPr>
          </a:p>
          <a:p>
            <a:pPr marL="0" indent="0" algn="just">
              <a:lnSpc>
                <a:spcPct val="90000"/>
              </a:lnSpc>
              <a:buNone/>
              <a:defRPr/>
            </a:pPr>
            <a:r>
              <a:rPr lang="pt-BR" sz="2000" dirty="0">
                <a:latin typeface="Calibri Light" panose="020F0302020204030204" pitchFamily="34" charset="0"/>
                <a:ea typeface="MS PGothic" charset="0"/>
                <a:cs typeface="Calibri Light" panose="020F0302020204030204" pitchFamily="34" charset="0"/>
              </a:rPr>
              <a:t> </a:t>
            </a:r>
          </a:p>
          <a:p>
            <a:pPr marL="457200" lvl="1" indent="0">
              <a:lnSpc>
                <a:spcPct val="90000"/>
              </a:lnSpc>
              <a:buNone/>
              <a:defRPr/>
            </a:pPr>
            <a:endParaRPr lang="pt-BR" sz="2000" dirty="0">
              <a:latin typeface="Calibri Light" panose="020F0302020204030204" pitchFamily="34" charset="0"/>
              <a:ea typeface="MS PGothic" charset="0"/>
              <a:cs typeface="Calibri Light" panose="020F0302020204030204" pitchFamily="34" charset="0"/>
            </a:endParaRPr>
          </a:p>
        </p:txBody>
      </p:sp>
    </p:spTree>
    <p:extLst>
      <p:ext uri="{BB962C8B-B14F-4D97-AF65-F5344CB8AC3E}">
        <p14:creationId xmlns:p14="http://schemas.microsoft.com/office/powerpoint/2010/main" val="378091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700088" y="277813"/>
            <a:ext cx="11029950" cy="576262"/>
          </a:xfrm>
        </p:spPr>
        <p:txBody>
          <a:bodyPr/>
          <a:lstStyle/>
          <a:p>
            <a:pPr eaLnBrk="1" hangingPunct="1"/>
            <a:r>
              <a:rPr lang="pt-BR" sz="3600" dirty="0">
                <a:ea typeface="MS PGothic" charset="0"/>
              </a:rPr>
              <a:t>Estrutura de  </a:t>
            </a:r>
            <a:r>
              <a:rPr lang="pt-BR" sz="3600" dirty="0" err="1">
                <a:ea typeface="MS PGothic" charset="0"/>
              </a:rPr>
              <a:t>I</a:t>
            </a:r>
            <a:r>
              <a:rPr lang="pt-BR" sz="3600" dirty="0">
                <a:ea typeface="MS PGothic" charset="0"/>
              </a:rPr>
              <a:t>/O com interrupções </a:t>
            </a:r>
          </a:p>
        </p:txBody>
      </p:sp>
      <p:sp>
        <p:nvSpPr>
          <p:cNvPr id="24578" name="Rectangle 3"/>
          <p:cNvSpPr>
            <a:spLocks noGrp="1" noChangeArrowheads="1"/>
          </p:cNvSpPr>
          <p:nvPr>
            <p:ph type="body" idx="4294967295"/>
          </p:nvPr>
        </p:nvSpPr>
        <p:spPr>
          <a:xfrm>
            <a:off x="700088" y="887413"/>
            <a:ext cx="11029949" cy="5745162"/>
          </a:xfrm>
        </p:spPr>
        <p:txBody>
          <a:bodyPr/>
          <a:lstStyle/>
          <a:p>
            <a:pPr marL="0" indent="0" algn="just">
              <a:lnSpc>
                <a:spcPct val="90000"/>
              </a:lnSpc>
              <a:buNone/>
              <a:defRPr/>
            </a:pPr>
            <a:endParaRPr lang="pt-BR" sz="2000" dirty="0">
              <a:latin typeface="Calibri Light" panose="020F0302020204030204" pitchFamily="34" charset="0"/>
              <a:ea typeface="MS PGothic" charset="0"/>
              <a:cs typeface="Calibri Light" panose="020F0302020204030204" pitchFamily="34" charset="0"/>
            </a:endParaRPr>
          </a:p>
          <a:p>
            <a:pPr algn="just">
              <a:lnSpc>
                <a:spcPct val="90000"/>
              </a:lnSpc>
              <a:defRPr/>
            </a:pPr>
            <a:r>
              <a:rPr lang="pt-BR" sz="2000" dirty="0">
                <a:latin typeface="Calibri Light" panose="020F0302020204030204" pitchFamily="34" charset="0"/>
                <a:ea typeface="MS PGothic" charset="0"/>
                <a:cs typeface="Calibri Light" panose="020F0302020204030204" pitchFamily="34" charset="0"/>
              </a:rPr>
              <a:t>Com interrupções a CPU, executando o Driver do dispositivo, inicia uma operação com controladora e aguarda a notificação sobre a sua conclusão por meio de uma interrupção. </a:t>
            </a:r>
          </a:p>
          <a:p>
            <a:pPr lvl="1" algn="just">
              <a:lnSpc>
                <a:spcPct val="90000"/>
              </a:lnSpc>
              <a:defRPr/>
            </a:pPr>
            <a:r>
              <a:rPr lang="pt-BR" sz="2000" dirty="0">
                <a:latin typeface="Calibri Light" panose="020F0302020204030204" pitchFamily="34" charset="0"/>
                <a:ea typeface="MS PGothic" charset="0"/>
                <a:cs typeface="Calibri Light" panose="020F0302020204030204" pitchFamily="34" charset="0"/>
              </a:rPr>
              <a:t>Assim, a CPU pode se ocupar com outra atividade enquanto a controladora estiver ocupada com a operação solicitada.</a:t>
            </a:r>
          </a:p>
          <a:p>
            <a:pPr lvl="1" algn="just">
              <a:lnSpc>
                <a:spcPct val="90000"/>
              </a:lnSpc>
              <a:defRPr/>
            </a:pPr>
            <a:r>
              <a:rPr lang="pt-BR" sz="2000" dirty="0">
                <a:latin typeface="Calibri Light" panose="020F0302020204030204" pitchFamily="34" charset="0"/>
                <a:ea typeface="MS PGothic" charset="0"/>
                <a:cs typeface="Calibri Light" panose="020F0302020204030204" pitchFamily="34" charset="0"/>
              </a:rPr>
              <a:t>Ao receber a interrupção, a </a:t>
            </a:r>
            <a:r>
              <a:rPr lang="pt-BR" sz="2000" dirty="0" err="1">
                <a:latin typeface="Calibri Light" panose="020F0302020204030204" pitchFamily="34" charset="0"/>
                <a:ea typeface="MS PGothic" charset="0"/>
                <a:cs typeface="Calibri Light" panose="020F0302020204030204" pitchFamily="34" charset="0"/>
              </a:rPr>
              <a:t>cpu</a:t>
            </a:r>
            <a:r>
              <a:rPr lang="pt-BR" sz="2000" dirty="0">
                <a:latin typeface="Calibri Light" panose="020F0302020204030204" pitchFamily="34" charset="0"/>
                <a:ea typeface="MS PGothic" charset="0"/>
                <a:cs typeface="Calibri Light" panose="020F0302020204030204" pitchFamily="34" charset="0"/>
              </a:rPr>
              <a:t> para o que está fazendo e transfere o controle ao driver para fazer a movimentação dos dados do buffer da controladora para a memória (leitura), ou vice-versa (escrita).</a:t>
            </a:r>
          </a:p>
          <a:p>
            <a:pPr marL="457200" lvl="1" indent="0" algn="just">
              <a:lnSpc>
                <a:spcPct val="90000"/>
              </a:lnSpc>
              <a:buNone/>
              <a:defRPr/>
            </a:pPr>
            <a:r>
              <a:rPr lang="pt-BR" sz="2000" dirty="0">
                <a:latin typeface="Calibri Light" panose="020F0302020204030204" pitchFamily="34" charset="0"/>
                <a:ea typeface="MS PGothic" charset="0"/>
                <a:cs typeface="Calibri Light" panose="020F0302020204030204" pitchFamily="34" charset="0"/>
              </a:rPr>
              <a:t> </a:t>
            </a:r>
          </a:p>
          <a:p>
            <a:pPr algn="just">
              <a:lnSpc>
                <a:spcPct val="90000"/>
              </a:lnSpc>
              <a:defRPr/>
            </a:pPr>
            <a:r>
              <a:rPr lang="pt-BR" sz="2000" dirty="0">
                <a:latin typeface="Calibri Light" panose="020F0302020204030204" pitchFamily="34" charset="0"/>
                <a:ea typeface="MS PGothic" charset="0"/>
                <a:cs typeface="Calibri Light" panose="020F0302020204030204" pitchFamily="34" charset="0"/>
              </a:rPr>
              <a:t>Entretanto, embora mais eficiente que o </a:t>
            </a:r>
            <a:r>
              <a:rPr lang="pt-BR" sz="2000" i="1" dirty="0" err="1">
                <a:latin typeface="Calibri Light" panose="020F0302020204030204" pitchFamily="34" charset="0"/>
                <a:ea typeface="MS PGothic" charset="0"/>
                <a:cs typeface="Calibri Light" panose="020F0302020204030204" pitchFamily="34" charset="0"/>
              </a:rPr>
              <a:t>pooling</a:t>
            </a:r>
            <a:r>
              <a:rPr lang="pt-BR" sz="2000" dirty="0">
                <a:latin typeface="Calibri Light" panose="020F0302020204030204" pitchFamily="34" charset="0"/>
                <a:ea typeface="MS PGothic" charset="0"/>
                <a:cs typeface="Calibri Light" panose="020F0302020204030204" pitchFamily="34" charset="0"/>
              </a:rPr>
              <a:t>, exige mais complexidade de hardware, e não é tão eficiente para operações envolvendo transferências de grandes volumes de dados, pois é gerada uma interrupção a cada byte ou palavra de dados lido/escrito pela controladora.</a:t>
            </a:r>
            <a:endParaRPr lang="pt-BR" sz="2000" dirty="0">
              <a:solidFill>
                <a:srgbClr val="0000FF"/>
              </a:solidFill>
              <a:latin typeface="Calibri Light" panose="020F0302020204030204" pitchFamily="34" charset="0"/>
              <a:ea typeface="MS PGothic" charset="0"/>
              <a:cs typeface="Calibri Light" panose="020F0302020204030204" pitchFamily="34" charset="0"/>
            </a:endParaRPr>
          </a:p>
        </p:txBody>
      </p:sp>
    </p:spTree>
    <p:extLst>
      <p:ext uri="{BB962C8B-B14F-4D97-AF65-F5344CB8AC3E}">
        <p14:creationId xmlns:p14="http://schemas.microsoft.com/office/powerpoint/2010/main" val="241174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578">
                                            <p:txEl>
                                              <p:pRg st="1" end="1"/>
                                            </p:txEl>
                                          </p:spTgt>
                                        </p:tgtEl>
                                        <p:attrNameLst>
                                          <p:attrName>style.visibility</p:attrName>
                                        </p:attrNameLst>
                                      </p:cBhvr>
                                      <p:to>
                                        <p:strVal val="visible"/>
                                      </p:to>
                                    </p:set>
                                    <p:anim calcmode="lin" valueType="num">
                                      <p:cBhvr additive="base">
                                        <p:cTn id="7" dur="500"/>
                                        <p:tgtEl>
                                          <p:spTgt spid="24578">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24578">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4578">
                                            <p:txEl>
                                              <p:pRg st="2" end="2"/>
                                            </p:txEl>
                                          </p:spTgt>
                                        </p:tgtEl>
                                        <p:attrNameLst>
                                          <p:attrName>style.visibility</p:attrName>
                                        </p:attrNameLst>
                                      </p:cBhvr>
                                      <p:to>
                                        <p:strVal val="visible"/>
                                      </p:to>
                                    </p:set>
                                    <p:anim calcmode="lin" valueType="num">
                                      <p:cBhvr additive="base">
                                        <p:cTn id="13" dur="500"/>
                                        <p:tgtEl>
                                          <p:spTgt spid="24578">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24578">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24578">
                                            <p:txEl>
                                              <p:pRg st="3" end="3"/>
                                            </p:txEl>
                                          </p:spTgt>
                                        </p:tgtEl>
                                        <p:attrNameLst>
                                          <p:attrName>style.visibility</p:attrName>
                                        </p:attrNameLst>
                                      </p:cBhvr>
                                      <p:to>
                                        <p:strVal val="visible"/>
                                      </p:to>
                                    </p:set>
                                    <p:anim calcmode="lin" valueType="num">
                                      <p:cBhvr additive="base">
                                        <p:cTn id="19" dur="500"/>
                                        <p:tgtEl>
                                          <p:spTgt spid="24578">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2457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24578">
                                            <p:txEl>
                                              <p:pRg st="4" end="4"/>
                                            </p:txEl>
                                          </p:spTgt>
                                        </p:tgtEl>
                                        <p:attrNameLst>
                                          <p:attrName>style.visibility</p:attrName>
                                        </p:attrNameLst>
                                      </p:cBhvr>
                                      <p:to>
                                        <p:strVal val="visible"/>
                                      </p:to>
                                    </p:set>
                                    <p:anim calcmode="lin" valueType="num">
                                      <p:cBhvr additive="base">
                                        <p:cTn id="25" dur="500"/>
                                        <p:tgtEl>
                                          <p:spTgt spid="24578">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24578">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24578">
                                            <p:txEl>
                                              <p:pRg st="5" end="5"/>
                                            </p:txEl>
                                          </p:spTgt>
                                        </p:tgtEl>
                                        <p:attrNameLst>
                                          <p:attrName>style.visibility</p:attrName>
                                        </p:attrNameLst>
                                      </p:cBhvr>
                                      <p:to>
                                        <p:strVal val="visible"/>
                                      </p:to>
                                    </p:set>
                                    <p:anim calcmode="lin" valueType="num">
                                      <p:cBhvr additive="base">
                                        <p:cTn id="29" dur="500"/>
                                        <p:tgtEl>
                                          <p:spTgt spid="24578">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245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628650" y="277813"/>
            <a:ext cx="10687050" cy="576262"/>
          </a:xfrm>
        </p:spPr>
        <p:txBody>
          <a:bodyPr/>
          <a:lstStyle/>
          <a:p>
            <a:pPr eaLnBrk="1" hangingPunct="1"/>
            <a:r>
              <a:rPr lang="en-US" sz="3600" dirty="0" err="1">
                <a:ea typeface="MS PGothic" charset="0"/>
              </a:rPr>
              <a:t>Estrutura</a:t>
            </a:r>
            <a:r>
              <a:rPr lang="en-US" sz="3600" dirty="0">
                <a:ea typeface="MS PGothic" charset="0"/>
              </a:rPr>
              <a:t> de  I/O com DMA </a:t>
            </a:r>
          </a:p>
        </p:txBody>
      </p:sp>
      <p:sp>
        <p:nvSpPr>
          <p:cNvPr id="24578" name="Rectangle 3"/>
          <p:cNvSpPr>
            <a:spLocks noGrp="1" noChangeArrowheads="1"/>
          </p:cNvSpPr>
          <p:nvPr>
            <p:ph type="body" idx="4294967295"/>
          </p:nvPr>
        </p:nvSpPr>
        <p:spPr>
          <a:xfrm>
            <a:off x="628650" y="887413"/>
            <a:ext cx="11029949" cy="5745162"/>
          </a:xfrm>
        </p:spPr>
        <p:txBody>
          <a:bodyPr/>
          <a:lstStyle/>
          <a:p>
            <a:pPr marL="0" indent="0" algn="just">
              <a:lnSpc>
                <a:spcPct val="90000"/>
              </a:lnSpc>
              <a:buNone/>
              <a:defRPr/>
            </a:pPr>
            <a:endParaRPr lang="pt-BR" sz="2000" dirty="0">
              <a:latin typeface="Calibri Light" panose="020F0302020204030204" pitchFamily="34" charset="0"/>
              <a:ea typeface="MS PGothic" charset="0"/>
              <a:cs typeface="Calibri Light" panose="020F0302020204030204" pitchFamily="34" charset="0"/>
            </a:endParaRPr>
          </a:p>
          <a:p>
            <a:pPr algn="just">
              <a:lnSpc>
                <a:spcPct val="90000"/>
              </a:lnSpc>
              <a:defRPr/>
            </a:pPr>
            <a:r>
              <a:rPr lang="pt-BR" sz="2000" dirty="0">
                <a:solidFill>
                  <a:srgbClr val="000000"/>
                </a:solidFill>
                <a:latin typeface="Calibri Light" panose="020F0302020204030204" pitchFamily="34" charset="0"/>
                <a:ea typeface="MS PGothic" charset="0"/>
                <a:cs typeface="Calibri Light" panose="020F0302020204030204" pitchFamily="34" charset="0"/>
              </a:rPr>
              <a:t>Neste caso, a controladora é equipada com hardware especial capaz de fazer transferências de dados entre buffers da controladora e a memória sem a participação da CPU. O driver apenas solicita a operação e informa a posição de memória onde os dados deveriam ser lidos (no caso de um </a:t>
            </a:r>
            <a:r>
              <a:rPr lang="pt-BR" sz="2000" dirty="0" err="1">
                <a:solidFill>
                  <a:srgbClr val="000000"/>
                </a:solidFill>
                <a:latin typeface="Calibri Light" panose="020F0302020204030204" pitchFamily="34" charset="0"/>
                <a:ea typeface="MS PGothic" charset="0"/>
                <a:cs typeface="Calibri Light" panose="020F0302020204030204" pitchFamily="34" charset="0"/>
              </a:rPr>
              <a:t>write</a:t>
            </a:r>
            <a:r>
              <a:rPr lang="pt-BR" sz="2000" dirty="0">
                <a:solidFill>
                  <a:srgbClr val="000000"/>
                </a:solidFill>
                <a:latin typeface="Calibri Light" panose="020F0302020204030204" pitchFamily="34" charset="0"/>
                <a:ea typeface="MS PGothic" charset="0"/>
                <a:cs typeface="Calibri Light" panose="020F0302020204030204" pitchFamily="34" charset="0"/>
              </a:rPr>
              <a:t>) ou gravados (no caso de uma operação de leitura). </a:t>
            </a:r>
          </a:p>
          <a:p>
            <a:pPr algn="just">
              <a:lnSpc>
                <a:spcPct val="90000"/>
              </a:lnSpc>
              <a:defRPr/>
            </a:pPr>
            <a:endParaRPr lang="pt-BR" sz="2000" dirty="0">
              <a:solidFill>
                <a:srgbClr val="000000"/>
              </a:solidFill>
              <a:latin typeface="Calibri Light" panose="020F0302020204030204" pitchFamily="34" charset="0"/>
              <a:ea typeface="MS PGothic" charset="0"/>
              <a:cs typeface="Calibri Light" panose="020F0302020204030204" pitchFamily="34" charset="0"/>
            </a:endParaRPr>
          </a:p>
          <a:p>
            <a:pPr algn="just">
              <a:lnSpc>
                <a:spcPct val="90000"/>
              </a:lnSpc>
              <a:defRPr/>
            </a:pPr>
            <a:endParaRPr lang="pt-BR" sz="2000" dirty="0">
              <a:solidFill>
                <a:srgbClr val="000000"/>
              </a:solidFill>
              <a:latin typeface="Calibri Light" panose="020F0302020204030204" pitchFamily="34" charset="0"/>
              <a:ea typeface="MS PGothic" charset="0"/>
              <a:cs typeface="Calibri Light" panose="020F0302020204030204" pitchFamily="34" charset="0"/>
            </a:endParaRPr>
          </a:p>
          <a:p>
            <a:pPr algn="just">
              <a:lnSpc>
                <a:spcPct val="90000"/>
              </a:lnSpc>
              <a:defRPr/>
            </a:pPr>
            <a:r>
              <a:rPr lang="pt-BR" sz="2000" dirty="0">
                <a:solidFill>
                  <a:srgbClr val="000000"/>
                </a:solidFill>
                <a:latin typeface="Calibri Light" panose="020F0302020204030204" pitchFamily="34" charset="0"/>
                <a:ea typeface="MS PGothic" charset="0"/>
                <a:cs typeface="Calibri Light" panose="020F0302020204030204" pitchFamily="34" charset="0"/>
              </a:rPr>
              <a:t>A controladora apenas informa sobre o término da transferência por meio de uma única interrupção.</a:t>
            </a:r>
          </a:p>
          <a:p>
            <a:pPr marL="0" indent="0" algn="just">
              <a:lnSpc>
                <a:spcPct val="90000"/>
              </a:lnSpc>
              <a:buNone/>
              <a:defRPr/>
            </a:pPr>
            <a:endParaRPr lang="pt-BR" sz="2000" dirty="0">
              <a:solidFill>
                <a:srgbClr val="000000"/>
              </a:solidFill>
              <a:latin typeface="Calibri Light" panose="020F0302020204030204" pitchFamily="34" charset="0"/>
              <a:ea typeface="MS PGothic" charset="0"/>
              <a:cs typeface="Calibri Light" panose="020F0302020204030204" pitchFamily="34" charset="0"/>
            </a:endParaRPr>
          </a:p>
          <a:p>
            <a:pPr algn="just">
              <a:lnSpc>
                <a:spcPct val="90000"/>
              </a:lnSpc>
              <a:defRPr/>
            </a:pPr>
            <a:endParaRPr lang="pt-BR" sz="2000" dirty="0">
              <a:solidFill>
                <a:srgbClr val="000000"/>
              </a:solidFill>
              <a:latin typeface="Calibri Light" panose="020F0302020204030204" pitchFamily="34" charset="0"/>
              <a:ea typeface="MS PGothic" charset="0"/>
              <a:cs typeface="Calibri Light" panose="020F0302020204030204" pitchFamily="34" charset="0"/>
            </a:endParaRPr>
          </a:p>
          <a:p>
            <a:pPr algn="just">
              <a:lnSpc>
                <a:spcPct val="90000"/>
              </a:lnSpc>
              <a:defRPr/>
            </a:pPr>
            <a:r>
              <a:rPr lang="pt-BR" sz="2000" dirty="0">
                <a:solidFill>
                  <a:srgbClr val="000000"/>
                </a:solidFill>
                <a:latin typeface="Calibri Light" panose="020F0302020204030204" pitchFamily="34" charset="0"/>
                <a:ea typeface="MS PGothic" charset="0"/>
                <a:cs typeface="Calibri Light" panose="020F0302020204030204" pitchFamily="34" charset="0"/>
              </a:rPr>
              <a:t>Mais eficiente, e ideal para grandes transferências de dados. Entretanto exige um hardware de controladora mais complexo.</a:t>
            </a:r>
            <a:endParaRPr lang="pt-BR" sz="2000" dirty="0">
              <a:solidFill>
                <a:srgbClr val="0000FF"/>
              </a:solidFill>
              <a:latin typeface="Calibri Light" panose="020F0302020204030204" pitchFamily="34" charset="0"/>
              <a:ea typeface="MS PGothic" charset="0"/>
              <a:cs typeface="Calibri Light" panose="020F0302020204030204" pitchFamily="34" charset="0"/>
            </a:endParaRPr>
          </a:p>
          <a:p>
            <a:pPr marL="457200" lvl="1" indent="0">
              <a:lnSpc>
                <a:spcPct val="90000"/>
              </a:lnSpc>
              <a:buNone/>
              <a:defRPr/>
            </a:pPr>
            <a:endParaRPr lang="pt-BR" sz="2000" dirty="0">
              <a:latin typeface="Calibri Light" panose="020F0302020204030204" pitchFamily="34" charset="0"/>
              <a:ea typeface="MS PGothic" charset="0"/>
              <a:cs typeface="Calibri Light" panose="020F0302020204030204" pitchFamily="34" charset="0"/>
            </a:endParaRPr>
          </a:p>
        </p:txBody>
      </p:sp>
    </p:spTree>
    <p:extLst>
      <p:ext uri="{BB962C8B-B14F-4D97-AF65-F5344CB8AC3E}">
        <p14:creationId xmlns:p14="http://schemas.microsoft.com/office/powerpoint/2010/main" val="3811578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628650" y="277813"/>
            <a:ext cx="10687050" cy="576262"/>
          </a:xfrm>
        </p:spPr>
        <p:txBody>
          <a:bodyPr/>
          <a:lstStyle/>
          <a:p>
            <a:pPr eaLnBrk="1" hangingPunct="1"/>
            <a:r>
              <a:rPr lang="en-US" sz="3600" dirty="0" err="1">
                <a:ea typeface="MS PGothic" charset="0"/>
              </a:rPr>
              <a:t>Estrutura</a:t>
            </a:r>
            <a:r>
              <a:rPr lang="en-US" sz="3600" dirty="0">
                <a:ea typeface="MS PGothic" charset="0"/>
              </a:rPr>
              <a:t> de  I/O com DMA (cont.) </a:t>
            </a:r>
          </a:p>
        </p:txBody>
      </p:sp>
      <p:pic>
        <p:nvPicPr>
          <p:cNvPr id="3" name="Picture 2">
            <a:extLst>
              <a:ext uri="{FF2B5EF4-FFF2-40B4-BE49-F238E27FC236}">
                <a16:creationId xmlns:a16="http://schemas.microsoft.com/office/drawing/2014/main" id="{0240218F-50B8-8346-B925-72162AAF527A}"/>
              </a:ext>
            </a:extLst>
          </p:cNvPr>
          <p:cNvPicPr>
            <a:picLocks noChangeAspect="1"/>
          </p:cNvPicPr>
          <p:nvPr/>
        </p:nvPicPr>
        <p:blipFill>
          <a:blip r:embed="rId3"/>
          <a:stretch>
            <a:fillRect/>
          </a:stretch>
        </p:blipFill>
        <p:spPr>
          <a:xfrm>
            <a:off x="2576945" y="1294328"/>
            <a:ext cx="6395605" cy="4983772"/>
          </a:xfrm>
          <a:prstGeom prst="rect">
            <a:avLst/>
          </a:prstGeom>
        </p:spPr>
      </p:pic>
    </p:spTree>
    <p:extLst>
      <p:ext uri="{BB962C8B-B14F-4D97-AF65-F5344CB8AC3E}">
        <p14:creationId xmlns:p14="http://schemas.microsoft.com/office/powerpoint/2010/main" val="490047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E64A-B1CE-DA40-957D-FECB4F4EE039}"/>
              </a:ext>
            </a:extLst>
          </p:cNvPr>
          <p:cNvSpPr>
            <a:spLocks noGrp="1"/>
          </p:cNvSpPr>
          <p:nvPr>
            <p:ph type="ctrTitle"/>
          </p:nvPr>
        </p:nvSpPr>
        <p:spPr>
          <a:xfrm>
            <a:off x="914400" y="1622323"/>
            <a:ext cx="10363200" cy="1692171"/>
          </a:xfrm>
        </p:spPr>
        <p:txBody>
          <a:bodyPr/>
          <a:lstStyle/>
          <a:p>
            <a:pPr algn="ctr"/>
            <a:r>
              <a:rPr lang="pt-BR" dirty="0"/>
              <a:t>Inicialização e serviços do Sistema Operacional</a:t>
            </a:r>
          </a:p>
        </p:txBody>
      </p:sp>
    </p:spTree>
    <p:extLst>
      <p:ext uri="{BB962C8B-B14F-4D97-AF65-F5344CB8AC3E}">
        <p14:creationId xmlns:p14="http://schemas.microsoft.com/office/powerpoint/2010/main" val="87413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mp_hardware_app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875" y="1545610"/>
            <a:ext cx="4766645" cy="5028429"/>
          </a:xfrm>
          <a:prstGeom prst="rect">
            <a:avLst/>
          </a:prstGeom>
        </p:spPr>
      </p:pic>
      <p:sp>
        <p:nvSpPr>
          <p:cNvPr id="6" name="Right Brace 5"/>
          <p:cNvSpPr/>
          <p:nvPr/>
        </p:nvSpPr>
        <p:spPr bwMode="auto">
          <a:xfrm>
            <a:off x="7319282" y="3348969"/>
            <a:ext cx="384408" cy="3317668"/>
          </a:xfrm>
          <a:prstGeom prst="rightBrace">
            <a:avLst/>
          </a:prstGeom>
          <a:noFill/>
          <a:ln w="349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pt-BR" dirty="0">
              <a:noFill/>
            </a:endParaRPr>
          </a:p>
        </p:txBody>
      </p:sp>
      <p:sp>
        <p:nvSpPr>
          <p:cNvPr id="7" name="TextBox 6"/>
          <p:cNvSpPr txBox="1"/>
          <p:nvPr/>
        </p:nvSpPr>
        <p:spPr>
          <a:xfrm>
            <a:off x="7871493" y="4684637"/>
            <a:ext cx="2623632" cy="646331"/>
          </a:xfrm>
          <a:prstGeom prst="rect">
            <a:avLst/>
          </a:prstGeom>
          <a:noFill/>
        </p:spPr>
        <p:txBody>
          <a:bodyPr wrap="square" rtlCol="0">
            <a:spAutoFit/>
          </a:bodyPr>
          <a:lstStyle/>
          <a:p>
            <a:pPr algn="ctr"/>
            <a:r>
              <a:rPr lang="pt-BR" dirty="0">
                <a:latin typeface="Calibri Light" panose="020F0302020204030204" pitchFamily="34" charset="0"/>
                <a:cs typeface="Calibri Light" panose="020F0302020204030204" pitchFamily="34" charset="0"/>
              </a:rPr>
              <a:t>Recursos de hardware usados pelas aplicações</a:t>
            </a:r>
          </a:p>
        </p:txBody>
      </p:sp>
      <p:sp>
        <p:nvSpPr>
          <p:cNvPr id="8" name="Right Brace 7"/>
          <p:cNvSpPr/>
          <p:nvPr/>
        </p:nvSpPr>
        <p:spPr bwMode="auto">
          <a:xfrm>
            <a:off x="7323722" y="1487512"/>
            <a:ext cx="384408" cy="576262"/>
          </a:xfrm>
          <a:prstGeom prst="rightBrace">
            <a:avLst/>
          </a:prstGeom>
          <a:noFill/>
          <a:ln w="349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pt-BR" dirty="0">
              <a:noFill/>
            </a:endParaRPr>
          </a:p>
        </p:txBody>
      </p:sp>
      <p:sp>
        <p:nvSpPr>
          <p:cNvPr id="9" name="TextBox 8"/>
          <p:cNvSpPr txBox="1"/>
          <p:nvPr/>
        </p:nvSpPr>
        <p:spPr>
          <a:xfrm>
            <a:off x="8074511" y="1553127"/>
            <a:ext cx="2420614" cy="369332"/>
          </a:xfrm>
          <a:prstGeom prst="rect">
            <a:avLst/>
          </a:prstGeom>
          <a:noFill/>
        </p:spPr>
        <p:txBody>
          <a:bodyPr wrap="square" rtlCol="0">
            <a:spAutoFit/>
          </a:bodyPr>
          <a:lstStyle/>
          <a:p>
            <a:r>
              <a:rPr lang="pt-BR" dirty="0">
                <a:latin typeface="Calibri Light" panose="020F0302020204030204" pitchFamily="34" charset="0"/>
                <a:cs typeface="Calibri Light" panose="020F0302020204030204" pitchFamily="34" charset="0"/>
              </a:rPr>
              <a:t>Aplicações</a:t>
            </a:r>
          </a:p>
        </p:txBody>
      </p:sp>
      <p:pic>
        <p:nvPicPr>
          <p:cNvPr id="10" name="Picture 9" descr="so_fi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8544" y="2285094"/>
            <a:ext cx="4364936" cy="973440"/>
          </a:xfrm>
          <a:prstGeom prst="rect">
            <a:avLst/>
          </a:prstGeom>
        </p:spPr>
      </p:pic>
      <p:sp>
        <p:nvSpPr>
          <p:cNvPr id="11" name="Right Brace 10"/>
          <p:cNvSpPr/>
          <p:nvPr/>
        </p:nvSpPr>
        <p:spPr bwMode="auto">
          <a:xfrm>
            <a:off x="7328162" y="2303491"/>
            <a:ext cx="384408" cy="923330"/>
          </a:xfrm>
          <a:prstGeom prst="rightBrace">
            <a:avLst/>
          </a:prstGeom>
          <a:noFill/>
          <a:ln w="349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pt-BR" dirty="0">
              <a:noFill/>
            </a:endParaRPr>
          </a:p>
        </p:txBody>
      </p:sp>
      <p:sp>
        <p:nvSpPr>
          <p:cNvPr id="12" name="TextBox 11"/>
          <p:cNvSpPr txBox="1"/>
          <p:nvPr/>
        </p:nvSpPr>
        <p:spPr>
          <a:xfrm>
            <a:off x="7839322" y="2293966"/>
            <a:ext cx="3029304" cy="1200329"/>
          </a:xfrm>
          <a:prstGeom prst="rect">
            <a:avLst/>
          </a:prstGeom>
          <a:noFill/>
        </p:spPr>
        <p:txBody>
          <a:bodyPr wrap="square" rtlCol="0">
            <a:spAutoFit/>
          </a:bodyPr>
          <a:lstStyle/>
          <a:p>
            <a:pPr algn="ctr"/>
            <a:r>
              <a:rPr lang="pt-BR" dirty="0">
                <a:latin typeface="Calibri Light" panose="020F0302020204030204" pitchFamily="34" charset="0"/>
                <a:cs typeface="Calibri Light" panose="020F0302020204030204" pitchFamily="34" charset="0"/>
              </a:rPr>
              <a:t> </a:t>
            </a:r>
            <a:r>
              <a:rPr lang="pt-BR" u="sng" dirty="0" err="1">
                <a:latin typeface="Calibri Light" panose="020F0302020204030204" pitchFamily="34" charset="0"/>
                <a:cs typeface="Calibri Light" panose="020F0302020204030204" pitchFamily="34" charset="0"/>
              </a:rPr>
              <a:t>Kerne</a:t>
            </a:r>
            <a:r>
              <a:rPr lang="pt-BR" dirty="0" err="1">
                <a:latin typeface="Calibri Light" panose="020F0302020204030204" pitchFamily="34" charset="0"/>
                <a:cs typeface="Calibri Light" panose="020F0302020204030204" pitchFamily="34" charset="0"/>
              </a:rPr>
              <a:t>l</a:t>
            </a:r>
            <a:r>
              <a:rPr lang="pt-BR" dirty="0">
                <a:latin typeface="Calibri Light" panose="020F0302020204030204" pitchFamily="34" charset="0"/>
                <a:cs typeface="Calibri Light" panose="020F0302020204030204" pitchFamily="34" charset="0"/>
              </a:rPr>
              <a:t>, software intermediário com privilégios de acesso que gerencia os recursos de hardware</a:t>
            </a:r>
          </a:p>
        </p:txBody>
      </p:sp>
      <p:sp>
        <p:nvSpPr>
          <p:cNvPr id="13" name="Title 12"/>
          <p:cNvSpPr>
            <a:spLocks noGrp="1"/>
          </p:cNvSpPr>
          <p:nvPr>
            <p:ph type="title"/>
          </p:nvPr>
        </p:nvSpPr>
        <p:spPr>
          <a:xfrm>
            <a:off x="613458" y="68649"/>
            <a:ext cx="11435974" cy="1200329"/>
          </a:xfrm>
        </p:spPr>
        <p:txBody>
          <a:bodyPr/>
          <a:lstStyle/>
          <a:p>
            <a:pPr algn="l"/>
            <a:r>
              <a:rPr lang="pt-BR" sz="3600" dirty="0"/>
              <a:t>Visão abstrata dos componentes de um sistema de computação  </a:t>
            </a:r>
          </a:p>
        </p:txBody>
      </p:sp>
    </p:spTree>
    <p:extLst>
      <p:ext uri="{BB962C8B-B14F-4D97-AF65-F5344CB8AC3E}">
        <p14:creationId xmlns:p14="http://schemas.microsoft.com/office/powerpoint/2010/main" val="47531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737419" y="182563"/>
            <a:ext cx="9473381" cy="576262"/>
          </a:xfrm>
        </p:spPr>
        <p:txBody>
          <a:bodyPr/>
          <a:lstStyle/>
          <a:p>
            <a:pPr eaLnBrk="1" hangingPunct="1"/>
            <a:r>
              <a:rPr lang="pt-BR" dirty="0">
                <a:ea typeface="MS PGothic" charset="0"/>
              </a:rPr>
              <a:t>Inicialização do Sistema do Operacional</a:t>
            </a:r>
          </a:p>
        </p:txBody>
      </p:sp>
      <p:sp>
        <p:nvSpPr>
          <p:cNvPr id="22530" name="Rectangle 3"/>
          <p:cNvSpPr>
            <a:spLocks noGrp="1" noChangeArrowheads="1"/>
          </p:cNvSpPr>
          <p:nvPr>
            <p:ph type="body" idx="4294967295"/>
          </p:nvPr>
        </p:nvSpPr>
        <p:spPr>
          <a:xfrm>
            <a:off x="737419" y="925264"/>
            <a:ext cx="11046542" cy="2785763"/>
          </a:xfrm>
        </p:spPr>
        <p:txBody>
          <a:bodyPr/>
          <a:lstStyle/>
          <a:p>
            <a:pPr algn="just"/>
            <a:r>
              <a:rPr lang="pt-BR" sz="2400" dirty="0">
                <a:latin typeface="Calibri Light" panose="020F0302020204030204" pitchFamily="34" charset="0"/>
                <a:ea typeface="MS PGothic" charset="0"/>
                <a:cs typeface="Calibri Light" panose="020F0302020204030204" pitchFamily="34" charset="0"/>
              </a:rPr>
              <a:t>O</a:t>
            </a:r>
            <a:r>
              <a:rPr lang="pt-BR" sz="2400" dirty="0">
                <a:solidFill>
                  <a:srgbClr val="3366FF"/>
                </a:solidFill>
                <a:latin typeface="Calibri Light" panose="020F0302020204030204" pitchFamily="34" charset="0"/>
                <a:ea typeface="MS PGothic" charset="0"/>
                <a:cs typeface="Calibri Light" panose="020F0302020204030204" pitchFamily="34" charset="0"/>
              </a:rPr>
              <a:t> </a:t>
            </a:r>
            <a:r>
              <a:rPr lang="pt-BR" sz="2400" u="sng" dirty="0">
                <a:latin typeface="Calibri Light" panose="020F0302020204030204" pitchFamily="34" charset="0"/>
                <a:ea typeface="MS PGothic" charset="0"/>
                <a:cs typeface="Calibri Light" panose="020F0302020204030204" pitchFamily="34" charset="0"/>
              </a:rPr>
              <a:t>programa </a:t>
            </a:r>
            <a:r>
              <a:rPr lang="pt-BR" sz="2400" u="sng" dirty="0" err="1">
                <a:latin typeface="Calibri Light" panose="020F0302020204030204" pitchFamily="34" charset="0"/>
                <a:ea typeface="MS PGothic" charset="0"/>
                <a:cs typeface="Calibri Light" panose="020F0302020204030204" pitchFamily="34" charset="0"/>
              </a:rPr>
              <a:t>Bootstrap</a:t>
            </a:r>
            <a:r>
              <a:rPr lang="pt-BR" sz="2400" dirty="0">
                <a:solidFill>
                  <a:srgbClr val="3366FF"/>
                </a:solidFill>
                <a:latin typeface="Calibri Light" panose="020F0302020204030204" pitchFamily="34" charset="0"/>
                <a:ea typeface="MS PGothic" charset="0"/>
                <a:cs typeface="Calibri Light" panose="020F0302020204030204" pitchFamily="34" charset="0"/>
              </a:rPr>
              <a:t>, </a:t>
            </a:r>
            <a:r>
              <a:rPr lang="pt-BR" sz="2400" dirty="0">
                <a:latin typeface="Calibri Light" panose="020F0302020204030204" pitchFamily="34" charset="0"/>
                <a:ea typeface="MS PGothic" charset="0"/>
                <a:cs typeface="Calibri Light" panose="020F0302020204030204" pitchFamily="34" charset="0"/>
              </a:rPr>
              <a:t>armazenado em ROM ou EPROM, é carregado (1) e colocado em execução (2) automaticamente quando o computador é ligado.</a:t>
            </a:r>
            <a:endParaRPr lang="pt-BR" sz="2400" dirty="0">
              <a:solidFill>
                <a:srgbClr val="3366FF"/>
              </a:solidFill>
              <a:latin typeface="Calibri Light" panose="020F0302020204030204" pitchFamily="34" charset="0"/>
              <a:ea typeface="MS PGothic" charset="0"/>
              <a:cs typeface="Calibri Light" panose="020F0302020204030204" pitchFamily="34" charset="0"/>
            </a:endParaRPr>
          </a:p>
          <a:p>
            <a:pPr lvl="1" algn="just"/>
            <a:r>
              <a:rPr lang="pt-BR" sz="2000" dirty="0">
                <a:latin typeface="Calibri Light" panose="020F0302020204030204" pitchFamily="34" charset="0"/>
                <a:ea typeface="MS PGothic" charset="0"/>
                <a:cs typeface="Calibri Light" panose="020F0302020204030204" pitchFamily="34" charset="0"/>
              </a:rPr>
              <a:t>O </a:t>
            </a:r>
            <a:r>
              <a:rPr lang="pt-BR" sz="2000" dirty="0" err="1">
                <a:latin typeface="Calibri Light" panose="020F0302020204030204" pitchFamily="34" charset="0"/>
                <a:ea typeface="MS PGothic" charset="0"/>
                <a:cs typeface="Calibri Light" panose="020F0302020204030204" pitchFamily="34" charset="0"/>
              </a:rPr>
              <a:t>bootstrap</a:t>
            </a:r>
            <a:r>
              <a:rPr lang="pt-BR" sz="2000" dirty="0">
                <a:latin typeface="Calibri Light" panose="020F0302020204030204" pitchFamily="34" charset="0"/>
                <a:ea typeface="MS PGothic" charset="0"/>
                <a:cs typeface="Calibri Light" panose="020F0302020204030204" pitchFamily="34" charset="0"/>
              </a:rPr>
              <a:t> Inicializa todos os aspectos do sistema: memória, registradores da CPU, controladoras e etc.</a:t>
            </a:r>
          </a:p>
        </p:txBody>
      </p:sp>
      <p:pic>
        <p:nvPicPr>
          <p:cNvPr id="3" name="Picture 2" descr="Screen Shot 2018-03-21 at 05.17.4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397" y="3032932"/>
            <a:ext cx="1438660" cy="2328765"/>
          </a:xfrm>
          <a:prstGeom prst="rect">
            <a:avLst/>
          </a:prstGeom>
        </p:spPr>
      </p:pic>
      <p:pic>
        <p:nvPicPr>
          <p:cNvPr id="5" name="Picture 4" descr="Screen Shot 2018-03-21 at 05.17.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7255" y="2894654"/>
            <a:ext cx="1886441" cy="1764377"/>
          </a:xfrm>
          <a:prstGeom prst="rect">
            <a:avLst/>
          </a:prstGeom>
        </p:spPr>
      </p:pic>
      <p:sp>
        <p:nvSpPr>
          <p:cNvPr id="6" name="Rectangle 5"/>
          <p:cNvSpPr/>
          <p:nvPr/>
        </p:nvSpPr>
        <p:spPr bwMode="auto">
          <a:xfrm>
            <a:off x="7984753" y="4204185"/>
            <a:ext cx="949386" cy="431514"/>
          </a:xfrm>
          <a:prstGeom prst="rect">
            <a:avLst/>
          </a:prstGeom>
          <a:ln w="28575" cmpd="sng">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algn="ctr"/>
            <a:r>
              <a:rPr lang="pt-BR" dirty="0">
                <a:solidFill>
                  <a:schemeClr val="tx1"/>
                </a:solidFill>
                <a:latin typeface="Verdana" charset="0"/>
              </a:rPr>
              <a:t>ROM</a:t>
            </a:r>
          </a:p>
        </p:txBody>
      </p:sp>
      <p:cxnSp>
        <p:nvCxnSpPr>
          <p:cNvPr id="8" name="Elbow Connector 7"/>
          <p:cNvCxnSpPr>
            <a:stCxn id="6" idx="0"/>
          </p:cNvCxnSpPr>
          <p:nvPr/>
        </p:nvCxnSpPr>
        <p:spPr bwMode="auto">
          <a:xfrm rot="16200000" flipV="1">
            <a:off x="7531644" y="3276383"/>
            <a:ext cx="221922" cy="1633683"/>
          </a:xfrm>
          <a:prstGeom prst="bentConnector2">
            <a:avLst/>
          </a:prstGeom>
          <a:solidFill>
            <a:schemeClr val="accent1"/>
          </a:solidFill>
          <a:ln w="2857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flipH="1">
            <a:off x="4816027" y="3797328"/>
            <a:ext cx="554835" cy="4172"/>
          </a:xfrm>
          <a:prstGeom prst="straightConnector1">
            <a:avLst/>
          </a:prstGeom>
          <a:solidFill>
            <a:schemeClr val="accent1"/>
          </a:solidFill>
          <a:ln w="28575" cap="flat" cmpd="sng" algn="ctr">
            <a:solidFill>
              <a:schemeClr val="tx1"/>
            </a:solidFill>
            <a:prstDash val="solid"/>
            <a:round/>
            <a:headEnd type="arrow"/>
            <a:tailEnd type="arrow"/>
          </a:ln>
          <a:effectLst/>
        </p:spPr>
      </p:cxnSp>
      <p:sp>
        <p:nvSpPr>
          <p:cNvPr id="12" name="TextBox 11"/>
          <p:cNvSpPr txBox="1"/>
          <p:nvPr/>
        </p:nvSpPr>
        <p:spPr>
          <a:xfrm>
            <a:off x="7491561" y="3563077"/>
            <a:ext cx="357561" cy="369332"/>
          </a:xfrm>
          <a:prstGeom prst="rect">
            <a:avLst/>
          </a:prstGeom>
          <a:noFill/>
        </p:spPr>
        <p:txBody>
          <a:bodyPr wrap="square" rtlCol="0">
            <a:spAutoFit/>
          </a:bodyPr>
          <a:lstStyle/>
          <a:p>
            <a:r>
              <a:rPr lang="pt-BR" dirty="0"/>
              <a:t>1</a:t>
            </a:r>
          </a:p>
        </p:txBody>
      </p:sp>
      <p:sp>
        <p:nvSpPr>
          <p:cNvPr id="15" name="TextBox 14"/>
          <p:cNvSpPr txBox="1"/>
          <p:nvPr/>
        </p:nvSpPr>
        <p:spPr>
          <a:xfrm>
            <a:off x="4943760" y="3394923"/>
            <a:ext cx="357561" cy="369332"/>
          </a:xfrm>
          <a:prstGeom prst="rect">
            <a:avLst/>
          </a:prstGeom>
          <a:noFill/>
        </p:spPr>
        <p:txBody>
          <a:bodyPr wrap="square" rtlCol="0">
            <a:spAutoFit/>
          </a:bodyPr>
          <a:lstStyle/>
          <a:p>
            <a:r>
              <a:rPr lang="pt-BR" dirty="0"/>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545690" y="182563"/>
            <a:ext cx="9665110" cy="576262"/>
          </a:xfrm>
        </p:spPr>
        <p:txBody>
          <a:bodyPr/>
          <a:lstStyle/>
          <a:p>
            <a:pPr eaLnBrk="1" hangingPunct="1"/>
            <a:r>
              <a:rPr lang="pt-BR" dirty="0">
                <a:ea typeface="MS PGothic" charset="0"/>
              </a:rPr>
              <a:t>Inicialização do Sistema do Operacional (</a:t>
            </a:r>
            <a:r>
              <a:rPr lang="pt-BR" dirty="0" err="1">
                <a:ea typeface="MS PGothic" charset="0"/>
              </a:rPr>
              <a:t>cont</a:t>
            </a:r>
            <a:r>
              <a:rPr lang="pt-BR" dirty="0">
                <a:ea typeface="MS PGothic" charset="0"/>
              </a:rPr>
              <a:t>)</a:t>
            </a:r>
            <a:endParaRPr lang="pt-BR" dirty="0">
              <a:latin typeface="Arial" charset="0"/>
              <a:ea typeface="MS PGothic" charset="0"/>
            </a:endParaRPr>
          </a:p>
        </p:txBody>
      </p:sp>
      <p:sp>
        <p:nvSpPr>
          <p:cNvPr id="22530" name="Rectangle 3"/>
          <p:cNvSpPr>
            <a:spLocks noGrp="1" noChangeArrowheads="1"/>
          </p:cNvSpPr>
          <p:nvPr>
            <p:ph type="body" idx="4294967295"/>
          </p:nvPr>
        </p:nvSpPr>
        <p:spPr>
          <a:xfrm>
            <a:off x="545690" y="1102241"/>
            <a:ext cx="11120283" cy="1972484"/>
          </a:xfrm>
        </p:spPr>
        <p:txBody>
          <a:bodyPr/>
          <a:lstStyle/>
          <a:p>
            <a:pPr algn="just"/>
            <a:r>
              <a:rPr lang="pt-BR" sz="2000" dirty="0">
                <a:latin typeface="Calibri Light" panose="020F0302020204030204" pitchFamily="34" charset="0"/>
                <a:ea typeface="MS PGothic" charset="0"/>
                <a:cs typeface="Calibri Light" panose="020F0302020204030204" pitchFamily="34" charset="0"/>
              </a:rPr>
              <a:t>Em seguida, o programa </a:t>
            </a:r>
            <a:r>
              <a:rPr lang="pt-BR" sz="2000" dirty="0" err="1">
                <a:latin typeface="Calibri Light" panose="020F0302020204030204" pitchFamily="34" charset="0"/>
                <a:ea typeface="MS PGothic" charset="0"/>
                <a:cs typeface="Calibri Light" panose="020F0302020204030204" pitchFamily="34" charset="0"/>
              </a:rPr>
              <a:t>bootstrap</a:t>
            </a:r>
            <a:r>
              <a:rPr lang="pt-BR" sz="2000" dirty="0">
                <a:latin typeface="Calibri Light" panose="020F0302020204030204" pitchFamily="34" charset="0"/>
                <a:ea typeface="MS PGothic" charset="0"/>
                <a:cs typeface="Calibri Light" panose="020F0302020204030204" pitchFamily="34" charset="0"/>
              </a:rPr>
              <a:t> carrega o </a:t>
            </a:r>
            <a:r>
              <a:rPr lang="pt-BR" sz="2000" dirty="0" err="1">
                <a:latin typeface="Calibri Light" panose="020F0302020204030204" pitchFamily="34" charset="0"/>
                <a:ea typeface="MS PGothic" charset="0"/>
                <a:cs typeface="Calibri Light" panose="020F0302020204030204" pitchFamily="34" charset="0"/>
              </a:rPr>
              <a:t>Kernel</a:t>
            </a:r>
            <a:r>
              <a:rPr lang="pt-BR" sz="2000" dirty="0">
                <a:latin typeface="Calibri Light" panose="020F0302020204030204" pitchFamily="34" charset="0"/>
                <a:ea typeface="MS PGothic" charset="0"/>
                <a:cs typeface="Calibri Light" panose="020F0302020204030204" pitchFamily="34" charset="0"/>
              </a:rPr>
              <a:t> do SO (3) e inicializa a sua execução (4).</a:t>
            </a:r>
          </a:p>
          <a:p>
            <a:pPr lvl="1" algn="just"/>
            <a:r>
              <a:rPr lang="pt-BR" sz="2000" dirty="0">
                <a:latin typeface="Calibri Light" panose="020F0302020204030204" pitchFamily="34" charset="0"/>
                <a:ea typeface="MS PGothic" charset="0"/>
                <a:cs typeface="Calibri Light" panose="020F0302020204030204" pitchFamily="34" charset="0"/>
              </a:rPr>
              <a:t>Quando entra em execução, o SO carrega outros programas de sistema importantes (</a:t>
            </a:r>
            <a:r>
              <a:rPr lang="pt-BR" sz="2000" i="1" dirty="0" err="1">
                <a:latin typeface="Calibri Light" panose="020F0302020204030204" pitchFamily="34" charset="0"/>
                <a:ea typeface="MS PGothic" charset="0"/>
                <a:cs typeface="Calibri Light" panose="020F0302020204030204" pitchFamily="34" charset="0"/>
              </a:rPr>
              <a:t>deamons</a:t>
            </a:r>
            <a:r>
              <a:rPr lang="pt-BR" sz="2000" dirty="0">
                <a:latin typeface="Calibri Light" panose="020F0302020204030204" pitchFamily="34" charset="0"/>
                <a:ea typeface="MS PGothic" charset="0"/>
                <a:cs typeface="Calibri Light" panose="020F0302020204030204" pitchFamily="34" charset="0"/>
              </a:rPr>
              <a:t>).</a:t>
            </a:r>
          </a:p>
          <a:p>
            <a:pPr lvl="1" algn="just"/>
            <a:r>
              <a:rPr lang="pt-BR" sz="2000" dirty="0">
                <a:latin typeface="Calibri Light" panose="020F0302020204030204" pitchFamily="34" charset="0"/>
                <a:ea typeface="MS PGothic" charset="0"/>
                <a:cs typeface="Calibri Light" panose="020F0302020204030204" pitchFamily="34" charset="0"/>
              </a:rPr>
              <a:t>Se não houver nenhum processo do SO em execução,  ele aguarda eventos os quais são sinalizados sinalizados por hardware via </a:t>
            </a:r>
            <a:r>
              <a:rPr lang="pt-BR" sz="2000" u="sng" dirty="0">
                <a:latin typeface="Calibri Light" panose="020F0302020204030204" pitchFamily="34" charset="0"/>
                <a:ea typeface="MS PGothic" charset="0"/>
                <a:cs typeface="Calibri Light" panose="020F0302020204030204" pitchFamily="34" charset="0"/>
              </a:rPr>
              <a:t>interrupções</a:t>
            </a:r>
            <a:r>
              <a:rPr lang="pt-BR" sz="2000" dirty="0">
                <a:latin typeface="Calibri Light" panose="020F0302020204030204" pitchFamily="34" charset="0"/>
                <a:ea typeface="MS PGothic" charset="0"/>
                <a:cs typeface="Calibri Light" panose="020F0302020204030204" pitchFamily="34" charset="0"/>
              </a:rPr>
              <a:t> ou por aplicações via </a:t>
            </a:r>
            <a:r>
              <a:rPr lang="pt-BR" sz="2000" u="sng" dirty="0">
                <a:latin typeface="Calibri Light" panose="020F0302020204030204" pitchFamily="34" charset="0"/>
                <a:ea typeface="MS PGothic" charset="0"/>
                <a:cs typeface="Calibri Light" panose="020F0302020204030204" pitchFamily="34" charset="0"/>
              </a:rPr>
              <a:t>chamadas de sistema</a:t>
            </a:r>
            <a:r>
              <a:rPr lang="pt-BR" sz="2000" dirty="0">
                <a:latin typeface="Calibri Light" panose="020F0302020204030204" pitchFamily="34" charset="0"/>
                <a:ea typeface="MS PGothic" charset="0"/>
                <a:cs typeface="Calibri Light" panose="020F0302020204030204" pitchFamily="34" charset="0"/>
              </a:rPr>
              <a:t>.</a:t>
            </a:r>
          </a:p>
        </p:txBody>
      </p:sp>
      <p:grpSp>
        <p:nvGrpSpPr>
          <p:cNvPr id="8" name="Group 7">
            <a:extLst>
              <a:ext uri="{FF2B5EF4-FFF2-40B4-BE49-F238E27FC236}">
                <a16:creationId xmlns:a16="http://schemas.microsoft.com/office/drawing/2014/main" id="{D4B8C16B-AF5C-F246-9FC9-7630647CA0E6}"/>
              </a:ext>
            </a:extLst>
          </p:cNvPr>
          <p:cNvGrpSpPr/>
          <p:nvPr/>
        </p:nvGrpSpPr>
        <p:grpSpPr>
          <a:xfrm>
            <a:off x="1985530" y="2787449"/>
            <a:ext cx="7228829" cy="3350437"/>
            <a:chOff x="3457017" y="3761563"/>
            <a:chExt cx="5477122" cy="2538551"/>
          </a:xfrm>
        </p:grpSpPr>
        <p:pic>
          <p:nvPicPr>
            <p:cNvPr id="4" name="Picture 3" descr="Screen Shot 2018-03-21 at 05.16.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017" y="5564584"/>
              <a:ext cx="1413746" cy="735530"/>
            </a:xfrm>
            <a:prstGeom prst="rect">
              <a:avLst/>
            </a:prstGeom>
          </p:spPr>
        </p:pic>
        <p:grpSp>
          <p:nvGrpSpPr>
            <p:cNvPr id="2" name="Group 1">
              <a:extLst>
                <a:ext uri="{FF2B5EF4-FFF2-40B4-BE49-F238E27FC236}">
                  <a16:creationId xmlns:a16="http://schemas.microsoft.com/office/drawing/2014/main" id="{4CD5A1B9-8E81-7B47-BF2E-69BB0147138A}"/>
                </a:ext>
              </a:extLst>
            </p:cNvPr>
            <p:cNvGrpSpPr/>
            <p:nvPr/>
          </p:nvGrpSpPr>
          <p:grpSpPr>
            <a:xfrm>
              <a:off x="3514591" y="3761563"/>
              <a:ext cx="5419548" cy="2181010"/>
              <a:chOff x="3514591" y="3761563"/>
              <a:chExt cx="5419548" cy="2181010"/>
            </a:xfrm>
          </p:grpSpPr>
          <p:pic>
            <p:nvPicPr>
              <p:cNvPr id="3" name="Picture 2" descr="Screen Shot 2018-03-21 at 05.17.4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1862" y="3969933"/>
                <a:ext cx="1218653" cy="1972640"/>
              </a:xfrm>
              <a:prstGeom prst="rect">
                <a:avLst/>
              </a:prstGeom>
            </p:spPr>
          </p:pic>
          <p:pic>
            <p:nvPicPr>
              <p:cNvPr id="5" name="Picture 4" descr="Screen Shot 2018-03-21 at 05.17.2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4591" y="3761563"/>
                <a:ext cx="1289105" cy="1205692"/>
              </a:xfrm>
              <a:prstGeom prst="rect">
                <a:avLst/>
              </a:prstGeom>
            </p:spPr>
          </p:pic>
          <p:sp>
            <p:nvSpPr>
              <p:cNvPr id="6" name="Rectangle 5"/>
              <p:cNvSpPr/>
              <p:nvPr/>
            </p:nvSpPr>
            <p:spPr bwMode="auto">
              <a:xfrm>
                <a:off x="7984753" y="4512410"/>
                <a:ext cx="949386" cy="431514"/>
              </a:xfrm>
              <a:prstGeom prst="rect">
                <a:avLst/>
              </a:prstGeom>
              <a:ln w="28575" cmpd="sng">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algn="ctr"/>
                <a:r>
                  <a:rPr lang="pt-BR" dirty="0">
                    <a:solidFill>
                      <a:schemeClr val="tx1"/>
                    </a:solidFill>
                    <a:latin typeface="Verdana" charset="0"/>
                  </a:rPr>
                  <a:t>ROM</a:t>
                </a:r>
              </a:p>
            </p:txBody>
          </p:sp>
          <p:cxnSp>
            <p:nvCxnSpPr>
              <p:cNvPr id="7" name="Straight Arrow Connector 6"/>
              <p:cNvCxnSpPr>
                <a:stCxn id="5" idx="2"/>
                <a:endCxn id="4" idx="0"/>
              </p:cNvCxnSpPr>
              <p:nvPr/>
            </p:nvCxnSpPr>
            <p:spPr bwMode="auto">
              <a:xfrm>
                <a:off x="4159144" y="4967256"/>
                <a:ext cx="4747" cy="597329"/>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1" name="Elbow Connector 10"/>
              <p:cNvCxnSpPr>
                <a:stCxn id="4" idx="3"/>
              </p:cNvCxnSpPr>
              <p:nvPr/>
            </p:nvCxnSpPr>
            <p:spPr bwMode="auto">
              <a:xfrm flipV="1">
                <a:off x="4870764" y="5252149"/>
                <a:ext cx="759021" cy="680200"/>
              </a:xfrm>
              <a:prstGeom prst="bentConnector3">
                <a:avLst/>
              </a:prstGeom>
              <a:solidFill>
                <a:schemeClr val="accent1"/>
              </a:solidFill>
              <a:ln w="28575" cap="flat" cmpd="sng" algn="ctr">
                <a:solidFill>
                  <a:schemeClr val="tx1"/>
                </a:solidFill>
                <a:prstDash val="solid"/>
                <a:round/>
                <a:headEnd type="none" w="med" len="med"/>
                <a:tailEnd type="arrow"/>
              </a:ln>
              <a:effectLst/>
            </p:spPr>
          </p:cxnSp>
          <p:sp>
            <p:nvSpPr>
              <p:cNvPr id="13" name="TextBox 12"/>
              <p:cNvSpPr txBox="1"/>
              <p:nvPr/>
            </p:nvSpPr>
            <p:spPr>
              <a:xfrm>
                <a:off x="3829657" y="5042556"/>
                <a:ext cx="431539" cy="369332"/>
              </a:xfrm>
              <a:prstGeom prst="rect">
                <a:avLst/>
              </a:prstGeom>
              <a:noFill/>
            </p:spPr>
            <p:txBody>
              <a:bodyPr wrap="square" rtlCol="0">
                <a:spAutoFit/>
              </a:bodyPr>
              <a:lstStyle/>
              <a:p>
                <a:r>
                  <a:rPr lang="pt-BR" dirty="0"/>
                  <a:t>3</a:t>
                </a:r>
              </a:p>
            </p:txBody>
          </p:sp>
          <p:sp>
            <p:nvSpPr>
              <p:cNvPr id="17" name="TextBox 16"/>
              <p:cNvSpPr txBox="1"/>
              <p:nvPr/>
            </p:nvSpPr>
            <p:spPr>
              <a:xfrm>
                <a:off x="4931446" y="5281259"/>
                <a:ext cx="431539" cy="369332"/>
              </a:xfrm>
              <a:prstGeom prst="rect">
                <a:avLst/>
              </a:prstGeom>
              <a:noFill/>
            </p:spPr>
            <p:txBody>
              <a:bodyPr wrap="square" rtlCol="0">
                <a:spAutoFit/>
              </a:bodyPr>
              <a:lstStyle/>
              <a:p>
                <a:r>
                  <a:rPr lang="pt-BR" dirty="0"/>
                  <a:t>3</a:t>
                </a:r>
              </a:p>
            </p:txBody>
          </p:sp>
          <p:cxnSp>
            <p:nvCxnSpPr>
              <p:cNvPr id="16" name="Straight Arrow Connector 15"/>
              <p:cNvCxnSpPr>
                <a:stCxn id="5" idx="3"/>
              </p:cNvCxnSpPr>
              <p:nvPr/>
            </p:nvCxnSpPr>
            <p:spPr bwMode="auto">
              <a:xfrm>
                <a:off x="4803695" y="4364410"/>
                <a:ext cx="937056" cy="53"/>
              </a:xfrm>
              <a:prstGeom prst="straightConnector1">
                <a:avLst/>
              </a:prstGeom>
              <a:solidFill>
                <a:schemeClr val="accent1"/>
              </a:solidFill>
              <a:ln w="28575" cap="flat" cmpd="sng" algn="ctr">
                <a:solidFill>
                  <a:schemeClr val="tx1"/>
                </a:solidFill>
                <a:prstDash val="solid"/>
                <a:round/>
                <a:headEnd type="arrow"/>
                <a:tailEnd type="arrow"/>
              </a:ln>
              <a:effectLst/>
            </p:spPr>
          </p:cxnSp>
          <p:sp>
            <p:nvSpPr>
              <p:cNvPr id="21" name="TextBox 20"/>
              <p:cNvSpPr txBox="1"/>
              <p:nvPr/>
            </p:nvSpPr>
            <p:spPr>
              <a:xfrm>
                <a:off x="5083846" y="3978838"/>
                <a:ext cx="431539" cy="369332"/>
              </a:xfrm>
              <a:prstGeom prst="rect">
                <a:avLst/>
              </a:prstGeom>
              <a:noFill/>
            </p:spPr>
            <p:txBody>
              <a:bodyPr wrap="square" rtlCol="0">
                <a:spAutoFit/>
              </a:bodyPr>
              <a:lstStyle/>
              <a:p>
                <a:r>
                  <a:rPr lang="pt-BR" dirty="0"/>
                  <a:t>4</a:t>
                </a:r>
              </a:p>
            </p:txBody>
          </p:sp>
        </p:grpSp>
      </p:grpSp>
    </p:spTree>
    <p:extLst>
      <p:ext uri="{BB962C8B-B14F-4D97-AF65-F5344CB8AC3E}">
        <p14:creationId xmlns:p14="http://schemas.microsoft.com/office/powerpoint/2010/main" val="36671914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516194" y="182563"/>
            <a:ext cx="9694606" cy="576262"/>
          </a:xfrm>
        </p:spPr>
        <p:txBody>
          <a:bodyPr/>
          <a:lstStyle/>
          <a:p>
            <a:pPr eaLnBrk="1" hangingPunct="1"/>
            <a:r>
              <a:rPr lang="pt-BR" dirty="0">
                <a:ea typeface="MS PGothic" charset="0"/>
              </a:rPr>
              <a:t>Chamadas de Sistema</a:t>
            </a:r>
          </a:p>
        </p:txBody>
      </p:sp>
      <p:sp>
        <p:nvSpPr>
          <p:cNvPr id="22530" name="Rectangle 3"/>
          <p:cNvSpPr>
            <a:spLocks noGrp="1" noChangeArrowheads="1"/>
          </p:cNvSpPr>
          <p:nvPr>
            <p:ph type="body" idx="4294967295"/>
          </p:nvPr>
        </p:nvSpPr>
        <p:spPr>
          <a:xfrm>
            <a:off x="516194" y="925264"/>
            <a:ext cx="10987547" cy="5115941"/>
          </a:xfrm>
        </p:spPr>
        <p:txBody>
          <a:bodyPr/>
          <a:lstStyle/>
          <a:p>
            <a:pPr marL="457200" lvl="1" indent="0" algn="just">
              <a:buNone/>
            </a:pPr>
            <a:endParaRPr lang="pt-BR" sz="2400" dirty="0">
              <a:latin typeface="Calibri Light" panose="020F0302020204030204" pitchFamily="34" charset="0"/>
              <a:ea typeface="MS PGothic" charset="0"/>
              <a:cs typeface="Calibri Light" panose="020F0302020204030204" pitchFamily="34" charset="0"/>
            </a:endParaRPr>
          </a:p>
          <a:p>
            <a:pPr algn="just"/>
            <a:r>
              <a:rPr lang="pt-BR" sz="2400" u="sng" dirty="0">
                <a:latin typeface="Calibri Light" panose="020F0302020204030204" pitchFamily="34" charset="0"/>
                <a:ea typeface="MS PGothic" charset="0"/>
                <a:cs typeface="Calibri Light" panose="020F0302020204030204" pitchFamily="34" charset="0"/>
              </a:rPr>
              <a:t>Chamadas de Sistema (System </a:t>
            </a:r>
            <a:r>
              <a:rPr lang="pt-BR" sz="2400" u="sng" dirty="0" err="1">
                <a:latin typeface="Calibri Light" panose="020F0302020204030204" pitchFamily="34" charset="0"/>
                <a:ea typeface="MS PGothic" charset="0"/>
                <a:cs typeface="Calibri Light" panose="020F0302020204030204" pitchFamily="34" charset="0"/>
              </a:rPr>
              <a:t>Calls</a:t>
            </a:r>
            <a:r>
              <a:rPr lang="pt-BR" sz="2400" u="sng" dirty="0">
                <a:latin typeface="Calibri Light" panose="020F0302020204030204" pitchFamily="34" charset="0"/>
                <a:ea typeface="MS PGothic" charset="0"/>
                <a:cs typeface="Calibri Light" panose="020F0302020204030204" pitchFamily="34" charset="0"/>
              </a:rPr>
              <a:t>)</a:t>
            </a:r>
            <a:r>
              <a:rPr lang="pt-BR" sz="2400" dirty="0">
                <a:latin typeface="Calibri Light" panose="020F0302020204030204" pitchFamily="34" charset="0"/>
                <a:ea typeface="MS PGothic" charset="0"/>
                <a:cs typeface="Calibri Light" panose="020F0302020204030204" pitchFamily="34" charset="0"/>
              </a:rPr>
              <a:t> são disparadas por aplicações para solicitar serviços do sistema operacional. Por exemplo, alocação de memória, serviços de comunicação entre processos, </a:t>
            </a:r>
            <a:r>
              <a:rPr lang="pt-BR" sz="2400" dirty="0" err="1">
                <a:latin typeface="Calibri Light" panose="020F0302020204030204" pitchFamily="34" charset="0"/>
                <a:ea typeface="MS PGothic" charset="0"/>
                <a:cs typeface="Calibri Light" panose="020F0302020204030204" pitchFamily="34" charset="0"/>
              </a:rPr>
              <a:t>I</a:t>
            </a:r>
            <a:r>
              <a:rPr lang="pt-BR" sz="2400" dirty="0">
                <a:latin typeface="Calibri Light" panose="020F0302020204030204" pitchFamily="34" charset="0"/>
                <a:ea typeface="MS PGothic" charset="0"/>
                <a:cs typeface="Calibri Light" panose="020F0302020204030204" pitchFamily="34" charset="0"/>
              </a:rPr>
              <a:t>/O, etc.</a:t>
            </a:r>
          </a:p>
          <a:p>
            <a:pPr algn="just"/>
            <a:endParaRPr lang="pt-BR" sz="2400" dirty="0">
              <a:latin typeface="Calibri Light" panose="020F0302020204030204" pitchFamily="34" charset="0"/>
              <a:ea typeface="MS PGothic" charset="0"/>
              <a:cs typeface="Calibri Light" panose="020F0302020204030204" pitchFamily="34" charset="0"/>
            </a:endParaRPr>
          </a:p>
          <a:p>
            <a:pPr algn="just"/>
            <a:r>
              <a:rPr lang="pt-BR" sz="2400" dirty="0">
                <a:latin typeface="Calibri Light" panose="020F0302020204030204" pitchFamily="34" charset="0"/>
                <a:ea typeface="MS PGothic" charset="0"/>
                <a:cs typeface="Calibri Light" panose="020F0302020204030204" pitchFamily="34" charset="0"/>
              </a:rPr>
              <a:t>Em conjunto, as chamadas de sistema definem a interface de comunicação entre as aplicações e o S.O.</a:t>
            </a:r>
          </a:p>
          <a:p>
            <a:pPr algn="just"/>
            <a:endParaRPr lang="pt-BR" sz="2400" dirty="0">
              <a:latin typeface="Calibri Light" panose="020F0302020204030204" pitchFamily="34" charset="0"/>
              <a:ea typeface="MS PGothic" charset="0"/>
              <a:cs typeface="Calibri Light" panose="020F0302020204030204" pitchFamily="34" charset="0"/>
            </a:endParaRPr>
          </a:p>
          <a:p>
            <a:pPr algn="just"/>
            <a:r>
              <a:rPr lang="pt-BR" sz="2400" dirty="0">
                <a:latin typeface="Calibri Light" panose="020F0302020204030204" pitchFamily="34" charset="0"/>
                <a:ea typeface="MS PGothic" charset="0"/>
                <a:cs typeface="Calibri Light" panose="020F0302020204030204" pitchFamily="34" charset="0"/>
              </a:rPr>
              <a:t>Assim como detalhamos a comunicação via interrupções, a seguir detalharemos como as chamadas de sistema são implementadas. </a:t>
            </a:r>
          </a:p>
        </p:txBody>
      </p:sp>
    </p:spTree>
    <p:extLst>
      <p:ext uri="{BB962C8B-B14F-4D97-AF65-F5344CB8AC3E}">
        <p14:creationId xmlns:p14="http://schemas.microsoft.com/office/powerpoint/2010/main" val="1278603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534390" y="450419"/>
            <a:ext cx="9676410" cy="576262"/>
          </a:xfrm>
        </p:spPr>
        <p:txBody>
          <a:bodyPr/>
          <a:lstStyle/>
          <a:p>
            <a:pPr eaLnBrk="1" hangingPunct="1"/>
            <a:r>
              <a:rPr lang="pt-BR">
                <a:ea typeface="MS PGothic" charset="0"/>
              </a:rPr>
              <a:t>Chamadas de Sistema  (cont.)</a:t>
            </a:r>
          </a:p>
        </p:txBody>
      </p:sp>
      <p:sp>
        <p:nvSpPr>
          <p:cNvPr id="2" name="Content Placeholder 1"/>
          <p:cNvSpPr>
            <a:spLocks noGrp="1"/>
          </p:cNvSpPr>
          <p:nvPr>
            <p:ph idx="1"/>
          </p:nvPr>
        </p:nvSpPr>
        <p:spPr>
          <a:xfrm>
            <a:off x="427703" y="1233489"/>
            <a:ext cx="11194026" cy="4857595"/>
          </a:xfrm>
        </p:spPr>
        <p:txBody>
          <a:bodyPr/>
          <a:lstStyle/>
          <a:p>
            <a:pPr algn="just">
              <a:buSzPct val="73000"/>
            </a:pPr>
            <a:r>
              <a:rPr lang="pt-BR" sz="2400" dirty="0">
                <a:latin typeface="Calibri Light" panose="020F0302020204030204" pitchFamily="34" charset="0"/>
                <a:cs typeface="Calibri Light" panose="020F0302020204030204" pitchFamily="34" charset="0"/>
              </a:rPr>
              <a:t>Chamadas de Sistema são feitas quando uma aplicação precisa do SO para realizar alguma operação.</a:t>
            </a:r>
          </a:p>
          <a:p>
            <a:pPr algn="just">
              <a:buSzPct val="73000"/>
            </a:pPr>
            <a:endParaRPr lang="pt-BR" sz="2400" dirty="0">
              <a:latin typeface="Calibri Light" panose="020F0302020204030204" pitchFamily="34" charset="0"/>
              <a:cs typeface="Calibri Light" panose="020F0302020204030204" pitchFamily="34" charset="0"/>
            </a:endParaRPr>
          </a:p>
          <a:p>
            <a:pPr algn="just"/>
            <a:endParaRPr lang="pt-BR" sz="2000" dirty="0">
              <a:latin typeface="Calibri Light" panose="020F0302020204030204" pitchFamily="34" charset="0"/>
              <a:cs typeface="Calibri Light" panose="020F0302020204030204" pitchFamily="34" charset="0"/>
            </a:endParaRPr>
          </a:p>
          <a:p>
            <a:pPr algn="just">
              <a:buSzPct val="73000"/>
            </a:pPr>
            <a:r>
              <a:rPr lang="pt-BR" sz="2400" dirty="0">
                <a:latin typeface="Calibri Light" panose="020F0302020204030204" pitchFamily="34" charset="0"/>
                <a:cs typeface="Calibri Light" panose="020F0302020204030204" pitchFamily="34" charset="0"/>
              </a:rPr>
              <a:t>Como efeito da chamada, a CPU passa a operar em modo </a:t>
            </a:r>
            <a:r>
              <a:rPr lang="pt-BR" sz="2400" i="1" dirty="0" err="1">
                <a:latin typeface="Calibri Light" panose="020F0302020204030204" pitchFamily="34" charset="0"/>
                <a:cs typeface="Calibri Light" panose="020F0302020204030204" pitchFamily="34" charset="0"/>
              </a:rPr>
              <a:t>kernel</a:t>
            </a:r>
            <a:r>
              <a:rPr lang="pt-BR" sz="2400" dirty="0">
                <a:latin typeface="Calibri Light" panose="020F0302020204030204" pitchFamily="34" charset="0"/>
                <a:cs typeface="Calibri Light" panose="020F0302020204030204" pitchFamily="34" charset="0"/>
              </a:rPr>
              <a:t> e o SO é posto em execução para tratar a chamada de sistema.</a:t>
            </a:r>
          </a:p>
          <a:p>
            <a:pPr marL="0" indent="0" algn="just">
              <a:buNone/>
            </a:pPr>
            <a:endParaRPr lang="pt-BR" sz="2400" dirty="0">
              <a:latin typeface="Calibri Light" panose="020F0302020204030204" pitchFamily="34" charset="0"/>
              <a:cs typeface="Calibri Light" panose="020F0302020204030204" pitchFamily="34" charset="0"/>
            </a:endParaRPr>
          </a:p>
          <a:p>
            <a:pPr algn="just"/>
            <a:endParaRPr lang="pt-BR" sz="2400" dirty="0">
              <a:latin typeface="Calibri Light" panose="020F0302020204030204" pitchFamily="34" charset="0"/>
              <a:cs typeface="Calibri Light" panose="020F0302020204030204" pitchFamily="34" charset="0"/>
            </a:endParaRPr>
          </a:p>
          <a:p>
            <a:pPr algn="just">
              <a:buSzPct val="73000"/>
            </a:pPr>
            <a:r>
              <a:rPr lang="pt-BR" sz="2400" dirty="0">
                <a:latin typeface="Calibri Light" panose="020F0302020204030204" pitchFamily="34" charset="0"/>
                <a:cs typeface="Calibri Light" panose="020F0302020204030204" pitchFamily="34" charset="0"/>
              </a:rPr>
              <a:t>Ao completar o serviço solicitado, o SO volta o modo de operação da CPU para modo usuário e coloca em execução a aplicação que fez a chamada de sistema.</a:t>
            </a:r>
          </a:p>
          <a:p>
            <a:pPr lvl="1" algn="just">
              <a:buSzPct val="73000"/>
            </a:pPr>
            <a:r>
              <a:rPr lang="pt-BR" sz="2400" dirty="0">
                <a:latin typeface="Calibri Light" panose="020F0302020204030204" pitchFamily="34" charset="0"/>
                <a:cs typeface="Calibri Light" panose="020F0302020204030204" pitchFamily="34" charset="0"/>
              </a:rPr>
              <a:t>Para o processo chamador, o trabalho do SO é transparente.</a:t>
            </a:r>
          </a:p>
          <a:p>
            <a:pPr lvl="1" algn="just"/>
            <a:endParaRPr lang="pt-BR" sz="2400" dirty="0">
              <a:latin typeface="Calibri Light" panose="020F0302020204030204" pitchFamily="34" charset="0"/>
              <a:cs typeface="Calibri Light" panose="020F0302020204030204" pitchFamily="34" charset="0"/>
            </a:endParaRPr>
          </a:p>
          <a:p>
            <a:pPr algn="just"/>
            <a:endParaRPr lang="pt-BR" dirty="0"/>
          </a:p>
          <a:p>
            <a:pPr marL="0" indent="0">
              <a:buNone/>
            </a:pPr>
            <a:endParaRPr lang="pt-BR" dirty="0"/>
          </a:p>
        </p:txBody>
      </p:sp>
    </p:spTree>
    <p:extLst>
      <p:ext uri="{BB962C8B-B14F-4D97-AF65-F5344CB8AC3E}">
        <p14:creationId xmlns:p14="http://schemas.microsoft.com/office/powerpoint/2010/main" val="253910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530941" y="207818"/>
            <a:ext cx="10766323" cy="576262"/>
          </a:xfrm>
        </p:spPr>
        <p:txBody>
          <a:bodyPr/>
          <a:lstStyle/>
          <a:p>
            <a:r>
              <a:rPr lang="pt-BR" dirty="0">
                <a:ea typeface="MS PGothic" charset="0"/>
              </a:rPr>
              <a:t>Chamadas de Sistema  (cont.)</a:t>
            </a:r>
            <a:endParaRPr lang="pt-BR" dirty="0">
              <a:latin typeface="Arial" charset="0"/>
              <a:ea typeface="MS PGothic" charset="0"/>
            </a:endParaRPr>
          </a:p>
        </p:txBody>
      </p:sp>
      <p:sp>
        <p:nvSpPr>
          <p:cNvPr id="34818" name="Content Placeholder 2"/>
          <p:cNvSpPr>
            <a:spLocks noGrp="1"/>
          </p:cNvSpPr>
          <p:nvPr>
            <p:ph idx="1"/>
          </p:nvPr>
        </p:nvSpPr>
        <p:spPr>
          <a:xfrm>
            <a:off x="530941" y="961901"/>
            <a:ext cx="11297265" cy="5510152"/>
          </a:xfrm>
        </p:spPr>
        <p:txBody>
          <a:bodyPr/>
          <a:lstStyle/>
          <a:p>
            <a:r>
              <a:rPr lang="pt-BR" sz="2000" dirty="0">
                <a:latin typeface="Calibri Light" panose="020F0302020204030204" pitchFamily="34" charset="0"/>
                <a:ea typeface="MS PGothic" charset="0"/>
                <a:cs typeface="Calibri Light" panose="020F0302020204030204" pitchFamily="34" charset="0"/>
              </a:rPr>
              <a:t>As Chamadas de Sistema são acessadas pelos programas de usuário via API (</a:t>
            </a:r>
            <a:r>
              <a:rPr lang="pt-BR" sz="2000" i="1" dirty="0" err="1">
                <a:latin typeface="Calibri Light" panose="020F0302020204030204" pitchFamily="34" charset="0"/>
                <a:ea typeface="MS PGothic" charset="0"/>
                <a:cs typeface="Calibri Light" panose="020F0302020204030204" pitchFamily="34" charset="0"/>
              </a:rPr>
              <a:t>Application</a:t>
            </a:r>
            <a:r>
              <a:rPr lang="pt-BR" sz="2000" i="1" dirty="0">
                <a:latin typeface="Calibri Light" panose="020F0302020204030204" pitchFamily="34" charset="0"/>
                <a:ea typeface="MS PGothic" charset="0"/>
                <a:cs typeface="Calibri Light" panose="020F0302020204030204" pitchFamily="34" charset="0"/>
              </a:rPr>
              <a:t> </a:t>
            </a:r>
            <a:r>
              <a:rPr lang="pt-BR" sz="2000" i="1" dirty="0" err="1">
                <a:latin typeface="Calibri Light" panose="020F0302020204030204" pitchFamily="34" charset="0"/>
                <a:ea typeface="MS PGothic" charset="0"/>
                <a:cs typeface="Calibri Light" panose="020F0302020204030204" pitchFamily="34" charset="0"/>
              </a:rPr>
              <a:t>Programming</a:t>
            </a:r>
            <a:r>
              <a:rPr lang="pt-BR" sz="2000" i="1" dirty="0">
                <a:latin typeface="Calibri Light" panose="020F0302020204030204" pitchFamily="34" charset="0"/>
                <a:ea typeface="MS PGothic" charset="0"/>
                <a:cs typeface="Calibri Light" panose="020F0302020204030204" pitchFamily="34" charset="0"/>
              </a:rPr>
              <a:t> Interface</a:t>
            </a:r>
            <a:r>
              <a:rPr lang="pt-BR" sz="2000" dirty="0">
                <a:solidFill>
                  <a:srgbClr val="000000"/>
                </a:solidFill>
                <a:latin typeface="Calibri Light" panose="020F0302020204030204" pitchFamily="34" charset="0"/>
                <a:ea typeface="MS PGothic" charset="0"/>
                <a:cs typeface="Calibri Light" panose="020F0302020204030204" pitchFamily="34" charset="0"/>
              </a:rPr>
              <a:t>) de alto nível, ao invés de uso direto.</a:t>
            </a:r>
          </a:p>
          <a:p>
            <a:pPr lvl="1"/>
            <a:r>
              <a:rPr lang="pt-BR" sz="2000" dirty="0">
                <a:solidFill>
                  <a:srgbClr val="000000"/>
                </a:solidFill>
                <a:latin typeface="Calibri Light" panose="020F0302020204030204" pitchFamily="34" charset="0"/>
                <a:ea typeface="MS PGothic" charset="0"/>
                <a:cs typeface="Calibri Light" panose="020F0302020204030204" pitchFamily="34" charset="0"/>
              </a:rPr>
              <a:t>Na maioria dos sistemas a API  de alto nível é escrita em C.</a:t>
            </a:r>
            <a:endParaRPr lang="pt-BR" sz="2000" dirty="0">
              <a:solidFill>
                <a:srgbClr val="000000"/>
              </a:solidFill>
              <a:latin typeface="Helvetica" charset="0"/>
              <a:ea typeface="MS PGothic" charset="0"/>
            </a:endParaRPr>
          </a:p>
          <a:p>
            <a:pPr marL="0" indent="0">
              <a:buNone/>
            </a:pPr>
            <a:endParaRPr lang="pt-BR" sz="2000" dirty="0">
              <a:solidFill>
                <a:srgbClr val="000000"/>
              </a:solidFill>
              <a:latin typeface="Helvetica" charset="0"/>
              <a:ea typeface="MS PGothic" charset="0"/>
            </a:endParaRPr>
          </a:p>
          <a:p>
            <a:r>
              <a:rPr lang="pt-BR" sz="2000" dirty="0">
                <a:latin typeface="Calibri Light" panose="020F0302020204030204" pitchFamily="34" charset="0"/>
                <a:ea typeface="MS PGothic" charset="0"/>
                <a:cs typeface="Calibri Light" panose="020F0302020204030204" pitchFamily="34" charset="0"/>
              </a:rPr>
              <a:t>A execução de uma chamada de sistema é complexa e envolve vários passos: </a:t>
            </a:r>
          </a:p>
          <a:p>
            <a:pPr marL="914400" lvl="1" indent="-457200">
              <a:buFont typeface="+mj-lt"/>
              <a:buAutoNum type="arabicPeriod"/>
            </a:pPr>
            <a:r>
              <a:rPr lang="pt-BR" sz="2000" dirty="0">
                <a:latin typeface="Calibri Light" panose="020F0302020204030204" pitchFamily="34" charset="0"/>
                <a:ea typeface="MS PGothic" charset="0"/>
                <a:cs typeface="Calibri Light" panose="020F0302020204030204" pitchFamily="34" charset="0"/>
              </a:rPr>
              <a:t>Código especial para carregar parâmetros acessíveis ao SO,</a:t>
            </a:r>
          </a:p>
          <a:p>
            <a:pPr marL="914400" lvl="1" indent="-457200">
              <a:buFont typeface="+mj-lt"/>
              <a:buAutoNum type="arabicPeriod"/>
            </a:pPr>
            <a:r>
              <a:rPr lang="pt-BR" sz="2000" dirty="0">
                <a:latin typeface="Calibri Light" panose="020F0302020204030204" pitchFamily="34" charset="0"/>
                <a:ea typeface="MS PGothic" charset="0"/>
                <a:cs typeface="Calibri Light" panose="020F0302020204030204" pitchFamily="34" charset="0"/>
              </a:rPr>
              <a:t>Mudança do modo de operação da CPU, </a:t>
            </a:r>
          </a:p>
          <a:p>
            <a:pPr marL="914400" lvl="1" indent="-457200">
              <a:buFont typeface="+mj-lt"/>
              <a:buAutoNum type="arabicPeriod"/>
            </a:pPr>
            <a:r>
              <a:rPr lang="pt-BR" sz="2000" dirty="0">
                <a:latin typeface="Calibri Light" panose="020F0302020204030204" pitchFamily="34" charset="0"/>
                <a:ea typeface="MS PGothic" charset="0"/>
                <a:cs typeface="Calibri Light" panose="020F0302020204030204" pitchFamily="34" charset="0"/>
              </a:rPr>
              <a:t>Salvamento do contexto do processo que fez a chamada,</a:t>
            </a:r>
          </a:p>
          <a:p>
            <a:pPr marL="914400" lvl="1" indent="-457200">
              <a:buFont typeface="+mj-lt"/>
              <a:buAutoNum type="arabicPeriod"/>
            </a:pPr>
            <a:r>
              <a:rPr lang="pt-BR" sz="2000" dirty="0">
                <a:latin typeface="Calibri Light" panose="020F0302020204030204" pitchFamily="34" charset="0"/>
                <a:ea typeface="MS PGothic" charset="0"/>
                <a:cs typeface="Calibri Light" panose="020F0302020204030204" pitchFamily="34" charset="0"/>
              </a:rPr>
              <a:t>Carregamento do SO para tratar a chamada de sistema. </a:t>
            </a:r>
          </a:p>
          <a:p>
            <a:endParaRPr lang="pt-BR" sz="2000" dirty="0">
              <a:latin typeface="Calibri Light" panose="020F0302020204030204" pitchFamily="34" charset="0"/>
              <a:ea typeface="MS PGothic" charset="0"/>
              <a:cs typeface="Calibri Light" panose="020F0302020204030204" pitchFamily="34" charset="0"/>
            </a:endParaRPr>
          </a:p>
          <a:p>
            <a:r>
              <a:rPr lang="pt-BR" sz="2000" dirty="0">
                <a:latin typeface="Calibri Light" panose="020F0302020204030204" pitchFamily="34" charset="0"/>
                <a:ea typeface="MS PGothic" charset="0"/>
                <a:cs typeface="Calibri Light" panose="020F0302020204030204" pitchFamily="34" charset="0"/>
              </a:rPr>
              <a:t>Esse procedimento é chamado de </a:t>
            </a:r>
            <a:r>
              <a:rPr lang="pt-BR" sz="2000" dirty="0" err="1">
                <a:latin typeface="Calibri Light" panose="020F0302020204030204" pitchFamily="34" charset="0"/>
                <a:ea typeface="MS PGothic" charset="0"/>
                <a:cs typeface="Calibri Light" panose="020F0302020204030204" pitchFamily="34" charset="0"/>
              </a:rPr>
              <a:t>trap</a:t>
            </a:r>
            <a:r>
              <a:rPr lang="pt-BR" sz="2000" dirty="0">
                <a:latin typeface="Calibri Light" panose="020F0302020204030204" pitchFamily="34" charset="0"/>
                <a:ea typeface="MS PGothic" charset="0"/>
                <a:cs typeface="Calibri Light" panose="020F0302020204030204" pitchFamily="34" charset="0"/>
              </a:rPr>
              <a:t>. Em processadores x86 a instrução especial que faz o </a:t>
            </a:r>
            <a:r>
              <a:rPr lang="pt-BR" sz="2000" i="1" dirty="0" err="1">
                <a:latin typeface="Calibri Light" panose="020F0302020204030204" pitchFamily="34" charset="0"/>
                <a:ea typeface="MS PGothic" charset="0"/>
                <a:cs typeface="Calibri Light" panose="020F0302020204030204" pitchFamily="34" charset="0"/>
              </a:rPr>
              <a:t>trap</a:t>
            </a:r>
            <a:r>
              <a:rPr lang="pt-BR" sz="2000" dirty="0">
                <a:latin typeface="Calibri Light" panose="020F0302020204030204" pitchFamily="34" charset="0"/>
                <a:ea typeface="MS PGothic" charset="0"/>
                <a:cs typeface="Calibri Light" panose="020F0302020204030204" pitchFamily="34" charset="0"/>
              </a:rPr>
              <a:t> e </a:t>
            </a:r>
            <a:r>
              <a:rPr lang="pt-BR" sz="2000" dirty="0" err="1">
                <a:latin typeface="Calibri Light" panose="020F0302020204030204" pitchFamily="34" charset="0"/>
                <a:ea typeface="MS PGothic" charset="0"/>
                <a:cs typeface="Calibri Light" panose="020F0302020204030204" pitchFamily="34" charset="0"/>
              </a:rPr>
              <a:t>int</a:t>
            </a:r>
            <a:r>
              <a:rPr lang="pt-BR" sz="2000" dirty="0">
                <a:latin typeface="Calibri Light" panose="020F0302020204030204" pitchFamily="34" charset="0"/>
                <a:ea typeface="MS PGothic" charset="0"/>
                <a:cs typeface="Calibri Light" panose="020F0302020204030204" pitchFamily="34" charset="0"/>
              </a:rPr>
              <a:t> 0x80. A partir de Pentium IV introduziu-se outras instruções especiais para esse propósito: SYSENTER/SYSEXIT </a:t>
            </a:r>
            <a:r>
              <a:rPr lang="en-US" sz="2000" dirty="0">
                <a:latin typeface="Calibri Light" panose="020F0302020204030204" pitchFamily="34" charset="0"/>
                <a:ea typeface="MS PGothic" charset="0"/>
                <a:cs typeface="Calibri Light" panose="020F0302020204030204" pitchFamily="34" charset="0"/>
              </a:rPr>
              <a:t>(x86 64 bits).</a:t>
            </a:r>
          </a:p>
          <a:p>
            <a:pPr marL="457200" lvl="1" indent="0">
              <a:buNone/>
            </a:pPr>
            <a:endParaRPr lang="pt-BR" sz="2000" dirty="0">
              <a:solidFill>
                <a:srgbClr val="000000"/>
              </a:solidFill>
              <a:latin typeface="Calibri Light" panose="020F0302020204030204" pitchFamily="34" charset="0"/>
              <a:ea typeface="MS PGothic" charset="0"/>
              <a:cs typeface="Calibri Light" panose="020F0302020204030204" pitchFamily="34" charset="0"/>
            </a:endParaRPr>
          </a:p>
          <a:p>
            <a:endParaRPr lang="pt-BR" sz="2000" dirty="0">
              <a:solidFill>
                <a:srgbClr val="000000"/>
              </a:solidFill>
              <a:latin typeface="Helvetica" charset="0"/>
              <a:ea typeface="MS PGothic" charset="0"/>
            </a:endParaRPr>
          </a:p>
          <a:p>
            <a:endParaRPr lang="pt-BR" sz="2000" dirty="0">
              <a:solidFill>
                <a:srgbClr val="000000"/>
              </a:solidFill>
              <a:latin typeface="Helvetica" charset="0"/>
              <a:ea typeface="MS PGothic" charset="0"/>
            </a:endParaRPr>
          </a:p>
          <a:p>
            <a:endParaRPr lang="pt-BR" sz="2000" dirty="0">
              <a:solidFill>
                <a:srgbClr val="000000"/>
              </a:solidFill>
              <a:latin typeface="Helvetica" charset="0"/>
              <a:ea typeface="MS PGothic" charset="0"/>
            </a:endParaRPr>
          </a:p>
          <a:p>
            <a:endParaRPr lang="pt-BR" sz="2000" dirty="0">
              <a:latin typeface="Helvetica" charset="0"/>
              <a:ea typeface="MS PGothic" charset="0"/>
            </a:endParaRPr>
          </a:p>
          <a:p>
            <a:endParaRPr lang="pt-BR" sz="2000" dirty="0">
              <a:latin typeface="Helvetica" charset="0"/>
              <a:ea typeface="MS PGothic" charset="0"/>
            </a:endParaRPr>
          </a:p>
        </p:txBody>
      </p:sp>
    </p:spTree>
    <p:extLst>
      <p:ext uri="{BB962C8B-B14F-4D97-AF65-F5344CB8AC3E}">
        <p14:creationId xmlns:p14="http://schemas.microsoft.com/office/powerpoint/2010/main" val="2235927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609600" y="109889"/>
            <a:ext cx="10972800" cy="532884"/>
          </a:xfrm>
        </p:spPr>
        <p:txBody>
          <a:bodyPr/>
          <a:lstStyle/>
          <a:p>
            <a:r>
              <a:rPr lang="en-US" dirty="0" err="1">
                <a:ea typeface="MS PGothic" charset="0"/>
              </a:rPr>
              <a:t>Chamadas</a:t>
            </a:r>
            <a:r>
              <a:rPr lang="en-US" dirty="0">
                <a:ea typeface="MS PGothic" charset="0"/>
              </a:rPr>
              <a:t> de Sistema  (cont.)</a:t>
            </a:r>
            <a:endParaRPr lang="pt-BR" dirty="0">
              <a:latin typeface="Arial" charset="0"/>
              <a:ea typeface="MS PGothic" charset="0"/>
            </a:endParaRPr>
          </a:p>
        </p:txBody>
      </p:sp>
      <p:sp>
        <p:nvSpPr>
          <p:cNvPr id="3" name="Text Placeholder 2">
            <a:extLst>
              <a:ext uri="{FF2B5EF4-FFF2-40B4-BE49-F238E27FC236}">
                <a16:creationId xmlns:a16="http://schemas.microsoft.com/office/drawing/2014/main" id="{FD10C33B-C8F1-794F-9ADF-A2F4BA6138DE}"/>
              </a:ext>
            </a:extLst>
          </p:cNvPr>
          <p:cNvSpPr>
            <a:spLocks noGrp="1"/>
          </p:cNvSpPr>
          <p:nvPr>
            <p:ph type="body" idx="1"/>
          </p:nvPr>
        </p:nvSpPr>
        <p:spPr>
          <a:xfrm>
            <a:off x="2319502" y="750887"/>
            <a:ext cx="6380124" cy="375685"/>
          </a:xfrm>
        </p:spPr>
        <p:txBody>
          <a:bodyPr/>
          <a:lstStyle/>
          <a:p>
            <a:pPr algn="ctr"/>
            <a:r>
              <a:rPr lang="pt-BR" sz="2000" b="0" dirty="0"/>
              <a:t>Exemplo de Chamada de Sistema via API de alto nível</a:t>
            </a:r>
          </a:p>
        </p:txBody>
      </p:sp>
      <p:pic>
        <p:nvPicPr>
          <p:cNvPr id="7" name="Content Placeholder 6">
            <a:extLst>
              <a:ext uri="{FF2B5EF4-FFF2-40B4-BE49-F238E27FC236}">
                <a16:creationId xmlns:a16="http://schemas.microsoft.com/office/drawing/2014/main" id="{06E7ECBA-E95C-8A40-B2D2-25A13A829355}"/>
              </a:ext>
            </a:extLst>
          </p:cNvPr>
          <p:cNvPicPr>
            <a:picLocks noGrp="1" noChangeAspect="1"/>
          </p:cNvPicPr>
          <p:nvPr>
            <p:ph sz="quarter" idx="4"/>
          </p:nvPr>
        </p:nvPicPr>
        <p:blipFill>
          <a:blip r:embed="rId2"/>
          <a:stretch>
            <a:fillRect/>
          </a:stretch>
        </p:blipFill>
        <p:spPr>
          <a:xfrm>
            <a:off x="1104217" y="1126572"/>
            <a:ext cx="8949787" cy="1925398"/>
          </a:xfrm>
        </p:spPr>
      </p:pic>
      <p:pic>
        <p:nvPicPr>
          <p:cNvPr id="5" name="Picture 4">
            <a:extLst>
              <a:ext uri="{FF2B5EF4-FFF2-40B4-BE49-F238E27FC236}">
                <a16:creationId xmlns:a16="http://schemas.microsoft.com/office/drawing/2014/main" id="{12EA29EC-BCC0-8E4B-9446-AAE04B5ED794}"/>
              </a:ext>
            </a:extLst>
          </p:cNvPr>
          <p:cNvPicPr>
            <a:picLocks noChangeAspect="1"/>
          </p:cNvPicPr>
          <p:nvPr/>
        </p:nvPicPr>
        <p:blipFill>
          <a:blip r:embed="rId3"/>
          <a:stretch>
            <a:fillRect/>
          </a:stretch>
        </p:blipFill>
        <p:spPr>
          <a:xfrm>
            <a:off x="1191742" y="3098035"/>
            <a:ext cx="6519215" cy="3759965"/>
          </a:xfrm>
          <a:prstGeom prst="rect">
            <a:avLst/>
          </a:prstGeom>
        </p:spPr>
      </p:pic>
      <p:sp>
        <p:nvSpPr>
          <p:cNvPr id="6" name="Text Placeholder 3">
            <a:extLst>
              <a:ext uri="{FF2B5EF4-FFF2-40B4-BE49-F238E27FC236}">
                <a16:creationId xmlns:a16="http://schemas.microsoft.com/office/drawing/2014/main" id="{7FEE0117-6228-9742-97E6-8C5ACFA99274}"/>
              </a:ext>
            </a:extLst>
          </p:cNvPr>
          <p:cNvSpPr>
            <a:spLocks noGrp="1"/>
          </p:cNvSpPr>
          <p:nvPr>
            <p:ph type="body" sz="quarter" idx="3"/>
          </p:nvPr>
        </p:nvSpPr>
        <p:spPr>
          <a:xfrm>
            <a:off x="7503170" y="4658136"/>
            <a:ext cx="3362950" cy="639762"/>
          </a:xfrm>
        </p:spPr>
        <p:txBody>
          <a:bodyPr/>
          <a:lstStyle/>
          <a:p>
            <a:pPr algn="ctr"/>
            <a:r>
              <a:rPr lang="pt-BR" sz="2000" b="0" dirty="0"/>
              <a:t>Assembly correspondente a </a:t>
            </a:r>
          </a:p>
          <a:p>
            <a:pPr algn="ctr"/>
            <a:r>
              <a:rPr lang="pt-BR" sz="2000" b="0" dirty="0"/>
              <a:t>chamada de sistema </a:t>
            </a:r>
          </a:p>
        </p:txBody>
      </p:sp>
    </p:spTree>
    <p:extLst>
      <p:ext uri="{BB962C8B-B14F-4D97-AF65-F5344CB8AC3E}">
        <p14:creationId xmlns:p14="http://schemas.microsoft.com/office/powerpoint/2010/main" val="3242090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575187" y="363046"/>
            <a:ext cx="9778488" cy="576262"/>
          </a:xfrm>
        </p:spPr>
        <p:txBody>
          <a:bodyPr/>
          <a:lstStyle/>
          <a:p>
            <a:pPr eaLnBrk="1" hangingPunct="1"/>
            <a:r>
              <a:rPr lang="pt-BR">
                <a:ea typeface="MS PGothic" charset="0"/>
              </a:rPr>
              <a:t>Chamadas de Sistema  (cont.)</a:t>
            </a:r>
            <a:endParaRPr lang="pt-BR">
              <a:latin typeface="Arial" charset="0"/>
              <a:ea typeface="MS PGothic" charset="0"/>
            </a:endParaRPr>
          </a:p>
        </p:txBody>
      </p:sp>
      <p:grpSp>
        <p:nvGrpSpPr>
          <p:cNvPr id="5" name="Group 4">
            <a:extLst>
              <a:ext uri="{FF2B5EF4-FFF2-40B4-BE49-F238E27FC236}">
                <a16:creationId xmlns:a16="http://schemas.microsoft.com/office/drawing/2014/main" id="{F0D8A3A3-52CE-2643-B7CC-4EA41639276B}"/>
              </a:ext>
            </a:extLst>
          </p:cNvPr>
          <p:cNvGrpSpPr/>
          <p:nvPr/>
        </p:nvGrpSpPr>
        <p:grpSpPr>
          <a:xfrm>
            <a:off x="2339976" y="1425575"/>
            <a:ext cx="7305675" cy="4381500"/>
            <a:chOff x="2339976" y="1425575"/>
            <a:chExt cx="7305675" cy="4381500"/>
          </a:xfrm>
        </p:grpSpPr>
        <p:pic>
          <p:nvPicPr>
            <p:cNvPr id="35842"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76" y="1425575"/>
              <a:ext cx="7153275" cy="438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AD976054-F650-604C-B7A1-611F254093F9}"/>
                </a:ext>
              </a:extLst>
            </p:cNvPr>
            <p:cNvSpPr txBox="1"/>
            <p:nvPr/>
          </p:nvSpPr>
          <p:spPr>
            <a:xfrm>
              <a:off x="4956493" y="1676400"/>
              <a:ext cx="2225040" cy="276999"/>
            </a:xfrm>
            <a:prstGeom prst="rect">
              <a:avLst/>
            </a:prstGeom>
            <a:solidFill>
              <a:srgbClr val="C7EAFD"/>
            </a:solidFill>
          </p:spPr>
          <p:txBody>
            <a:bodyPr wrap="square" rtlCol="0">
              <a:spAutoFit/>
            </a:bodyPr>
            <a:lstStyle/>
            <a:p>
              <a:pPr algn="ctr"/>
              <a:r>
                <a:rPr lang="pt-BR" sz="1200" dirty="0"/>
                <a:t>Aplicações de usuários</a:t>
              </a:r>
            </a:p>
          </p:txBody>
        </p:sp>
        <p:sp>
          <p:nvSpPr>
            <p:cNvPr id="3" name="TextBox 2">
              <a:extLst>
                <a:ext uri="{FF2B5EF4-FFF2-40B4-BE49-F238E27FC236}">
                  <a16:creationId xmlns:a16="http://schemas.microsoft.com/office/drawing/2014/main" id="{3133C15B-A96E-0947-97CE-8DC9265CDEB0}"/>
                </a:ext>
              </a:extLst>
            </p:cNvPr>
            <p:cNvSpPr txBox="1"/>
            <p:nvPr/>
          </p:nvSpPr>
          <p:spPr>
            <a:xfrm>
              <a:off x="2370456" y="2575560"/>
              <a:ext cx="1082040" cy="523220"/>
            </a:xfrm>
            <a:prstGeom prst="rect">
              <a:avLst/>
            </a:prstGeom>
            <a:solidFill>
              <a:schemeClr val="bg1"/>
            </a:solidFill>
          </p:spPr>
          <p:txBody>
            <a:bodyPr wrap="square" rtlCol="0">
              <a:spAutoFit/>
            </a:bodyPr>
            <a:lstStyle/>
            <a:p>
              <a:pPr algn="ctr"/>
              <a:r>
                <a:rPr lang="pt-BR" sz="1400" dirty="0"/>
                <a:t>Modo usuário</a:t>
              </a:r>
            </a:p>
          </p:txBody>
        </p:sp>
        <p:sp>
          <p:nvSpPr>
            <p:cNvPr id="6" name="TextBox 5">
              <a:extLst>
                <a:ext uri="{FF2B5EF4-FFF2-40B4-BE49-F238E27FC236}">
                  <a16:creationId xmlns:a16="http://schemas.microsoft.com/office/drawing/2014/main" id="{B32A4C15-D636-924C-B12A-9FD89123C82C}"/>
                </a:ext>
              </a:extLst>
            </p:cNvPr>
            <p:cNvSpPr txBox="1"/>
            <p:nvPr/>
          </p:nvSpPr>
          <p:spPr>
            <a:xfrm>
              <a:off x="2339976" y="3276600"/>
              <a:ext cx="1082040" cy="523220"/>
            </a:xfrm>
            <a:prstGeom prst="rect">
              <a:avLst/>
            </a:prstGeom>
            <a:solidFill>
              <a:schemeClr val="bg1"/>
            </a:solidFill>
          </p:spPr>
          <p:txBody>
            <a:bodyPr wrap="square" rtlCol="0">
              <a:spAutoFit/>
            </a:bodyPr>
            <a:lstStyle/>
            <a:p>
              <a:pPr algn="ctr"/>
              <a:r>
                <a:rPr lang="pt-BR" sz="1400" dirty="0"/>
                <a:t>Modo </a:t>
              </a:r>
              <a:r>
                <a:rPr lang="pt-BR" sz="1400" dirty="0" err="1"/>
                <a:t>kernel</a:t>
              </a:r>
              <a:endParaRPr lang="pt-BR" sz="1400" dirty="0"/>
            </a:p>
          </p:txBody>
        </p:sp>
        <p:sp>
          <p:nvSpPr>
            <p:cNvPr id="4" name="TextBox 3">
              <a:extLst>
                <a:ext uri="{FF2B5EF4-FFF2-40B4-BE49-F238E27FC236}">
                  <a16:creationId xmlns:a16="http://schemas.microsoft.com/office/drawing/2014/main" id="{02982BCF-63E4-2348-8FA2-DB6A5BB951DB}"/>
                </a:ext>
              </a:extLst>
            </p:cNvPr>
            <p:cNvSpPr txBox="1"/>
            <p:nvPr/>
          </p:nvSpPr>
          <p:spPr>
            <a:xfrm>
              <a:off x="4712653" y="3054989"/>
              <a:ext cx="2910840" cy="276999"/>
            </a:xfrm>
            <a:prstGeom prst="rect">
              <a:avLst/>
            </a:prstGeom>
            <a:solidFill>
              <a:srgbClr val="D0D4D7"/>
            </a:solidFill>
          </p:spPr>
          <p:txBody>
            <a:bodyPr wrap="square" rtlCol="0">
              <a:spAutoFit/>
            </a:bodyPr>
            <a:lstStyle/>
            <a:p>
              <a:r>
                <a:rPr lang="pt-BR" sz="1200" dirty="0"/>
                <a:t>Interface de chamadas de sistema</a:t>
              </a:r>
            </a:p>
          </p:txBody>
        </p:sp>
      </p:grpSp>
    </p:spTree>
    <p:extLst>
      <p:ext uri="{BB962C8B-B14F-4D97-AF65-F5344CB8AC3E}">
        <p14:creationId xmlns:p14="http://schemas.microsoft.com/office/powerpoint/2010/main" val="1307233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884903" y="142936"/>
            <a:ext cx="9783097" cy="576262"/>
          </a:xfrm>
        </p:spPr>
        <p:txBody>
          <a:bodyPr/>
          <a:lstStyle/>
          <a:p>
            <a:r>
              <a:rPr lang="en-US" sz="2800" dirty="0" err="1">
                <a:ea typeface="MS PGothic" charset="0"/>
              </a:rPr>
              <a:t>Chamadas</a:t>
            </a:r>
            <a:r>
              <a:rPr lang="en-US" sz="2800" dirty="0">
                <a:ea typeface="MS PGothic" charset="0"/>
              </a:rPr>
              <a:t> de Sistema  (cont.)</a:t>
            </a:r>
            <a:endParaRPr lang="pt-BR" sz="2800" dirty="0">
              <a:latin typeface="Arial" charset="0"/>
              <a:ea typeface="MS PGothic" charset="0"/>
            </a:endParaRPr>
          </a:p>
        </p:txBody>
      </p:sp>
      <p:sp>
        <p:nvSpPr>
          <p:cNvPr id="3" name="Rectangle 2"/>
          <p:cNvSpPr/>
          <p:nvPr/>
        </p:nvSpPr>
        <p:spPr bwMode="auto">
          <a:xfrm>
            <a:off x="2892426" y="1947864"/>
            <a:ext cx="1960563" cy="194724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a:lstStyle/>
          <a:p>
            <a:pPr>
              <a:defRPr/>
            </a:pPr>
            <a:endParaRPr lang="pt-BR">
              <a:solidFill>
                <a:schemeClr val="tx1"/>
              </a:solidFill>
              <a:latin typeface="Verdana" charset="0"/>
            </a:endParaRPr>
          </a:p>
        </p:txBody>
      </p:sp>
      <p:sp>
        <p:nvSpPr>
          <p:cNvPr id="37891" name="TextBox 3"/>
          <p:cNvSpPr txBox="1">
            <a:spLocks noChangeArrowheads="1"/>
          </p:cNvSpPr>
          <p:nvPr/>
        </p:nvSpPr>
        <p:spPr bwMode="auto">
          <a:xfrm>
            <a:off x="1914538" y="1265428"/>
            <a:ext cx="3938525"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algn="ctr"/>
            <a:r>
              <a:rPr lang="pt-BR" sz="1800" b="1" u="sng" dirty="0"/>
              <a:t>CPU</a:t>
            </a:r>
          </a:p>
          <a:p>
            <a:pPr algn="ctr"/>
            <a:r>
              <a:rPr lang="pt-BR" sz="1800" dirty="0">
                <a:latin typeface="Calibri Light" panose="020F0302020204030204" pitchFamily="34" charset="0"/>
                <a:cs typeface="Calibri Light" panose="020F0302020204030204" pitchFamily="34" charset="0"/>
              </a:rPr>
              <a:t>Executando em modo usuário</a:t>
            </a:r>
          </a:p>
          <a:p>
            <a:pPr algn="ctr"/>
            <a:endParaRPr lang="pt-BR" sz="1800" u="sng" dirty="0"/>
          </a:p>
        </p:txBody>
      </p:sp>
      <p:sp>
        <p:nvSpPr>
          <p:cNvPr id="5" name="TextBox 4"/>
          <p:cNvSpPr txBox="1">
            <a:spLocks noChangeArrowheads="1"/>
          </p:cNvSpPr>
          <p:nvPr/>
        </p:nvSpPr>
        <p:spPr bwMode="auto">
          <a:xfrm>
            <a:off x="3089276" y="2046288"/>
            <a:ext cx="1566863"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r>
              <a:rPr lang="pt-BR" sz="1800" dirty="0"/>
              <a:t>Processo A</a:t>
            </a:r>
          </a:p>
          <a:p>
            <a:r>
              <a:rPr lang="pt-BR" sz="1800" dirty="0"/>
              <a:t>{   ....</a:t>
            </a:r>
          </a:p>
          <a:p>
            <a:r>
              <a:rPr lang="pt-BR" sz="1800" dirty="0"/>
              <a:t>     ....</a:t>
            </a:r>
          </a:p>
          <a:p>
            <a:r>
              <a:rPr lang="pt-BR" sz="1800" dirty="0"/>
              <a:t>     open()</a:t>
            </a:r>
          </a:p>
          <a:p>
            <a:r>
              <a:rPr lang="pt-BR" sz="1800" dirty="0"/>
              <a:t>     ....</a:t>
            </a:r>
          </a:p>
          <a:p>
            <a:r>
              <a:rPr lang="pt-BR" sz="1800" dirty="0"/>
              <a:t>}</a:t>
            </a:r>
          </a:p>
        </p:txBody>
      </p:sp>
      <p:cxnSp>
        <p:nvCxnSpPr>
          <p:cNvPr id="8" name="Straight Arrow Connector 7"/>
          <p:cNvCxnSpPr>
            <a:cxnSpLocks noChangeShapeType="1"/>
          </p:cNvCxnSpPr>
          <p:nvPr/>
        </p:nvCxnSpPr>
        <p:spPr bwMode="auto">
          <a:xfrm>
            <a:off x="4668838" y="3070225"/>
            <a:ext cx="442912"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9" name="Left Brace 8"/>
          <p:cNvSpPr/>
          <p:nvPr/>
        </p:nvSpPr>
        <p:spPr bwMode="auto">
          <a:xfrm>
            <a:off x="5160963" y="2009775"/>
            <a:ext cx="493712" cy="2120900"/>
          </a:xfrm>
          <a:prstGeom prst="leftBrac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wrap="none"/>
          <a:lstStyle/>
          <a:p>
            <a:pPr>
              <a:defRPr/>
            </a:pPr>
            <a:endParaRPr lang="pt-BR">
              <a:latin typeface="Verdana" charset="0"/>
            </a:endParaRPr>
          </a:p>
        </p:txBody>
      </p:sp>
      <p:sp>
        <p:nvSpPr>
          <p:cNvPr id="10" name="TextBox 9"/>
          <p:cNvSpPr txBox="1">
            <a:spLocks noChangeArrowheads="1"/>
          </p:cNvSpPr>
          <p:nvPr/>
        </p:nvSpPr>
        <p:spPr bwMode="auto">
          <a:xfrm>
            <a:off x="5654675" y="2612565"/>
            <a:ext cx="5828764"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a:buFont typeface="Arial" charset="0"/>
              <a:buChar char="•"/>
            </a:pPr>
            <a:r>
              <a:rPr lang="pt-BR" sz="1800" dirty="0">
                <a:latin typeface="Calibri Light" panose="020F0302020204030204" pitchFamily="34" charset="0"/>
                <a:cs typeface="Calibri Light" panose="020F0302020204030204" pitchFamily="34" charset="0"/>
              </a:rPr>
              <a:t>Carrega parâmetros </a:t>
            </a:r>
          </a:p>
          <a:p>
            <a:pPr>
              <a:buFont typeface="Arial" charset="0"/>
              <a:buChar char="•"/>
            </a:pPr>
            <a:r>
              <a:rPr lang="pt-BR" sz="1800" dirty="0">
                <a:latin typeface="Calibri Light" panose="020F0302020204030204" pitchFamily="34" charset="0"/>
                <a:cs typeface="Calibri Light" panose="020F0302020204030204" pitchFamily="34" charset="0"/>
              </a:rPr>
              <a:t>Carrega número da chamada</a:t>
            </a:r>
          </a:p>
          <a:p>
            <a:pPr>
              <a:buFont typeface="Arial" charset="0"/>
              <a:buChar char="•"/>
            </a:pPr>
            <a:r>
              <a:rPr lang="pt-BR" sz="1800" dirty="0">
                <a:latin typeface="Calibri Light" panose="020F0302020204030204" pitchFamily="34" charset="0"/>
                <a:cs typeface="Calibri Light" panose="020F0302020204030204" pitchFamily="34" charset="0"/>
              </a:rPr>
              <a:t>Faz o </a:t>
            </a:r>
            <a:r>
              <a:rPr lang="pt-BR" sz="1800" dirty="0" err="1">
                <a:latin typeface="Calibri Light" panose="020F0302020204030204" pitchFamily="34" charset="0"/>
                <a:cs typeface="Calibri Light" panose="020F0302020204030204" pitchFamily="34" charset="0"/>
              </a:rPr>
              <a:t>trap</a:t>
            </a:r>
            <a:r>
              <a:rPr lang="pt-BR" sz="1800" dirty="0">
                <a:latin typeface="Calibri Light" panose="020F0302020204030204" pitchFamily="34" charset="0"/>
                <a:cs typeface="Calibri Light" panose="020F0302020204030204" pitchFamily="34" charset="0"/>
              </a:rPr>
              <a:t> (</a:t>
            </a:r>
            <a:r>
              <a:rPr lang="pt-BR" sz="1800" dirty="0" err="1">
                <a:latin typeface="Calibri Light" panose="020F0302020204030204" pitchFamily="34" charset="0"/>
                <a:cs typeface="Calibri Light" panose="020F0302020204030204" pitchFamily="34" charset="0"/>
              </a:rPr>
              <a:t>linux</a:t>
            </a:r>
            <a:r>
              <a:rPr lang="pt-BR" sz="1800" dirty="0">
                <a:latin typeface="Calibri Light" panose="020F0302020204030204" pitchFamily="34" charset="0"/>
                <a:cs typeface="Calibri Light" panose="020F0302020204030204" pitchFamily="34" charset="0"/>
              </a:rPr>
              <a:t> plataforma x086: instrução INT 0x80) </a:t>
            </a:r>
          </a:p>
        </p:txBody>
      </p:sp>
    </p:spTree>
    <p:extLst>
      <p:ext uri="{BB962C8B-B14F-4D97-AF65-F5344CB8AC3E}">
        <p14:creationId xmlns:p14="http://schemas.microsoft.com/office/powerpoint/2010/main" val="390865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3" end="3"/>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91AD4EC-F1F6-EC4B-A09B-72A3A6CFDBFF}"/>
              </a:ext>
            </a:extLst>
          </p:cNvPr>
          <p:cNvSpPr/>
          <p:nvPr/>
        </p:nvSpPr>
        <p:spPr bwMode="auto">
          <a:xfrm>
            <a:off x="2892426" y="1947864"/>
            <a:ext cx="1960563" cy="194724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a:lstStyle/>
          <a:p>
            <a:pPr>
              <a:defRPr/>
            </a:pPr>
            <a:endParaRPr lang="pt-BR">
              <a:solidFill>
                <a:schemeClr val="tx1"/>
              </a:solidFill>
              <a:latin typeface="Verdana" charset="0"/>
            </a:endParaRPr>
          </a:p>
        </p:txBody>
      </p:sp>
      <p:sp>
        <p:nvSpPr>
          <p:cNvPr id="38913" name="Title 1"/>
          <p:cNvSpPr>
            <a:spLocks noGrp="1"/>
          </p:cNvSpPr>
          <p:nvPr>
            <p:ph type="title"/>
          </p:nvPr>
        </p:nvSpPr>
        <p:spPr>
          <a:xfrm>
            <a:off x="501445" y="216910"/>
            <a:ext cx="10166555" cy="576262"/>
          </a:xfrm>
        </p:spPr>
        <p:txBody>
          <a:bodyPr/>
          <a:lstStyle/>
          <a:p>
            <a:r>
              <a:rPr lang="en-US" sz="2800" dirty="0" err="1">
                <a:ea typeface="MS PGothic" charset="0"/>
              </a:rPr>
              <a:t>Chamadas</a:t>
            </a:r>
            <a:r>
              <a:rPr lang="en-US" sz="2800" dirty="0">
                <a:ea typeface="MS PGothic" charset="0"/>
              </a:rPr>
              <a:t> de Sistema  (cont.)</a:t>
            </a:r>
            <a:endParaRPr lang="pt-BR" sz="2800" dirty="0">
              <a:latin typeface="Arial" charset="0"/>
              <a:ea typeface="MS PGothic" charset="0"/>
            </a:endParaRPr>
          </a:p>
        </p:txBody>
      </p:sp>
      <p:sp>
        <p:nvSpPr>
          <p:cNvPr id="4" name="TextBox 3"/>
          <p:cNvSpPr txBox="1">
            <a:spLocks noChangeArrowheads="1"/>
          </p:cNvSpPr>
          <p:nvPr/>
        </p:nvSpPr>
        <p:spPr bwMode="auto">
          <a:xfrm>
            <a:off x="1598117" y="1226780"/>
            <a:ext cx="4721721"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algn="ctr"/>
            <a:r>
              <a:rPr lang="pt-BR" sz="1800" b="1" u="sng" dirty="0"/>
              <a:t>CPU</a:t>
            </a:r>
          </a:p>
          <a:p>
            <a:pPr algn="ctr"/>
            <a:r>
              <a:rPr lang="pt-BR" sz="1800" dirty="0">
                <a:latin typeface="Calibri Light" panose="020F0302020204030204" pitchFamily="34" charset="0"/>
                <a:cs typeface="Calibri Light" panose="020F0302020204030204" pitchFamily="34" charset="0"/>
              </a:rPr>
              <a:t>Executando em modo usuário</a:t>
            </a:r>
          </a:p>
          <a:p>
            <a:pPr algn="ctr"/>
            <a:endParaRPr lang="pt-BR" sz="1800" u="sng" dirty="0"/>
          </a:p>
        </p:txBody>
      </p:sp>
      <p:sp>
        <p:nvSpPr>
          <p:cNvPr id="38917" name="TextBox 5"/>
          <p:cNvSpPr txBox="1">
            <a:spLocks noChangeArrowheads="1"/>
          </p:cNvSpPr>
          <p:nvPr/>
        </p:nvSpPr>
        <p:spPr bwMode="auto">
          <a:xfrm>
            <a:off x="5716093" y="1924051"/>
            <a:ext cx="4721721"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marL="285750" indent="-285750" algn="just">
              <a:buSzPct val="115000"/>
              <a:buFontTx/>
              <a:buChar char="•"/>
            </a:pPr>
            <a:r>
              <a:rPr lang="pt-BR" sz="1800" dirty="0">
                <a:latin typeface="Calibri Light" panose="020F0302020204030204" pitchFamily="34" charset="0"/>
                <a:cs typeface="Calibri Light" panose="020F0302020204030204" pitchFamily="34" charset="0"/>
              </a:rPr>
              <a:t>Como resultado da chamada de sistema: </a:t>
            </a:r>
          </a:p>
          <a:p>
            <a:pPr marL="628650" indent="-342900" algn="just">
              <a:buFont typeface="+mj-lt"/>
              <a:buAutoNum type="arabicPeriod"/>
            </a:pPr>
            <a:r>
              <a:rPr lang="pt-BR" sz="1800" dirty="0">
                <a:latin typeface="Calibri Light" panose="020F0302020204030204" pitchFamily="34" charset="0"/>
                <a:cs typeface="Calibri Light" panose="020F0302020204030204" pitchFamily="34" charset="0"/>
              </a:rPr>
              <a:t> contexto do processo corrente é salvo.</a:t>
            </a:r>
          </a:p>
          <a:p>
            <a:pPr marL="628650" indent="-342900" algn="just">
              <a:buFont typeface="+mj-lt"/>
              <a:buAutoNum type="arabicPeriod"/>
            </a:pPr>
            <a:r>
              <a:rPr lang="pt-BR" sz="1800" dirty="0">
                <a:latin typeface="Calibri Light" panose="020F0302020204030204" pitchFamily="34" charset="0"/>
                <a:cs typeface="Calibri Light" panose="020F0302020204030204" pitchFamily="34" charset="0"/>
              </a:rPr>
              <a:t> o modo de operação da CPU muda para o modo </a:t>
            </a:r>
            <a:r>
              <a:rPr lang="pt-BR" sz="1800" dirty="0" err="1">
                <a:latin typeface="Calibri Light" panose="020F0302020204030204" pitchFamily="34" charset="0"/>
                <a:cs typeface="Calibri Light" panose="020F0302020204030204" pitchFamily="34" charset="0"/>
              </a:rPr>
              <a:t>kernel</a:t>
            </a:r>
            <a:endParaRPr lang="pt-BR" sz="1800" dirty="0">
              <a:latin typeface="Calibri Light" panose="020F0302020204030204" pitchFamily="34" charset="0"/>
              <a:cs typeface="Calibri Light" panose="020F0302020204030204" pitchFamily="34" charset="0"/>
            </a:endParaRPr>
          </a:p>
          <a:p>
            <a:pPr marL="628650" indent="-342900" algn="just">
              <a:buFont typeface="+mj-lt"/>
              <a:buAutoNum type="arabicPeriod"/>
            </a:pPr>
            <a:r>
              <a:rPr lang="pt-BR" sz="1800" dirty="0">
                <a:latin typeface="Calibri Light" panose="020F0302020204030204" pitchFamily="34" charset="0"/>
                <a:cs typeface="Calibri Light" panose="020F0302020204030204" pitchFamily="34" charset="0"/>
              </a:rPr>
              <a:t> o Sistema Operacional é executado para prestar o serviço solicitado.</a:t>
            </a:r>
          </a:p>
        </p:txBody>
      </p:sp>
      <p:sp>
        <p:nvSpPr>
          <p:cNvPr id="7" name="TextBox 6"/>
          <p:cNvSpPr txBox="1">
            <a:spLocks noChangeArrowheads="1"/>
          </p:cNvSpPr>
          <p:nvPr/>
        </p:nvSpPr>
        <p:spPr bwMode="auto">
          <a:xfrm>
            <a:off x="1851574" y="1502381"/>
            <a:ext cx="413657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algn="ctr"/>
            <a:r>
              <a:rPr lang="pt-BR" sz="1800" dirty="0">
                <a:latin typeface="Calibri Light" panose="020F0302020204030204" pitchFamily="34" charset="0"/>
                <a:cs typeface="Calibri Light" panose="020F0302020204030204" pitchFamily="34" charset="0"/>
              </a:rPr>
              <a:t>Executando em modo </a:t>
            </a:r>
            <a:r>
              <a:rPr lang="pt-BR" sz="1800" dirty="0" err="1">
                <a:latin typeface="Calibri Light" panose="020F0302020204030204" pitchFamily="34" charset="0"/>
                <a:cs typeface="Calibri Light" panose="020F0302020204030204" pitchFamily="34" charset="0"/>
              </a:rPr>
              <a:t>kernel</a:t>
            </a:r>
            <a:endParaRPr lang="pt-BR" sz="1800" dirty="0">
              <a:latin typeface="Calibri Light" panose="020F0302020204030204" pitchFamily="34" charset="0"/>
              <a:cs typeface="Calibri Light" panose="020F0302020204030204" pitchFamily="34" charset="0"/>
            </a:endParaRPr>
          </a:p>
        </p:txBody>
      </p:sp>
      <p:sp>
        <p:nvSpPr>
          <p:cNvPr id="11" name="TextBox 10"/>
          <p:cNvSpPr txBox="1">
            <a:spLocks noChangeArrowheads="1"/>
          </p:cNvSpPr>
          <p:nvPr/>
        </p:nvSpPr>
        <p:spPr bwMode="auto">
          <a:xfrm>
            <a:off x="5584722" y="4836758"/>
            <a:ext cx="59213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r>
              <a:rPr lang="pt-BR" sz="1800" dirty="0"/>
              <a:t>SO</a:t>
            </a:r>
          </a:p>
        </p:txBody>
      </p:sp>
      <p:sp>
        <p:nvSpPr>
          <p:cNvPr id="10" name="TextBox 9">
            <a:extLst>
              <a:ext uri="{FF2B5EF4-FFF2-40B4-BE49-F238E27FC236}">
                <a16:creationId xmlns:a16="http://schemas.microsoft.com/office/drawing/2014/main" id="{B78DB2BF-9632-3248-BE48-DB28ECD4BB10}"/>
              </a:ext>
            </a:extLst>
          </p:cNvPr>
          <p:cNvSpPr txBox="1">
            <a:spLocks noChangeArrowheads="1"/>
          </p:cNvSpPr>
          <p:nvPr/>
        </p:nvSpPr>
        <p:spPr bwMode="auto">
          <a:xfrm>
            <a:off x="3089276" y="2046288"/>
            <a:ext cx="1566863"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r>
              <a:rPr lang="pt-BR" sz="1800" dirty="0"/>
              <a:t>Processo A</a:t>
            </a:r>
          </a:p>
          <a:p>
            <a:r>
              <a:rPr lang="pt-BR" sz="1800" dirty="0"/>
              <a:t>{   ....</a:t>
            </a:r>
          </a:p>
          <a:p>
            <a:r>
              <a:rPr lang="pt-BR" sz="1800" dirty="0"/>
              <a:t>     ....</a:t>
            </a:r>
          </a:p>
          <a:p>
            <a:r>
              <a:rPr lang="pt-BR" sz="1800" dirty="0"/>
              <a:t>     open()</a:t>
            </a:r>
          </a:p>
          <a:p>
            <a:r>
              <a:rPr lang="pt-BR" sz="1800" dirty="0"/>
              <a:t>     ....</a:t>
            </a:r>
          </a:p>
          <a:p>
            <a:r>
              <a:rPr lang="pt-BR" sz="1800" dirty="0"/>
              <a:t>}</a:t>
            </a:r>
          </a:p>
        </p:txBody>
      </p:sp>
    </p:spTree>
    <p:extLst>
      <p:ext uri="{BB962C8B-B14F-4D97-AF65-F5344CB8AC3E}">
        <p14:creationId xmlns:p14="http://schemas.microsoft.com/office/powerpoint/2010/main" val="3614733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 0 L -0.18633 0.38773 " pathEditMode="relative" ptsTypes="AA">
                                      <p:cBhvr>
                                        <p:cTn id="14" dur="2000" fill="hold"/>
                                        <p:tgtEl>
                                          <p:spTgt spid="10"/>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 0 L -0.1612 -0.2956 " pathEditMode="relative" ptsTypes="AA">
                                      <p:cBhvr>
                                        <p:cTn id="18" dur="2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471948" y="167594"/>
            <a:ext cx="10196052" cy="576262"/>
          </a:xfrm>
        </p:spPr>
        <p:txBody>
          <a:bodyPr/>
          <a:lstStyle/>
          <a:p>
            <a:r>
              <a:rPr lang="en-US" sz="2800" dirty="0" err="1">
                <a:ea typeface="MS PGothic" charset="0"/>
              </a:rPr>
              <a:t>Chamadas</a:t>
            </a:r>
            <a:r>
              <a:rPr lang="en-US" sz="2800" dirty="0">
                <a:ea typeface="MS PGothic" charset="0"/>
              </a:rPr>
              <a:t> de Sistema  (cont.)</a:t>
            </a:r>
            <a:endParaRPr lang="pt-BR" sz="2800" dirty="0">
              <a:latin typeface="Arial" charset="0"/>
              <a:ea typeface="MS PGothic" charset="0"/>
            </a:endParaRPr>
          </a:p>
        </p:txBody>
      </p:sp>
      <p:sp>
        <p:nvSpPr>
          <p:cNvPr id="3" name="Rectangle 2"/>
          <p:cNvSpPr/>
          <p:nvPr/>
        </p:nvSpPr>
        <p:spPr bwMode="auto">
          <a:xfrm>
            <a:off x="2892426" y="1947864"/>
            <a:ext cx="1960563" cy="165258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a:lstStyle/>
          <a:p>
            <a:pPr>
              <a:defRPr/>
            </a:pPr>
            <a:endParaRPr lang="pt-BR">
              <a:solidFill>
                <a:schemeClr val="tx1"/>
              </a:solidFill>
              <a:latin typeface="Verdana" charset="0"/>
            </a:endParaRPr>
          </a:p>
        </p:txBody>
      </p:sp>
      <p:sp>
        <p:nvSpPr>
          <p:cNvPr id="39939" name="TextBox 3"/>
          <p:cNvSpPr txBox="1">
            <a:spLocks noChangeArrowheads="1"/>
          </p:cNvSpPr>
          <p:nvPr/>
        </p:nvSpPr>
        <p:spPr bwMode="auto">
          <a:xfrm>
            <a:off x="2135982" y="1193822"/>
            <a:ext cx="3609974"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pPr algn="ctr"/>
            <a:r>
              <a:rPr lang="pt-BR" sz="1800" b="1" u="sng" dirty="0"/>
              <a:t>CPU</a:t>
            </a:r>
          </a:p>
          <a:p>
            <a:pPr algn="ctr"/>
            <a:r>
              <a:rPr lang="pt-BR" sz="1800" dirty="0"/>
              <a:t>Executando em modo </a:t>
            </a:r>
            <a:r>
              <a:rPr lang="pt-BR" sz="1800" dirty="0" err="1"/>
              <a:t>kernel</a:t>
            </a:r>
            <a:endParaRPr lang="pt-BR" sz="1800" dirty="0"/>
          </a:p>
          <a:p>
            <a:pPr algn="ctr"/>
            <a:endParaRPr lang="pt-BR" sz="1800" u="sng" dirty="0"/>
          </a:p>
        </p:txBody>
      </p:sp>
      <p:sp>
        <p:nvSpPr>
          <p:cNvPr id="39940" name="TextBox 10"/>
          <p:cNvSpPr txBox="1">
            <a:spLocks noChangeArrowheads="1"/>
          </p:cNvSpPr>
          <p:nvPr/>
        </p:nvSpPr>
        <p:spPr bwMode="auto">
          <a:xfrm>
            <a:off x="3644900" y="2540000"/>
            <a:ext cx="5921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r>
              <a:rPr lang="pt-BR" sz="1800"/>
              <a:t>SO</a:t>
            </a:r>
          </a:p>
        </p:txBody>
      </p:sp>
      <p:cxnSp>
        <p:nvCxnSpPr>
          <p:cNvPr id="39941" name="Straight Arrow Connector 8"/>
          <p:cNvCxnSpPr>
            <a:cxnSpLocks noChangeShapeType="1"/>
            <a:stCxn id="39940" idx="3"/>
          </p:cNvCxnSpPr>
          <p:nvPr/>
        </p:nvCxnSpPr>
        <p:spPr bwMode="auto">
          <a:xfrm flipV="1">
            <a:off x="4237038" y="2713038"/>
            <a:ext cx="1306512" cy="11112"/>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pic>
        <p:nvPicPr>
          <p:cNvPr id="39942" name="Picture 11" descr="Screen Shot 2017-05-17 at 02.18.3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49901" y="1852613"/>
            <a:ext cx="2112963" cy="158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7615238" y="1947863"/>
            <a:ext cx="3052762" cy="203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r>
              <a:rPr lang="pt-BR" sz="1800"/>
              <a:t>open(){</a:t>
            </a:r>
          </a:p>
          <a:p>
            <a:r>
              <a:rPr lang="pt-BR" sz="1800"/>
              <a:t>  implementação da    </a:t>
            </a:r>
          </a:p>
          <a:p>
            <a:r>
              <a:rPr lang="pt-BR" sz="1800"/>
              <a:t>  chamada de sistema</a:t>
            </a:r>
          </a:p>
          <a:p>
            <a:r>
              <a:rPr lang="pt-BR" sz="1800"/>
              <a:t>  ...</a:t>
            </a:r>
          </a:p>
          <a:p>
            <a:r>
              <a:rPr lang="pt-BR" sz="1800"/>
              <a:t>  ...</a:t>
            </a:r>
          </a:p>
          <a:p>
            <a:r>
              <a:rPr lang="pt-BR" sz="1800"/>
              <a:t>  return</a:t>
            </a:r>
          </a:p>
          <a:p>
            <a:r>
              <a:rPr lang="pt-BR" sz="1800"/>
              <a:t>}</a:t>
            </a:r>
          </a:p>
        </p:txBody>
      </p:sp>
      <p:sp>
        <p:nvSpPr>
          <p:cNvPr id="2" name="TextBox 1"/>
          <p:cNvSpPr txBox="1"/>
          <p:nvPr/>
        </p:nvSpPr>
        <p:spPr>
          <a:xfrm>
            <a:off x="4766707" y="4413779"/>
            <a:ext cx="5104489" cy="2031325"/>
          </a:xfrm>
          <a:prstGeom prst="rect">
            <a:avLst/>
          </a:prstGeom>
          <a:noFill/>
        </p:spPr>
        <p:txBody>
          <a:bodyPr wrap="square" rtlCol="0">
            <a:spAutoFit/>
          </a:bodyPr>
          <a:lstStyle/>
          <a:p>
            <a:pPr algn="ctr"/>
            <a:r>
              <a:rPr lang="pt-BR" dirty="0"/>
              <a:t>Como efeito do retorno, o modo de operação da CPU volta para modo usuário, os resultados são carregados em localizações de memória acessíveis à aplicação, e o processo usuário A é recarregado a partir do ponto onde foi interrompido.</a:t>
            </a:r>
          </a:p>
        </p:txBody>
      </p:sp>
    </p:spTree>
    <p:extLst>
      <p:ext uri="{BB962C8B-B14F-4D97-AF65-F5344CB8AC3E}">
        <p14:creationId xmlns:p14="http://schemas.microsoft.com/office/powerpoint/2010/main" val="714293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13">
                                            <p:txEl>
                                              <p:pRg st="5" end="5"/>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idx="4294967295"/>
          </p:nvPr>
        </p:nvSpPr>
        <p:spPr>
          <a:xfrm>
            <a:off x="636608" y="198438"/>
            <a:ext cx="9574193" cy="576262"/>
          </a:xfrm>
        </p:spPr>
        <p:txBody>
          <a:bodyPr/>
          <a:lstStyle/>
          <a:p>
            <a:pPr algn="l" eaLnBrk="1" hangingPunct="1"/>
            <a:r>
              <a:rPr lang="en-US" sz="3600" dirty="0">
                <a:ea typeface="MS PGothic" charset="0"/>
              </a:rPr>
              <a:t>O que um SO </a:t>
            </a:r>
            <a:r>
              <a:rPr lang="en-US" sz="3600" dirty="0" err="1">
                <a:ea typeface="MS PGothic" charset="0"/>
              </a:rPr>
              <a:t>faz</a:t>
            </a:r>
            <a:r>
              <a:rPr lang="en-US" sz="3600" dirty="0">
                <a:ea typeface="MS PGothic" charset="0"/>
              </a:rPr>
              <a:t>?</a:t>
            </a:r>
          </a:p>
        </p:txBody>
      </p:sp>
      <p:sp>
        <p:nvSpPr>
          <p:cNvPr id="12290" name="Rectangle 3"/>
          <p:cNvSpPr>
            <a:spLocks noGrp="1" noChangeArrowheads="1"/>
          </p:cNvSpPr>
          <p:nvPr>
            <p:ph type="body" idx="4294967295"/>
          </p:nvPr>
        </p:nvSpPr>
        <p:spPr>
          <a:xfrm>
            <a:off x="636608" y="923140"/>
            <a:ext cx="11030673" cy="5500688"/>
          </a:xfrm>
        </p:spPr>
        <p:txBody>
          <a:bodyPr/>
          <a:lstStyle/>
          <a:p>
            <a:pPr algn="just"/>
            <a:r>
              <a:rPr lang="pt-BR" sz="2400" dirty="0">
                <a:latin typeface="Calibri Light" panose="020F0302020204030204" pitchFamily="34" charset="0"/>
                <a:ea typeface="MS PGothic" charset="0"/>
                <a:cs typeface="Calibri Light" panose="020F0302020204030204" pitchFamily="34" charset="0"/>
              </a:rPr>
              <a:t>Depende muito dos objetivos específicos, mas em linhas gerais:</a:t>
            </a:r>
            <a:endParaRPr lang="pt-BR" dirty="0">
              <a:latin typeface="Calibri Light" panose="020F0302020204030204" pitchFamily="34" charset="0"/>
              <a:ea typeface="MS PGothic" charset="0"/>
              <a:cs typeface="Calibri Light" panose="020F0302020204030204" pitchFamily="34" charset="0"/>
            </a:endParaRPr>
          </a:p>
          <a:p>
            <a:pPr lvl="1" algn="just"/>
            <a:r>
              <a:rPr lang="pt-BR" sz="2400" u="sng" dirty="0">
                <a:latin typeface="Calibri Light" panose="020F0302020204030204" pitchFamily="34" charset="0"/>
                <a:ea typeface="MS PGothic" charset="0"/>
                <a:cs typeface="Calibri Light" panose="020F0302020204030204" pitchFamily="34" charset="0"/>
              </a:rPr>
              <a:t>Esconde a complexidade do hardware</a:t>
            </a:r>
            <a:r>
              <a:rPr lang="pt-BR" sz="2400" dirty="0">
                <a:latin typeface="Calibri Light" panose="020F0302020204030204" pitchFamily="34" charset="0"/>
                <a:ea typeface="MS PGothic" charset="0"/>
                <a:cs typeface="Calibri Light" panose="020F0302020204030204" pitchFamily="34" charset="0"/>
              </a:rPr>
              <a:t>, abstraindo-o por meio de uma interface homogênea  e amigável, facilitando o seu uso/programação.</a:t>
            </a:r>
          </a:p>
          <a:p>
            <a:pPr lvl="2" algn="just"/>
            <a:r>
              <a:rPr lang="pt-BR" sz="2000" dirty="0">
                <a:latin typeface="Calibri Light" panose="020F0302020204030204" pitchFamily="34" charset="0"/>
                <a:ea typeface="MS PGothic" charset="0"/>
                <a:cs typeface="Calibri Light" panose="020F0302020204030204" pitchFamily="34" charset="0"/>
              </a:rPr>
              <a:t>e.g., o SO esconde as especificidades de interação com dispositivos de </a:t>
            </a:r>
            <a:r>
              <a:rPr lang="pt-BR" sz="2000" dirty="0" err="1">
                <a:latin typeface="Calibri Light" panose="020F0302020204030204" pitchFamily="34" charset="0"/>
                <a:ea typeface="MS PGothic" charset="0"/>
                <a:cs typeface="Calibri Light" panose="020F0302020204030204" pitchFamily="34" charset="0"/>
              </a:rPr>
              <a:t>I</a:t>
            </a:r>
            <a:r>
              <a:rPr lang="pt-BR" sz="2000" dirty="0">
                <a:latin typeface="Calibri Light" panose="020F0302020204030204" pitchFamily="34" charset="0"/>
                <a:ea typeface="MS PGothic" charset="0"/>
                <a:cs typeface="Calibri Light" panose="020F0302020204030204" pitchFamily="34" charset="0"/>
              </a:rPr>
              <a:t>/O, tais como a placa de rede e os dispositivos de armazenamento, proporcionando uma abstração baseada no envio e recepção (</a:t>
            </a:r>
            <a:r>
              <a:rPr lang="pt-BR" sz="2000" dirty="0" err="1">
                <a:latin typeface="Calibri Light" panose="020F0302020204030204" pitchFamily="34" charset="0"/>
                <a:ea typeface="MS PGothic" charset="0"/>
                <a:cs typeface="Calibri Light" panose="020F0302020204030204" pitchFamily="34" charset="0"/>
              </a:rPr>
              <a:t>send</a:t>
            </a:r>
            <a:r>
              <a:rPr lang="pt-BR" sz="2000" dirty="0">
                <a:latin typeface="Calibri Light" panose="020F0302020204030204" pitchFamily="34" charset="0"/>
                <a:ea typeface="MS PGothic" charset="0"/>
                <a:cs typeface="Calibri Light" panose="020F0302020204030204" pitchFamily="34" charset="0"/>
              </a:rPr>
              <a:t>() e </a:t>
            </a:r>
            <a:r>
              <a:rPr lang="pt-BR" sz="2000" dirty="0" err="1">
                <a:latin typeface="Calibri Light" panose="020F0302020204030204" pitchFamily="34" charset="0"/>
                <a:ea typeface="MS PGothic" charset="0"/>
                <a:cs typeface="Calibri Light" panose="020F0302020204030204" pitchFamily="34" charset="0"/>
              </a:rPr>
              <a:t>recv</a:t>
            </a:r>
            <a:r>
              <a:rPr lang="pt-BR" sz="2000" dirty="0">
                <a:latin typeface="Calibri Light" panose="020F0302020204030204" pitchFamily="34" charset="0"/>
                <a:ea typeface="MS PGothic" charset="0"/>
                <a:cs typeface="Calibri Light" panose="020F0302020204030204" pitchFamily="34" charset="0"/>
              </a:rPr>
              <a:t>()) de pacotes de dados e na leitura e escrita de arquivos nomeados (</a:t>
            </a:r>
            <a:r>
              <a:rPr lang="pt-BR" sz="2000" dirty="0" err="1">
                <a:latin typeface="Calibri Light" panose="020F0302020204030204" pitchFamily="34" charset="0"/>
                <a:ea typeface="MS PGothic" charset="0"/>
                <a:cs typeface="Calibri Light" panose="020F0302020204030204" pitchFamily="34" charset="0"/>
              </a:rPr>
              <a:t>read</a:t>
            </a:r>
            <a:r>
              <a:rPr lang="pt-BR" sz="2000" dirty="0">
                <a:latin typeface="Calibri Light" panose="020F0302020204030204" pitchFamily="34" charset="0"/>
                <a:ea typeface="MS PGothic" charset="0"/>
                <a:cs typeface="Calibri Light" panose="020F0302020204030204" pitchFamily="34" charset="0"/>
              </a:rPr>
              <a:t>() e </a:t>
            </a:r>
            <a:r>
              <a:rPr lang="pt-BR" sz="2000" dirty="0" err="1">
                <a:latin typeface="Calibri Light" panose="020F0302020204030204" pitchFamily="34" charset="0"/>
                <a:ea typeface="MS PGothic" charset="0"/>
                <a:cs typeface="Calibri Light" panose="020F0302020204030204" pitchFamily="34" charset="0"/>
              </a:rPr>
              <a:t>write</a:t>
            </a:r>
            <a:r>
              <a:rPr lang="pt-BR" sz="2000" dirty="0">
                <a:latin typeface="Calibri Light" panose="020F0302020204030204" pitchFamily="34" charset="0"/>
                <a:ea typeface="MS PGothic" charset="0"/>
                <a:cs typeface="Calibri Light" panose="020F0302020204030204" pitchFamily="34" charset="0"/>
              </a:rPr>
              <a:t>()).</a:t>
            </a:r>
          </a:p>
          <a:p>
            <a:pPr lvl="1" algn="just"/>
            <a:r>
              <a:rPr lang="pt-BR" sz="2400" u="sng" dirty="0">
                <a:latin typeface="Calibri Light" panose="020F0302020204030204" pitchFamily="34" charset="0"/>
                <a:ea typeface="MS PGothic" charset="0"/>
                <a:cs typeface="Calibri Light" panose="020F0302020204030204" pitchFamily="34" charset="0"/>
              </a:rPr>
              <a:t>Coordena o uso e a alocação dos recursos de hardware</a:t>
            </a:r>
            <a:r>
              <a:rPr lang="pt-BR" sz="2400" dirty="0">
                <a:latin typeface="Calibri Light" panose="020F0302020204030204" pitchFamily="34" charset="0"/>
                <a:ea typeface="MS PGothic" charset="0"/>
                <a:cs typeface="Calibri Light" panose="020F0302020204030204" pitchFamily="34" charset="0"/>
              </a:rPr>
              <a:t> para diferentes aplicações de forma eficiente, justa e segura.</a:t>
            </a:r>
          </a:p>
          <a:p>
            <a:pPr lvl="2" algn="just"/>
            <a:r>
              <a:rPr lang="pt-BR" sz="2000" dirty="0">
                <a:latin typeface="Calibri Light" panose="020F0302020204030204" pitchFamily="34" charset="0"/>
                <a:ea typeface="MS PGothic" charset="0"/>
                <a:cs typeface="Calibri Light" panose="020F0302020204030204" pitchFamily="34" charset="0"/>
              </a:rPr>
              <a:t>e.g., limita número máximo de arquivos que podem ser abertos por uma aplicação, limita espaço de memória e tempo de CPU alocados para cada aplicação.</a:t>
            </a:r>
          </a:p>
          <a:p>
            <a:pPr lvl="1" algn="just"/>
            <a:r>
              <a:rPr lang="pt-BR" sz="2400" u="sng" dirty="0">
                <a:latin typeface="Calibri Light" panose="020F0302020204030204" pitchFamily="34" charset="0"/>
                <a:ea typeface="MS PGothic" charset="0"/>
                <a:cs typeface="Calibri Light" panose="020F0302020204030204" pitchFamily="34" charset="0"/>
              </a:rPr>
              <a:t>Proporciona proteção e isolamento</a:t>
            </a:r>
            <a:r>
              <a:rPr lang="pt-BR" dirty="0">
                <a:latin typeface="Calibri Light" panose="020F0302020204030204" pitchFamily="34" charset="0"/>
                <a:ea typeface="MS PGothic" charset="0"/>
                <a:cs typeface="Calibri Light" panose="020F0302020204030204" pitchFamily="34" charset="0"/>
              </a:rPr>
              <a:t>.</a:t>
            </a:r>
          </a:p>
          <a:p>
            <a:pPr lvl="2" algn="just">
              <a:defRPr/>
            </a:pPr>
            <a:r>
              <a:rPr lang="pt-BR" sz="2000" dirty="0">
                <a:latin typeface="Calibri Light" panose="020F0302020204030204" pitchFamily="34" charset="0"/>
                <a:cs typeface="Calibri Light" panose="020F0302020204030204" pitchFamily="34" charset="0"/>
              </a:rPr>
              <a:t>e.g., o SO não permite, por exemplo, que uma aplicação acesse diretamente o espaço de memória de outra aplicação, ou acesse seus arquivos sem permissão. </a:t>
            </a:r>
          </a:p>
        </p:txBody>
      </p:sp>
    </p:spTree>
    <p:extLst>
      <p:ext uri="{BB962C8B-B14F-4D97-AF65-F5344CB8AC3E}">
        <p14:creationId xmlns:p14="http://schemas.microsoft.com/office/powerpoint/2010/main" val="339292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9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CFF7-5CF4-C645-A86B-86D2A6B54EC5}"/>
              </a:ext>
            </a:extLst>
          </p:cNvPr>
          <p:cNvSpPr>
            <a:spLocks noGrp="1"/>
          </p:cNvSpPr>
          <p:nvPr>
            <p:ph type="title"/>
          </p:nvPr>
        </p:nvSpPr>
        <p:spPr/>
        <p:txBody>
          <a:bodyPr/>
          <a:lstStyle/>
          <a:p>
            <a:r>
              <a:rPr lang="pt-BR" dirty="0"/>
              <a:t>Visão geral dos serviços providos pelo Sistema Operacional</a:t>
            </a:r>
          </a:p>
        </p:txBody>
      </p:sp>
      <p:sp>
        <p:nvSpPr>
          <p:cNvPr id="3" name="Content Placeholder 2">
            <a:extLst>
              <a:ext uri="{FF2B5EF4-FFF2-40B4-BE49-F238E27FC236}">
                <a16:creationId xmlns:a16="http://schemas.microsoft.com/office/drawing/2014/main" id="{25F3D2CB-DAF1-2340-8475-F3ACD6D5607E}"/>
              </a:ext>
            </a:extLst>
          </p:cNvPr>
          <p:cNvSpPr>
            <a:spLocks noGrp="1"/>
          </p:cNvSpPr>
          <p:nvPr>
            <p:ph idx="1"/>
          </p:nvPr>
        </p:nvSpPr>
        <p:spPr>
          <a:xfrm>
            <a:off x="609600" y="1130253"/>
            <a:ext cx="10972799" cy="5346698"/>
          </a:xfrm>
        </p:spPr>
        <p:txBody>
          <a:bodyPr/>
          <a:lstStyle/>
          <a:p>
            <a:r>
              <a:rPr lang="pt-BR" sz="2400" u="sng" dirty="0"/>
              <a:t>Gerenciamento do processador</a:t>
            </a:r>
            <a:r>
              <a:rPr lang="pt-BR" sz="2400" dirty="0"/>
              <a:t>: </a:t>
            </a:r>
            <a:r>
              <a:rPr lang="pt-BR" sz="2000" dirty="0"/>
              <a:t>esta funcionalidade, também conhecida como gerência de processos, visa distribuir a capacidade de processamento de forma justa entre as aplicações, evitando que uma aplicação monopolize os núcleos de processamento. O SO visa maximizar o uso do processador (multiprogramação/</a:t>
            </a:r>
            <a:r>
              <a:rPr lang="pt-BR" sz="2000" dirty="0" err="1"/>
              <a:t>timesharing</a:t>
            </a:r>
            <a:r>
              <a:rPr lang="pt-BR" sz="2000" dirty="0"/>
              <a:t>) e provê a ilusão de que existe um processador independente para cada processo. Também faz parte da gerência de processos fornecer abstrações para sincronizar atividades interdependentes e prover formas de comunicação entre elas.</a:t>
            </a:r>
          </a:p>
          <a:p>
            <a:endParaRPr lang="pt-BR" dirty="0"/>
          </a:p>
          <a:p>
            <a:r>
              <a:rPr lang="pt-BR" sz="2400" u="sng" dirty="0"/>
              <a:t>Gerenciamento de memória</a:t>
            </a:r>
            <a:r>
              <a:rPr lang="pt-BR" dirty="0"/>
              <a:t>: </a:t>
            </a:r>
            <a:r>
              <a:rPr lang="pt-BR" sz="2000" dirty="0"/>
              <a:t>tem como objetivo fornecer a cada processo uma área de memória independente e isolada dos demais processos, inclusive do sistema operacional. O isolamento das áreas de memória melhora a estabilidade e segurança do sistema como um todo, pois impede  que processos com erros (ou aplicações maliciosas) interfiram no funcionamento dos demais processos. Além disso, caso a memória RAM existente seja insuficiente para os processos, o sistema operacional pode aumentá-la de forma transparente, usando o espaço disponível em um meio de armazenamento secundário (como um disco rígido). Esta técnica é conhecida como memória virtual, a qual desvincula os endereços de memória vistos por cada processo dos endereços acessados pelo processador na memória RAM. </a:t>
            </a:r>
          </a:p>
        </p:txBody>
      </p:sp>
    </p:spTree>
    <p:extLst>
      <p:ext uri="{BB962C8B-B14F-4D97-AF65-F5344CB8AC3E}">
        <p14:creationId xmlns:p14="http://schemas.microsoft.com/office/powerpoint/2010/main" val="3222916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CFF7-5CF4-C645-A86B-86D2A6B54EC5}"/>
              </a:ext>
            </a:extLst>
          </p:cNvPr>
          <p:cNvSpPr>
            <a:spLocks noGrp="1"/>
          </p:cNvSpPr>
          <p:nvPr>
            <p:ph type="title"/>
          </p:nvPr>
        </p:nvSpPr>
        <p:spPr/>
        <p:txBody>
          <a:bodyPr/>
          <a:lstStyle/>
          <a:p>
            <a:r>
              <a:rPr lang="pt-BR" dirty="0"/>
              <a:t>Visão geral dos serviços providos pelo Sistema Operacional (cont.)</a:t>
            </a:r>
          </a:p>
        </p:txBody>
      </p:sp>
      <p:sp>
        <p:nvSpPr>
          <p:cNvPr id="3" name="Content Placeholder 2">
            <a:extLst>
              <a:ext uri="{FF2B5EF4-FFF2-40B4-BE49-F238E27FC236}">
                <a16:creationId xmlns:a16="http://schemas.microsoft.com/office/drawing/2014/main" id="{25F3D2CB-DAF1-2340-8475-F3ACD6D5607E}"/>
              </a:ext>
            </a:extLst>
          </p:cNvPr>
          <p:cNvSpPr>
            <a:spLocks noGrp="1"/>
          </p:cNvSpPr>
          <p:nvPr>
            <p:ph idx="1"/>
          </p:nvPr>
        </p:nvSpPr>
        <p:spPr>
          <a:xfrm>
            <a:off x="609600" y="1130253"/>
            <a:ext cx="10972799" cy="5346698"/>
          </a:xfrm>
        </p:spPr>
        <p:txBody>
          <a:bodyPr/>
          <a:lstStyle/>
          <a:p>
            <a:r>
              <a:rPr lang="pt-BR" sz="2400" u="sng" dirty="0"/>
              <a:t>Gerenciamento de dispositivos de </a:t>
            </a:r>
            <a:r>
              <a:rPr lang="pt-BR" sz="2400" u="sng" dirty="0" err="1"/>
              <a:t>I</a:t>
            </a:r>
            <a:r>
              <a:rPr lang="pt-BR" sz="2400" u="sng" dirty="0"/>
              <a:t>/O</a:t>
            </a:r>
            <a:r>
              <a:rPr lang="pt-BR" sz="2400" dirty="0"/>
              <a:t>: </a:t>
            </a:r>
            <a:r>
              <a:rPr lang="pt-BR" dirty="0"/>
              <a:t>cada </a:t>
            </a:r>
            <a:r>
              <a:rPr lang="pt-BR" dirty="0" err="1"/>
              <a:t>dipositivo</a:t>
            </a:r>
            <a:r>
              <a:rPr lang="pt-BR" dirty="0"/>
              <a:t> periférico do computador possui suas particularidades. Assim, o procedimento de interação com uma placa de rede é completamente diferente da interação com um disco rígido SATA. Todavia, existem muitos problemas e abordagens em comum para o acesso aos periféricos. Por exemplo, é possível criar uma abstração única para a maioria dos dispositivos de armazenamento como </a:t>
            </a:r>
            <a:r>
              <a:rPr lang="pt-BR" dirty="0" err="1"/>
              <a:t>pendrives</a:t>
            </a:r>
            <a:r>
              <a:rPr lang="pt-BR" dirty="0"/>
              <a:t>, discos SATA ou IDE, </a:t>
            </a:r>
            <a:r>
              <a:rPr lang="pt-BR" dirty="0" err="1"/>
              <a:t>CDROMs</a:t>
            </a:r>
            <a:r>
              <a:rPr lang="pt-BR" dirty="0"/>
              <a:t>, etc., na forma de um vetor de blocos de dados. A função da gerência de dispositivos (também conhecida como gerência de entrada/saída) é implementar a interação com cada dispositivo por meio de drivers e criar modelos abstratos que permitam agrupar vários dispositivos similares sob a mesma interface de acesso.</a:t>
            </a:r>
          </a:p>
          <a:p>
            <a:r>
              <a:rPr lang="pt-BR" sz="2400" u="sng" dirty="0"/>
              <a:t>Gerenciamento de arquivos</a:t>
            </a:r>
            <a:r>
              <a:rPr lang="pt-BR" dirty="0"/>
              <a:t>: </a:t>
            </a:r>
            <a:r>
              <a:rPr lang="pt-BR" sz="2000" dirty="0"/>
              <a:t>esta funcionalidade é construída sobre a gerência de dispositivos e visa criar arquivos e diretórios, definindo sua interface de acesso e as regras para seu uso. É importante observar que os conceitos abstratos de arquivo e diretório são tão importantes e difundidos que muitos sistemas operacionais os usam para permitir o acesso a recursos que nada tem a ver com armazenamento. Exemplos disso são as conexões de rede (nos sistemas UNIX e Windows, onde cada socket TCP é visto como um descritor de arquivo do qual pode-se ler ou escrever dados) e as informações internas do sistema operacional (como o diretório /</a:t>
            </a:r>
            <a:r>
              <a:rPr lang="pt-BR" sz="2000" dirty="0" err="1"/>
              <a:t>proc</a:t>
            </a:r>
            <a:r>
              <a:rPr lang="pt-BR" sz="2000" dirty="0"/>
              <a:t> do UNIX). </a:t>
            </a:r>
          </a:p>
        </p:txBody>
      </p:sp>
    </p:spTree>
    <p:extLst>
      <p:ext uri="{BB962C8B-B14F-4D97-AF65-F5344CB8AC3E}">
        <p14:creationId xmlns:p14="http://schemas.microsoft.com/office/powerpoint/2010/main" val="901742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CFF7-5CF4-C645-A86B-86D2A6B54EC5}"/>
              </a:ext>
            </a:extLst>
          </p:cNvPr>
          <p:cNvSpPr>
            <a:spLocks noGrp="1"/>
          </p:cNvSpPr>
          <p:nvPr>
            <p:ph type="title"/>
          </p:nvPr>
        </p:nvSpPr>
        <p:spPr/>
        <p:txBody>
          <a:bodyPr/>
          <a:lstStyle/>
          <a:p>
            <a:r>
              <a:rPr lang="pt-BR" dirty="0"/>
              <a:t>Visão geral dos serviços providos pelo Sistema Operacional (cont.)</a:t>
            </a:r>
          </a:p>
        </p:txBody>
      </p:sp>
      <p:sp>
        <p:nvSpPr>
          <p:cNvPr id="3" name="Content Placeholder 2">
            <a:extLst>
              <a:ext uri="{FF2B5EF4-FFF2-40B4-BE49-F238E27FC236}">
                <a16:creationId xmlns:a16="http://schemas.microsoft.com/office/drawing/2014/main" id="{25F3D2CB-DAF1-2340-8475-F3ACD6D5607E}"/>
              </a:ext>
            </a:extLst>
          </p:cNvPr>
          <p:cNvSpPr>
            <a:spLocks noGrp="1"/>
          </p:cNvSpPr>
          <p:nvPr>
            <p:ph idx="1"/>
          </p:nvPr>
        </p:nvSpPr>
        <p:spPr>
          <a:xfrm>
            <a:off x="609600" y="1130253"/>
            <a:ext cx="10972799" cy="5346698"/>
          </a:xfrm>
        </p:spPr>
        <p:txBody>
          <a:bodyPr/>
          <a:lstStyle/>
          <a:p>
            <a:r>
              <a:rPr lang="pt-BR" sz="2400" u="sng" dirty="0"/>
              <a:t>Gerenciamento de proteção</a:t>
            </a:r>
            <a:r>
              <a:rPr lang="pt-BR" sz="2400" dirty="0"/>
              <a:t>: </a:t>
            </a:r>
            <a:r>
              <a:rPr lang="pt-BR" sz="2000" dirty="0"/>
              <a:t>com computadores conectados em rede e compartilhados por vários usuários, é importante definir claramente os recursos que cada usuário pode acessar, as formas de acesso permitidas (leitura, escrita, etc.) e garantir que essas definições sejam cumpridas. Para proteger os recursos do sistema contra acessos indevidos, é necessário: a) definir usuários e grupos de usuários; </a:t>
            </a:r>
            <a:r>
              <a:rPr lang="pt-BR" sz="2000" dirty="0" err="1"/>
              <a:t>b</a:t>
            </a:r>
            <a:r>
              <a:rPr lang="pt-BR" sz="2000" dirty="0"/>
              <a:t>) identificar os usuários que se conectam ao sistema, através de procedimentos de autenticação; </a:t>
            </a:r>
            <a:r>
              <a:rPr lang="pt-BR" sz="2000" dirty="0" err="1"/>
              <a:t>c</a:t>
            </a:r>
            <a:r>
              <a:rPr lang="pt-BR" sz="2000" dirty="0"/>
              <a:t>) definir e aplicar regras de controle de acesso aos recursos, relacionando todos os usuários, recursos e formas de acesso e aplicando essas regras através de procedimentos de autorização; e finalmente </a:t>
            </a:r>
            <a:r>
              <a:rPr lang="pt-BR" sz="2000" dirty="0" err="1"/>
              <a:t>d</a:t>
            </a:r>
            <a:r>
              <a:rPr lang="pt-BR" sz="2000" dirty="0"/>
              <a:t>) registrar o uso os recursos pelos usuários, para fins de auditoria e contabilização.</a:t>
            </a:r>
          </a:p>
        </p:txBody>
      </p:sp>
    </p:spTree>
    <p:extLst>
      <p:ext uri="{BB962C8B-B14F-4D97-AF65-F5344CB8AC3E}">
        <p14:creationId xmlns:p14="http://schemas.microsoft.com/office/powerpoint/2010/main" val="6115018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34181" y="498829"/>
            <a:ext cx="11326761" cy="576262"/>
          </a:xfrm>
        </p:spPr>
        <p:txBody>
          <a:bodyPr/>
          <a:lstStyle/>
          <a:p>
            <a:pPr eaLnBrk="1" hangingPunct="1"/>
            <a:r>
              <a:rPr lang="pt-BR" dirty="0"/>
              <a:t>Visão geral dos serviços providos pelo Sistema Operacional (cont.)</a:t>
            </a:r>
            <a:endParaRPr lang="pt-BR" dirty="0">
              <a:latin typeface="Arial" charset="0"/>
              <a:ea typeface="MS PGothic" charset="0"/>
            </a:endParaRPr>
          </a:p>
        </p:txBody>
      </p:sp>
      <p:pic>
        <p:nvPicPr>
          <p:cNvPr id="3" name="Picture 2">
            <a:extLst>
              <a:ext uri="{FF2B5EF4-FFF2-40B4-BE49-F238E27FC236}">
                <a16:creationId xmlns:a16="http://schemas.microsoft.com/office/drawing/2014/main" id="{108139B6-98BE-8C42-8F57-D783B07DAD8A}"/>
              </a:ext>
            </a:extLst>
          </p:cNvPr>
          <p:cNvPicPr>
            <a:picLocks noChangeAspect="1"/>
          </p:cNvPicPr>
          <p:nvPr/>
        </p:nvPicPr>
        <p:blipFill>
          <a:blip r:embed="rId3"/>
          <a:stretch>
            <a:fillRect/>
          </a:stretch>
        </p:blipFill>
        <p:spPr>
          <a:xfrm>
            <a:off x="889308" y="1247697"/>
            <a:ext cx="10591800" cy="5232400"/>
          </a:xfrm>
          <a:prstGeom prst="rect">
            <a:avLst/>
          </a:prstGeom>
        </p:spPr>
      </p:pic>
    </p:spTree>
    <p:extLst>
      <p:ext uri="{BB962C8B-B14F-4D97-AF65-F5344CB8AC3E}">
        <p14:creationId xmlns:p14="http://schemas.microsoft.com/office/powerpoint/2010/main" val="317921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A4ABC-9527-C749-9B75-750A3ECAF77C}"/>
              </a:ext>
            </a:extLst>
          </p:cNvPr>
          <p:cNvSpPr>
            <a:spLocks noGrp="1"/>
          </p:cNvSpPr>
          <p:nvPr>
            <p:ph type="ctrTitle"/>
          </p:nvPr>
        </p:nvSpPr>
        <p:spPr>
          <a:xfrm>
            <a:off x="1021275" y="2434440"/>
            <a:ext cx="10363200" cy="865497"/>
          </a:xfrm>
        </p:spPr>
        <p:txBody>
          <a:bodyPr/>
          <a:lstStyle/>
          <a:p>
            <a:pPr algn="ctr"/>
            <a:r>
              <a:rPr lang="pt-BR" dirty="0"/>
              <a:t>Categorização dos sistemas operacionais</a:t>
            </a:r>
          </a:p>
        </p:txBody>
      </p:sp>
    </p:spTree>
    <p:extLst>
      <p:ext uri="{BB962C8B-B14F-4D97-AF65-F5344CB8AC3E}">
        <p14:creationId xmlns:p14="http://schemas.microsoft.com/office/powerpoint/2010/main" val="2843671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E1C7-224E-F346-8BF4-C2DB4181F5E0}"/>
              </a:ext>
            </a:extLst>
          </p:cNvPr>
          <p:cNvSpPr>
            <a:spLocks noGrp="1"/>
          </p:cNvSpPr>
          <p:nvPr>
            <p:ph type="title"/>
          </p:nvPr>
        </p:nvSpPr>
        <p:spPr/>
        <p:txBody>
          <a:bodyPr/>
          <a:lstStyle/>
          <a:p>
            <a:r>
              <a:rPr lang="pt-BR" dirty="0"/>
              <a:t>Categorias de Sistemas  Operacionais</a:t>
            </a:r>
          </a:p>
        </p:txBody>
      </p:sp>
      <p:sp>
        <p:nvSpPr>
          <p:cNvPr id="3" name="Content Placeholder 2">
            <a:extLst>
              <a:ext uri="{FF2B5EF4-FFF2-40B4-BE49-F238E27FC236}">
                <a16:creationId xmlns:a16="http://schemas.microsoft.com/office/drawing/2014/main" id="{FE8ABE29-DB7C-534C-BC28-3E371138B505}"/>
              </a:ext>
            </a:extLst>
          </p:cNvPr>
          <p:cNvSpPr>
            <a:spLocks noGrp="1"/>
          </p:cNvSpPr>
          <p:nvPr>
            <p:ph idx="1"/>
          </p:nvPr>
        </p:nvSpPr>
        <p:spPr/>
        <p:txBody>
          <a:bodyPr/>
          <a:lstStyle/>
          <a:p>
            <a:r>
              <a:rPr lang="pt-BR" sz="2400" u="sng"/>
              <a:t>Batch (em lote</a:t>
            </a:r>
            <a:r>
              <a:rPr lang="pt-BR" sz="2400"/>
              <a:t>): </a:t>
            </a:r>
            <a:r>
              <a:rPr lang="pt-BR" sz="2000"/>
              <a:t>os sistemas operacionais mais antigos trabalhavam “em lotes”, ou seja, todos os programas a serem executados eram colocados em uma fila, com seus dados e demais informações para a execução. O processador recebia os programas e os processava sem interagir com os usuários, o que permitia um alto grau de utilização do sistema. Atualmente, este conceito se aplica a sistemas que processam tarefas sem interação direta com os usuários, como os sistemas de processamento de transações bancárias. Exemplos clássicos desses sistemas incluem o IBM OS/360 e o VAX/VMS, entre outros.</a:t>
            </a:r>
          </a:p>
          <a:p>
            <a:r>
              <a:rPr lang="pt-BR" sz="2400" u="sng"/>
              <a:t>De rede</a:t>
            </a:r>
            <a:r>
              <a:rPr lang="pt-BR" sz="2400"/>
              <a:t>: </a:t>
            </a:r>
            <a:r>
              <a:rPr lang="pt-BR" sz="2000"/>
              <a:t>um sistema operacional de rede deve possuir suporte à operação em rede, ou seja, a capacidade de oferecer às aplicações locais recursos que estejam localizados em outros computadores da rede, como arquivos e impressoras. Ele também deve disponibilizar seus recursos locais aos demais computadores, de forma controlada. A maioria dos sistemas operacionais atuais oferece esse tipo de funcionalidade.</a:t>
            </a:r>
          </a:p>
          <a:p>
            <a:pPr marL="0" indent="0">
              <a:buNone/>
            </a:pPr>
            <a:endParaRPr lang="pt-BR" sz="2400"/>
          </a:p>
          <a:p>
            <a:endParaRPr lang="pt-BR" sz="2000"/>
          </a:p>
          <a:p>
            <a:endParaRPr lang="pt-BR" sz="240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7C3CC63-29AF-AE45-8CEF-C0C1464C1E99}"/>
                  </a:ext>
                </a:extLst>
              </p14:cNvPr>
              <p14:cNvContentPartPr/>
              <p14:nvPr/>
            </p14:nvContentPartPr>
            <p14:xfrm>
              <a:off x="1049760" y="1033200"/>
              <a:ext cx="233280" cy="358920"/>
            </p14:xfrm>
          </p:contentPart>
        </mc:Choice>
        <mc:Fallback>
          <p:pic>
            <p:nvPicPr>
              <p:cNvPr id="4" name="Ink 3">
                <a:extLst>
                  <a:ext uri="{FF2B5EF4-FFF2-40B4-BE49-F238E27FC236}">
                    <a16:creationId xmlns:a16="http://schemas.microsoft.com/office/drawing/2014/main" id="{37C3CC63-29AF-AE45-8CEF-C0C1464C1E99}"/>
                  </a:ext>
                </a:extLst>
              </p:cNvPr>
              <p:cNvPicPr/>
              <p:nvPr/>
            </p:nvPicPr>
            <p:blipFill>
              <a:blip r:embed="rId3"/>
              <a:stretch>
                <a:fillRect/>
              </a:stretch>
            </p:blipFill>
            <p:spPr>
              <a:xfrm>
                <a:off x="1033560" y="1017000"/>
                <a:ext cx="265680" cy="391320"/>
              </a:xfrm>
              <a:prstGeom prst="rect">
                <a:avLst/>
              </a:prstGeom>
            </p:spPr>
          </p:pic>
        </mc:Fallback>
      </mc:AlternateContent>
    </p:spTree>
    <p:extLst>
      <p:ext uri="{BB962C8B-B14F-4D97-AF65-F5344CB8AC3E}">
        <p14:creationId xmlns:p14="http://schemas.microsoft.com/office/powerpoint/2010/main" val="190529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E1C7-224E-F346-8BF4-C2DB4181F5E0}"/>
              </a:ext>
            </a:extLst>
          </p:cNvPr>
          <p:cNvSpPr>
            <a:spLocks noGrp="1"/>
          </p:cNvSpPr>
          <p:nvPr>
            <p:ph type="title"/>
          </p:nvPr>
        </p:nvSpPr>
        <p:spPr/>
        <p:txBody>
          <a:bodyPr/>
          <a:lstStyle/>
          <a:p>
            <a:r>
              <a:rPr lang="pt-BR" dirty="0"/>
              <a:t>Categorias de Sistemas  Operacionais (cont.)</a:t>
            </a:r>
          </a:p>
        </p:txBody>
      </p:sp>
      <p:sp>
        <p:nvSpPr>
          <p:cNvPr id="3" name="Content Placeholder 2">
            <a:extLst>
              <a:ext uri="{FF2B5EF4-FFF2-40B4-BE49-F238E27FC236}">
                <a16:creationId xmlns:a16="http://schemas.microsoft.com/office/drawing/2014/main" id="{FE8ABE29-DB7C-534C-BC28-3E371138B505}"/>
              </a:ext>
            </a:extLst>
          </p:cNvPr>
          <p:cNvSpPr>
            <a:spLocks noGrp="1"/>
          </p:cNvSpPr>
          <p:nvPr>
            <p:ph idx="1"/>
          </p:nvPr>
        </p:nvSpPr>
        <p:spPr/>
        <p:txBody>
          <a:bodyPr/>
          <a:lstStyle/>
          <a:p>
            <a:r>
              <a:rPr lang="pt-BR" sz="2400" u="sng"/>
              <a:t>Distribuído</a:t>
            </a:r>
            <a:r>
              <a:rPr lang="pt-BR" sz="2400"/>
              <a:t>: </a:t>
            </a:r>
            <a:r>
              <a:rPr lang="pt-BR" sz="2000"/>
              <a:t>em um sistema operacional distribuído, os recursos de cada computador estão disponíveis a todos na rede, de forma transparente aos usuários. Ao lançar uma aplicação, o usuário interage com sua interface, mas não sabe onde ela está executando ou armazenando seus arquivos: o sistema é quem decide, de forma transparente ao usuário. Sistemas operacionais distribuídos já existem há muito tempo (por exemplo, o Amoeba). Recentemente, os ambientes de computação em nuvem têm implementado esse conceito. Em uma aplicação na nuvem, o usuário interage com a interface da aplicação em um computador ou celular, mas não tem uma visão clara sobre onde seus dados estão sendo processados e armazenados..</a:t>
            </a:r>
          </a:p>
          <a:p>
            <a:r>
              <a:rPr lang="pt-BR" sz="2400" u="sng"/>
              <a:t>Multiusuário</a:t>
            </a:r>
            <a:r>
              <a:rPr lang="pt-BR" sz="2400"/>
              <a:t>: </a:t>
            </a:r>
            <a:r>
              <a:rPr lang="pt-BR" sz="2000"/>
              <a:t>um sistema operacional multiusuário deve dar suporte à identificação do “dono” de cada recurso dentro do sistema (arquivos, processos, áreas de memória, conexões de rede) e impor regras de controle de acesso para impedir acesso não autorizados. Essa funcionalidade é fundamental para a segurança dos sistemas operacionais de rede e distribuídos. Grande parte dos sistemas atuais são multiusuários.</a:t>
            </a:r>
          </a:p>
          <a:p>
            <a:endParaRPr lang="pt-BR" sz="2400"/>
          </a:p>
          <a:p>
            <a:endParaRPr lang="pt-BR" sz="2000"/>
          </a:p>
          <a:p>
            <a:endParaRPr lang="pt-BR" sz="2400"/>
          </a:p>
        </p:txBody>
      </p:sp>
    </p:spTree>
    <p:extLst>
      <p:ext uri="{BB962C8B-B14F-4D97-AF65-F5344CB8AC3E}">
        <p14:creationId xmlns:p14="http://schemas.microsoft.com/office/powerpoint/2010/main" val="354376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E1C7-224E-F346-8BF4-C2DB4181F5E0}"/>
              </a:ext>
            </a:extLst>
          </p:cNvPr>
          <p:cNvSpPr>
            <a:spLocks noGrp="1"/>
          </p:cNvSpPr>
          <p:nvPr>
            <p:ph type="title"/>
          </p:nvPr>
        </p:nvSpPr>
        <p:spPr/>
        <p:txBody>
          <a:bodyPr/>
          <a:lstStyle/>
          <a:p>
            <a:r>
              <a:rPr lang="pt-BR" dirty="0"/>
              <a:t>Categorias de Sistemas  Operacionais (cont.)</a:t>
            </a:r>
          </a:p>
        </p:txBody>
      </p:sp>
      <p:sp>
        <p:nvSpPr>
          <p:cNvPr id="3" name="Content Placeholder 2">
            <a:extLst>
              <a:ext uri="{FF2B5EF4-FFF2-40B4-BE49-F238E27FC236}">
                <a16:creationId xmlns:a16="http://schemas.microsoft.com/office/drawing/2014/main" id="{FE8ABE29-DB7C-534C-BC28-3E371138B505}"/>
              </a:ext>
            </a:extLst>
          </p:cNvPr>
          <p:cNvSpPr>
            <a:spLocks noGrp="1"/>
          </p:cNvSpPr>
          <p:nvPr>
            <p:ph idx="1"/>
          </p:nvPr>
        </p:nvSpPr>
        <p:spPr>
          <a:xfrm>
            <a:off x="898289" y="1233489"/>
            <a:ext cx="10972800" cy="4842846"/>
          </a:xfrm>
        </p:spPr>
        <p:txBody>
          <a:bodyPr/>
          <a:lstStyle/>
          <a:p>
            <a:r>
              <a:rPr lang="pt-PT" sz="2400" u="sng"/>
              <a:t>Servidor</a:t>
            </a:r>
            <a:r>
              <a:rPr lang="pt-PT" sz="2400"/>
              <a:t>: </a:t>
            </a:r>
            <a:r>
              <a:rPr lang="pt-PT" sz="2000"/>
              <a:t>um sistema operacional servidor deve permitir a gestão eficiente de grandes quantidades de recursos (disco, memória, processadores), impondo prioridades e limites sobre o uso dos recursos pelos usuários e suas aplicações. Normalmente, um sistema operacional servidor também tem suporte a rede e multiusuários.</a:t>
            </a:r>
          </a:p>
          <a:p>
            <a:r>
              <a:rPr lang="pt-PT" sz="2400" u="sng"/>
              <a:t>Desktop</a:t>
            </a:r>
            <a:r>
              <a:rPr lang="pt-PT" sz="2400"/>
              <a:t>: </a:t>
            </a:r>
            <a:r>
              <a:rPr lang="pt-PT" sz="2000"/>
              <a:t>um sistema operacional “de mesa” é voltado ao atendimento do usuário doméstico e corporativo para a realização de atividades corriqueiras, como edição de textos e gráficos, navegação na Internet e reprodução de mídia. Suas principais características são a interface gráfica, o suporte à interatividade e a operação em rede. Exemplos de sistemas desktop são os vários sistemas Windows (XP, Vista, 7, 10, etc.), MacOS e Linux.</a:t>
            </a:r>
          </a:p>
          <a:p>
            <a:r>
              <a:rPr lang="pt-PT" sz="2400" u="sng"/>
              <a:t>Móvel</a:t>
            </a:r>
            <a:r>
              <a:rPr lang="pt-PT" sz="2000"/>
              <a:t>: um sistema operacional móvel é usado em equipamentos de uso pessoal compactos, como smartphones e tablets. Nesse contexto, as principais prioridades são a gestão eficiente da energia (bateria), a conectividade nos diversos tipos de rede (wifi, GSM, Bluetooth, NFC, etc) e a interação com uma grande variedade de sensores (GPS, giroscópio, luminosidade, tela de toque, leitor de digitais, etc). Android e iOS são bons exemplos desta categoria.</a:t>
            </a:r>
          </a:p>
          <a:p>
            <a:endParaRPr lang="pt-PT" sz="2000"/>
          </a:p>
          <a:p>
            <a:endParaRPr lang="pt-PT" sz="2400"/>
          </a:p>
          <a:p>
            <a:endParaRPr lang="pt-PT" sz="2000"/>
          </a:p>
          <a:p>
            <a:endParaRPr lang="pt-PT" sz="2400"/>
          </a:p>
        </p:txBody>
      </p:sp>
    </p:spTree>
    <p:extLst>
      <p:ext uri="{BB962C8B-B14F-4D97-AF65-F5344CB8AC3E}">
        <p14:creationId xmlns:p14="http://schemas.microsoft.com/office/powerpoint/2010/main" val="3706679317"/>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17203</TotalTime>
  <Words>5219</Words>
  <Application>Microsoft Macintosh PowerPoint</Application>
  <PresentationFormat>Widescreen</PresentationFormat>
  <Paragraphs>358</Paragraphs>
  <Slides>53</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Arial</vt:lpstr>
      <vt:lpstr>Calibri</vt:lpstr>
      <vt:lpstr>Calibri Light</vt:lpstr>
      <vt:lpstr>Helvetica</vt:lpstr>
      <vt:lpstr>Monotype Sorts</vt:lpstr>
      <vt:lpstr>Times New Roman</vt:lpstr>
      <vt:lpstr>Verdana</vt:lpstr>
      <vt:lpstr>Webdings</vt:lpstr>
      <vt:lpstr>Wingdings</vt:lpstr>
      <vt:lpstr>os-8</vt:lpstr>
      <vt:lpstr>Sistemas Operacionais </vt:lpstr>
      <vt:lpstr>Livro texto</vt:lpstr>
      <vt:lpstr>Avaliação</vt:lpstr>
      <vt:lpstr>Visão abstrata dos componentes de um sistema de computação  </vt:lpstr>
      <vt:lpstr>O que um SO faz?</vt:lpstr>
      <vt:lpstr>Categorização dos sistemas operacionais</vt:lpstr>
      <vt:lpstr>Categorias de Sistemas  Operacionais</vt:lpstr>
      <vt:lpstr>Categorias de Sistemas  Operacionais (cont.)</vt:lpstr>
      <vt:lpstr>Categorias de Sistemas  Operacionais (cont.)</vt:lpstr>
      <vt:lpstr>Categorias dos Sistemas  Operacionais (cont.)</vt:lpstr>
      <vt:lpstr>Organização de um sistema de computação (aspectos relevantes de hardware para entender o SO)</vt:lpstr>
      <vt:lpstr>Visão geral</vt:lpstr>
      <vt:lpstr>Visão geral</vt:lpstr>
      <vt:lpstr>Visão geral: níveis de privilégio do processador </vt:lpstr>
      <vt:lpstr>Visão geral: níveis de privilégio do processador (cont.)</vt:lpstr>
      <vt:lpstr>Níveis de privilégio do processador (cont.)</vt:lpstr>
      <vt:lpstr>Visão geral: dispositivos de I/O</vt:lpstr>
      <vt:lpstr>Visão geral: dispositivos de I/O</vt:lpstr>
      <vt:lpstr>Interrupções e controle de I/O: visão geral</vt:lpstr>
      <vt:lpstr>Interrupções e controle de I/O: visão geral (cont.)</vt:lpstr>
      <vt:lpstr>Interrupções e controle de I/O: visão geral (cont.)</vt:lpstr>
      <vt:lpstr>Interrupções e controle de I/O: exemplo</vt:lpstr>
      <vt:lpstr>Interrupções e controle de I/O: exemplo (cont.)</vt:lpstr>
      <vt:lpstr>Interrupções e controle de I/O: exemplo (cont.)</vt:lpstr>
      <vt:lpstr>Interrupções e controle de I/O: exemplo (cont.)</vt:lpstr>
      <vt:lpstr>Interrupções e controle de I/O: exemplo (cont.)</vt:lpstr>
      <vt:lpstr>Interrupções e controle de I/O: exemplo (cont.)</vt:lpstr>
      <vt:lpstr>Interrupções e controle de I/O: implementação </vt:lpstr>
      <vt:lpstr>Interrupções e controle de I/O: implementação (cont.)</vt:lpstr>
      <vt:lpstr>Interrupções e controle de I/O: conclusão</vt:lpstr>
      <vt:lpstr>Estrutura de armazenamento: visão geral</vt:lpstr>
      <vt:lpstr>Estrutura de armazenamento: hierarquia</vt:lpstr>
      <vt:lpstr>Estrutura de I/O (entrada/saída)</vt:lpstr>
      <vt:lpstr>Estrutura de  I/O: pooling </vt:lpstr>
      <vt:lpstr>Estrutura de  I/O: pooling </vt:lpstr>
      <vt:lpstr>Estrutura de  I/O com interrupções </vt:lpstr>
      <vt:lpstr>Estrutura de  I/O com DMA </vt:lpstr>
      <vt:lpstr>Estrutura de  I/O com DMA (cont.) </vt:lpstr>
      <vt:lpstr>Inicialização e serviços do Sistema Operacional</vt:lpstr>
      <vt:lpstr>Inicialização do Sistema do Operacional</vt:lpstr>
      <vt:lpstr>Inicialização do Sistema do Operacional (cont)</vt:lpstr>
      <vt:lpstr>Chamadas de Sistema</vt:lpstr>
      <vt:lpstr>Chamadas de Sistema  (cont.)</vt:lpstr>
      <vt:lpstr>Chamadas de Sistema  (cont.)</vt:lpstr>
      <vt:lpstr>Chamadas de Sistema  (cont.)</vt:lpstr>
      <vt:lpstr>Chamadas de Sistema  (cont.)</vt:lpstr>
      <vt:lpstr>Chamadas de Sistema  (cont.)</vt:lpstr>
      <vt:lpstr>Chamadas de Sistema  (cont.)</vt:lpstr>
      <vt:lpstr>Chamadas de Sistema  (cont.)</vt:lpstr>
      <vt:lpstr>Visão geral dos serviços providos pelo Sistema Operacional</vt:lpstr>
      <vt:lpstr>Visão geral dos serviços providos pelo Sistema Operacional (cont.)</vt:lpstr>
      <vt:lpstr>Visão geral dos serviços providos pelo Sistema Operacional (cont.)</vt:lpstr>
      <vt:lpstr>Visão geral dos serviços providos pelo Sistema Operacional (cont.)</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Linder Silva</cp:lastModifiedBy>
  <cp:revision>596</cp:revision>
  <cp:lastPrinted>2001-06-14T13:58:17Z</cp:lastPrinted>
  <dcterms:created xsi:type="dcterms:W3CDTF">2011-01-13T23:43:38Z</dcterms:created>
  <dcterms:modified xsi:type="dcterms:W3CDTF">2021-10-27T20:25:37Z</dcterms:modified>
</cp:coreProperties>
</file>