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24"/>
  </p:notesMasterIdLst>
  <p:sldIdLst>
    <p:sldId id="297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18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3E35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74" autoAdjust="0"/>
    <p:restoredTop sz="94660"/>
  </p:normalViewPr>
  <p:slideViewPr>
    <p:cSldViewPr>
      <p:cViewPr varScale="1">
        <p:scale>
          <a:sx n="108" d="100"/>
          <a:sy n="108" d="100"/>
        </p:scale>
        <p:origin x="208" y="2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938C9A-8B41-EE41-BEBF-F60870C569CF}" type="datetimeFigureOut">
              <a:rPr lang="es-ES" smtClean="0"/>
              <a:t>3/4/19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C96C7-5A31-3E49-922C-39D6988971D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9899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Hablar sobre los buscadores y cuál es su función en HTML: Interpretar el código dependiendo del DOCTYPE elegido.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3B537-5FDC-2745-A854-616150FC6F01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8452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URL de la imagen: https://s3.eu-central-1.amazonaws.com/</a:t>
            </a:r>
            <a:r>
              <a:rPr lang="es-ES" dirty="0" err="1"/>
              <a:t>html-mma-sergiograziano</a:t>
            </a:r>
            <a:r>
              <a:rPr lang="es-ES" dirty="0"/>
              <a:t>/londres__1280x720.JPG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3B537-5FDC-2745-A854-616150FC6F01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4480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3B537-5FDC-2745-A854-616150FC6F01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3332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3B537-5FDC-2745-A854-616150FC6F01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1409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Abrir ejemplo 2 y ejemplo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3B537-5FDC-2745-A854-616150FC6F01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360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Abrir ejemplo 2 y ejemplo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3B537-5FDC-2745-A854-616150FC6F01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7697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Abrir ejemplo 2 y ejemplo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3B537-5FDC-2745-A854-616150FC6F01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7927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https://</a:t>
            </a:r>
            <a:r>
              <a:rPr lang="es-ES" dirty="0" err="1"/>
              <a:t>css-tricks.com</a:t>
            </a:r>
            <a:r>
              <a:rPr lang="es-ES" dirty="0"/>
              <a:t>/</a:t>
            </a:r>
            <a:r>
              <a:rPr lang="es-ES" dirty="0" err="1"/>
              <a:t>snippets</a:t>
            </a:r>
            <a:r>
              <a:rPr lang="es-ES" dirty="0"/>
              <a:t>/</a:t>
            </a:r>
            <a:r>
              <a:rPr lang="es-ES" dirty="0" err="1"/>
              <a:t>css</a:t>
            </a:r>
            <a:r>
              <a:rPr lang="es-ES" dirty="0"/>
              <a:t>/</a:t>
            </a:r>
            <a:r>
              <a:rPr lang="es-ES" dirty="0" err="1"/>
              <a:t>all</a:t>
            </a:r>
            <a:r>
              <a:rPr lang="es-ES" dirty="0"/>
              <a:t>-</a:t>
            </a:r>
            <a:r>
              <a:rPr lang="es-ES" dirty="0" err="1"/>
              <a:t>stylesheet</a:t>
            </a:r>
            <a:r>
              <a:rPr lang="es-ES" dirty="0"/>
              <a:t>-media-</a:t>
            </a:r>
            <a:r>
              <a:rPr lang="es-ES" dirty="0" err="1"/>
              <a:t>types</a:t>
            </a:r>
            <a:r>
              <a:rPr lang="es-E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3B537-5FDC-2745-A854-616150FC6F01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6944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https://</a:t>
            </a:r>
            <a:r>
              <a:rPr lang="es-ES" dirty="0" err="1"/>
              <a:t>css-tricks.com</a:t>
            </a:r>
            <a:r>
              <a:rPr lang="es-ES" dirty="0"/>
              <a:t>/</a:t>
            </a:r>
            <a:r>
              <a:rPr lang="es-ES" dirty="0" err="1"/>
              <a:t>snippets</a:t>
            </a:r>
            <a:r>
              <a:rPr lang="es-ES" dirty="0"/>
              <a:t>/</a:t>
            </a:r>
            <a:r>
              <a:rPr lang="es-ES" dirty="0" err="1"/>
              <a:t>css</a:t>
            </a:r>
            <a:r>
              <a:rPr lang="es-ES" dirty="0"/>
              <a:t>/</a:t>
            </a:r>
            <a:r>
              <a:rPr lang="es-ES" dirty="0" err="1"/>
              <a:t>all</a:t>
            </a:r>
            <a:r>
              <a:rPr lang="es-ES" dirty="0"/>
              <a:t>-</a:t>
            </a:r>
            <a:r>
              <a:rPr lang="es-ES" dirty="0" err="1"/>
              <a:t>stylesheet</a:t>
            </a:r>
            <a:r>
              <a:rPr lang="es-ES" dirty="0"/>
              <a:t>-media-</a:t>
            </a:r>
            <a:r>
              <a:rPr lang="es-ES" dirty="0" err="1"/>
              <a:t>types</a:t>
            </a:r>
            <a:r>
              <a:rPr lang="es-E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3B537-5FDC-2745-A854-616150FC6F01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0379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ebinar_SESS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24" y="0"/>
            <a:ext cx="9700752" cy="6858000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2277538"/>
            <a:ext cx="12192000" cy="491190"/>
          </a:xfrm>
          <a:prstGeom prst="rect">
            <a:avLst/>
          </a:prstGeom>
        </p:spPr>
        <p:txBody>
          <a:bodyPr anchor="b"/>
          <a:lstStyle>
            <a:lvl1pPr algn="ctr">
              <a:defRPr sz="3600" b="1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dirty="0"/>
              <a:t>Título sesión /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session</a:t>
            </a:r>
            <a:endParaRPr lang="es-ES" dirty="0"/>
          </a:p>
        </p:txBody>
      </p:sp>
      <p:sp>
        <p:nvSpPr>
          <p:cNvPr id="7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0" y="2912103"/>
            <a:ext cx="12192000" cy="3536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bg1"/>
                </a:solidFill>
              </a:defRPr>
            </a:lvl1pPr>
            <a:lvl2pPr marL="422041" indent="0" algn="ctr">
              <a:buNone/>
              <a:defRPr sz="1846"/>
            </a:lvl2pPr>
            <a:lvl3pPr marL="844083" indent="0" algn="ctr">
              <a:buNone/>
              <a:defRPr sz="1662"/>
            </a:lvl3pPr>
            <a:lvl4pPr marL="1266124" indent="0" algn="ctr">
              <a:buNone/>
              <a:defRPr sz="1477"/>
            </a:lvl4pPr>
            <a:lvl5pPr marL="1688165" indent="0" algn="ctr">
              <a:buNone/>
              <a:defRPr sz="1477"/>
            </a:lvl5pPr>
            <a:lvl6pPr marL="2110207" indent="0" algn="ctr">
              <a:buNone/>
              <a:defRPr sz="1477"/>
            </a:lvl6pPr>
            <a:lvl7pPr marL="2532248" indent="0" algn="ctr">
              <a:buNone/>
              <a:defRPr sz="1477"/>
            </a:lvl7pPr>
            <a:lvl8pPr marL="2954289" indent="0" algn="ctr">
              <a:buNone/>
              <a:defRPr sz="1477"/>
            </a:lvl8pPr>
            <a:lvl9pPr marL="3376331" indent="0" algn="ctr">
              <a:buNone/>
              <a:defRPr sz="1477"/>
            </a:lvl9pPr>
          </a:lstStyle>
          <a:p>
            <a:r>
              <a:rPr lang="es-ES" dirty="0"/>
              <a:t>Nombre del ponente/ </a:t>
            </a:r>
            <a:r>
              <a:rPr lang="es-ES" dirty="0" err="1"/>
              <a:t>Expert</a:t>
            </a:r>
            <a:r>
              <a:rPr lang="es-ES" dirty="0"/>
              <a:t> </a:t>
            </a:r>
            <a:r>
              <a:rPr lang="es-ES" dirty="0" err="1"/>
              <a:t>name</a:t>
            </a:r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89099" y="1051607"/>
            <a:ext cx="3613803" cy="80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080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6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4600" y="0"/>
            <a:ext cx="9700753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0" y="2139721"/>
            <a:ext cx="12192000" cy="49119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500" b="1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0" y="2774287"/>
            <a:ext cx="12192000" cy="2463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SzTx/>
              <a:buFontTx/>
              <a:buNone/>
              <a:defRPr sz="1600">
                <a:solidFill>
                  <a:srgbClr val="FFFFFF"/>
                </a:solidFill>
              </a:defRPr>
            </a:lvl1pPr>
            <a:lvl2pPr marL="0" indent="422041" algn="ctr">
              <a:buSzTx/>
              <a:buFontTx/>
              <a:buNone/>
              <a:defRPr sz="1600">
                <a:solidFill>
                  <a:srgbClr val="FFFFFF"/>
                </a:solidFill>
              </a:defRPr>
            </a:lvl2pPr>
            <a:lvl3pPr marL="0" indent="844082" algn="ctr">
              <a:buSzTx/>
              <a:buFontTx/>
              <a:buNone/>
              <a:defRPr sz="1600">
                <a:solidFill>
                  <a:srgbClr val="FFFFFF"/>
                </a:solidFill>
              </a:defRPr>
            </a:lvl3pPr>
            <a:lvl4pPr marL="0" indent="1266123" algn="ctr">
              <a:buSzTx/>
              <a:buFontTx/>
              <a:buNone/>
              <a:defRPr sz="1600">
                <a:solidFill>
                  <a:srgbClr val="FFFFFF"/>
                </a:solidFill>
              </a:defRPr>
            </a:lvl4pPr>
            <a:lvl5pPr marL="0" indent="1688164" algn="ctr">
              <a:buSzTx/>
              <a:buFontTx/>
              <a:buNone/>
              <a:defRPr sz="16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9" name="image2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88073" y="1051607"/>
            <a:ext cx="3613804" cy="808890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20221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ebinar_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 userDrawn="1"/>
        </p:nvSpPr>
        <p:spPr>
          <a:xfrm>
            <a:off x="0" y="2476500"/>
            <a:ext cx="12192000" cy="4381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24" y="0"/>
            <a:ext cx="9700752" cy="6858000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2549249"/>
            <a:ext cx="12192000" cy="491190"/>
          </a:xfrm>
          <a:prstGeom prst="rect">
            <a:avLst/>
          </a:prstGeom>
        </p:spPr>
        <p:txBody>
          <a:bodyPr anchor="b"/>
          <a:lstStyle>
            <a:lvl1pPr algn="ctr">
              <a:defRPr sz="2800" b="1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dirty="0"/>
              <a:t>Título del capítulo o tema / </a:t>
            </a:r>
            <a:r>
              <a:rPr lang="es-ES" dirty="0" err="1"/>
              <a:t>Chapter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Topic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48086" y="694308"/>
            <a:ext cx="4495828" cy="113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661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INAR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2539" y="577430"/>
            <a:ext cx="234319" cy="199031"/>
          </a:xfrm>
          <a:prstGeom prst="rect">
            <a:avLst/>
          </a:prstGeom>
        </p:spPr>
      </p:pic>
      <p:sp>
        <p:nvSpPr>
          <p:cNvPr id="5" name="Rectángulo 4"/>
          <p:cNvSpPr/>
          <p:nvPr userDrawn="1"/>
        </p:nvSpPr>
        <p:spPr>
          <a:xfrm>
            <a:off x="0" y="6723980"/>
            <a:ext cx="12192000" cy="12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2"/>
          </a:p>
        </p:txBody>
      </p:sp>
      <p:sp>
        <p:nvSpPr>
          <p:cNvPr id="7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79390" y="1265333"/>
            <a:ext cx="11076861" cy="48268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22041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Textos</a:t>
            </a: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76858" y="6322812"/>
            <a:ext cx="955163" cy="241029"/>
          </a:xfrm>
          <a:prstGeom prst="rect">
            <a:avLst/>
          </a:prstGeom>
        </p:spPr>
      </p:pic>
      <p:sp>
        <p:nvSpPr>
          <p:cNvPr id="10" name="Marcador de título 1"/>
          <p:cNvSpPr>
            <a:spLocks noGrp="1"/>
          </p:cNvSpPr>
          <p:nvPr>
            <p:ph type="title" hasCustomPrompt="1"/>
          </p:nvPr>
        </p:nvSpPr>
        <p:spPr>
          <a:xfrm>
            <a:off x="581921" y="442125"/>
            <a:ext cx="11071800" cy="447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600" b="1" baseline="0">
                <a:latin typeface="+mn-lt"/>
              </a:defRPr>
            </a:lvl1pPr>
          </a:lstStyle>
          <a:p>
            <a:r>
              <a:rPr lang="es-ES" dirty="0"/>
              <a:t>1.1 Título / </a:t>
            </a:r>
            <a:r>
              <a:rPr lang="es-ES" dirty="0" err="1"/>
              <a:t>Title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603199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INA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539" y="577430"/>
            <a:ext cx="234319" cy="199031"/>
          </a:xfrm>
          <a:prstGeom prst="rect">
            <a:avLst/>
          </a:prstGeom>
        </p:spPr>
      </p:pic>
      <p:sp>
        <p:nvSpPr>
          <p:cNvPr id="6" name="Marcador de título 1"/>
          <p:cNvSpPr>
            <a:spLocks noGrp="1"/>
          </p:cNvSpPr>
          <p:nvPr>
            <p:ph type="title" hasCustomPrompt="1"/>
          </p:nvPr>
        </p:nvSpPr>
        <p:spPr>
          <a:xfrm>
            <a:off x="581921" y="442125"/>
            <a:ext cx="11071800" cy="447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600" b="1" baseline="0">
                <a:latin typeface="+mn-lt"/>
              </a:defRPr>
            </a:lvl1pPr>
          </a:lstStyle>
          <a:p>
            <a:r>
              <a:rPr lang="es-ES" dirty="0"/>
              <a:t>1.1 Título / </a:t>
            </a:r>
            <a:r>
              <a:rPr lang="es-ES" dirty="0" err="1"/>
              <a:t>Title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6858" y="6322812"/>
            <a:ext cx="955163" cy="241029"/>
          </a:xfrm>
          <a:prstGeom prst="rect">
            <a:avLst/>
          </a:prstGeom>
        </p:spPr>
      </p:pic>
      <p:sp>
        <p:nvSpPr>
          <p:cNvPr id="8" name="Rectángulo 7"/>
          <p:cNvSpPr/>
          <p:nvPr userDrawn="1"/>
        </p:nvSpPr>
        <p:spPr>
          <a:xfrm>
            <a:off x="0" y="6723980"/>
            <a:ext cx="12192000" cy="12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2"/>
          </a:p>
        </p:txBody>
      </p:sp>
    </p:spTree>
    <p:extLst>
      <p:ext uri="{BB962C8B-B14F-4D97-AF65-F5344CB8AC3E}">
        <p14:creationId xmlns:p14="http://schemas.microsoft.com/office/powerpoint/2010/main" val="230865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INAR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6858" y="6322812"/>
            <a:ext cx="955163" cy="241029"/>
          </a:xfrm>
          <a:prstGeom prst="rect">
            <a:avLst/>
          </a:prstGeom>
        </p:spPr>
      </p:pic>
      <p:sp>
        <p:nvSpPr>
          <p:cNvPr id="8" name="Rectángulo 7"/>
          <p:cNvSpPr/>
          <p:nvPr userDrawn="1"/>
        </p:nvSpPr>
        <p:spPr>
          <a:xfrm>
            <a:off x="0" y="6723980"/>
            <a:ext cx="12192000" cy="12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2"/>
          </a:p>
        </p:txBody>
      </p:sp>
    </p:spTree>
    <p:extLst>
      <p:ext uri="{BB962C8B-B14F-4D97-AF65-F5344CB8AC3E}">
        <p14:creationId xmlns:p14="http://schemas.microsoft.com/office/powerpoint/2010/main" val="1386936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INAR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539" y="577430"/>
            <a:ext cx="234319" cy="19903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6858" y="6361787"/>
            <a:ext cx="955163" cy="241029"/>
          </a:xfrm>
          <a:prstGeom prst="rect">
            <a:avLst/>
          </a:prstGeom>
        </p:spPr>
      </p:pic>
      <p:sp>
        <p:nvSpPr>
          <p:cNvPr id="6" name="Marcador de título 1"/>
          <p:cNvSpPr>
            <a:spLocks noGrp="1"/>
          </p:cNvSpPr>
          <p:nvPr>
            <p:ph type="title" hasCustomPrompt="1"/>
          </p:nvPr>
        </p:nvSpPr>
        <p:spPr>
          <a:xfrm>
            <a:off x="581921" y="442125"/>
            <a:ext cx="11071800" cy="447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600" b="1" baseline="0">
                <a:latin typeface="+mn-lt"/>
              </a:defRPr>
            </a:lvl1pPr>
          </a:lstStyle>
          <a:p>
            <a:r>
              <a:rPr lang="es-ES" dirty="0"/>
              <a:t>1.1 Título / </a:t>
            </a:r>
            <a:r>
              <a:rPr lang="es-ES" dirty="0" err="1"/>
              <a:t>Title</a:t>
            </a:r>
            <a:endParaRPr lang="es-ES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0"/>
          </p:nvPr>
        </p:nvSpPr>
        <p:spPr>
          <a:xfrm>
            <a:off x="576263" y="1171575"/>
            <a:ext cx="11077575" cy="492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s-ES" dirty="0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25074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INAR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539" y="577430"/>
            <a:ext cx="234319" cy="19903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6858" y="6361787"/>
            <a:ext cx="955163" cy="241029"/>
          </a:xfrm>
          <a:prstGeom prst="rect">
            <a:avLst/>
          </a:prstGeom>
        </p:spPr>
      </p:pic>
      <p:sp>
        <p:nvSpPr>
          <p:cNvPr id="6" name="Marcador de título 1"/>
          <p:cNvSpPr>
            <a:spLocks noGrp="1"/>
          </p:cNvSpPr>
          <p:nvPr>
            <p:ph type="title" hasCustomPrompt="1"/>
          </p:nvPr>
        </p:nvSpPr>
        <p:spPr>
          <a:xfrm>
            <a:off x="581921" y="442125"/>
            <a:ext cx="11071800" cy="447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600" b="1" baseline="0">
                <a:latin typeface="+mn-lt"/>
              </a:defRPr>
            </a:lvl1pPr>
          </a:lstStyle>
          <a:p>
            <a:r>
              <a:rPr lang="es-ES" dirty="0"/>
              <a:t>1.1 Título / </a:t>
            </a:r>
            <a:r>
              <a:rPr lang="es-ES" dirty="0" err="1"/>
              <a:t>Title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99026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INAR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6858" y="6361787"/>
            <a:ext cx="955163" cy="24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19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tros_Oth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 cstate="print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44931">
            <a:off x="8477468" y="2943566"/>
            <a:ext cx="4974185" cy="5112300"/>
          </a:xfrm>
          <a:prstGeom prst="rect">
            <a:avLst/>
          </a:prstGeom>
        </p:spPr>
      </p:pic>
      <p:sp>
        <p:nvSpPr>
          <p:cNvPr id="7" name="Rectángulo 6"/>
          <p:cNvSpPr/>
          <p:nvPr userDrawn="1"/>
        </p:nvSpPr>
        <p:spPr>
          <a:xfrm>
            <a:off x="0" y="6723980"/>
            <a:ext cx="12192000" cy="12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2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6858" y="6322812"/>
            <a:ext cx="955163" cy="24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722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6025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721" r:id="rId3"/>
    <p:sldLayoutId id="2147483720" r:id="rId4"/>
    <p:sldLayoutId id="2147483723" r:id="rId5"/>
    <p:sldLayoutId id="2147483722" r:id="rId6"/>
    <p:sldLayoutId id="2147483724" r:id="rId7"/>
    <p:sldLayoutId id="2147483725" r:id="rId8"/>
    <p:sldLayoutId id="2147483719" r:id="rId9"/>
    <p:sldLayoutId id="2147483726" r:id="rId10"/>
  </p:sldLayoutIdLst>
  <p:txStyles>
    <p:titleStyle>
      <a:lvl1pPr algn="l" defTabSz="844083" rtl="0" eaLnBrk="1" latinLnBrk="0" hangingPunct="1">
        <a:lnSpc>
          <a:spcPct val="90000"/>
        </a:lnSpc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1021" indent="-211021" algn="l" defTabSz="844083" rtl="0" eaLnBrk="1" latinLnBrk="0" hangingPunct="1">
        <a:lnSpc>
          <a:spcPct val="90000"/>
        </a:lnSpc>
        <a:spcBef>
          <a:spcPts val="923"/>
        </a:spcBef>
        <a:buFont typeface="Arial" panose="020B0604020202020204" pitchFamily="34" charset="0"/>
        <a:buChar char="•"/>
        <a:defRPr sz="2585" kern="1200">
          <a:solidFill>
            <a:schemeClr val="tx1"/>
          </a:solidFill>
          <a:latin typeface="+mn-lt"/>
          <a:ea typeface="+mn-ea"/>
          <a:cs typeface="+mn-cs"/>
        </a:defRPr>
      </a:lvl1pPr>
      <a:lvl2pPr marL="633062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colorcodes.com/e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hyperlink" Target="https://es.wikipedia.org/wiki/Familias_de_tipos_de_letra_(HTML)#Tipos_de_letra_gen&#233;rico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hyperlink" Target="file:///Users/sergiograziano/Desktop/HTML/TEST%20WEB/ejemplo%202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ss-tricks.com/snippets/css/all-stylesheet-media-types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www.linkedin.com/in/sgm95/" TargetMode="Externa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9.png"/><Relationship Id="rId4" Type="http://schemas.openxmlformats.org/officeDocument/2006/relationships/hyperlink" Target="mailto:sergio@isdi.education?subject=MMA%20HTML: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tom.io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hyperlink" Target="https://atom.io/packages/atom-beautif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ref_byfunc.asp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ascii.cl/es/codigos-html.htm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CE9DCFA6-60A4-F440-B69A-337C04A46564}"/>
              </a:ext>
            </a:extLst>
          </p:cNvPr>
          <p:cNvSpPr txBox="1">
            <a:spLocks/>
          </p:cNvSpPr>
          <p:nvPr/>
        </p:nvSpPr>
        <p:spPr>
          <a:xfrm>
            <a:off x="0" y="2277538"/>
            <a:ext cx="12192000" cy="49119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8440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lang="en-GB"/>
              <a:t>HyperText Markup Language</a:t>
            </a:r>
            <a:endParaRPr lang="es-ES" dirty="0"/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399C7CB8-9627-2041-A57E-DEB3B47F3DCA}"/>
              </a:ext>
            </a:extLst>
          </p:cNvPr>
          <p:cNvSpPr txBox="1">
            <a:spLocks/>
          </p:cNvSpPr>
          <p:nvPr/>
        </p:nvSpPr>
        <p:spPr>
          <a:xfrm>
            <a:off x="0" y="2912103"/>
            <a:ext cx="12192000" cy="3644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844083" rtl="0" eaLnBrk="1" latinLnBrk="0" hangingPunct="1">
              <a:lnSpc>
                <a:spcPct val="90000"/>
              </a:lnSpc>
              <a:spcBef>
                <a:spcPts val="923"/>
              </a:spcBef>
              <a:buSzTx/>
              <a:buFontTx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0" indent="422041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SzTx/>
              <a:buFontTx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indent="844082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SzTx/>
              <a:buFontTx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indent="1266123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SzTx/>
              <a:buFontTx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indent="1688164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SzTx/>
              <a:buFontTx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321227" indent="-211021" algn="l" defTabSz="844083" rtl="0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Char char="•"/>
              <a:defRPr sz="16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-211021" algn="l" defTabSz="844083" rtl="0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Char char="•"/>
              <a:defRPr sz="16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65310" indent="-211021" algn="l" defTabSz="844083" rtl="0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Char char="•"/>
              <a:defRPr sz="16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87351" indent="-211021" algn="l" defTabSz="844083" rtl="0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Char char="•"/>
              <a:defRPr sz="16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Sergio Graziano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1478639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dirty="0">
                <a:latin typeface="Lucida Sans" panose="020B0602030504020204"/>
                <a:ea typeface="Open Sans" panose="020B0606030504020204" pitchFamily="34" charset="0"/>
                <a:cs typeface="Open Sans" panose="020B0606030504020204" pitchFamily="34" charset="0"/>
              </a:rPr>
              <a:t>Elementos. Atributos. Style</a:t>
            </a:r>
          </a:p>
        </p:txBody>
      </p:sp>
      <p:sp>
        <p:nvSpPr>
          <p:cNvPr id="6" name="Marcador de texto 3">
            <a:extLst>
              <a:ext uri="{FF2B5EF4-FFF2-40B4-BE49-F238E27FC236}">
                <a16:creationId xmlns:a16="http://schemas.microsoft.com/office/drawing/2014/main" id="{BA918D6B-D372-284F-8E41-22A44AED94B0}"/>
              </a:ext>
            </a:extLst>
          </p:cNvPr>
          <p:cNvSpPr>
            <a:spLocks noGrp="1"/>
          </p:cNvSpPr>
          <p:nvPr/>
        </p:nvSpPr>
        <p:spPr>
          <a:xfrm>
            <a:off x="-312712" y="1164472"/>
            <a:ext cx="6624736" cy="4568784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E63E30"/>
              </a:buClr>
            </a:pPr>
            <a:r>
              <a:rPr lang="es-ES" sz="1600" dirty="0">
                <a:solidFill>
                  <a:schemeClr val="tx1"/>
                </a:solidFill>
                <a:latin typeface="Lucida Sans" panose="020B0602030504020204"/>
              </a:rPr>
              <a:t>Style. Utilizamos el </a:t>
            </a:r>
            <a:r>
              <a:rPr lang="es-ES" sz="1600" dirty="0">
                <a:latin typeface="Lucida Sans" panose="020B0602030504020204"/>
              </a:rPr>
              <a:t>a</a:t>
            </a:r>
            <a:r>
              <a:rPr lang="es-ES" sz="1600" dirty="0">
                <a:solidFill>
                  <a:schemeClr val="tx1"/>
                </a:solidFill>
                <a:latin typeface="Lucida Sans" panose="020B0602030504020204"/>
              </a:rPr>
              <a:t>tributo </a:t>
            </a:r>
            <a:r>
              <a:rPr lang="es-ES" sz="1600" b="1" dirty="0" err="1">
                <a:solidFill>
                  <a:schemeClr val="accent2"/>
                </a:solidFill>
                <a:latin typeface="Lucida Sans" panose="020B0602030504020204"/>
              </a:rPr>
              <a:t>style</a:t>
            </a:r>
            <a:r>
              <a:rPr lang="es-ES" sz="1600" b="1" dirty="0">
                <a:solidFill>
                  <a:schemeClr val="accent2"/>
                </a:solidFill>
                <a:latin typeface="Lucida Sans" panose="020B0602030504020204"/>
              </a:rPr>
              <a:t> </a:t>
            </a:r>
            <a:r>
              <a:rPr lang="es-ES" sz="1600" dirty="0">
                <a:latin typeface="Lucida Sans" panose="020B0602030504020204"/>
              </a:rPr>
              <a:t>para indicar el estilo </a:t>
            </a:r>
            <a:br>
              <a:rPr lang="es-ES" sz="1600" dirty="0">
                <a:latin typeface="Lucida Sans" panose="020B0602030504020204"/>
              </a:rPr>
            </a:br>
            <a:r>
              <a:rPr lang="es-ES" sz="1600" dirty="0">
                <a:latin typeface="Lucida Sans" panose="020B0602030504020204"/>
              </a:rPr>
              <a:t>(</a:t>
            </a:r>
            <a:r>
              <a:rPr lang="es-ES" sz="1600" dirty="0" err="1">
                <a:latin typeface="Lucida Sans" panose="020B0602030504020204"/>
              </a:rPr>
              <a:t>Pej</a:t>
            </a:r>
            <a:r>
              <a:rPr lang="es-ES" sz="1600" dirty="0">
                <a:latin typeface="Lucida Sans" panose="020B0602030504020204"/>
              </a:rPr>
              <a:t>: tipo, color y tamaño de fuente). Su sintaxis es la siguiente:</a:t>
            </a:r>
            <a:br>
              <a:rPr lang="es-ES" sz="1600" b="1" dirty="0">
                <a:latin typeface="Lucida Sans" panose="020B0602030504020204"/>
              </a:rPr>
            </a:br>
            <a:br>
              <a:rPr lang="es-ES" sz="1600" b="1" dirty="0">
                <a:latin typeface="Lucida Sans" panose="020B0602030504020204"/>
              </a:rPr>
            </a:br>
            <a:r>
              <a:rPr lang="es-ES" sz="1600" b="1" dirty="0">
                <a:latin typeface="Lucida Sans" panose="020B0602030504020204"/>
              </a:rPr>
              <a:t>&lt;</a:t>
            </a:r>
            <a:r>
              <a:rPr lang="es-ES" sz="1600" b="1" dirty="0" err="1">
                <a:solidFill>
                  <a:srgbClr val="FF0000"/>
                </a:solidFill>
                <a:latin typeface="Lucida Sans" panose="020B0602030504020204"/>
              </a:rPr>
              <a:t>tagname</a:t>
            </a:r>
            <a:r>
              <a:rPr lang="es-ES" sz="1600" b="1" dirty="0">
                <a:solidFill>
                  <a:srgbClr val="FF0000"/>
                </a:solidFill>
                <a:latin typeface="Lucida Sans" panose="020B0602030504020204"/>
              </a:rPr>
              <a:t> </a:t>
            </a:r>
            <a:r>
              <a:rPr lang="es-ES" sz="1600" b="1" dirty="0" err="1">
                <a:solidFill>
                  <a:schemeClr val="accent2"/>
                </a:solidFill>
                <a:latin typeface="Lucida Sans" panose="020B0602030504020204"/>
              </a:rPr>
              <a:t>style</a:t>
            </a:r>
            <a:r>
              <a:rPr lang="es-ES" sz="1600" b="1" dirty="0">
                <a:latin typeface="Lucida Sans" panose="020B0602030504020204"/>
              </a:rPr>
              <a:t>=</a:t>
            </a:r>
            <a:r>
              <a:rPr lang="es-ES" sz="1600" b="1" dirty="0">
                <a:solidFill>
                  <a:schemeClr val="accent6"/>
                </a:solidFill>
                <a:latin typeface="Lucida Sans" panose="020B0602030504020204"/>
              </a:rPr>
              <a:t>”</a:t>
            </a:r>
            <a:r>
              <a:rPr lang="es-ES" sz="1600" b="1" dirty="0" err="1">
                <a:latin typeface="Lucida Sans" panose="020B0602030504020204"/>
              </a:rPr>
              <a:t>property</a:t>
            </a:r>
            <a:r>
              <a:rPr lang="es-ES" sz="1600" b="1" dirty="0" err="1">
                <a:solidFill>
                  <a:schemeClr val="accent1"/>
                </a:solidFill>
                <a:latin typeface="Lucida Sans" panose="020B0602030504020204"/>
              </a:rPr>
              <a:t>:</a:t>
            </a:r>
            <a:r>
              <a:rPr lang="es-ES" sz="1600" b="1" dirty="0" err="1">
                <a:solidFill>
                  <a:schemeClr val="accent2"/>
                </a:solidFill>
                <a:latin typeface="Lucida Sans" panose="020B0602030504020204"/>
              </a:rPr>
              <a:t>value</a:t>
            </a:r>
            <a:r>
              <a:rPr lang="es-ES" sz="1600" b="1" dirty="0">
                <a:latin typeface="Lucida Sans" panose="020B0602030504020204"/>
              </a:rPr>
              <a:t>;</a:t>
            </a:r>
            <a:r>
              <a:rPr lang="es-ES" sz="1600" b="1" dirty="0">
                <a:solidFill>
                  <a:schemeClr val="accent6"/>
                </a:solidFill>
                <a:latin typeface="Lucida Sans" panose="020B0602030504020204"/>
              </a:rPr>
              <a:t>”</a:t>
            </a:r>
            <a:r>
              <a:rPr lang="es-ES" sz="1600" b="1" dirty="0">
                <a:latin typeface="Lucida Sans" panose="020B0602030504020204"/>
              </a:rPr>
              <a:t>&lt;/</a:t>
            </a:r>
            <a:r>
              <a:rPr lang="es-ES" sz="1600" b="1" dirty="0" err="1">
                <a:solidFill>
                  <a:srgbClr val="FF0000"/>
                </a:solidFill>
                <a:latin typeface="Lucida Sans" panose="020B0602030504020204"/>
              </a:rPr>
              <a:t>tagname</a:t>
            </a:r>
            <a:r>
              <a:rPr lang="es-ES" sz="1600" b="1" dirty="0">
                <a:latin typeface="Lucida Sans" panose="020B0602030504020204"/>
              </a:rPr>
              <a:t>&gt;</a:t>
            </a:r>
            <a:br>
              <a:rPr lang="es-ES" sz="1600" b="1" dirty="0">
                <a:latin typeface="Lucida Sans" panose="020B0602030504020204"/>
              </a:rPr>
            </a:br>
            <a:br>
              <a:rPr lang="es-ES" sz="1600" b="1" dirty="0">
                <a:latin typeface="Lucida Sans" panose="020B0602030504020204"/>
              </a:rPr>
            </a:br>
            <a:r>
              <a:rPr lang="es-ES" sz="1600" b="1" dirty="0">
                <a:latin typeface="Lucida Sans" panose="020B0602030504020204"/>
              </a:rPr>
              <a:t>Tipos de </a:t>
            </a:r>
            <a:r>
              <a:rPr lang="es-ES" sz="1600" b="1" dirty="0" err="1">
                <a:solidFill>
                  <a:schemeClr val="accent2"/>
                </a:solidFill>
                <a:latin typeface="Lucida Sans" panose="020B0602030504020204"/>
              </a:rPr>
              <a:t>style</a:t>
            </a:r>
            <a:r>
              <a:rPr lang="es-ES" sz="1600" b="1" dirty="0">
                <a:latin typeface="Lucida Sans" panose="020B0602030504020204"/>
              </a:rPr>
              <a:t>:</a:t>
            </a:r>
          </a:p>
          <a:p>
            <a:pPr lvl="2">
              <a:buClr>
                <a:srgbClr val="E63E30"/>
              </a:buClr>
            </a:pPr>
            <a:endParaRPr lang="es-ES" sz="1200" dirty="0">
              <a:latin typeface="Lucida Sans" panose="020B0602030504020204"/>
            </a:endParaRPr>
          </a:p>
          <a:p>
            <a:pPr lvl="2">
              <a:buClr>
                <a:srgbClr val="E63E30"/>
              </a:buClr>
            </a:pPr>
            <a:r>
              <a:rPr lang="es-ES" sz="1600" b="1" dirty="0" err="1">
                <a:latin typeface="Lucida Sans" panose="020B0602030504020204"/>
              </a:rPr>
              <a:t>background</a:t>
            </a:r>
            <a:r>
              <a:rPr lang="es-ES" sz="1600" b="1" dirty="0">
                <a:latin typeface="Lucida Sans" panose="020B0602030504020204"/>
              </a:rPr>
              <a:t>-color.  </a:t>
            </a:r>
            <a:r>
              <a:rPr lang="es-ES" sz="1600" dirty="0">
                <a:latin typeface="Lucida Sans" panose="020B0602030504020204"/>
              </a:rPr>
              <a:t>Lo añadimos para indicar el color de una sección.</a:t>
            </a:r>
            <a:br>
              <a:rPr lang="es-ES" sz="1600" dirty="0">
                <a:latin typeface="Lucida Sans" panose="020B0602030504020204"/>
              </a:rPr>
            </a:br>
            <a:r>
              <a:rPr lang="es-ES" sz="1600" dirty="0">
                <a:latin typeface="Lucida Sans" panose="020B0602030504020204" pitchFamily="34" charset="77"/>
              </a:rPr>
              <a:t>&lt;</a:t>
            </a:r>
            <a:r>
              <a:rPr lang="es-ES" sz="1600" dirty="0" err="1">
                <a:solidFill>
                  <a:srgbClr val="FF0000"/>
                </a:solidFill>
                <a:latin typeface="Lucida Sans" panose="020B0602030504020204" pitchFamily="34" charset="77"/>
              </a:rPr>
              <a:t>body</a:t>
            </a:r>
            <a:r>
              <a:rPr lang="es-ES" sz="1600" dirty="0">
                <a:latin typeface="Lucida Sans" panose="020B0602030504020204" pitchFamily="34" charset="77"/>
              </a:rPr>
              <a:t> </a:t>
            </a:r>
            <a:r>
              <a:rPr lang="es-ES" sz="1600" dirty="0" err="1">
                <a:solidFill>
                  <a:schemeClr val="accent2"/>
                </a:solidFill>
                <a:latin typeface="Lucida Sans" panose="020B0602030504020204" pitchFamily="34" charset="77"/>
              </a:rPr>
              <a:t>style</a:t>
            </a:r>
            <a:r>
              <a:rPr lang="es-ES" sz="1600" dirty="0">
                <a:latin typeface="Lucida Sans" panose="020B0602030504020204" pitchFamily="34" charset="77"/>
              </a:rPr>
              <a:t>="</a:t>
            </a:r>
            <a:r>
              <a:rPr lang="es-ES" sz="1600" dirty="0" err="1">
                <a:latin typeface="Lucida Sans" panose="020B0602030504020204" pitchFamily="34" charset="77"/>
              </a:rPr>
              <a:t>background-color:</a:t>
            </a:r>
            <a:r>
              <a:rPr lang="es-ES" sz="1600" dirty="0" err="1">
                <a:solidFill>
                  <a:schemeClr val="accent2"/>
                </a:solidFill>
                <a:latin typeface="Lucida Sans" panose="020B0602030504020204" pitchFamily="34" charset="77"/>
              </a:rPr>
              <a:t>powderblue</a:t>
            </a:r>
            <a:r>
              <a:rPr lang="es-ES" sz="1600" dirty="0">
                <a:latin typeface="Lucida Sans" panose="020B0602030504020204" pitchFamily="34" charset="77"/>
              </a:rPr>
              <a:t>;"&gt;</a:t>
            </a:r>
          </a:p>
          <a:p>
            <a:pPr lvl="2">
              <a:buClr>
                <a:srgbClr val="E63E30"/>
              </a:buClr>
            </a:pPr>
            <a:r>
              <a:rPr lang="es-ES" sz="1600" b="1" dirty="0" err="1">
                <a:latin typeface="Lucida Sans" panose="020B0602030504020204" pitchFamily="34" charset="77"/>
              </a:rPr>
              <a:t>text</a:t>
            </a:r>
            <a:r>
              <a:rPr lang="es-ES" sz="1600" b="1" dirty="0">
                <a:latin typeface="Lucida Sans" panose="020B0602030504020204" pitchFamily="34" charset="77"/>
              </a:rPr>
              <a:t>-color. </a:t>
            </a:r>
            <a:r>
              <a:rPr lang="es-ES" sz="1600" dirty="0">
                <a:latin typeface="Lucida Sans" panose="020B0602030504020204" pitchFamily="34" charset="77"/>
              </a:rPr>
              <a:t>Nos indica el color de un texto.</a:t>
            </a:r>
            <a:br>
              <a:rPr lang="es-ES" sz="1600" dirty="0">
                <a:latin typeface="Lucida Sans" panose="020B0602030504020204" pitchFamily="34" charset="77"/>
              </a:rPr>
            </a:br>
            <a:r>
              <a:rPr lang="es-ES" sz="1600" dirty="0">
                <a:latin typeface="Lucida Sans" panose="020B0602030504020204" pitchFamily="34" charset="77"/>
              </a:rPr>
              <a:t>&lt;</a:t>
            </a:r>
            <a:r>
              <a:rPr lang="es-ES" sz="1600" dirty="0">
                <a:solidFill>
                  <a:srgbClr val="FF0000"/>
                </a:solidFill>
                <a:latin typeface="Lucida Sans" panose="020B0602030504020204" pitchFamily="34" charset="77"/>
              </a:rPr>
              <a:t>p</a:t>
            </a:r>
            <a:r>
              <a:rPr lang="es-ES" sz="1600" dirty="0">
                <a:latin typeface="Lucida Sans" panose="020B0602030504020204" pitchFamily="34" charset="77"/>
              </a:rPr>
              <a:t> </a:t>
            </a:r>
            <a:r>
              <a:rPr lang="es-ES" sz="1600" dirty="0" err="1">
                <a:solidFill>
                  <a:schemeClr val="accent2"/>
                </a:solidFill>
                <a:latin typeface="Lucida Sans" panose="020B0602030504020204" pitchFamily="34" charset="77"/>
              </a:rPr>
              <a:t>style</a:t>
            </a:r>
            <a:r>
              <a:rPr lang="es-ES" sz="1600" dirty="0">
                <a:latin typeface="Lucida Sans" panose="020B0602030504020204" pitchFamily="34" charset="77"/>
              </a:rPr>
              <a:t>=”</a:t>
            </a:r>
            <a:r>
              <a:rPr lang="es-ES" sz="1600" dirty="0" err="1">
                <a:latin typeface="Lucida Sans" panose="020B0602030504020204" pitchFamily="34" charset="77"/>
              </a:rPr>
              <a:t>color:</a:t>
            </a:r>
            <a:r>
              <a:rPr lang="es-ES" sz="1600" dirty="0" err="1">
                <a:solidFill>
                  <a:schemeClr val="accent2"/>
                </a:solidFill>
                <a:latin typeface="Lucida Sans" panose="020B0602030504020204" pitchFamily="34" charset="77"/>
              </a:rPr>
              <a:t>rgb</a:t>
            </a:r>
            <a:r>
              <a:rPr lang="es-ES" sz="1600" dirty="0">
                <a:solidFill>
                  <a:schemeClr val="accent2"/>
                </a:solidFill>
                <a:latin typeface="Lucida Sans" panose="020B0602030504020204" pitchFamily="34" charset="77"/>
              </a:rPr>
              <a:t>(255, 99, 71</a:t>
            </a:r>
            <a:r>
              <a:rPr lang="es-ES" sz="1600" dirty="0">
                <a:latin typeface="Lucida Sans" panose="020B0602030504020204" pitchFamily="34" charset="77"/>
              </a:rPr>
              <a:t>);"&gt;</a:t>
            </a:r>
          </a:p>
          <a:p>
            <a:pPr lvl="2">
              <a:buClr>
                <a:srgbClr val="E63E30"/>
              </a:buClr>
            </a:pPr>
            <a:endParaRPr lang="es-ES" sz="1600" dirty="0">
              <a:latin typeface="Lucida Sans" panose="020B0602030504020204" pitchFamily="34" charset="77"/>
            </a:endParaRPr>
          </a:p>
          <a:p>
            <a:pPr marL="914400" lvl="2" indent="0">
              <a:buClr>
                <a:srgbClr val="E63E30"/>
              </a:buClr>
              <a:buNone/>
            </a:pPr>
            <a:r>
              <a:rPr lang="es-ES" sz="1600" dirty="0">
                <a:latin typeface="Lucida Sans" panose="020B0602030504020204" pitchFamily="34" charset="77"/>
              </a:rPr>
              <a:t>Para indicar el color de cualquier elemento, podremos hacerlo usando los nombres predefinidos o sus valores en las escalas RGB, HEX, HSL, RGBA, HSLA. </a:t>
            </a:r>
            <a:br>
              <a:rPr lang="es-ES" sz="1600" dirty="0">
                <a:latin typeface="Lucida Sans" panose="020B0602030504020204" pitchFamily="34" charset="77"/>
              </a:rPr>
            </a:br>
            <a:r>
              <a:rPr lang="es-ES" sz="1600" b="1" dirty="0">
                <a:latin typeface="Lucida Sans" panose="020B0602030504020204" pitchFamily="34" charset="77"/>
              </a:rPr>
              <a:t>Por norma general usaremos la escala RGB.</a:t>
            </a:r>
            <a:br>
              <a:rPr lang="es-ES" sz="1600" dirty="0">
                <a:latin typeface="Lucida Sans" panose="020B0602030504020204" pitchFamily="34" charset="77"/>
              </a:rPr>
            </a:br>
            <a:endParaRPr lang="es-ES" sz="1600" dirty="0">
              <a:latin typeface="Lucida Sans" panose="020B0602030504020204" pitchFamily="34" charset="77"/>
            </a:endParaRPr>
          </a:p>
          <a:p>
            <a:pPr marL="914400" lvl="2" indent="0">
              <a:buClr>
                <a:srgbClr val="E63E30"/>
              </a:buClr>
              <a:buNone/>
            </a:pPr>
            <a:br>
              <a:rPr lang="es-ES" sz="1200" dirty="0">
                <a:latin typeface="Lucida Sans" panose="020B0602030504020204"/>
              </a:rPr>
            </a:br>
            <a:endParaRPr lang="es-ES" sz="1200" b="1" dirty="0">
              <a:latin typeface="Lucida Sans" panose="020B0602030504020204"/>
            </a:endParaRP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8CB633E9-0F4F-EB41-A84E-6ED0923E237B}"/>
              </a:ext>
            </a:extLst>
          </p:cNvPr>
          <p:cNvSpPr>
            <a:spLocks noGrp="1"/>
          </p:cNvSpPr>
          <p:nvPr/>
        </p:nvSpPr>
        <p:spPr>
          <a:xfrm>
            <a:off x="5560037" y="948448"/>
            <a:ext cx="6624736" cy="4568784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Clr>
                <a:srgbClr val="E63E30"/>
              </a:buClr>
            </a:pPr>
            <a:endParaRPr lang="es-ES" sz="1200" dirty="0">
              <a:latin typeface="Lucida Sans" panose="020B0602030504020204"/>
            </a:endParaRPr>
          </a:p>
          <a:p>
            <a:pPr lvl="2">
              <a:buClr>
                <a:srgbClr val="E63E30"/>
              </a:buClr>
            </a:pPr>
            <a:r>
              <a:rPr lang="es-ES" sz="1600" b="1" dirty="0" err="1">
                <a:latin typeface="Lucida Sans" panose="020B0602030504020204" pitchFamily="34" charset="77"/>
              </a:rPr>
              <a:t>font-family</a:t>
            </a:r>
            <a:r>
              <a:rPr lang="es-ES" sz="1600" b="1" dirty="0">
                <a:latin typeface="Lucida Sans" panose="020B0602030504020204" pitchFamily="34" charset="77"/>
              </a:rPr>
              <a:t>. </a:t>
            </a:r>
            <a:r>
              <a:rPr lang="es-ES" sz="1600" dirty="0">
                <a:latin typeface="Lucida Sans" panose="020B0602030504020204" pitchFamily="34" charset="77"/>
              </a:rPr>
              <a:t>Indica el tipo de fuente de un texto.</a:t>
            </a:r>
            <a:br>
              <a:rPr lang="es-ES" sz="1600" dirty="0">
                <a:latin typeface="Lucida Sans" panose="020B0602030504020204" pitchFamily="34" charset="77"/>
              </a:rPr>
            </a:br>
            <a:r>
              <a:rPr lang="es-ES" sz="1600" dirty="0">
                <a:latin typeface="Lucida Sans" panose="020B0602030504020204" pitchFamily="34" charset="77"/>
              </a:rPr>
              <a:t>&lt;</a:t>
            </a:r>
            <a:r>
              <a:rPr lang="es-ES" sz="1600" dirty="0">
                <a:solidFill>
                  <a:srgbClr val="FF0000"/>
                </a:solidFill>
                <a:latin typeface="Lucida Sans" panose="020B0602030504020204" pitchFamily="34" charset="77"/>
              </a:rPr>
              <a:t>p</a:t>
            </a:r>
            <a:r>
              <a:rPr lang="es-ES" sz="1600" dirty="0">
                <a:latin typeface="Lucida Sans" panose="020B0602030504020204" pitchFamily="34" charset="77"/>
              </a:rPr>
              <a:t> </a:t>
            </a:r>
            <a:r>
              <a:rPr lang="es-ES" sz="1600" dirty="0" err="1">
                <a:solidFill>
                  <a:schemeClr val="accent2"/>
                </a:solidFill>
                <a:latin typeface="Lucida Sans" panose="020B0602030504020204" pitchFamily="34" charset="77"/>
              </a:rPr>
              <a:t>style</a:t>
            </a:r>
            <a:r>
              <a:rPr lang="es-ES" sz="1600" dirty="0">
                <a:latin typeface="Lucida Sans" panose="020B0602030504020204" pitchFamily="34" charset="77"/>
              </a:rPr>
              <a:t>=</a:t>
            </a:r>
            <a:r>
              <a:rPr lang="es-ES" sz="1600" dirty="0">
                <a:solidFill>
                  <a:schemeClr val="accent6"/>
                </a:solidFill>
                <a:latin typeface="Lucida Sans" panose="020B0602030504020204" pitchFamily="34" charset="77"/>
              </a:rPr>
              <a:t>”</a:t>
            </a:r>
            <a:r>
              <a:rPr lang="es-ES" sz="1600" dirty="0" err="1">
                <a:latin typeface="Lucida Sans" panose="020B0602030504020204" pitchFamily="34" charset="77"/>
              </a:rPr>
              <a:t>font-family:</a:t>
            </a:r>
            <a:r>
              <a:rPr lang="es-ES" sz="1600" dirty="0" err="1">
                <a:solidFill>
                  <a:schemeClr val="accent2"/>
                </a:solidFill>
                <a:latin typeface="Lucida Sans" panose="020B0602030504020204" pitchFamily="34" charset="77"/>
              </a:rPr>
              <a:t>verdana</a:t>
            </a:r>
            <a:r>
              <a:rPr lang="es-ES" sz="1600" dirty="0">
                <a:latin typeface="Lucida Sans" panose="020B0602030504020204" pitchFamily="34" charset="77"/>
              </a:rPr>
              <a:t>;</a:t>
            </a:r>
            <a:r>
              <a:rPr lang="es-ES" sz="1600" dirty="0">
                <a:solidFill>
                  <a:schemeClr val="accent6"/>
                </a:solidFill>
                <a:latin typeface="Lucida Sans" panose="020B0602030504020204" pitchFamily="34" charset="77"/>
              </a:rPr>
              <a:t>"</a:t>
            </a:r>
            <a:r>
              <a:rPr lang="es-ES" sz="1600" dirty="0">
                <a:latin typeface="Lucida Sans" panose="020B0602030504020204" pitchFamily="34" charset="77"/>
              </a:rPr>
              <a:t>&gt;</a:t>
            </a:r>
            <a:endParaRPr lang="es-ES" sz="1600" b="1" dirty="0">
              <a:latin typeface="Lucida Sans" panose="020B0602030504020204" pitchFamily="34" charset="77"/>
            </a:endParaRPr>
          </a:p>
          <a:p>
            <a:pPr lvl="2">
              <a:buClr>
                <a:srgbClr val="E63E30"/>
              </a:buClr>
            </a:pPr>
            <a:r>
              <a:rPr lang="es-ES" sz="1600" b="1" dirty="0" err="1">
                <a:latin typeface="Lucida Sans" panose="020B0602030504020204" pitchFamily="34" charset="77"/>
              </a:rPr>
              <a:t>font-size</a:t>
            </a:r>
            <a:r>
              <a:rPr lang="es-ES" sz="1600" b="1" dirty="0">
                <a:latin typeface="Lucida Sans" panose="020B0602030504020204" pitchFamily="34" charset="77"/>
              </a:rPr>
              <a:t>. </a:t>
            </a:r>
            <a:r>
              <a:rPr lang="es-ES" sz="1600" dirty="0">
                <a:latin typeface="Lucida Sans" panose="020B0602030504020204" pitchFamily="34" charset="77"/>
              </a:rPr>
              <a:t>Indica el tamaño de la fuente de un texto.</a:t>
            </a:r>
            <a:br>
              <a:rPr lang="es-ES" sz="1600" dirty="0">
                <a:latin typeface="Lucida Sans" panose="020B0602030504020204" pitchFamily="34" charset="77"/>
              </a:rPr>
            </a:br>
            <a:r>
              <a:rPr lang="es-ES" sz="1600" dirty="0">
                <a:latin typeface="Lucida Sans" panose="020B0602030504020204" pitchFamily="34" charset="77"/>
              </a:rPr>
              <a:t>&lt;</a:t>
            </a:r>
            <a:r>
              <a:rPr lang="es-ES" sz="1600" dirty="0">
                <a:solidFill>
                  <a:srgbClr val="FF0000"/>
                </a:solidFill>
                <a:latin typeface="Lucida Sans" panose="020B0602030504020204" pitchFamily="34" charset="77"/>
              </a:rPr>
              <a:t>p</a:t>
            </a:r>
            <a:r>
              <a:rPr lang="es-ES" sz="1600" dirty="0">
                <a:latin typeface="Lucida Sans" panose="020B0602030504020204" pitchFamily="34" charset="77"/>
              </a:rPr>
              <a:t> </a:t>
            </a:r>
            <a:r>
              <a:rPr lang="es-ES" sz="1600" dirty="0" err="1">
                <a:solidFill>
                  <a:schemeClr val="accent2"/>
                </a:solidFill>
                <a:latin typeface="Lucida Sans" panose="020B0602030504020204" pitchFamily="34" charset="77"/>
              </a:rPr>
              <a:t>style</a:t>
            </a:r>
            <a:r>
              <a:rPr lang="es-ES" sz="1600" dirty="0">
                <a:latin typeface="Lucida Sans" panose="020B0602030504020204" pitchFamily="34" charset="77"/>
              </a:rPr>
              <a:t>=</a:t>
            </a:r>
            <a:r>
              <a:rPr lang="es-ES" sz="1600" dirty="0">
                <a:solidFill>
                  <a:schemeClr val="accent6"/>
                </a:solidFill>
                <a:latin typeface="Lucida Sans" panose="020B0602030504020204" pitchFamily="34" charset="77"/>
              </a:rPr>
              <a:t>”</a:t>
            </a:r>
            <a:r>
              <a:rPr lang="es-ES" sz="1600" dirty="0">
                <a:latin typeface="Lucida Sans" panose="020B0602030504020204" pitchFamily="34" charset="77"/>
              </a:rPr>
              <a:t>font-size:</a:t>
            </a:r>
            <a:r>
              <a:rPr lang="es-ES" sz="1600" dirty="0">
                <a:solidFill>
                  <a:schemeClr val="accent2"/>
                </a:solidFill>
                <a:latin typeface="Lucida Sans" panose="020B0602030504020204" pitchFamily="34" charset="77"/>
              </a:rPr>
              <a:t>300</a:t>
            </a:r>
            <a:r>
              <a:rPr lang="es-ES" sz="1600" dirty="0">
                <a:latin typeface="Lucida Sans" panose="020B0602030504020204" pitchFamily="34" charset="77"/>
              </a:rPr>
              <a:t>%;</a:t>
            </a:r>
            <a:r>
              <a:rPr lang="es-ES" sz="1600" dirty="0">
                <a:solidFill>
                  <a:schemeClr val="accent6"/>
                </a:solidFill>
                <a:latin typeface="Lucida Sans" panose="020B0602030504020204" pitchFamily="34" charset="77"/>
              </a:rPr>
              <a:t>"</a:t>
            </a:r>
            <a:r>
              <a:rPr lang="es-ES" sz="1600" dirty="0">
                <a:latin typeface="Lucida Sans" panose="020B0602030504020204" pitchFamily="34" charset="77"/>
              </a:rPr>
              <a:t>&gt;</a:t>
            </a:r>
            <a:endParaRPr lang="es-ES" sz="1600" b="1" dirty="0">
              <a:latin typeface="Lucida Sans" panose="020B0602030504020204" pitchFamily="34" charset="77"/>
            </a:endParaRPr>
          </a:p>
          <a:p>
            <a:pPr lvl="2">
              <a:buClr>
                <a:srgbClr val="E63E30"/>
              </a:buClr>
            </a:pPr>
            <a:r>
              <a:rPr lang="es-ES" sz="1600" b="1" dirty="0" err="1">
                <a:latin typeface="Lucida Sans" panose="020B0602030504020204" pitchFamily="34" charset="77"/>
              </a:rPr>
              <a:t>text-align</a:t>
            </a:r>
            <a:r>
              <a:rPr lang="es-ES" sz="1600" b="1" dirty="0">
                <a:latin typeface="Lucida Sans" panose="020B0602030504020204" pitchFamily="34" charset="77"/>
              </a:rPr>
              <a:t>. </a:t>
            </a:r>
            <a:r>
              <a:rPr lang="es-ES" sz="1600" dirty="0">
                <a:latin typeface="Lucida Sans" panose="020B0602030504020204" pitchFamily="34" charset="77"/>
              </a:rPr>
              <a:t>Alinea el contenido.</a:t>
            </a:r>
            <a:br>
              <a:rPr lang="es-ES" sz="1600" dirty="0">
                <a:latin typeface="Lucida Sans" panose="020B0602030504020204" pitchFamily="34" charset="77"/>
              </a:rPr>
            </a:br>
            <a:r>
              <a:rPr lang="es-ES" sz="1600" dirty="0">
                <a:latin typeface="Lucida Sans" panose="020B0602030504020204" pitchFamily="34" charset="77"/>
              </a:rPr>
              <a:t>&lt;</a:t>
            </a:r>
            <a:r>
              <a:rPr lang="es-ES" sz="1600" dirty="0">
                <a:solidFill>
                  <a:srgbClr val="FF0000"/>
                </a:solidFill>
                <a:latin typeface="Lucida Sans" panose="020B0602030504020204" pitchFamily="34" charset="77"/>
              </a:rPr>
              <a:t>p</a:t>
            </a:r>
            <a:r>
              <a:rPr lang="es-ES" sz="1600" dirty="0">
                <a:latin typeface="Lucida Sans" panose="020B0602030504020204" pitchFamily="34" charset="77"/>
              </a:rPr>
              <a:t> </a:t>
            </a:r>
            <a:r>
              <a:rPr lang="es-ES" sz="1600" dirty="0" err="1">
                <a:solidFill>
                  <a:schemeClr val="accent2"/>
                </a:solidFill>
                <a:latin typeface="Lucida Sans" panose="020B0602030504020204" pitchFamily="34" charset="77"/>
              </a:rPr>
              <a:t>style</a:t>
            </a:r>
            <a:r>
              <a:rPr lang="es-ES" sz="1600" dirty="0">
                <a:latin typeface="Lucida Sans" panose="020B0602030504020204" pitchFamily="34" charset="77"/>
              </a:rPr>
              <a:t>=</a:t>
            </a:r>
            <a:r>
              <a:rPr lang="es-ES" sz="1600" dirty="0">
                <a:solidFill>
                  <a:schemeClr val="accent6"/>
                </a:solidFill>
                <a:latin typeface="Lucida Sans" panose="020B0602030504020204" pitchFamily="34" charset="77"/>
              </a:rPr>
              <a:t>”</a:t>
            </a:r>
            <a:r>
              <a:rPr lang="es-ES" sz="1600" dirty="0" err="1">
                <a:latin typeface="Lucida Sans" panose="020B0602030504020204" pitchFamily="34" charset="77"/>
              </a:rPr>
              <a:t>text-align:</a:t>
            </a:r>
            <a:r>
              <a:rPr lang="es-ES" sz="1600" dirty="0" err="1">
                <a:solidFill>
                  <a:schemeClr val="accent2"/>
                </a:solidFill>
                <a:latin typeface="Lucida Sans" panose="020B0602030504020204" pitchFamily="34" charset="77"/>
              </a:rPr>
              <a:t>left</a:t>
            </a:r>
            <a:r>
              <a:rPr lang="es-ES" sz="1600" dirty="0">
                <a:latin typeface="Lucida Sans" panose="020B0602030504020204" pitchFamily="34" charset="77"/>
              </a:rPr>
              <a:t>;</a:t>
            </a:r>
            <a:r>
              <a:rPr lang="es-ES" sz="1600" dirty="0">
                <a:solidFill>
                  <a:schemeClr val="accent6"/>
                </a:solidFill>
                <a:latin typeface="Lucida Sans" panose="020B0602030504020204" pitchFamily="34" charset="77"/>
              </a:rPr>
              <a:t>"</a:t>
            </a:r>
            <a:r>
              <a:rPr lang="es-ES" sz="1600" dirty="0">
                <a:latin typeface="Lucida Sans" panose="020B0602030504020204" pitchFamily="34" charset="77"/>
              </a:rPr>
              <a:t>&gt;</a:t>
            </a:r>
            <a:br>
              <a:rPr lang="es-ES" sz="1600" dirty="0">
                <a:latin typeface="Lucida Sans" panose="020B0602030504020204" pitchFamily="34" charset="77"/>
              </a:rPr>
            </a:br>
            <a:endParaRPr lang="es-ES" sz="1600" dirty="0">
              <a:latin typeface="Lucida Sans" panose="020B0602030504020204" pitchFamily="34" charset="77"/>
            </a:endParaRPr>
          </a:p>
          <a:p>
            <a:pPr marL="914400" lvl="2" indent="0">
              <a:buClr>
                <a:srgbClr val="E63E30"/>
              </a:buClr>
              <a:buNone/>
            </a:pPr>
            <a:r>
              <a:rPr lang="es-ES" sz="1600" dirty="0">
                <a:latin typeface="Lucida Sans" panose="020B0602030504020204" pitchFamily="34" charset="77"/>
              </a:rPr>
              <a:t>El tamaño de una fuente viene dado mediante porcentajes.</a:t>
            </a:r>
            <a:br>
              <a:rPr lang="es-ES" sz="1600" dirty="0">
                <a:latin typeface="Lucida Sans" panose="020B0602030504020204" pitchFamily="34" charset="77"/>
              </a:rPr>
            </a:br>
            <a:br>
              <a:rPr lang="es-ES" sz="1600" dirty="0">
                <a:latin typeface="Lucida Sans" panose="020B0602030504020204" pitchFamily="34" charset="77"/>
              </a:rPr>
            </a:br>
            <a:r>
              <a:rPr lang="es-ES" sz="1600" dirty="0">
                <a:latin typeface="Lucida Sans" panose="020B0602030504020204" pitchFamily="34" charset="77"/>
              </a:rPr>
              <a:t>Las posibilidades para “</a:t>
            </a:r>
            <a:r>
              <a:rPr lang="es-ES" sz="1600" dirty="0" err="1">
                <a:latin typeface="Lucida Sans" panose="020B0602030504020204" pitchFamily="34" charset="77"/>
              </a:rPr>
              <a:t>text-align</a:t>
            </a:r>
            <a:r>
              <a:rPr lang="es-ES" sz="1600" dirty="0">
                <a:latin typeface="Lucida Sans" panose="020B0602030504020204" pitchFamily="34" charset="77"/>
              </a:rPr>
              <a:t>” son: </a:t>
            </a:r>
            <a:r>
              <a:rPr lang="es-ES" sz="1600" b="1" dirty="0" err="1">
                <a:latin typeface="Lucida Sans" panose="020B0602030504020204" pitchFamily="34" charset="77"/>
              </a:rPr>
              <a:t>left</a:t>
            </a:r>
            <a:r>
              <a:rPr lang="es-ES" sz="1600" b="1" dirty="0">
                <a:latin typeface="Lucida Sans" panose="020B0602030504020204" pitchFamily="34" charset="77"/>
              </a:rPr>
              <a:t>, </a:t>
            </a:r>
            <a:r>
              <a:rPr lang="es-ES" sz="1600" b="1" dirty="0" err="1">
                <a:latin typeface="Lucida Sans" panose="020B0602030504020204" pitchFamily="34" charset="77"/>
              </a:rPr>
              <a:t>right</a:t>
            </a:r>
            <a:r>
              <a:rPr lang="es-ES" sz="1600" b="1" dirty="0">
                <a:latin typeface="Lucida Sans" panose="020B0602030504020204" pitchFamily="34" charset="77"/>
              </a:rPr>
              <a:t> </a:t>
            </a:r>
            <a:r>
              <a:rPr lang="es-ES" sz="1600" dirty="0">
                <a:latin typeface="Lucida Sans" panose="020B0602030504020204" pitchFamily="34" charset="77"/>
              </a:rPr>
              <a:t>y</a:t>
            </a:r>
            <a:r>
              <a:rPr lang="es-ES" sz="1600" b="1" dirty="0">
                <a:latin typeface="Lucida Sans" panose="020B0602030504020204" pitchFamily="34" charset="77"/>
              </a:rPr>
              <a:t> center </a:t>
            </a:r>
            <a:r>
              <a:rPr lang="es-ES" sz="1600" dirty="0">
                <a:latin typeface="Lucida Sans" panose="020B0602030504020204" pitchFamily="34" charset="77"/>
              </a:rPr>
              <a:t>como el cualquier editor de texto.</a:t>
            </a:r>
          </a:p>
          <a:p>
            <a:pPr marL="914400" lvl="2" indent="0">
              <a:buClr>
                <a:srgbClr val="E63E30"/>
              </a:buClr>
              <a:buNone/>
            </a:pPr>
            <a:r>
              <a:rPr lang="es-ES" sz="1600" b="1" dirty="0">
                <a:latin typeface="Lucida Sans" panose="020B0602030504020204" pitchFamily="34" charset="77"/>
              </a:rPr>
              <a:t>Todo texto se alinea a la izquierda por defecto.</a:t>
            </a:r>
          </a:p>
          <a:p>
            <a:pPr marL="914400" lvl="2" indent="0">
              <a:buClr>
                <a:srgbClr val="E63E30"/>
              </a:buClr>
              <a:buNone/>
            </a:pPr>
            <a:br>
              <a:rPr lang="es-ES" sz="1200" dirty="0">
                <a:latin typeface="Lucida Sans" panose="020B0602030504020204"/>
              </a:rPr>
            </a:br>
            <a:endParaRPr lang="es-ES" sz="1200" b="1" dirty="0">
              <a:latin typeface="Lucida Sans" panose="020B0602030504020204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B93F58D-1E5C-C148-8249-9B0AAC0E8CA2}"/>
              </a:ext>
            </a:extLst>
          </p:cNvPr>
          <p:cNvSpPr/>
          <p:nvPr/>
        </p:nvSpPr>
        <p:spPr>
          <a:xfrm>
            <a:off x="8688288" y="5123818"/>
            <a:ext cx="2716254" cy="100285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CONSULTA:</a:t>
            </a:r>
            <a:br>
              <a:rPr lang="es-ES" b="1" dirty="0">
                <a:solidFill>
                  <a:schemeClr val="tx1"/>
                </a:solidFill>
              </a:rPr>
            </a:br>
            <a:r>
              <a:rPr lang="es-ES" b="1" dirty="0">
                <a:solidFill>
                  <a:schemeClr val="tx1"/>
                </a:solidFill>
              </a:rPr>
              <a:t>- </a:t>
            </a:r>
            <a:r>
              <a:rPr lang="es-ES" b="1" dirty="0">
                <a:solidFill>
                  <a:schemeClr val="tx1"/>
                </a:solidFill>
                <a:hlinkClick r:id="rId3"/>
              </a:rPr>
              <a:t>Escala de colores RGB</a:t>
            </a:r>
            <a:endParaRPr lang="es-ES" b="1" dirty="0">
              <a:solidFill>
                <a:schemeClr val="tx1"/>
              </a:solidFill>
            </a:endParaRPr>
          </a:p>
          <a:p>
            <a:pPr algn="ctr"/>
            <a:r>
              <a:rPr lang="es-ES" b="1" dirty="0">
                <a:solidFill>
                  <a:schemeClr val="tx1"/>
                </a:solidFill>
              </a:rPr>
              <a:t>- </a:t>
            </a:r>
            <a:r>
              <a:rPr lang="es-ES" b="1" dirty="0">
                <a:solidFill>
                  <a:schemeClr val="tx1"/>
                </a:solidFill>
                <a:hlinkClick r:id="rId4"/>
              </a:rPr>
              <a:t>Tipos de fuentes</a:t>
            </a:r>
            <a:endParaRPr lang="es-ES" b="1" dirty="0">
              <a:solidFill>
                <a:schemeClr val="tx1"/>
              </a:solidFill>
            </a:endParaRPr>
          </a:p>
        </p:txBody>
      </p:sp>
      <p:pic>
        <p:nvPicPr>
          <p:cNvPr id="14" name="Picture 2" descr="MMA - Master Marketing Automation">
            <a:extLst>
              <a:ext uri="{FF2B5EF4-FFF2-40B4-BE49-F238E27FC236}">
                <a16:creationId xmlns:a16="http://schemas.microsoft.com/office/drawing/2014/main" id="{FC610FA6-9BBA-524F-B102-5844E9DC2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427" y="117077"/>
            <a:ext cx="1073342" cy="5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6EF6DEFC-7561-6142-A99A-43AFAB311770}"/>
              </a:ext>
            </a:extLst>
          </p:cNvPr>
          <p:cNvSpPr/>
          <p:nvPr/>
        </p:nvSpPr>
        <p:spPr>
          <a:xfrm>
            <a:off x="11653721" y="1242790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107AC4-1E82-794D-9A25-CD068A5850E5}"/>
              </a:ext>
            </a:extLst>
          </p:cNvPr>
          <p:cNvSpPr txBox="1"/>
          <p:nvPr/>
        </p:nvSpPr>
        <p:spPr>
          <a:xfrm>
            <a:off x="213165" y="1105249"/>
            <a:ext cx="11809312" cy="5078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/>
              <a:t>EJ 1.5 TRABAJANDO CON “STYLE”</a:t>
            </a:r>
            <a:br>
              <a:rPr lang="es-ES" b="1" dirty="0"/>
            </a:br>
            <a:br>
              <a:rPr lang="es-ES" b="1" dirty="0"/>
            </a:br>
            <a:r>
              <a:rPr lang="es-ES" dirty="0"/>
              <a:t>Añadiremos al resultado del EJ 1.4:</a:t>
            </a:r>
            <a:br>
              <a:rPr lang="es-ES" dirty="0"/>
            </a:br>
            <a:r>
              <a:rPr lang="es-ES" dirty="0"/>
              <a:t>	- Un fondo de color </a:t>
            </a:r>
            <a:r>
              <a:rPr lang="es-ES" b="1" dirty="0"/>
              <a:t>(98, 211, 208)</a:t>
            </a:r>
            <a:r>
              <a:rPr lang="es-ES" dirty="0"/>
              <a:t> a TODA la parte visible del código.</a:t>
            </a:r>
          </a:p>
          <a:p>
            <a:r>
              <a:rPr lang="es-ES" dirty="0"/>
              <a:t>	- Cambiaremos el color del </a:t>
            </a:r>
            <a:r>
              <a:rPr lang="es-ES" dirty="0" err="1"/>
              <a:t>header</a:t>
            </a:r>
            <a:r>
              <a:rPr lang="es-ES" dirty="0"/>
              <a:t> “</a:t>
            </a:r>
            <a:r>
              <a:rPr lang="es-ES" dirty="0" err="1"/>
              <a:t>Info</a:t>
            </a:r>
            <a:r>
              <a:rPr lang="es-ES" dirty="0"/>
              <a:t>. Adicional” a </a:t>
            </a:r>
            <a:r>
              <a:rPr lang="es-ES" b="1" dirty="0"/>
              <a:t>(80, 72, 72)</a:t>
            </a:r>
            <a:r>
              <a:rPr lang="es-ES" dirty="0"/>
              <a:t>.</a:t>
            </a:r>
            <a:br>
              <a:rPr lang="es-ES" dirty="0"/>
            </a:br>
            <a:r>
              <a:rPr lang="es-ES" dirty="0"/>
              <a:t>	- El tipo de fuente del texto “Siempre llueve” ha de ser </a:t>
            </a:r>
            <a:r>
              <a:rPr lang="es-ES" b="1" dirty="0"/>
              <a:t>Arial</a:t>
            </a:r>
            <a:r>
              <a:rPr lang="es-ES" dirty="0"/>
              <a:t>. Además, el tamaño de este texto ha de ser del </a:t>
            </a:r>
            <a:r>
              <a:rPr lang="es-ES" b="1" dirty="0"/>
              <a:t>150%</a:t>
            </a:r>
            <a:r>
              <a:rPr lang="es-ES" dirty="0"/>
              <a:t>;</a:t>
            </a:r>
            <a:br>
              <a:rPr lang="es-ES" dirty="0"/>
            </a:br>
            <a:r>
              <a:rPr lang="es-ES" dirty="0"/>
              <a:t>	 y ha de estar alineado al centro</a:t>
            </a:r>
            <a:br>
              <a:rPr lang="es-ES" dirty="0"/>
            </a:br>
            <a:r>
              <a:rPr lang="es-ES" dirty="0"/>
              <a:t>	</a:t>
            </a:r>
            <a:endParaRPr lang="es-ES" b="1" dirty="0"/>
          </a:p>
          <a:p>
            <a:endParaRPr lang="es-ES" b="1" dirty="0"/>
          </a:p>
          <a:p>
            <a:r>
              <a:rPr lang="es-ES" b="1" dirty="0"/>
              <a:t>EJ 1.6 ALINEAR IMÁGENES</a:t>
            </a:r>
          </a:p>
          <a:p>
            <a:endParaRPr lang="es-ES" b="1" dirty="0"/>
          </a:p>
          <a:p>
            <a:r>
              <a:rPr lang="es-ES" dirty="0"/>
              <a:t>El ejercicio consiste en tomar el resultado obtenido en el EJ 1.5 y alinear </a:t>
            </a:r>
            <a:r>
              <a:rPr lang="es-ES" b="1" dirty="0"/>
              <a:t>al centro </a:t>
            </a:r>
            <a:r>
              <a:rPr lang="es-ES" dirty="0"/>
              <a:t>la imagen de cabecera que hemos insertado en el EJ 1.4</a:t>
            </a:r>
            <a:br>
              <a:rPr lang="es-ES" dirty="0"/>
            </a:br>
            <a:br>
              <a:rPr lang="es-ES" dirty="0"/>
            </a:br>
            <a:r>
              <a:rPr lang="es-ES" dirty="0"/>
              <a:t>¡</a:t>
            </a:r>
            <a:r>
              <a:rPr lang="es-ES" b="1" dirty="0"/>
              <a:t>IMPORTANTE! A la hora de alinear imágenes, utilizaremos el atributo </a:t>
            </a:r>
            <a:r>
              <a:rPr lang="es-ES" b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style</a:t>
            </a: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s-ES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es-ES" b="1" dirty="0" err="1">
                <a:latin typeface="Calibri" panose="020F0502020204030204" pitchFamily="34" charset="0"/>
                <a:cs typeface="Calibri" panose="020F0502020204030204" pitchFamily="34" charset="0"/>
              </a:rPr>
              <a:t>text-align:</a:t>
            </a:r>
            <a:r>
              <a:rPr lang="es-ES" b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s-ES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 dentro de un párrafo:</a:t>
            </a:r>
            <a:b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s-E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 </a:t>
            </a:r>
            <a:r>
              <a:rPr lang="es-ES" b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style</a:t>
            </a: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s-ES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es-ES" b="1" dirty="0" err="1">
                <a:latin typeface="Calibri" panose="020F0502020204030204" pitchFamily="34" charset="0"/>
                <a:cs typeface="Calibri" panose="020F0502020204030204" pitchFamily="34" charset="0"/>
              </a:rPr>
              <a:t>text-align:</a:t>
            </a:r>
            <a:r>
              <a:rPr lang="es-ES" b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s-ES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&gt; &lt;</a:t>
            </a:r>
            <a:r>
              <a:rPr lang="es-ES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es-E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b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s-ES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es-ES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url</a:t>
            </a:r>
            <a:r>
              <a:rPr lang="es-E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la imagen</a:t>
            </a:r>
            <a:r>
              <a:rPr lang="es-ES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&gt; &lt;/</a:t>
            </a:r>
            <a:r>
              <a:rPr lang="es-ES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&gt; &lt;/</a:t>
            </a:r>
            <a:r>
              <a:rPr lang="es-E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b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75866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dirty="0">
                <a:latin typeface="Lucida Sans" panose="020B0602030504020204"/>
                <a:ea typeface="Open Sans" panose="020B0606030504020204" pitchFamily="34" charset="0"/>
                <a:cs typeface="Open Sans" panose="020B0606030504020204" pitchFamily="34" charset="0"/>
              </a:rPr>
              <a:t>Elementos. Otros</a:t>
            </a:r>
          </a:p>
        </p:txBody>
      </p:sp>
      <p:sp>
        <p:nvSpPr>
          <p:cNvPr id="6" name="Marcador de texto 3">
            <a:extLst>
              <a:ext uri="{FF2B5EF4-FFF2-40B4-BE49-F238E27FC236}">
                <a16:creationId xmlns:a16="http://schemas.microsoft.com/office/drawing/2014/main" id="{BA918D6B-D372-284F-8E41-22A44AED94B0}"/>
              </a:ext>
            </a:extLst>
          </p:cNvPr>
          <p:cNvSpPr>
            <a:spLocks noGrp="1"/>
          </p:cNvSpPr>
          <p:nvPr/>
        </p:nvSpPr>
        <p:spPr>
          <a:xfrm>
            <a:off x="263352" y="1196752"/>
            <a:ext cx="8280921" cy="4496776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63E30"/>
              </a:buClr>
            </a:pPr>
            <a:r>
              <a:rPr lang="es-ES" sz="1600" dirty="0">
                <a:solidFill>
                  <a:schemeClr val="tx1"/>
                </a:solidFill>
                <a:latin typeface="Lucida Sans" panose="020B0602030504020204"/>
              </a:rPr>
              <a:t>Botones. Se insertar con la etiqueta </a:t>
            </a: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&lt;</a:t>
            </a:r>
            <a:r>
              <a:rPr lang="es-ES" sz="1600" b="1" dirty="0" err="1">
                <a:solidFill>
                  <a:srgbClr val="FF0000"/>
                </a:solidFill>
                <a:latin typeface="Lucida Sans" panose="020B0602030504020204"/>
              </a:rPr>
              <a:t>button</a:t>
            </a: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&gt; Texto del botón &lt;/</a:t>
            </a:r>
            <a:r>
              <a:rPr lang="es-ES" sz="1600" b="1" dirty="0" err="1">
                <a:solidFill>
                  <a:srgbClr val="FF0000"/>
                </a:solidFill>
                <a:latin typeface="Lucida Sans" panose="020B0602030504020204"/>
              </a:rPr>
              <a:t>button</a:t>
            </a: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&gt;</a:t>
            </a:r>
            <a:b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</a:br>
            <a:b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</a:b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Para añadir un botón con enlace. La sintaxis será la siguiente:</a:t>
            </a:r>
            <a:b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</a:br>
            <a:b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</a:b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&lt;</a:t>
            </a:r>
            <a:r>
              <a:rPr lang="es-ES" sz="1600" b="1" dirty="0" err="1">
                <a:solidFill>
                  <a:srgbClr val="FF0000"/>
                </a:solidFill>
                <a:latin typeface="Lucida Sans" panose="020B0602030504020204"/>
              </a:rPr>
              <a:t>button</a:t>
            </a: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&gt; &lt;</a:t>
            </a:r>
            <a:r>
              <a:rPr lang="es-ES" sz="1600" b="1" dirty="0">
                <a:solidFill>
                  <a:srgbClr val="FF0000"/>
                </a:solidFill>
                <a:latin typeface="Lucida Sans" panose="020B0602030504020204"/>
              </a:rPr>
              <a:t>a </a:t>
            </a:r>
            <a:r>
              <a:rPr lang="es-ES" sz="1600" b="1" dirty="0" err="1">
                <a:solidFill>
                  <a:schemeClr val="accent2"/>
                </a:solidFill>
                <a:latin typeface="Lucida Sans" panose="020B0602030504020204"/>
              </a:rPr>
              <a:t>href</a:t>
            </a:r>
            <a:r>
              <a:rPr lang="es-ES" sz="1600" b="1" dirty="0">
                <a:latin typeface="Lucida Sans" panose="020B0602030504020204"/>
              </a:rPr>
              <a:t>=</a:t>
            </a:r>
            <a:r>
              <a:rPr lang="es-ES" sz="1600" b="1" dirty="0">
                <a:solidFill>
                  <a:schemeClr val="accent6"/>
                </a:solidFill>
                <a:latin typeface="Lucida Sans" panose="020B0602030504020204"/>
              </a:rPr>
              <a:t>”</a:t>
            </a:r>
            <a:r>
              <a:rPr lang="es-ES" sz="1600" b="1" dirty="0">
                <a:solidFill>
                  <a:schemeClr val="accent1"/>
                </a:solidFill>
                <a:latin typeface="Lucida Sans" panose="020B0602030504020204"/>
              </a:rPr>
              <a:t>https://</a:t>
            </a:r>
            <a:r>
              <a:rPr lang="es-ES" sz="1600" b="1" dirty="0" err="1">
                <a:solidFill>
                  <a:schemeClr val="accent1"/>
                </a:solidFill>
                <a:latin typeface="Lucida Sans" panose="020B0602030504020204"/>
              </a:rPr>
              <a:t>google.com</a:t>
            </a:r>
            <a:r>
              <a:rPr lang="es-ES" sz="1600" b="1" dirty="0">
                <a:solidFill>
                  <a:schemeClr val="accent6"/>
                </a:solidFill>
                <a:latin typeface="Lucida Sans" panose="020B0602030504020204"/>
              </a:rPr>
              <a:t>”</a:t>
            </a:r>
            <a:r>
              <a:rPr lang="es-ES" sz="1600" b="1" dirty="0">
                <a:latin typeface="Lucida Sans" panose="020B0602030504020204"/>
              </a:rPr>
              <a:t>&gt;</a:t>
            </a: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 Texto del botón &lt;/</a:t>
            </a:r>
            <a:r>
              <a:rPr lang="es-ES" sz="1600" b="1" dirty="0">
                <a:solidFill>
                  <a:srgbClr val="FF0000"/>
                </a:solidFill>
                <a:latin typeface="Lucida Sans" panose="020B0602030504020204"/>
              </a:rPr>
              <a:t>a</a:t>
            </a: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&gt; &lt;/</a:t>
            </a:r>
            <a:r>
              <a:rPr lang="es-ES" sz="1600" b="1" dirty="0" err="1">
                <a:solidFill>
                  <a:srgbClr val="FF0000"/>
                </a:solidFill>
                <a:latin typeface="Lucida Sans" panose="020B0602030504020204"/>
              </a:rPr>
              <a:t>button</a:t>
            </a: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&gt;</a:t>
            </a:r>
            <a:b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</a:br>
            <a:endParaRPr lang="es-ES" sz="1600" b="1" dirty="0">
              <a:solidFill>
                <a:schemeClr val="tx1"/>
              </a:solidFill>
              <a:latin typeface="Lucida Sans" panose="020B0602030504020204"/>
            </a:endParaRPr>
          </a:p>
          <a:p>
            <a:pPr>
              <a:buClr>
                <a:srgbClr val="E63E30"/>
              </a:buClr>
            </a:pPr>
            <a:endParaRPr lang="es-ES" sz="1600" b="1" dirty="0">
              <a:solidFill>
                <a:schemeClr val="tx1"/>
              </a:solidFill>
              <a:latin typeface="Lucida Sans" panose="020B0602030504020204"/>
            </a:endParaRPr>
          </a:p>
          <a:p>
            <a:pPr>
              <a:buClr>
                <a:srgbClr val="E63E30"/>
              </a:buClr>
            </a:pPr>
            <a:r>
              <a:rPr lang="es-ES" sz="1600" dirty="0">
                <a:solidFill>
                  <a:schemeClr val="tx1"/>
                </a:solidFill>
                <a:latin typeface="Lucida Sans" panose="020B0602030504020204"/>
              </a:rPr>
              <a:t>Listas. Las listas se insertan con las etiquetas:</a:t>
            </a:r>
          </a:p>
          <a:p>
            <a:pPr lvl="1">
              <a:buClr>
                <a:srgbClr val="E63E30"/>
              </a:buClr>
            </a:pPr>
            <a:r>
              <a:rPr lang="es-ES" sz="1600" b="1" dirty="0">
                <a:latin typeface="Lucida Sans" panose="020B0602030504020204"/>
              </a:rPr>
              <a:t>&lt;</a:t>
            </a:r>
            <a:r>
              <a:rPr lang="es-ES" sz="1600" b="1" dirty="0" err="1">
                <a:solidFill>
                  <a:srgbClr val="FF0000"/>
                </a:solidFill>
                <a:latin typeface="Lucida Sans" panose="020B0602030504020204"/>
              </a:rPr>
              <a:t>ul</a:t>
            </a:r>
            <a:r>
              <a:rPr lang="es-ES" sz="1600" b="1" dirty="0">
                <a:latin typeface="Lucida Sans" panose="020B0602030504020204"/>
              </a:rPr>
              <a:t>&gt; &lt;/</a:t>
            </a:r>
            <a:r>
              <a:rPr lang="es-ES" sz="1600" b="1" dirty="0" err="1">
                <a:solidFill>
                  <a:srgbClr val="FF0000"/>
                </a:solidFill>
                <a:latin typeface="Lucida Sans" panose="020B0602030504020204"/>
              </a:rPr>
              <a:t>ul</a:t>
            </a:r>
            <a:r>
              <a:rPr lang="es-ES" sz="1600" b="1" dirty="0">
                <a:latin typeface="Lucida Sans" panose="020B0602030504020204"/>
              </a:rPr>
              <a:t>&gt; </a:t>
            </a:r>
            <a:r>
              <a:rPr lang="es-ES" sz="1600" dirty="0">
                <a:latin typeface="Lucida Sans" panose="020B0602030504020204"/>
              </a:rPr>
              <a:t>Para listas con “</a:t>
            </a:r>
            <a:r>
              <a:rPr lang="es-ES" sz="1600" dirty="0" err="1">
                <a:latin typeface="Lucida Sans" panose="020B0602030504020204"/>
              </a:rPr>
              <a:t>bullets</a:t>
            </a:r>
            <a:r>
              <a:rPr lang="es-ES" sz="1600" dirty="0">
                <a:latin typeface="Lucida Sans" panose="020B0602030504020204"/>
              </a:rPr>
              <a:t>”</a:t>
            </a:r>
          </a:p>
          <a:p>
            <a:pPr lvl="1">
              <a:buClr>
                <a:srgbClr val="E63E30"/>
              </a:buClr>
            </a:pPr>
            <a:r>
              <a:rPr lang="es-ES" sz="1600" b="1" dirty="0">
                <a:latin typeface="Lucida Sans" panose="020B0602030504020204"/>
              </a:rPr>
              <a:t>&lt;</a:t>
            </a:r>
            <a:r>
              <a:rPr lang="es-ES" sz="1600" b="1" dirty="0" err="1">
                <a:solidFill>
                  <a:srgbClr val="FF0000"/>
                </a:solidFill>
                <a:latin typeface="Lucida Sans" panose="020B0602030504020204"/>
              </a:rPr>
              <a:t>ol</a:t>
            </a:r>
            <a:r>
              <a:rPr lang="es-ES" sz="1600" b="1" dirty="0">
                <a:latin typeface="Lucida Sans" panose="020B0602030504020204"/>
              </a:rPr>
              <a:t>&gt; &lt;/</a:t>
            </a:r>
            <a:r>
              <a:rPr lang="es-ES" sz="1600" b="1" dirty="0" err="1">
                <a:solidFill>
                  <a:srgbClr val="FF0000"/>
                </a:solidFill>
                <a:latin typeface="Lucida Sans" panose="020B0602030504020204"/>
              </a:rPr>
              <a:t>ol</a:t>
            </a:r>
            <a:r>
              <a:rPr lang="es-ES" sz="1600" b="1" dirty="0">
                <a:latin typeface="Lucida Sans" panose="020B0602030504020204"/>
              </a:rPr>
              <a:t>&gt; </a:t>
            </a:r>
            <a:r>
              <a:rPr lang="es-ES" sz="1600" dirty="0">
                <a:latin typeface="Lucida Sans" panose="020B0602030504020204"/>
              </a:rPr>
              <a:t>Para listas numeradas.</a:t>
            </a:r>
          </a:p>
          <a:p>
            <a:pPr marL="457200" lvl="1" indent="0">
              <a:buClr>
                <a:srgbClr val="E63E30"/>
              </a:buClr>
              <a:buNone/>
            </a:pPr>
            <a:r>
              <a:rPr lang="es-ES" sz="1600" b="1" dirty="0">
                <a:latin typeface="Lucida Sans" panose="020B0602030504020204"/>
              </a:rPr>
              <a:t>Cada elemento de la lista se inserta entre las etiquetas: &lt;</a:t>
            </a:r>
            <a:r>
              <a:rPr lang="es-ES" sz="1600" b="1" dirty="0">
                <a:solidFill>
                  <a:srgbClr val="FF0000"/>
                </a:solidFill>
                <a:latin typeface="Lucida Sans" panose="020B0602030504020204"/>
              </a:rPr>
              <a:t>li</a:t>
            </a:r>
            <a:r>
              <a:rPr lang="es-ES" sz="1600" b="1" dirty="0">
                <a:latin typeface="Lucida Sans" panose="020B0602030504020204"/>
              </a:rPr>
              <a:t>&gt; &lt;/</a:t>
            </a:r>
            <a:r>
              <a:rPr lang="es-ES" sz="1600" b="1" dirty="0">
                <a:solidFill>
                  <a:srgbClr val="FF0000"/>
                </a:solidFill>
                <a:latin typeface="Lucida Sans" panose="020B0602030504020204"/>
              </a:rPr>
              <a:t>li</a:t>
            </a:r>
            <a:r>
              <a:rPr lang="es-ES" sz="1600" b="1" dirty="0">
                <a:latin typeface="Lucida Sans" panose="020B0602030504020204"/>
              </a:rPr>
              <a:t>&gt;</a:t>
            </a:r>
            <a:endParaRPr lang="es-ES" sz="1600" dirty="0">
              <a:latin typeface="Lucida Sans" panose="020B0602030504020204"/>
            </a:endParaRPr>
          </a:p>
          <a:p>
            <a:pPr marL="457200" lvl="1" indent="0">
              <a:buClr>
                <a:srgbClr val="E63E30"/>
              </a:buClr>
              <a:buNone/>
            </a:pPr>
            <a:r>
              <a:rPr lang="es-ES" sz="1600" dirty="0">
                <a:latin typeface="Lucida Sans" panose="020B0602030504020204"/>
              </a:rPr>
              <a:t>La sintaxis para ambos tipos de lista es la misma:</a:t>
            </a:r>
            <a:br>
              <a:rPr lang="es-ES" sz="1600" dirty="0">
                <a:latin typeface="Lucida Sans" panose="020B0602030504020204"/>
              </a:rPr>
            </a:br>
            <a:br>
              <a:rPr lang="es-ES" sz="1600" dirty="0">
                <a:latin typeface="Lucida Sans" panose="020B0602030504020204"/>
              </a:rPr>
            </a:br>
            <a:r>
              <a:rPr lang="es-ES" sz="1600" b="1" dirty="0">
                <a:latin typeface="Lucida Sans" panose="020B0602030504020204"/>
              </a:rPr>
              <a:t>&lt;</a:t>
            </a:r>
            <a:r>
              <a:rPr lang="es-ES" sz="1600" b="1" dirty="0" err="1">
                <a:solidFill>
                  <a:srgbClr val="FF0000"/>
                </a:solidFill>
                <a:latin typeface="Lucida Sans" panose="020B0602030504020204"/>
              </a:rPr>
              <a:t>ul</a:t>
            </a:r>
            <a:r>
              <a:rPr lang="es-ES" sz="1600" b="1" dirty="0">
                <a:latin typeface="Lucida Sans" panose="020B0602030504020204"/>
              </a:rPr>
              <a:t>&gt;</a:t>
            </a:r>
          </a:p>
          <a:p>
            <a:pPr marL="457200" lvl="1" indent="0">
              <a:buClr>
                <a:srgbClr val="E63E30"/>
              </a:buClr>
              <a:buNone/>
            </a:pPr>
            <a:r>
              <a:rPr lang="es-ES" sz="1600" b="1" dirty="0">
                <a:latin typeface="Lucida Sans" panose="020B0602030504020204"/>
              </a:rPr>
              <a:t>	&lt;</a:t>
            </a:r>
            <a:r>
              <a:rPr lang="es-ES" sz="1600" b="1" dirty="0">
                <a:solidFill>
                  <a:srgbClr val="FF0000"/>
                </a:solidFill>
                <a:latin typeface="Lucida Sans" panose="020B0602030504020204"/>
              </a:rPr>
              <a:t>li</a:t>
            </a:r>
            <a:r>
              <a:rPr lang="es-ES" sz="1600" b="1" dirty="0">
                <a:latin typeface="Lucida Sans" panose="020B0602030504020204"/>
              </a:rPr>
              <a:t>&gt; </a:t>
            </a:r>
            <a:r>
              <a:rPr lang="es-ES" sz="1600" dirty="0">
                <a:latin typeface="Lucida Sans" panose="020B0602030504020204"/>
              </a:rPr>
              <a:t>CONTENIDO </a:t>
            </a:r>
            <a:r>
              <a:rPr lang="es-ES" sz="1600" b="1" dirty="0">
                <a:latin typeface="Lucida Sans" panose="020B0602030504020204"/>
              </a:rPr>
              <a:t>&lt;/</a:t>
            </a:r>
            <a:r>
              <a:rPr lang="es-ES" sz="1600" b="1" dirty="0">
                <a:solidFill>
                  <a:srgbClr val="FF0000"/>
                </a:solidFill>
                <a:latin typeface="Lucida Sans" panose="020B0602030504020204"/>
              </a:rPr>
              <a:t>li</a:t>
            </a:r>
            <a:r>
              <a:rPr lang="es-ES" sz="1600" b="1" dirty="0">
                <a:latin typeface="Lucida Sans" panose="020B0602030504020204"/>
              </a:rPr>
              <a:t>&gt;</a:t>
            </a:r>
            <a:br>
              <a:rPr lang="es-ES" sz="1600" b="1" dirty="0">
                <a:latin typeface="Lucida Sans" panose="020B0602030504020204"/>
              </a:rPr>
            </a:br>
            <a:r>
              <a:rPr lang="es-ES" sz="1600" b="1" dirty="0">
                <a:latin typeface="Lucida Sans" panose="020B0602030504020204"/>
              </a:rPr>
              <a:t>&lt;/</a:t>
            </a:r>
            <a:r>
              <a:rPr lang="es-ES" sz="1600" b="1" dirty="0" err="1">
                <a:solidFill>
                  <a:srgbClr val="FF0000"/>
                </a:solidFill>
                <a:latin typeface="Lucida Sans" panose="020B0602030504020204"/>
              </a:rPr>
              <a:t>ul</a:t>
            </a:r>
            <a:r>
              <a:rPr lang="es-ES" sz="1600" b="1" dirty="0">
                <a:latin typeface="Lucida Sans" panose="020B0602030504020204"/>
              </a:rPr>
              <a:t>&gt;</a:t>
            </a:r>
            <a:br>
              <a:rPr lang="es-ES" sz="1600" dirty="0">
                <a:latin typeface="Lucida Sans" panose="020B0602030504020204"/>
              </a:rPr>
            </a:br>
            <a:br>
              <a:rPr lang="es-ES" sz="1600" dirty="0">
                <a:latin typeface="Lucida Sans" panose="020B0602030504020204"/>
              </a:rPr>
            </a:br>
            <a:br>
              <a:rPr lang="es-ES" sz="1600" b="1" dirty="0">
                <a:latin typeface="Lucida Sans" panose="020B0602030504020204"/>
              </a:rPr>
            </a:br>
            <a:br>
              <a:rPr lang="es-ES" sz="1600" b="1" dirty="0">
                <a:latin typeface="Lucida Sans" panose="020B0602030504020204"/>
              </a:rPr>
            </a:br>
            <a:r>
              <a:rPr lang="es-ES" sz="1200" b="1" dirty="0">
                <a:latin typeface="Lucida Sans" panose="020B0602030504020204"/>
              </a:rPr>
              <a:t>               </a:t>
            </a:r>
            <a:endParaRPr lang="es-ES" sz="1600" b="1" dirty="0">
              <a:latin typeface="Lucida Sans" panose="020B0602030504020204"/>
            </a:endParaRPr>
          </a:p>
          <a:p>
            <a:pPr marL="0" indent="0">
              <a:buClr>
                <a:srgbClr val="E63E30"/>
              </a:buClr>
              <a:buNone/>
            </a:pPr>
            <a:br>
              <a:rPr lang="es-ES" sz="1600" dirty="0">
                <a:solidFill>
                  <a:schemeClr val="tx1"/>
                </a:solidFill>
                <a:latin typeface="Lucida Sans" panose="020B0602030504020204"/>
              </a:rPr>
            </a:br>
            <a:b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</a:br>
            <a:endParaRPr lang="en-GB" sz="16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n-GB" sz="16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</p:txBody>
      </p:sp>
      <p:pic>
        <p:nvPicPr>
          <p:cNvPr id="12" name="Picture 2" descr="MMA - Master Marketing Automation">
            <a:extLst>
              <a:ext uri="{FF2B5EF4-FFF2-40B4-BE49-F238E27FC236}">
                <a16:creationId xmlns:a16="http://schemas.microsoft.com/office/drawing/2014/main" id="{B9039389-5293-D145-9E3E-ED9270C06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427" y="117077"/>
            <a:ext cx="1073342" cy="5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094632-02EB-904C-9FED-007DFFC7308A}"/>
              </a:ext>
            </a:extLst>
          </p:cNvPr>
          <p:cNvSpPr txBox="1"/>
          <p:nvPr/>
        </p:nvSpPr>
        <p:spPr>
          <a:xfrm>
            <a:off x="8050251" y="3445140"/>
            <a:ext cx="3973545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/>
              <a:t>EJ 1.7 LISTAS Y BOTONES</a:t>
            </a:r>
            <a:br>
              <a:rPr lang="es-ES" b="1" dirty="0"/>
            </a:br>
            <a:br>
              <a:rPr lang="es-ES" b="1" dirty="0"/>
            </a:br>
            <a:r>
              <a:rPr lang="es-ES" dirty="0"/>
              <a:t>Añadiremos al resultado del EJ 1.6:</a:t>
            </a:r>
          </a:p>
          <a:p>
            <a:r>
              <a:rPr lang="es-ES" dirty="0"/>
              <a:t>- Una nueva cabecera (bajo “</a:t>
            </a:r>
            <a:r>
              <a:rPr lang="es-ES" dirty="0" err="1"/>
              <a:t>Info</a:t>
            </a:r>
            <a:r>
              <a:rPr lang="es-ES" dirty="0"/>
              <a:t>. Adicional”) de menor importancia, llamada: “Lugares a visitar”.</a:t>
            </a:r>
            <a:br>
              <a:rPr lang="es-ES" dirty="0"/>
            </a:br>
            <a:r>
              <a:rPr lang="es-ES" dirty="0"/>
              <a:t>- Bajo esta nueva cabecera, insertaremos una lista (</a:t>
            </a:r>
            <a:r>
              <a:rPr lang="es-ES" dirty="0" err="1"/>
              <a:t>bullets</a:t>
            </a:r>
            <a:r>
              <a:rPr lang="es-ES" dirty="0"/>
              <a:t> o numerada) con 3 lugares (cualesquiera).</a:t>
            </a:r>
          </a:p>
          <a:p>
            <a:r>
              <a:rPr lang="es-ES" dirty="0"/>
              <a:t>Por último, convertiremos el enlace creado en el EJ 1.3 en un botón.</a:t>
            </a:r>
          </a:p>
        </p:txBody>
      </p:sp>
    </p:spTree>
    <p:extLst>
      <p:ext uri="{BB962C8B-B14F-4D97-AF65-F5344CB8AC3E}">
        <p14:creationId xmlns:p14="http://schemas.microsoft.com/office/powerpoint/2010/main" val="230411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dirty="0">
                <a:latin typeface="Lucida Sans" panose="020B0602030504020204"/>
                <a:ea typeface="Open Sans" panose="020B0606030504020204" pitchFamily="34" charset="0"/>
                <a:cs typeface="Open Sans" panose="020B0606030504020204" pitchFamily="34" charset="0"/>
              </a:rPr>
              <a:t>Elementos. Otros</a:t>
            </a:r>
          </a:p>
        </p:txBody>
      </p:sp>
      <p:sp>
        <p:nvSpPr>
          <p:cNvPr id="6" name="Marcador de texto 3">
            <a:extLst>
              <a:ext uri="{FF2B5EF4-FFF2-40B4-BE49-F238E27FC236}">
                <a16:creationId xmlns:a16="http://schemas.microsoft.com/office/drawing/2014/main" id="{BA918D6B-D372-284F-8E41-22A44AED94B0}"/>
              </a:ext>
            </a:extLst>
          </p:cNvPr>
          <p:cNvSpPr>
            <a:spLocks noGrp="1"/>
          </p:cNvSpPr>
          <p:nvPr/>
        </p:nvSpPr>
        <p:spPr>
          <a:xfrm>
            <a:off x="0" y="1412776"/>
            <a:ext cx="5735960" cy="4496776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E63E30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/>
                </a:solidFill>
                <a:latin typeface="Lucida Sans" panose="020B0602030504020204"/>
              </a:rPr>
              <a:t>Tablas. Se insertan con la etiqueta:</a:t>
            </a:r>
            <a:br>
              <a:rPr lang="es-ES" sz="1600" dirty="0">
                <a:solidFill>
                  <a:schemeClr val="tx1"/>
                </a:solidFill>
                <a:latin typeface="Lucida Sans" panose="020B0602030504020204"/>
              </a:rPr>
            </a:br>
            <a:r>
              <a:rPr lang="es-ES" sz="1600" dirty="0">
                <a:solidFill>
                  <a:schemeClr val="tx1"/>
                </a:solidFill>
                <a:latin typeface="Lucida Sans" panose="020B0602030504020204"/>
              </a:rPr>
              <a:t> </a:t>
            </a: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&lt;</a:t>
            </a:r>
            <a:r>
              <a:rPr lang="es-ES" sz="1600" b="1" dirty="0" err="1">
                <a:solidFill>
                  <a:srgbClr val="FF0000"/>
                </a:solidFill>
                <a:latin typeface="Lucida Sans" panose="020B0602030504020204"/>
              </a:rPr>
              <a:t>table</a:t>
            </a: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&gt; &lt;/</a:t>
            </a:r>
            <a:r>
              <a:rPr lang="es-ES" sz="1600" b="1" dirty="0" err="1">
                <a:solidFill>
                  <a:srgbClr val="FF0000"/>
                </a:solidFill>
                <a:latin typeface="Lucida Sans" panose="020B0602030504020204"/>
              </a:rPr>
              <a:t>table</a:t>
            </a: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&gt;</a:t>
            </a:r>
            <a:b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</a:br>
            <a:b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</a:b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Para insertar filas, haremos uso de la etiqueta: &lt;</a:t>
            </a:r>
            <a:r>
              <a:rPr lang="es-ES" sz="1600" b="1" dirty="0" err="1">
                <a:solidFill>
                  <a:srgbClr val="FF0000"/>
                </a:solidFill>
                <a:latin typeface="Lucida Sans" panose="020B0602030504020204"/>
              </a:rPr>
              <a:t>tr</a:t>
            </a: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&gt; &lt;/</a:t>
            </a:r>
            <a:r>
              <a:rPr lang="es-ES" sz="1600" b="1" dirty="0" err="1">
                <a:solidFill>
                  <a:srgbClr val="FF0000"/>
                </a:solidFill>
                <a:latin typeface="Lucida Sans" panose="020B0602030504020204"/>
              </a:rPr>
              <a:t>tr</a:t>
            </a: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&gt;</a:t>
            </a:r>
            <a:b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</a:br>
            <a:b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</a:b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Para definir las columnas, se añadirán las cabeceras de la tabla, haciendo uso de la etiqueta: </a:t>
            </a:r>
            <a:r>
              <a:rPr lang="es-ES" sz="1600" b="1" dirty="0">
                <a:latin typeface="Lucida Sans" panose="020B0602030504020204"/>
              </a:rPr>
              <a:t>&lt;</a:t>
            </a:r>
            <a:r>
              <a:rPr lang="es-ES" sz="1600" b="1" dirty="0" err="1">
                <a:solidFill>
                  <a:srgbClr val="FF0000"/>
                </a:solidFill>
                <a:latin typeface="Lucida Sans" panose="020B0602030504020204"/>
              </a:rPr>
              <a:t>th</a:t>
            </a:r>
            <a:r>
              <a:rPr lang="es-ES" sz="1600" b="1" dirty="0">
                <a:latin typeface="Lucida Sans" panose="020B0602030504020204"/>
              </a:rPr>
              <a:t>&gt; &lt;/</a:t>
            </a:r>
            <a:r>
              <a:rPr lang="es-ES" sz="1600" b="1" dirty="0" err="1">
                <a:solidFill>
                  <a:srgbClr val="FF0000"/>
                </a:solidFill>
                <a:latin typeface="Lucida Sans" panose="020B0602030504020204"/>
              </a:rPr>
              <a:t>th</a:t>
            </a:r>
            <a:r>
              <a:rPr lang="es-ES" sz="1600" b="1" dirty="0">
                <a:latin typeface="Lucida Sans" panose="020B0602030504020204"/>
              </a:rPr>
              <a:t>&gt;</a:t>
            </a:r>
            <a:br>
              <a:rPr lang="es-ES" sz="1600" b="1" dirty="0">
                <a:latin typeface="Lucida Sans" panose="020B0602030504020204"/>
              </a:rPr>
            </a:br>
            <a:br>
              <a:rPr lang="es-ES" sz="1600" b="1" dirty="0">
                <a:latin typeface="Lucida Sans" panose="020B0602030504020204"/>
              </a:rPr>
            </a:br>
            <a:r>
              <a:rPr lang="es-ES" sz="1600" dirty="0">
                <a:latin typeface="Lucida Sans" panose="020B0602030504020204"/>
              </a:rPr>
              <a:t>Con el siguiente formato:</a:t>
            </a:r>
            <a:br>
              <a:rPr lang="es-ES" sz="1600" dirty="0">
                <a:latin typeface="Lucida Sans" panose="020B0602030504020204"/>
              </a:rPr>
            </a:br>
            <a:br>
              <a:rPr lang="es-ES" sz="1600" b="1" dirty="0">
                <a:latin typeface="Lucida Sans" panose="020B0602030504020204"/>
              </a:rPr>
            </a:br>
            <a:r>
              <a:rPr lang="es-ES" sz="1600" b="1" dirty="0">
                <a:latin typeface="Lucida Sans" panose="020B0602030504020204"/>
              </a:rPr>
              <a:t>&lt;</a:t>
            </a:r>
            <a:r>
              <a:rPr lang="es-ES" sz="1600" b="1" dirty="0" err="1">
                <a:solidFill>
                  <a:srgbClr val="FF0000"/>
                </a:solidFill>
                <a:latin typeface="Lucida Sans" panose="020B0602030504020204"/>
              </a:rPr>
              <a:t>table</a:t>
            </a:r>
            <a:r>
              <a:rPr lang="es-ES" sz="1600" b="1" dirty="0">
                <a:latin typeface="Lucida Sans" panose="020B0602030504020204"/>
              </a:rPr>
              <a:t>&gt;</a:t>
            </a:r>
            <a:b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</a:b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	</a:t>
            </a:r>
            <a:r>
              <a:rPr lang="es-ES" sz="1600" b="1" dirty="0">
                <a:latin typeface="Lucida Sans" panose="020B0602030504020204"/>
              </a:rPr>
              <a:t>&lt;</a:t>
            </a:r>
            <a:r>
              <a:rPr lang="es-ES" sz="1600" b="1" dirty="0" err="1">
                <a:solidFill>
                  <a:srgbClr val="FF0000"/>
                </a:solidFill>
                <a:latin typeface="Lucida Sans" panose="020B0602030504020204"/>
              </a:rPr>
              <a:t>tr</a:t>
            </a:r>
            <a:r>
              <a:rPr lang="es-ES" sz="1600" b="1" dirty="0">
                <a:latin typeface="Lucida Sans" panose="020B0602030504020204"/>
              </a:rPr>
              <a:t>&gt;</a:t>
            </a:r>
          </a:p>
          <a:p>
            <a:pPr marL="457200" lvl="1" indent="0">
              <a:buClr>
                <a:srgbClr val="E63E30"/>
              </a:buClr>
              <a:buNone/>
            </a:pPr>
            <a:r>
              <a:rPr lang="es-ES" sz="1600" b="1" dirty="0">
                <a:latin typeface="Lucida Sans" panose="020B0602030504020204"/>
              </a:rPr>
              <a:t>		 &lt;</a:t>
            </a:r>
            <a:r>
              <a:rPr lang="es-ES" sz="1600" b="1" dirty="0" err="1">
                <a:solidFill>
                  <a:srgbClr val="FF0000"/>
                </a:solidFill>
                <a:latin typeface="Lucida Sans" panose="020B0602030504020204"/>
              </a:rPr>
              <a:t>th</a:t>
            </a:r>
            <a:r>
              <a:rPr lang="es-ES" sz="1600" b="1" dirty="0">
                <a:latin typeface="Lucida Sans" panose="020B0602030504020204"/>
              </a:rPr>
              <a:t>&gt; </a:t>
            </a:r>
            <a:r>
              <a:rPr lang="es-ES" sz="1600" dirty="0">
                <a:latin typeface="Lucida Sans" panose="020B0602030504020204"/>
              </a:rPr>
              <a:t>Columna 1 </a:t>
            </a:r>
            <a:r>
              <a:rPr lang="es-ES" sz="1600" b="1" dirty="0">
                <a:latin typeface="Lucida Sans" panose="020B0602030504020204"/>
              </a:rPr>
              <a:t>&lt;/</a:t>
            </a:r>
            <a:r>
              <a:rPr lang="es-ES" sz="1600" b="1" dirty="0" err="1">
                <a:solidFill>
                  <a:srgbClr val="FF0000"/>
                </a:solidFill>
                <a:latin typeface="Lucida Sans" panose="020B0602030504020204"/>
              </a:rPr>
              <a:t>th</a:t>
            </a:r>
            <a:r>
              <a:rPr lang="es-ES" sz="1600" b="1" dirty="0">
                <a:latin typeface="Lucida Sans" panose="020B0602030504020204"/>
              </a:rPr>
              <a:t>&gt;</a:t>
            </a:r>
            <a:br>
              <a:rPr lang="es-ES" sz="1600" b="1" dirty="0">
                <a:latin typeface="Lucida Sans" panose="020B0602030504020204"/>
              </a:rPr>
            </a:br>
            <a:r>
              <a:rPr lang="es-ES" sz="1600" b="1" dirty="0">
                <a:latin typeface="Lucida Sans" panose="020B0602030504020204"/>
              </a:rPr>
              <a:t>		 &lt;</a:t>
            </a:r>
            <a:r>
              <a:rPr lang="es-ES" sz="1600" b="1" dirty="0" err="1">
                <a:solidFill>
                  <a:srgbClr val="FF0000"/>
                </a:solidFill>
                <a:latin typeface="Lucida Sans" panose="020B0602030504020204"/>
              </a:rPr>
              <a:t>th</a:t>
            </a:r>
            <a:r>
              <a:rPr lang="es-ES" sz="1600" b="1" dirty="0">
                <a:latin typeface="Lucida Sans" panose="020B0602030504020204"/>
              </a:rPr>
              <a:t>&gt; </a:t>
            </a:r>
            <a:r>
              <a:rPr lang="es-ES" sz="1600" dirty="0">
                <a:latin typeface="Lucida Sans" panose="020B0602030504020204"/>
              </a:rPr>
              <a:t>Columna 2 </a:t>
            </a:r>
            <a:r>
              <a:rPr lang="es-ES" sz="1600" b="1" dirty="0">
                <a:latin typeface="Lucida Sans" panose="020B0602030504020204"/>
              </a:rPr>
              <a:t>&lt;/</a:t>
            </a:r>
            <a:r>
              <a:rPr lang="es-ES" sz="1600" b="1" dirty="0" err="1">
                <a:solidFill>
                  <a:srgbClr val="FF0000"/>
                </a:solidFill>
                <a:latin typeface="Lucida Sans" panose="020B0602030504020204"/>
              </a:rPr>
              <a:t>th</a:t>
            </a:r>
            <a:r>
              <a:rPr lang="es-ES" sz="1600" b="1" dirty="0">
                <a:latin typeface="Lucida Sans" panose="020B0602030504020204"/>
              </a:rPr>
              <a:t>&gt;</a:t>
            </a:r>
            <a:br>
              <a:rPr lang="es-ES" sz="1600" b="1" dirty="0">
                <a:latin typeface="Lucida Sans" panose="020B0602030504020204"/>
              </a:rPr>
            </a:br>
            <a:r>
              <a:rPr lang="es-ES" sz="1600" b="1" dirty="0">
                <a:latin typeface="Lucida Sans" panose="020B0602030504020204"/>
              </a:rPr>
              <a:t>	&lt;/</a:t>
            </a:r>
            <a:r>
              <a:rPr lang="es-ES" sz="1600" b="1" dirty="0" err="1">
                <a:solidFill>
                  <a:srgbClr val="FF0000"/>
                </a:solidFill>
                <a:latin typeface="Lucida Sans" panose="020B0602030504020204"/>
              </a:rPr>
              <a:t>tr</a:t>
            </a:r>
            <a:r>
              <a:rPr lang="es-ES" sz="1600" b="1" dirty="0">
                <a:latin typeface="Lucida Sans" panose="020B0602030504020204"/>
              </a:rPr>
              <a:t>&gt;</a:t>
            </a:r>
            <a:br>
              <a:rPr lang="es-ES" sz="1600" b="1" dirty="0">
                <a:latin typeface="Lucida Sans" panose="020B0602030504020204"/>
              </a:rPr>
            </a:br>
            <a:r>
              <a:rPr lang="es-ES" sz="1600" b="1" dirty="0">
                <a:latin typeface="Lucida Sans" panose="020B0602030504020204"/>
              </a:rPr>
              <a:t>    &lt;/</a:t>
            </a:r>
            <a:r>
              <a:rPr lang="es-ES" sz="1600" b="1" dirty="0" err="1">
                <a:solidFill>
                  <a:srgbClr val="FF0000"/>
                </a:solidFill>
                <a:latin typeface="Lucida Sans" panose="020B0602030504020204"/>
              </a:rPr>
              <a:t>table</a:t>
            </a:r>
            <a:r>
              <a:rPr lang="es-ES" sz="1600" b="1" dirty="0">
                <a:latin typeface="Lucida Sans" panose="020B0602030504020204"/>
              </a:rPr>
              <a:t>&gt;</a:t>
            </a:r>
          </a:p>
          <a:p>
            <a:pPr marL="457200" lvl="1" indent="0">
              <a:buClr>
                <a:srgbClr val="E63E30"/>
              </a:buClr>
              <a:buNone/>
            </a:pPr>
            <a:r>
              <a:rPr lang="es-ES" sz="1600" b="1" dirty="0">
                <a:latin typeface="Lucida Sans" panose="020B0602030504020204"/>
              </a:rPr>
              <a:t>    </a:t>
            </a:r>
          </a:p>
          <a:p>
            <a:pPr marL="457200" lvl="1" indent="0">
              <a:buClr>
                <a:srgbClr val="E63E30"/>
              </a:buClr>
              <a:buNone/>
            </a:pPr>
            <a:endParaRPr lang="es-ES" sz="1600" b="1" dirty="0">
              <a:latin typeface="Lucida Sans" panose="020B0602030504020204"/>
            </a:endParaRPr>
          </a:p>
        </p:txBody>
      </p:sp>
      <p:pic>
        <p:nvPicPr>
          <p:cNvPr id="12" name="Picture 2" descr="MMA - Master Marketing Automation">
            <a:extLst>
              <a:ext uri="{FF2B5EF4-FFF2-40B4-BE49-F238E27FC236}">
                <a16:creationId xmlns:a16="http://schemas.microsoft.com/office/drawing/2014/main" id="{B9039389-5293-D145-9E3E-ED9270C06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427" y="117077"/>
            <a:ext cx="1073342" cy="5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3E64E69D-74C6-0549-9816-F071073DCD67}"/>
              </a:ext>
            </a:extLst>
          </p:cNvPr>
          <p:cNvSpPr>
            <a:spLocks noGrp="1"/>
          </p:cNvSpPr>
          <p:nvPr/>
        </p:nvSpPr>
        <p:spPr>
          <a:xfrm>
            <a:off x="5735960" y="1412776"/>
            <a:ext cx="5735960" cy="4496776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Clr>
                <a:srgbClr val="E63E30"/>
              </a:buClr>
              <a:buNone/>
            </a:pPr>
            <a:r>
              <a:rPr lang="es-ES" sz="1600" b="1" dirty="0">
                <a:latin typeface="Lucida Sans" panose="020B0602030504020204"/>
              </a:rPr>
              <a:t>Para añadir datos a cada una de las celdas, insertaremos los valores, dentro de una fila (&lt;</a:t>
            </a:r>
            <a:r>
              <a:rPr lang="es-ES" sz="1600" b="1" dirty="0" err="1">
                <a:solidFill>
                  <a:srgbClr val="FF0000"/>
                </a:solidFill>
                <a:latin typeface="Lucida Sans" panose="020B0602030504020204"/>
              </a:rPr>
              <a:t>tr</a:t>
            </a:r>
            <a:r>
              <a:rPr lang="es-ES" sz="1600" b="1" dirty="0">
                <a:latin typeface="Lucida Sans" panose="020B0602030504020204"/>
              </a:rPr>
              <a:t>&gt; &lt;/</a:t>
            </a:r>
            <a:r>
              <a:rPr lang="es-ES" sz="1600" b="1" dirty="0" err="1">
                <a:solidFill>
                  <a:srgbClr val="FF0000"/>
                </a:solidFill>
                <a:latin typeface="Lucida Sans" panose="020B0602030504020204"/>
              </a:rPr>
              <a:t>tr</a:t>
            </a:r>
            <a:r>
              <a:rPr lang="es-ES" sz="1600" b="1" dirty="0">
                <a:latin typeface="Lucida Sans" panose="020B0602030504020204"/>
              </a:rPr>
              <a:t>&gt;) </a:t>
            </a:r>
            <a:br>
              <a:rPr lang="es-ES" sz="1600" b="1" dirty="0">
                <a:latin typeface="Lucida Sans" panose="020B0602030504020204"/>
              </a:rPr>
            </a:br>
            <a:br>
              <a:rPr lang="es-ES" sz="1600" b="1" dirty="0">
                <a:latin typeface="Lucida Sans" panose="020B0602030504020204"/>
              </a:rPr>
            </a:br>
            <a:r>
              <a:rPr lang="es-ES" sz="1600" b="1" dirty="0">
                <a:latin typeface="Lucida Sans" panose="020B0602030504020204"/>
              </a:rPr>
              <a:t>Haciendo uso de la etiqueta: &lt;</a:t>
            </a:r>
            <a:r>
              <a:rPr lang="es-ES" sz="1600" b="1" dirty="0" err="1">
                <a:solidFill>
                  <a:srgbClr val="FF0000"/>
                </a:solidFill>
                <a:latin typeface="Lucida Sans" panose="020B0602030504020204"/>
              </a:rPr>
              <a:t>td</a:t>
            </a:r>
            <a:r>
              <a:rPr lang="es-ES" sz="1600" b="1" dirty="0">
                <a:latin typeface="Lucida Sans" panose="020B0602030504020204"/>
              </a:rPr>
              <a:t>&gt; &lt;/</a:t>
            </a:r>
            <a:r>
              <a:rPr lang="es-ES" sz="1600" b="1" dirty="0" err="1">
                <a:solidFill>
                  <a:srgbClr val="FF0000"/>
                </a:solidFill>
                <a:latin typeface="Lucida Sans" panose="020B0602030504020204"/>
              </a:rPr>
              <a:t>td</a:t>
            </a:r>
            <a:r>
              <a:rPr lang="es-ES" sz="1600" b="1" dirty="0">
                <a:latin typeface="Lucida Sans" panose="020B0602030504020204"/>
              </a:rPr>
              <a:t>&gt; </a:t>
            </a:r>
            <a:br>
              <a:rPr lang="es-ES" sz="1600" b="1" dirty="0">
                <a:latin typeface="Lucida Sans" panose="020B0602030504020204"/>
              </a:rPr>
            </a:br>
            <a:br>
              <a:rPr lang="es-ES" sz="1600" b="1" dirty="0">
                <a:latin typeface="Lucida Sans" panose="020B0602030504020204"/>
              </a:rPr>
            </a:br>
            <a:r>
              <a:rPr lang="es-ES" sz="1600" dirty="0">
                <a:latin typeface="Lucida Sans" panose="020B0602030504020204"/>
              </a:rPr>
              <a:t>Siguiendo el orden definido por las cabeceras (columnas):</a:t>
            </a:r>
            <a:br>
              <a:rPr lang="es-ES" sz="1600" b="1" dirty="0">
                <a:latin typeface="Lucida Sans" panose="020B0602030504020204"/>
              </a:rPr>
            </a:br>
            <a:endParaRPr lang="es-ES" sz="1600" b="1" dirty="0">
              <a:latin typeface="Lucida Sans" panose="020B0602030504020204"/>
            </a:endParaRPr>
          </a:p>
          <a:p>
            <a:pPr marL="457200" lvl="1" indent="0">
              <a:buClr>
                <a:srgbClr val="E63E30"/>
              </a:buClr>
              <a:buNone/>
            </a:pPr>
            <a:r>
              <a:rPr lang="es-ES" sz="1600" b="1" dirty="0">
                <a:latin typeface="Lucida Sans" panose="020B0602030504020204"/>
              </a:rPr>
              <a:t>    &lt;</a:t>
            </a:r>
            <a:r>
              <a:rPr lang="es-ES" sz="1600" b="1" dirty="0" err="1">
                <a:solidFill>
                  <a:srgbClr val="FF0000"/>
                </a:solidFill>
                <a:latin typeface="Lucida Sans" panose="020B0602030504020204"/>
              </a:rPr>
              <a:t>table</a:t>
            </a:r>
            <a:r>
              <a:rPr lang="es-ES" sz="1600" b="1" dirty="0">
                <a:latin typeface="Lucida Sans" panose="020B0602030504020204"/>
              </a:rPr>
              <a:t>&gt;</a:t>
            </a:r>
            <a:br>
              <a:rPr lang="es-ES" sz="1600" b="1" dirty="0">
                <a:latin typeface="Lucida Sans" panose="020B0602030504020204"/>
              </a:rPr>
            </a:br>
            <a:r>
              <a:rPr lang="es-ES" sz="1600" b="1" dirty="0">
                <a:latin typeface="Lucida Sans" panose="020B0602030504020204"/>
              </a:rPr>
              <a:t>	&lt;</a:t>
            </a:r>
            <a:r>
              <a:rPr lang="es-ES" sz="1600" b="1" dirty="0" err="1">
                <a:solidFill>
                  <a:srgbClr val="FF0000"/>
                </a:solidFill>
                <a:latin typeface="Lucida Sans" panose="020B0602030504020204"/>
              </a:rPr>
              <a:t>tr</a:t>
            </a:r>
            <a:r>
              <a:rPr lang="es-ES" sz="1600" b="1" dirty="0">
                <a:latin typeface="Lucida Sans" panose="020B0602030504020204"/>
              </a:rPr>
              <a:t>&gt;</a:t>
            </a:r>
          </a:p>
          <a:p>
            <a:pPr marL="457200" lvl="1" indent="0">
              <a:buClr>
                <a:srgbClr val="E63E30"/>
              </a:buClr>
              <a:buNone/>
            </a:pPr>
            <a:r>
              <a:rPr lang="es-ES" sz="1600" b="1" dirty="0">
                <a:latin typeface="Lucida Sans" panose="020B0602030504020204"/>
              </a:rPr>
              <a:t>		 &lt;</a:t>
            </a:r>
            <a:r>
              <a:rPr lang="es-ES" sz="1600" b="1" dirty="0" err="1">
                <a:solidFill>
                  <a:srgbClr val="FF0000"/>
                </a:solidFill>
                <a:latin typeface="Lucida Sans" panose="020B0602030504020204"/>
              </a:rPr>
              <a:t>th</a:t>
            </a:r>
            <a:r>
              <a:rPr lang="es-ES" sz="1600" b="1" dirty="0">
                <a:latin typeface="Lucida Sans" panose="020B0602030504020204"/>
              </a:rPr>
              <a:t>&gt; </a:t>
            </a:r>
            <a:r>
              <a:rPr lang="es-ES" sz="1600" dirty="0">
                <a:latin typeface="Lucida Sans" panose="020B0602030504020204"/>
              </a:rPr>
              <a:t>Columna 1 </a:t>
            </a:r>
            <a:r>
              <a:rPr lang="es-ES" sz="1600" b="1" dirty="0">
                <a:latin typeface="Lucida Sans" panose="020B0602030504020204"/>
              </a:rPr>
              <a:t>&lt;/</a:t>
            </a:r>
            <a:r>
              <a:rPr lang="es-ES" sz="1600" b="1" dirty="0" err="1">
                <a:solidFill>
                  <a:srgbClr val="FF0000"/>
                </a:solidFill>
                <a:latin typeface="Lucida Sans" panose="020B0602030504020204"/>
              </a:rPr>
              <a:t>th</a:t>
            </a:r>
            <a:r>
              <a:rPr lang="es-ES" sz="1600" b="1" dirty="0">
                <a:latin typeface="Lucida Sans" panose="020B0602030504020204"/>
              </a:rPr>
              <a:t>&gt;</a:t>
            </a:r>
            <a:br>
              <a:rPr lang="es-ES" sz="1600" b="1" dirty="0">
                <a:latin typeface="Lucida Sans" panose="020B0602030504020204"/>
              </a:rPr>
            </a:br>
            <a:r>
              <a:rPr lang="es-ES" sz="1600" b="1" dirty="0">
                <a:latin typeface="Lucida Sans" panose="020B0602030504020204"/>
              </a:rPr>
              <a:t>		 &lt;</a:t>
            </a:r>
            <a:r>
              <a:rPr lang="es-ES" sz="1600" b="1" dirty="0" err="1">
                <a:solidFill>
                  <a:srgbClr val="FF0000"/>
                </a:solidFill>
                <a:latin typeface="Lucida Sans" panose="020B0602030504020204"/>
              </a:rPr>
              <a:t>th</a:t>
            </a:r>
            <a:r>
              <a:rPr lang="es-ES" sz="1600" b="1" dirty="0">
                <a:latin typeface="Lucida Sans" panose="020B0602030504020204"/>
              </a:rPr>
              <a:t>&gt; </a:t>
            </a:r>
            <a:r>
              <a:rPr lang="es-ES" sz="1600" dirty="0">
                <a:latin typeface="Lucida Sans" panose="020B0602030504020204"/>
              </a:rPr>
              <a:t>Columna 2 </a:t>
            </a:r>
            <a:r>
              <a:rPr lang="es-ES" sz="1600" b="1" dirty="0">
                <a:latin typeface="Lucida Sans" panose="020B0602030504020204"/>
              </a:rPr>
              <a:t>&lt;/</a:t>
            </a:r>
            <a:r>
              <a:rPr lang="es-ES" sz="1600" b="1" dirty="0" err="1">
                <a:solidFill>
                  <a:srgbClr val="FF0000"/>
                </a:solidFill>
                <a:latin typeface="Lucida Sans" panose="020B0602030504020204"/>
              </a:rPr>
              <a:t>th</a:t>
            </a:r>
            <a:r>
              <a:rPr lang="es-ES" sz="1600" b="1" dirty="0">
                <a:latin typeface="Lucida Sans" panose="020B0602030504020204"/>
              </a:rPr>
              <a:t>&gt;</a:t>
            </a:r>
            <a:br>
              <a:rPr lang="es-ES" sz="1600" b="1" dirty="0">
                <a:latin typeface="Lucida Sans" panose="020B0602030504020204"/>
              </a:rPr>
            </a:br>
            <a:r>
              <a:rPr lang="es-ES" sz="1600" b="1" dirty="0">
                <a:latin typeface="Lucida Sans" panose="020B0602030504020204"/>
              </a:rPr>
              <a:t>	&lt;/</a:t>
            </a:r>
            <a:r>
              <a:rPr lang="es-ES" sz="1600" b="1" dirty="0" err="1">
                <a:solidFill>
                  <a:srgbClr val="FF0000"/>
                </a:solidFill>
                <a:latin typeface="Lucida Sans" panose="020B0602030504020204"/>
              </a:rPr>
              <a:t>tr</a:t>
            </a:r>
            <a:r>
              <a:rPr lang="es-ES" sz="1600" b="1" dirty="0">
                <a:latin typeface="Lucida Sans" panose="020B0602030504020204"/>
              </a:rPr>
              <a:t>&gt;</a:t>
            </a:r>
            <a:br>
              <a:rPr lang="es-ES" sz="1600" b="1" dirty="0">
                <a:latin typeface="Lucida Sans" panose="020B0602030504020204"/>
              </a:rPr>
            </a:br>
            <a:r>
              <a:rPr lang="es-ES" sz="1600" b="1" dirty="0">
                <a:latin typeface="Lucida Sans" panose="020B0602030504020204"/>
              </a:rPr>
              <a:t>       &lt;</a:t>
            </a:r>
            <a:r>
              <a:rPr lang="es-ES" sz="1600" b="1" dirty="0" err="1">
                <a:solidFill>
                  <a:srgbClr val="FF0000"/>
                </a:solidFill>
                <a:latin typeface="Lucida Sans" panose="020B0602030504020204"/>
              </a:rPr>
              <a:t>tr</a:t>
            </a:r>
            <a:r>
              <a:rPr lang="es-ES" sz="1600" b="1" dirty="0">
                <a:latin typeface="Lucida Sans" panose="020B0602030504020204"/>
              </a:rPr>
              <a:t>&gt;</a:t>
            </a:r>
          </a:p>
          <a:p>
            <a:pPr marL="457200" lvl="1" indent="0">
              <a:buClr>
                <a:srgbClr val="E63E30"/>
              </a:buClr>
              <a:buNone/>
            </a:pPr>
            <a:r>
              <a:rPr lang="es-ES" sz="1600" b="1" dirty="0">
                <a:latin typeface="Lucida Sans" panose="020B0602030504020204"/>
              </a:rPr>
              <a:t>		 &lt;</a:t>
            </a:r>
            <a:r>
              <a:rPr lang="es-ES" sz="1600" b="1" dirty="0" err="1">
                <a:solidFill>
                  <a:srgbClr val="FF0000"/>
                </a:solidFill>
                <a:latin typeface="Lucida Sans" panose="020B0602030504020204"/>
              </a:rPr>
              <a:t>td</a:t>
            </a:r>
            <a:r>
              <a:rPr lang="es-ES" sz="1600" b="1" dirty="0">
                <a:latin typeface="Lucida Sans" panose="020B0602030504020204"/>
              </a:rPr>
              <a:t>&gt; </a:t>
            </a:r>
            <a:r>
              <a:rPr lang="es-ES" sz="1600" dirty="0">
                <a:latin typeface="Lucida Sans" panose="020B0602030504020204"/>
              </a:rPr>
              <a:t>Valor 1 </a:t>
            </a:r>
            <a:r>
              <a:rPr lang="es-ES" sz="1600" b="1" dirty="0">
                <a:latin typeface="Lucida Sans" panose="020B0602030504020204"/>
              </a:rPr>
              <a:t>&lt;/</a:t>
            </a:r>
            <a:r>
              <a:rPr lang="es-ES" sz="1600" b="1" dirty="0" err="1">
                <a:solidFill>
                  <a:srgbClr val="FF0000"/>
                </a:solidFill>
                <a:latin typeface="Lucida Sans" panose="020B0602030504020204"/>
              </a:rPr>
              <a:t>td</a:t>
            </a:r>
            <a:r>
              <a:rPr lang="es-ES" sz="1600" b="1" dirty="0">
                <a:latin typeface="Lucida Sans" panose="020B0602030504020204"/>
              </a:rPr>
              <a:t>&gt;</a:t>
            </a:r>
            <a:br>
              <a:rPr lang="es-ES" sz="1600" b="1" dirty="0">
                <a:latin typeface="Lucida Sans" panose="020B0602030504020204"/>
              </a:rPr>
            </a:br>
            <a:r>
              <a:rPr lang="es-ES" sz="1600" b="1" dirty="0">
                <a:latin typeface="Lucida Sans" panose="020B0602030504020204"/>
              </a:rPr>
              <a:t>		 &lt;</a:t>
            </a:r>
            <a:r>
              <a:rPr lang="es-ES" sz="1600" b="1" dirty="0" err="1">
                <a:solidFill>
                  <a:srgbClr val="FF0000"/>
                </a:solidFill>
                <a:latin typeface="Lucida Sans" panose="020B0602030504020204"/>
              </a:rPr>
              <a:t>td</a:t>
            </a:r>
            <a:r>
              <a:rPr lang="es-ES" sz="1600" b="1" dirty="0">
                <a:latin typeface="Lucida Sans" panose="020B0602030504020204"/>
              </a:rPr>
              <a:t>&gt; </a:t>
            </a:r>
            <a:r>
              <a:rPr lang="es-ES" sz="1600" dirty="0">
                <a:latin typeface="Lucida Sans" panose="020B0602030504020204"/>
              </a:rPr>
              <a:t>Valor 2 </a:t>
            </a:r>
            <a:r>
              <a:rPr lang="es-ES" sz="1600" b="1" dirty="0">
                <a:latin typeface="Lucida Sans" panose="020B0602030504020204"/>
              </a:rPr>
              <a:t>&lt;/</a:t>
            </a:r>
            <a:r>
              <a:rPr lang="es-ES" sz="1600" b="1" dirty="0" err="1">
                <a:solidFill>
                  <a:srgbClr val="FF0000"/>
                </a:solidFill>
                <a:latin typeface="Lucida Sans" panose="020B0602030504020204"/>
              </a:rPr>
              <a:t>td</a:t>
            </a:r>
            <a:r>
              <a:rPr lang="es-ES" sz="1600" b="1" dirty="0">
                <a:latin typeface="Lucida Sans" panose="020B0602030504020204"/>
              </a:rPr>
              <a:t>&gt;</a:t>
            </a:r>
            <a:br>
              <a:rPr lang="es-ES" sz="1600" b="1" dirty="0">
                <a:latin typeface="Lucida Sans" panose="020B0602030504020204"/>
              </a:rPr>
            </a:br>
            <a:r>
              <a:rPr lang="es-ES" sz="1600" b="1" dirty="0">
                <a:latin typeface="Lucida Sans" panose="020B0602030504020204"/>
              </a:rPr>
              <a:t>	&lt;/</a:t>
            </a:r>
            <a:r>
              <a:rPr lang="es-ES" sz="1600" b="1" dirty="0" err="1">
                <a:solidFill>
                  <a:srgbClr val="FF0000"/>
                </a:solidFill>
                <a:latin typeface="Lucida Sans" panose="020B0602030504020204"/>
              </a:rPr>
              <a:t>tr</a:t>
            </a:r>
            <a:r>
              <a:rPr lang="es-ES" sz="1600" b="1" dirty="0">
                <a:latin typeface="Lucida Sans" panose="020B0602030504020204"/>
              </a:rPr>
              <a:t>&gt;</a:t>
            </a:r>
            <a:br>
              <a:rPr lang="es-ES" sz="1600" b="1" dirty="0">
                <a:latin typeface="Lucida Sans" panose="020B0602030504020204"/>
              </a:rPr>
            </a:br>
            <a:r>
              <a:rPr lang="es-ES" sz="1600" b="1" dirty="0">
                <a:latin typeface="Lucida Sans" panose="020B0602030504020204"/>
              </a:rPr>
              <a:t>    &lt;/</a:t>
            </a:r>
            <a:r>
              <a:rPr lang="es-ES" sz="1600" b="1" dirty="0" err="1">
                <a:solidFill>
                  <a:srgbClr val="FF0000"/>
                </a:solidFill>
                <a:latin typeface="Lucida Sans" panose="020B0602030504020204"/>
              </a:rPr>
              <a:t>table</a:t>
            </a:r>
            <a:r>
              <a:rPr lang="es-ES" sz="1600" b="1" dirty="0">
                <a:latin typeface="Lucida Sans" panose="020B0602030504020204"/>
              </a:rPr>
              <a:t>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094632-02EB-904C-9FED-007DFFC7308A}"/>
              </a:ext>
            </a:extLst>
          </p:cNvPr>
          <p:cNvSpPr txBox="1"/>
          <p:nvPr/>
        </p:nvSpPr>
        <p:spPr>
          <a:xfrm>
            <a:off x="335360" y="969230"/>
            <a:ext cx="11521280" cy="5078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/>
              <a:t>EJ 1.7 CREAMOS UNA TABLA</a:t>
            </a:r>
            <a:br>
              <a:rPr lang="es-ES" b="1" dirty="0"/>
            </a:br>
            <a:br>
              <a:rPr lang="es-ES" b="1" dirty="0"/>
            </a:br>
            <a:r>
              <a:rPr lang="es-ES" dirty="0"/>
              <a:t>Añadiremos al resultado del EJ 1.6:</a:t>
            </a:r>
          </a:p>
          <a:p>
            <a:r>
              <a:rPr lang="es-ES" dirty="0"/>
              <a:t>- Una nueva cabecera (bajo “</a:t>
            </a:r>
            <a:r>
              <a:rPr lang="es-ES" dirty="0" err="1"/>
              <a:t>Info</a:t>
            </a:r>
            <a:r>
              <a:rPr lang="es-ES" dirty="0"/>
              <a:t>. Adicional”) de menor importancia, llamada: “Lugares a visitar”.</a:t>
            </a:r>
            <a:br>
              <a:rPr lang="es-ES" dirty="0"/>
            </a:br>
            <a:r>
              <a:rPr lang="es-ES" dirty="0"/>
              <a:t>- Bajo esta nueva cabecera, insertaremos una lista (</a:t>
            </a:r>
            <a:r>
              <a:rPr lang="es-ES" dirty="0" err="1"/>
              <a:t>bullets</a:t>
            </a:r>
            <a:r>
              <a:rPr lang="es-ES" dirty="0"/>
              <a:t> o numerada) con 3 lugares (cualesquiera).</a:t>
            </a:r>
          </a:p>
          <a:p>
            <a:r>
              <a:rPr lang="es-ES" dirty="0"/>
              <a:t>Por último, convertiremos el enlace creado en el EJ 1.3 en un botón.</a:t>
            </a:r>
            <a:br>
              <a:rPr lang="es-ES" dirty="0"/>
            </a:br>
            <a:br>
              <a:rPr lang="es-ES" dirty="0"/>
            </a:br>
            <a:br>
              <a:rPr lang="es-ES" dirty="0"/>
            </a:br>
            <a:br>
              <a:rPr lang="es-ES" dirty="0"/>
            </a:br>
            <a:br>
              <a:rPr lang="es-ES" dirty="0"/>
            </a:br>
            <a:br>
              <a:rPr lang="es-ES" dirty="0"/>
            </a:br>
            <a:br>
              <a:rPr lang="es-ES" dirty="0"/>
            </a:br>
            <a:br>
              <a:rPr lang="es-ES" dirty="0"/>
            </a:br>
            <a:br>
              <a:rPr lang="es-ES" dirty="0"/>
            </a:br>
            <a:br>
              <a:rPr lang="es-ES" dirty="0"/>
            </a:br>
            <a:br>
              <a:rPr lang="es-ES" dirty="0"/>
            </a:b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48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81921" y="389612"/>
            <a:ext cx="11071800" cy="447100"/>
          </a:xfrm>
        </p:spPr>
        <p:txBody>
          <a:bodyPr/>
          <a:lstStyle/>
          <a:p>
            <a:r>
              <a:rPr lang="es-ES" sz="2800" dirty="0" err="1">
                <a:latin typeface="Lucida Sans" panose="020B0602030504020204"/>
                <a:ea typeface="Open Sans" panose="020B0606030504020204" pitchFamily="34" charset="0"/>
                <a:cs typeface="Open Sans" panose="020B0606030504020204" pitchFamily="34" charset="0"/>
              </a:rPr>
              <a:t>Best</a:t>
            </a:r>
            <a:r>
              <a:rPr lang="es-ES" sz="2800" dirty="0">
                <a:latin typeface="Lucida Sans" panose="020B0602030504020204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2800" dirty="0" err="1">
                <a:latin typeface="Lucida Sans" panose="020B0602030504020204"/>
                <a:ea typeface="Open Sans" panose="020B0606030504020204" pitchFamily="34" charset="0"/>
                <a:cs typeface="Open Sans" panose="020B0606030504020204" pitchFamily="34" charset="0"/>
              </a:rPr>
              <a:t>Practises</a:t>
            </a:r>
            <a:r>
              <a:rPr lang="es-ES" sz="2800" dirty="0">
                <a:latin typeface="Lucida Sans" panose="020B0602030504020204"/>
                <a:ea typeface="Open Sans" panose="020B0606030504020204" pitchFamily="34" charset="0"/>
                <a:cs typeface="Open Sans" panose="020B0606030504020204" pitchFamily="34" charset="0"/>
              </a:rPr>
              <a:t>. Párrafos y formato de texto</a:t>
            </a:r>
          </a:p>
        </p:txBody>
      </p:sp>
      <p:sp>
        <p:nvSpPr>
          <p:cNvPr id="6" name="Marcador de texto 3">
            <a:extLst>
              <a:ext uri="{FF2B5EF4-FFF2-40B4-BE49-F238E27FC236}">
                <a16:creationId xmlns:a16="http://schemas.microsoft.com/office/drawing/2014/main" id="{BA918D6B-D372-284F-8E41-22A44AED94B0}"/>
              </a:ext>
            </a:extLst>
          </p:cNvPr>
          <p:cNvSpPr>
            <a:spLocks noGrp="1"/>
          </p:cNvSpPr>
          <p:nvPr/>
        </p:nvSpPr>
        <p:spPr>
          <a:xfrm>
            <a:off x="263352" y="1052736"/>
            <a:ext cx="10297144" cy="5000832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63E30"/>
              </a:buClr>
            </a:pPr>
            <a:r>
              <a:rPr lang="es-ES" sz="1600" dirty="0">
                <a:solidFill>
                  <a:schemeClr val="tx1"/>
                </a:solidFill>
                <a:latin typeface="Lucida Sans" panose="020B0602030504020204"/>
              </a:rPr>
              <a:t>A la hora de trabajar con párrafos, hemos de tener en cuenta que:</a:t>
            </a:r>
          </a:p>
          <a:p>
            <a:pPr lvl="1">
              <a:buClr>
                <a:srgbClr val="E63E30"/>
              </a:buClr>
            </a:pPr>
            <a:r>
              <a:rPr lang="es-ES" sz="1600" dirty="0">
                <a:latin typeface="Lucida Sans" panose="020B0602030504020204"/>
              </a:rPr>
              <a:t>Los párrafos no conservan el formato en el que los escribimos.</a:t>
            </a:r>
            <a:br>
              <a:rPr lang="es-ES" sz="1600" dirty="0">
                <a:latin typeface="Lucida Sans" panose="020B0602030504020204"/>
              </a:rPr>
            </a:br>
            <a:br>
              <a:rPr lang="es-ES" sz="1600" dirty="0">
                <a:latin typeface="Lucida Sans" panose="020B0602030504020204"/>
              </a:rPr>
            </a:br>
            <a:r>
              <a:rPr lang="es-ES" sz="1600" b="1" dirty="0">
                <a:latin typeface="Lucida Sans" panose="020B0602030504020204"/>
              </a:rPr>
              <a:t>&lt;</a:t>
            </a:r>
            <a:r>
              <a:rPr lang="es-ES" sz="1600" b="1" dirty="0">
                <a:solidFill>
                  <a:srgbClr val="FF0000"/>
                </a:solidFill>
                <a:latin typeface="Lucida Sans" panose="020B0602030504020204"/>
              </a:rPr>
              <a:t>p</a:t>
            </a:r>
            <a:r>
              <a:rPr lang="es-ES" sz="1600" b="1" dirty="0">
                <a:latin typeface="Lucida Sans" panose="020B0602030504020204"/>
              </a:rPr>
              <a:t>&gt; Este texto se verá            &lt;</a:t>
            </a:r>
            <a:r>
              <a:rPr lang="es-ES" sz="1600" b="1" dirty="0">
                <a:solidFill>
                  <a:srgbClr val="FF0000"/>
                </a:solidFill>
                <a:latin typeface="Lucida Sans" panose="020B0602030504020204"/>
              </a:rPr>
              <a:t>p</a:t>
            </a:r>
            <a:r>
              <a:rPr lang="es-ES" sz="1600" b="1" dirty="0">
                <a:latin typeface="Lucida Sans" panose="020B0602030504020204"/>
              </a:rPr>
              <a:t>&gt; Este texto se verá &lt;/</a:t>
            </a:r>
            <a:r>
              <a:rPr lang="es-ES" sz="1600" b="1" dirty="0">
                <a:solidFill>
                  <a:srgbClr val="FF0000"/>
                </a:solidFill>
                <a:latin typeface="Lucida Sans" panose="020B0602030504020204"/>
              </a:rPr>
              <a:t>p</a:t>
            </a:r>
            <a:r>
              <a:rPr lang="es-ES" sz="1600" b="1" dirty="0">
                <a:latin typeface="Lucida Sans" panose="020B0602030504020204"/>
              </a:rPr>
              <a:t>&gt; &lt;</a:t>
            </a:r>
            <a:r>
              <a:rPr lang="es-ES" sz="1600" b="1" dirty="0">
                <a:solidFill>
                  <a:srgbClr val="FF0000"/>
                </a:solidFill>
                <a:latin typeface="Lucida Sans" panose="020B0602030504020204"/>
              </a:rPr>
              <a:t>p</a:t>
            </a:r>
            <a:r>
              <a:rPr lang="es-ES" sz="1600" b="1" dirty="0">
                <a:latin typeface="Lucida Sans" panose="020B0602030504020204"/>
              </a:rPr>
              <a:t>&gt; en dos líneas &lt;/</a:t>
            </a:r>
            <a:r>
              <a:rPr lang="es-ES" sz="1600" b="1" dirty="0">
                <a:solidFill>
                  <a:srgbClr val="FF0000"/>
                </a:solidFill>
                <a:latin typeface="Lucida Sans" panose="020B0602030504020204"/>
              </a:rPr>
              <a:t>p</a:t>
            </a:r>
            <a:r>
              <a:rPr lang="es-ES" sz="1600" b="1" dirty="0">
                <a:latin typeface="Lucida Sans" panose="020B0602030504020204"/>
              </a:rPr>
              <a:t>&gt;</a:t>
            </a:r>
            <a:br>
              <a:rPr lang="es-ES" sz="1600" b="1" dirty="0">
                <a:latin typeface="Lucida Sans" panose="020B0602030504020204"/>
              </a:rPr>
            </a:br>
            <a:r>
              <a:rPr lang="es-ES" sz="1600" b="1" dirty="0">
                <a:latin typeface="Lucida Sans" panose="020B0602030504020204"/>
              </a:rPr>
              <a:t>sólo en una línea &lt;/</a:t>
            </a:r>
            <a:r>
              <a:rPr lang="es-ES" sz="1600" b="1" dirty="0">
                <a:solidFill>
                  <a:srgbClr val="FF0000"/>
                </a:solidFill>
                <a:latin typeface="Lucida Sans" panose="020B0602030504020204"/>
              </a:rPr>
              <a:t>p</a:t>
            </a:r>
            <a:r>
              <a:rPr lang="es-ES" sz="1600" b="1" dirty="0">
                <a:latin typeface="Lucida Sans" panose="020B0602030504020204"/>
              </a:rPr>
              <a:t>&gt;</a:t>
            </a:r>
          </a:p>
          <a:p>
            <a:pPr marL="457200" lvl="1" indent="0">
              <a:buClr>
                <a:srgbClr val="E63E30"/>
              </a:buClr>
              <a:buNone/>
            </a:pPr>
            <a:r>
              <a:rPr lang="es-ES" sz="1600" b="1" dirty="0">
                <a:latin typeface="Lucida Sans" panose="020B0602030504020204"/>
              </a:rPr>
              <a:t>							   &lt;</a:t>
            </a:r>
            <a:r>
              <a:rPr lang="es-ES" sz="1600" b="1" dirty="0">
                <a:solidFill>
                  <a:srgbClr val="FF0000"/>
                </a:solidFill>
                <a:latin typeface="Lucida Sans" panose="020B0602030504020204"/>
              </a:rPr>
              <a:t>p</a:t>
            </a:r>
            <a:r>
              <a:rPr lang="es-ES" sz="1600" b="1" dirty="0">
                <a:latin typeface="Lucida Sans" panose="020B0602030504020204"/>
              </a:rPr>
              <a:t>&gt; Este       texto      se        verá       SIN       espacios &lt;/</a:t>
            </a:r>
            <a:r>
              <a:rPr lang="es-ES" sz="1600" b="1" dirty="0">
                <a:solidFill>
                  <a:srgbClr val="FF0000"/>
                </a:solidFill>
                <a:latin typeface="Lucida Sans" panose="020B0602030504020204"/>
              </a:rPr>
              <a:t>p</a:t>
            </a:r>
            <a:r>
              <a:rPr lang="es-ES" sz="1600" b="1" dirty="0">
                <a:latin typeface="Lucida Sans" panose="020B0602030504020204"/>
              </a:rPr>
              <a:t>&gt;</a:t>
            </a:r>
            <a:br>
              <a:rPr lang="es-ES" sz="1600" dirty="0">
                <a:latin typeface="Lucida Sans" panose="020B0602030504020204"/>
              </a:rPr>
            </a:br>
            <a:endParaRPr lang="es-ES" sz="1600" dirty="0">
              <a:latin typeface="Lucida Sans" panose="020B0602030504020204"/>
            </a:endParaRPr>
          </a:p>
          <a:p>
            <a:pPr lvl="1">
              <a:buClr>
                <a:srgbClr val="E63E30"/>
              </a:buClr>
            </a:pPr>
            <a:r>
              <a:rPr lang="es-ES" sz="1600" dirty="0">
                <a:latin typeface="Lucida Sans" panose="020B0602030504020204"/>
              </a:rPr>
              <a:t>Para que conserven el formato utilizaremos las etiquetas </a:t>
            </a:r>
            <a:r>
              <a:rPr lang="es-ES" sz="1600" b="1" dirty="0">
                <a:latin typeface="Lucida Sans" panose="020B0602030504020204"/>
              </a:rPr>
              <a:t>&lt;</a:t>
            </a:r>
            <a:r>
              <a:rPr lang="es-ES" sz="1600" b="1" dirty="0">
                <a:solidFill>
                  <a:srgbClr val="FF0000"/>
                </a:solidFill>
                <a:latin typeface="Lucida Sans" panose="020B0602030504020204"/>
              </a:rPr>
              <a:t>pre</a:t>
            </a:r>
            <a:r>
              <a:rPr lang="es-ES" sz="1600" b="1" dirty="0">
                <a:latin typeface="Lucida Sans" panose="020B0602030504020204"/>
              </a:rPr>
              <a:t>&gt; &lt;/</a:t>
            </a:r>
            <a:r>
              <a:rPr lang="es-ES" sz="1600" b="1" dirty="0">
                <a:solidFill>
                  <a:srgbClr val="FF0000"/>
                </a:solidFill>
                <a:latin typeface="Lucida Sans" panose="020B0602030504020204"/>
              </a:rPr>
              <a:t>pre</a:t>
            </a:r>
            <a:r>
              <a:rPr lang="es-ES" sz="1600" b="1" dirty="0">
                <a:latin typeface="Lucida Sans" panose="020B0602030504020204"/>
              </a:rPr>
              <a:t>&gt; </a:t>
            </a:r>
            <a:r>
              <a:rPr lang="es-ES" sz="1600" dirty="0">
                <a:latin typeface="Lucida Sans" panose="020B0602030504020204"/>
              </a:rPr>
              <a:t>en vez de </a:t>
            </a:r>
            <a:r>
              <a:rPr lang="es-ES" sz="1600" b="1" dirty="0">
                <a:latin typeface="Lucida Sans" panose="020B0602030504020204"/>
              </a:rPr>
              <a:t>&lt;</a:t>
            </a:r>
            <a:r>
              <a:rPr lang="es-ES" sz="1600" b="1" dirty="0">
                <a:solidFill>
                  <a:srgbClr val="FF0000"/>
                </a:solidFill>
                <a:latin typeface="Lucida Sans" panose="020B0602030504020204"/>
              </a:rPr>
              <a:t>p</a:t>
            </a:r>
            <a:r>
              <a:rPr lang="es-ES" sz="1600" b="1" dirty="0">
                <a:latin typeface="Lucida Sans" panose="020B0602030504020204"/>
              </a:rPr>
              <a:t>&gt; &lt;/</a:t>
            </a:r>
            <a:r>
              <a:rPr lang="es-ES" sz="1600" b="1" dirty="0">
                <a:solidFill>
                  <a:srgbClr val="FF0000"/>
                </a:solidFill>
                <a:latin typeface="Lucida Sans" panose="020B0602030504020204"/>
              </a:rPr>
              <a:t>p</a:t>
            </a:r>
            <a:r>
              <a:rPr lang="es-ES" sz="1600" b="1" dirty="0">
                <a:latin typeface="Lucida Sans" panose="020B0602030504020204"/>
              </a:rPr>
              <a:t>&gt;</a:t>
            </a:r>
            <a:br>
              <a:rPr lang="es-ES" sz="1600" b="1" dirty="0">
                <a:latin typeface="Lucida Sans" panose="020B0602030504020204"/>
              </a:rPr>
            </a:br>
            <a:br>
              <a:rPr lang="es-ES" sz="1600" b="1" dirty="0">
                <a:latin typeface="Lucida Sans" panose="020B0602030504020204"/>
              </a:rPr>
            </a:br>
            <a:r>
              <a:rPr lang="es-ES" sz="1600" b="1" dirty="0">
                <a:latin typeface="Lucida Sans" panose="020B0602030504020204"/>
              </a:rPr>
              <a:t>&lt;</a:t>
            </a:r>
            <a:r>
              <a:rPr lang="es-ES" sz="1600" b="1" dirty="0">
                <a:solidFill>
                  <a:srgbClr val="FF0000"/>
                </a:solidFill>
                <a:latin typeface="Lucida Sans" panose="020B0602030504020204"/>
              </a:rPr>
              <a:t>pre</a:t>
            </a:r>
            <a:r>
              <a:rPr lang="es-ES" sz="1600" b="1" dirty="0">
                <a:latin typeface="Lucida Sans" panose="020B0602030504020204"/>
              </a:rPr>
              <a:t>&gt; Este texto se verá	   &lt;</a:t>
            </a:r>
            <a:r>
              <a:rPr lang="es-ES" sz="1600" b="1" dirty="0">
                <a:solidFill>
                  <a:srgbClr val="FF0000"/>
                </a:solidFill>
                <a:latin typeface="Lucida Sans" panose="020B0602030504020204"/>
              </a:rPr>
              <a:t>pre</a:t>
            </a:r>
            <a:r>
              <a:rPr lang="es-ES" sz="1600" b="1" dirty="0">
                <a:latin typeface="Lucida Sans" panose="020B0602030504020204"/>
              </a:rPr>
              <a:t>&gt; Este      texto    se     verá     con     espacios &lt;/</a:t>
            </a:r>
            <a:r>
              <a:rPr lang="es-ES" sz="1600" b="1" dirty="0">
                <a:solidFill>
                  <a:srgbClr val="FF0000"/>
                </a:solidFill>
                <a:latin typeface="Lucida Sans" panose="020B0602030504020204"/>
              </a:rPr>
              <a:t>pre</a:t>
            </a:r>
            <a:r>
              <a:rPr lang="es-ES" sz="1600" b="1" dirty="0">
                <a:latin typeface="Lucida Sans" panose="020B0602030504020204"/>
              </a:rPr>
              <a:t>&gt; </a:t>
            </a:r>
            <a:br>
              <a:rPr lang="es-ES" sz="1600" b="1" dirty="0">
                <a:latin typeface="Lucida Sans" panose="020B0602030504020204"/>
              </a:rPr>
            </a:br>
            <a:r>
              <a:rPr lang="es-ES" sz="1600" b="1" dirty="0">
                <a:latin typeface="Lucida Sans" panose="020B0602030504020204"/>
              </a:rPr>
              <a:t>en dos líneas &lt;/</a:t>
            </a:r>
            <a:r>
              <a:rPr lang="es-ES" sz="1600" b="1" dirty="0">
                <a:solidFill>
                  <a:srgbClr val="FF0000"/>
                </a:solidFill>
                <a:latin typeface="Lucida Sans" panose="020B0602030504020204"/>
              </a:rPr>
              <a:t>pre</a:t>
            </a:r>
            <a:r>
              <a:rPr lang="es-ES" sz="1600" b="1" dirty="0">
                <a:latin typeface="Lucida Sans" panose="020B0602030504020204"/>
              </a:rPr>
              <a:t>&gt;</a:t>
            </a:r>
            <a:br>
              <a:rPr lang="es-ES" sz="1600" dirty="0">
                <a:latin typeface="Lucida Sans" panose="020B0602030504020204"/>
              </a:rPr>
            </a:b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  <a:p>
            <a:pPr>
              <a:buClr>
                <a:srgbClr val="E63E30"/>
              </a:buClr>
            </a:pPr>
            <a:r>
              <a:rPr lang="es-ES" sz="1600" dirty="0">
                <a:solidFill>
                  <a:schemeClr val="tx1"/>
                </a:solidFill>
                <a:latin typeface="Lucida Sans" panose="020B0602030504020204"/>
              </a:rPr>
              <a:t>Podemos dar formato al texto mediante el uso de estas etiquetas:</a:t>
            </a:r>
            <a:br>
              <a:rPr lang="es-ES" sz="1600" dirty="0">
                <a:latin typeface="Lucida Sans" panose="020B0602030504020204"/>
              </a:rPr>
            </a:br>
            <a:r>
              <a:rPr lang="es-ES" sz="1600" dirty="0">
                <a:latin typeface="Lucida Sans" panose="020B0602030504020204"/>
              </a:rPr>
              <a:t>	     </a:t>
            </a:r>
          </a:p>
          <a:p>
            <a:pPr marL="0" indent="0">
              <a:buClr>
                <a:srgbClr val="E63E30"/>
              </a:buClr>
              <a:buNone/>
            </a:pPr>
            <a:r>
              <a:rPr lang="es-ES" sz="1600" dirty="0">
                <a:latin typeface="Lucida Sans" panose="020B0602030504020204"/>
              </a:rPr>
              <a:t>	</a:t>
            </a:r>
            <a:r>
              <a:rPr lang="es-ES" sz="1600" b="1" dirty="0">
                <a:latin typeface="Lucida Sans" panose="020B0602030504020204"/>
              </a:rPr>
              <a:t>&lt;</a:t>
            </a:r>
            <a:r>
              <a:rPr lang="es-ES" sz="1600" b="1" dirty="0">
                <a:solidFill>
                  <a:srgbClr val="FF0000"/>
                </a:solidFill>
                <a:latin typeface="Lucida Sans" panose="020B0602030504020204"/>
              </a:rPr>
              <a:t>p</a:t>
            </a:r>
            <a:r>
              <a:rPr lang="es-ES" sz="1600" b="1" dirty="0">
                <a:latin typeface="Lucida Sans" panose="020B0602030504020204"/>
              </a:rPr>
              <a:t>&gt; &lt;</a:t>
            </a:r>
            <a:r>
              <a:rPr lang="es-ES" sz="1600" b="1" dirty="0" err="1">
                <a:solidFill>
                  <a:srgbClr val="FF0000"/>
                </a:solidFill>
                <a:latin typeface="Lucida Sans" panose="020B0602030504020204"/>
              </a:rPr>
              <a:t>strong</a:t>
            </a:r>
            <a:r>
              <a:rPr lang="es-ES" sz="1600" b="1" dirty="0">
                <a:latin typeface="Lucida Sans" panose="020B0602030504020204"/>
              </a:rPr>
              <a:t>&gt; </a:t>
            </a:r>
            <a:r>
              <a:rPr lang="es-ES" sz="1600" dirty="0">
                <a:latin typeface="Lucida Sans" panose="020B0602030504020204"/>
              </a:rPr>
              <a:t>Hola </a:t>
            </a:r>
            <a:r>
              <a:rPr lang="es-ES" sz="1600" b="1" dirty="0">
                <a:latin typeface="Lucida Sans" panose="020B0602030504020204"/>
              </a:rPr>
              <a:t>&lt;/</a:t>
            </a:r>
            <a:r>
              <a:rPr lang="es-ES" sz="1600" b="1" dirty="0" err="1">
                <a:solidFill>
                  <a:srgbClr val="FF0000"/>
                </a:solidFill>
                <a:latin typeface="Lucida Sans" panose="020B0602030504020204"/>
              </a:rPr>
              <a:t>strong</a:t>
            </a:r>
            <a:r>
              <a:rPr lang="es-ES" sz="1600" b="1" dirty="0">
                <a:latin typeface="Lucida Sans" panose="020B0602030504020204"/>
              </a:rPr>
              <a:t>&gt; &lt;</a:t>
            </a:r>
            <a:r>
              <a:rPr lang="es-ES" sz="1600" b="1" dirty="0">
                <a:solidFill>
                  <a:srgbClr val="FF0000"/>
                </a:solidFill>
                <a:latin typeface="Lucida Sans" panose="020B0602030504020204"/>
              </a:rPr>
              <a:t>p</a:t>
            </a:r>
            <a:r>
              <a:rPr lang="es-ES" sz="1600" b="1" dirty="0">
                <a:latin typeface="Lucida Sans" panose="020B0602030504020204"/>
              </a:rPr>
              <a:t>&gt;		Hola		 &lt;</a:t>
            </a:r>
            <a:r>
              <a:rPr lang="es-ES" sz="1600" b="1" dirty="0">
                <a:solidFill>
                  <a:srgbClr val="FF0000"/>
                </a:solidFill>
                <a:latin typeface="Lucida Sans" panose="020B0602030504020204"/>
              </a:rPr>
              <a:t>p</a:t>
            </a:r>
            <a:r>
              <a:rPr lang="es-ES" sz="1600" b="1" dirty="0">
                <a:latin typeface="Lucida Sans" panose="020B0602030504020204"/>
              </a:rPr>
              <a:t>&gt; &lt;</a:t>
            </a:r>
            <a:r>
              <a:rPr lang="es-ES" sz="1600" b="1" dirty="0">
                <a:solidFill>
                  <a:srgbClr val="FF0000"/>
                </a:solidFill>
                <a:latin typeface="Lucida Sans" panose="020B0602030504020204"/>
              </a:rPr>
              <a:t>del</a:t>
            </a:r>
            <a:r>
              <a:rPr lang="es-ES" sz="1600" b="1" dirty="0">
                <a:latin typeface="Lucida Sans" panose="020B0602030504020204"/>
              </a:rPr>
              <a:t>&gt; </a:t>
            </a:r>
            <a:r>
              <a:rPr lang="es-ES" sz="1600" dirty="0">
                <a:latin typeface="Lucida Sans" panose="020B0602030504020204"/>
              </a:rPr>
              <a:t>Hola </a:t>
            </a:r>
            <a:r>
              <a:rPr lang="es-ES" sz="1600" b="1" dirty="0">
                <a:latin typeface="Lucida Sans" panose="020B0602030504020204"/>
              </a:rPr>
              <a:t>&lt;/</a:t>
            </a:r>
            <a:r>
              <a:rPr lang="es-ES" sz="1600" b="1" dirty="0">
                <a:solidFill>
                  <a:srgbClr val="FF0000"/>
                </a:solidFill>
                <a:latin typeface="Lucida Sans" panose="020B0602030504020204"/>
              </a:rPr>
              <a:t>del</a:t>
            </a:r>
            <a:r>
              <a:rPr lang="es-ES" sz="1600" b="1" dirty="0">
                <a:latin typeface="Lucida Sans" panose="020B0602030504020204"/>
              </a:rPr>
              <a:t>&gt; &lt;</a:t>
            </a:r>
            <a:r>
              <a:rPr lang="es-ES" sz="1600" b="1" dirty="0">
                <a:solidFill>
                  <a:srgbClr val="FF0000"/>
                </a:solidFill>
                <a:latin typeface="Lucida Sans" panose="020B0602030504020204"/>
              </a:rPr>
              <a:t>p</a:t>
            </a:r>
            <a:r>
              <a:rPr lang="es-ES" sz="1600" b="1" dirty="0">
                <a:latin typeface="Lucida Sans" panose="020B0602030504020204"/>
              </a:rPr>
              <a:t>&gt;		</a:t>
            </a:r>
            <a:r>
              <a:rPr lang="es-ES" sz="1600" strike="sngStrike" dirty="0">
                <a:latin typeface="Lucida Sans" panose="020B0602030504020204"/>
              </a:rPr>
              <a:t>Hola</a:t>
            </a:r>
            <a:br>
              <a:rPr lang="es-ES" sz="1600" b="1" dirty="0">
                <a:latin typeface="Lucida Sans" panose="020B0602030504020204"/>
              </a:rPr>
            </a:br>
            <a:r>
              <a:rPr lang="es-ES" sz="1600" b="1" dirty="0">
                <a:latin typeface="Lucida Sans" panose="020B0602030504020204"/>
              </a:rPr>
              <a:t>												</a:t>
            </a:r>
            <a:endParaRPr lang="es-ES" sz="1600" b="1" strike="sngStrike" dirty="0">
              <a:latin typeface="Lucida Sans" panose="020B0602030504020204"/>
            </a:endParaRPr>
          </a:p>
          <a:p>
            <a:pPr marL="0" indent="0">
              <a:buClr>
                <a:srgbClr val="E63E30"/>
              </a:buClr>
              <a:buNone/>
            </a:pPr>
            <a:r>
              <a:rPr lang="es-ES" sz="1600" b="1" dirty="0">
                <a:latin typeface="Lucida Sans" panose="020B0602030504020204"/>
              </a:rPr>
              <a:t>	&lt;</a:t>
            </a:r>
            <a:r>
              <a:rPr lang="es-ES" sz="1600" b="1" dirty="0">
                <a:solidFill>
                  <a:srgbClr val="FF0000"/>
                </a:solidFill>
                <a:latin typeface="Lucida Sans" panose="020B0602030504020204"/>
              </a:rPr>
              <a:t>p</a:t>
            </a:r>
            <a:r>
              <a:rPr lang="es-ES" sz="1600" b="1" dirty="0">
                <a:latin typeface="Lucida Sans" panose="020B0602030504020204"/>
              </a:rPr>
              <a:t>&gt; &lt;</a:t>
            </a:r>
            <a:r>
              <a:rPr lang="es-ES" sz="1600" b="1" dirty="0">
                <a:solidFill>
                  <a:srgbClr val="FF0000"/>
                </a:solidFill>
                <a:latin typeface="Lucida Sans" panose="020B0602030504020204"/>
              </a:rPr>
              <a:t>i</a:t>
            </a:r>
            <a:r>
              <a:rPr lang="es-ES" sz="1600" b="1" dirty="0">
                <a:latin typeface="Lucida Sans" panose="020B0602030504020204"/>
              </a:rPr>
              <a:t>&gt; </a:t>
            </a:r>
            <a:r>
              <a:rPr lang="es-ES" sz="1600" dirty="0">
                <a:latin typeface="Lucida Sans" panose="020B0602030504020204"/>
              </a:rPr>
              <a:t>Hola </a:t>
            </a:r>
            <a:r>
              <a:rPr lang="es-ES" sz="1600" b="1" dirty="0">
                <a:latin typeface="Lucida Sans" panose="020B0602030504020204"/>
              </a:rPr>
              <a:t>&lt;/</a:t>
            </a:r>
            <a:r>
              <a:rPr lang="es-ES" sz="1600" b="1" dirty="0">
                <a:solidFill>
                  <a:srgbClr val="FF0000"/>
                </a:solidFill>
                <a:latin typeface="Lucida Sans" panose="020B0602030504020204"/>
              </a:rPr>
              <a:t>i</a:t>
            </a:r>
            <a:r>
              <a:rPr lang="es-ES" sz="1600" b="1" dirty="0">
                <a:latin typeface="Lucida Sans" panose="020B0602030504020204"/>
              </a:rPr>
              <a:t>&gt; &lt;</a:t>
            </a:r>
            <a:r>
              <a:rPr lang="es-ES" sz="1600" b="1" dirty="0">
                <a:solidFill>
                  <a:srgbClr val="FF0000"/>
                </a:solidFill>
                <a:latin typeface="Lucida Sans" panose="020B0602030504020204"/>
              </a:rPr>
              <a:t>p</a:t>
            </a:r>
            <a:r>
              <a:rPr lang="es-ES" sz="1600" b="1" dirty="0">
                <a:latin typeface="Lucida Sans" panose="020B0602030504020204"/>
              </a:rPr>
              <a:t>&gt;					</a:t>
            </a:r>
            <a:r>
              <a:rPr lang="es-ES" sz="1600" i="1" dirty="0">
                <a:latin typeface="Lucida Sans" panose="020B0602030504020204"/>
              </a:rPr>
              <a:t>Hola			 </a:t>
            </a:r>
            <a:r>
              <a:rPr lang="es-ES" sz="1600" b="1" dirty="0">
                <a:latin typeface="Lucida Sans" panose="020B0602030504020204"/>
              </a:rPr>
              <a:t>&lt;</a:t>
            </a:r>
            <a:r>
              <a:rPr lang="es-ES" sz="1600" b="1" dirty="0">
                <a:solidFill>
                  <a:srgbClr val="FF0000"/>
                </a:solidFill>
                <a:latin typeface="Lucida Sans" panose="020B0602030504020204"/>
              </a:rPr>
              <a:t>p</a:t>
            </a:r>
            <a:r>
              <a:rPr lang="es-ES" sz="1600" b="1" dirty="0">
                <a:latin typeface="Lucida Sans" panose="020B0602030504020204"/>
              </a:rPr>
              <a:t>&gt; &lt;</a:t>
            </a:r>
            <a:r>
              <a:rPr lang="es-ES" sz="1600" b="1" dirty="0">
                <a:solidFill>
                  <a:srgbClr val="FF0000"/>
                </a:solidFill>
                <a:latin typeface="Lucida Sans" panose="020B0602030504020204"/>
              </a:rPr>
              <a:t>i</a:t>
            </a:r>
            <a:r>
              <a:rPr lang="es-ES" sz="1600" b="1" dirty="0">
                <a:latin typeface="Lucida Sans" panose="020B0602030504020204"/>
              </a:rPr>
              <a:t>&gt; </a:t>
            </a:r>
            <a:r>
              <a:rPr lang="es-ES" sz="1600" dirty="0">
                <a:latin typeface="Lucida Sans" panose="020B0602030504020204"/>
              </a:rPr>
              <a:t>Hola </a:t>
            </a:r>
            <a:r>
              <a:rPr lang="es-ES" sz="1600" b="1" dirty="0">
                <a:latin typeface="Lucida Sans" panose="020B0602030504020204"/>
              </a:rPr>
              <a:t>&lt;/</a:t>
            </a:r>
            <a:r>
              <a:rPr lang="es-ES" sz="1600" b="1" dirty="0">
                <a:solidFill>
                  <a:srgbClr val="FF0000"/>
                </a:solidFill>
                <a:latin typeface="Lucida Sans" panose="020B0602030504020204"/>
              </a:rPr>
              <a:t>i</a:t>
            </a:r>
            <a:r>
              <a:rPr lang="es-ES" sz="1600" b="1" dirty="0">
                <a:latin typeface="Lucida Sans" panose="020B0602030504020204"/>
              </a:rPr>
              <a:t>&gt; &lt;</a:t>
            </a:r>
            <a:r>
              <a:rPr lang="es-ES" sz="1600" b="1" dirty="0">
                <a:solidFill>
                  <a:srgbClr val="FF0000"/>
                </a:solidFill>
                <a:latin typeface="Lucida Sans" panose="020B0602030504020204"/>
              </a:rPr>
              <a:t>p</a:t>
            </a:r>
            <a:r>
              <a:rPr lang="es-ES" sz="1600" b="1" dirty="0">
                <a:latin typeface="Lucida Sans" panose="020B0602030504020204"/>
              </a:rPr>
              <a:t>&gt;			</a:t>
            </a:r>
            <a:r>
              <a:rPr lang="es-ES" sz="1600" i="1" dirty="0">
                <a:latin typeface="Lucida Sans" panose="020B0602030504020204"/>
              </a:rPr>
              <a:t>Hola</a:t>
            </a:r>
            <a:br>
              <a:rPr lang="es-ES" sz="1600" dirty="0">
                <a:latin typeface="Lucida Sans" panose="020B0602030504020204"/>
              </a:rPr>
            </a:br>
            <a:r>
              <a:rPr lang="es-ES" sz="1600" dirty="0">
                <a:latin typeface="Lucida Sans" panose="020B0602030504020204"/>
              </a:rPr>
              <a:t>												</a:t>
            </a:r>
            <a:br>
              <a:rPr lang="es-ES" sz="1600" dirty="0">
                <a:latin typeface="Lucida Sans" panose="020B0602030504020204"/>
              </a:rPr>
            </a:br>
            <a:r>
              <a:rPr lang="es-ES" sz="1600" dirty="0">
                <a:latin typeface="Lucida Sans" panose="020B0602030504020204"/>
              </a:rPr>
              <a:t>	</a:t>
            </a:r>
            <a:r>
              <a:rPr lang="es-ES" sz="1600" b="1" dirty="0">
                <a:latin typeface="Lucida Sans" panose="020B0602030504020204"/>
              </a:rPr>
              <a:t>&lt;</a:t>
            </a:r>
            <a:r>
              <a:rPr lang="es-ES" sz="1600" b="1" dirty="0">
                <a:solidFill>
                  <a:srgbClr val="FF0000"/>
                </a:solidFill>
                <a:latin typeface="Lucida Sans" panose="020B0602030504020204"/>
              </a:rPr>
              <a:t>p</a:t>
            </a:r>
            <a:r>
              <a:rPr lang="es-ES" sz="1600" b="1" dirty="0">
                <a:latin typeface="Lucida Sans" panose="020B0602030504020204"/>
              </a:rPr>
              <a:t>&gt; &lt;</a:t>
            </a:r>
            <a:r>
              <a:rPr lang="es-ES" sz="1600" b="1" dirty="0" err="1">
                <a:solidFill>
                  <a:srgbClr val="FF0000"/>
                </a:solidFill>
                <a:latin typeface="Lucida Sans" panose="020B0602030504020204"/>
              </a:rPr>
              <a:t>mark</a:t>
            </a:r>
            <a:r>
              <a:rPr lang="es-ES" sz="1600" b="1" dirty="0">
                <a:latin typeface="Lucida Sans" panose="020B0602030504020204"/>
              </a:rPr>
              <a:t>&gt; </a:t>
            </a:r>
            <a:r>
              <a:rPr lang="es-ES" sz="1600" dirty="0">
                <a:latin typeface="Lucida Sans" panose="020B0602030504020204"/>
              </a:rPr>
              <a:t>Hola </a:t>
            </a:r>
            <a:r>
              <a:rPr lang="es-ES" sz="1600" b="1" dirty="0">
                <a:latin typeface="Lucida Sans" panose="020B0602030504020204"/>
              </a:rPr>
              <a:t>&lt;/</a:t>
            </a:r>
            <a:r>
              <a:rPr lang="es-ES" sz="1600" b="1" dirty="0" err="1">
                <a:solidFill>
                  <a:srgbClr val="FF0000"/>
                </a:solidFill>
                <a:latin typeface="Lucida Sans" panose="020B0602030504020204"/>
              </a:rPr>
              <a:t>mark</a:t>
            </a:r>
            <a:r>
              <a:rPr lang="es-ES" sz="1600" b="1" dirty="0">
                <a:latin typeface="Lucida Sans" panose="020B0602030504020204"/>
              </a:rPr>
              <a:t>&gt; &lt;</a:t>
            </a:r>
            <a:r>
              <a:rPr lang="es-ES" sz="1600" b="1" dirty="0">
                <a:solidFill>
                  <a:srgbClr val="FF0000"/>
                </a:solidFill>
                <a:latin typeface="Lucida Sans" panose="020B0602030504020204"/>
              </a:rPr>
              <a:t>p</a:t>
            </a:r>
            <a:r>
              <a:rPr lang="es-ES" sz="1600" b="1" dirty="0">
                <a:latin typeface="Lucida Sans" panose="020B0602030504020204"/>
              </a:rPr>
              <a:t>&gt;		</a:t>
            </a:r>
            <a:r>
              <a:rPr lang="es-ES" sz="1600" dirty="0">
                <a:highlight>
                  <a:srgbClr val="FFFF00"/>
                </a:highlight>
                <a:latin typeface="Lucida Sans" panose="020B0602030504020204"/>
              </a:rPr>
              <a:t>Hola</a:t>
            </a:r>
            <a:r>
              <a:rPr lang="es-ES" sz="1600" dirty="0">
                <a:latin typeface="Lucida Sans" panose="020B0602030504020204"/>
              </a:rPr>
              <a:t>			</a:t>
            </a:r>
            <a:r>
              <a:rPr lang="es-ES" sz="1600" b="1" dirty="0">
                <a:latin typeface="Lucida Sans" panose="020B0602030504020204"/>
              </a:rPr>
              <a:t> &lt;</a:t>
            </a:r>
            <a:r>
              <a:rPr lang="es-ES" sz="1600" b="1" dirty="0">
                <a:solidFill>
                  <a:srgbClr val="FF0000"/>
                </a:solidFill>
                <a:latin typeface="Lucida Sans" panose="020B0602030504020204"/>
              </a:rPr>
              <a:t>p</a:t>
            </a:r>
            <a:r>
              <a:rPr lang="es-ES" sz="1600" b="1" dirty="0">
                <a:latin typeface="Lucida Sans" panose="020B0602030504020204"/>
              </a:rPr>
              <a:t>&gt; &lt;</a:t>
            </a:r>
            <a:r>
              <a:rPr lang="es-ES" sz="1600" b="1" dirty="0" err="1">
                <a:solidFill>
                  <a:srgbClr val="FF0000"/>
                </a:solidFill>
                <a:latin typeface="Lucida Sans" panose="020B0602030504020204"/>
              </a:rPr>
              <a:t>ins</a:t>
            </a:r>
            <a:r>
              <a:rPr lang="es-ES" sz="1600" b="1" dirty="0">
                <a:latin typeface="Lucida Sans" panose="020B0602030504020204"/>
              </a:rPr>
              <a:t>&gt; </a:t>
            </a:r>
            <a:r>
              <a:rPr lang="es-ES" sz="1600" dirty="0">
                <a:latin typeface="Lucida Sans" panose="020B0602030504020204"/>
              </a:rPr>
              <a:t>Hola </a:t>
            </a:r>
            <a:r>
              <a:rPr lang="es-ES" sz="1600" b="1" dirty="0">
                <a:latin typeface="Lucida Sans" panose="020B0602030504020204"/>
              </a:rPr>
              <a:t>&lt;/</a:t>
            </a:r>
            <a:r>
              <a:rPr lang="es-ES" sz="1600" b="1" dirty="0" err="1">
                <a:solidFill>
                  <a:srgbClr val="FF0000"/>
                </a:solidFill>
                <a:latin typeface="Lucida Sans" panose="020B0602030504020204"/>
              </a:rPr>
              <a:t>ins</a:t>
            </a:r>
            <a:r>
              <a:rPr lang="es-ES" sz="1600" b="1" dirty="0">
                <a:latin typeface="Lucida Sans" panose="020B0602030504020204"/>
              </a:rPr>
              <a:t>&gt; &lt;</a:t>
            </a:r>
            <a:r>
              <a:rPr lang="es-ES" sz="1600" b="1" dirty="0">
                <a:solidFill>
                  <a:srgbClr val="FF0000"/>
                </a:solidFill>
                <a:latin typeface="Lucida Sans" panose="020B0602030504020204"/>
              </a:rPr>
              <a:t>p</a:t>
            </a:r>
            <a:r>
              <a:rPr lang="es-ES" sz="1600" b="1" dirty="0">
                <a:latin typeface="Lucida Sans" panose="020B0602030504020204"/>
              </a:rPr>
              <a:t>&gt;		</a:t>
            </a:r>
            <a:r>
              <a:rPr lang="es-ES" sz="1600" u="sng" dirty="0">
                <a:latin typeface="Lucida Sans" panose="020B0602030504020204"/>
              </a:rPr>
              <a:t>Hola</a:t>
            </a:r>
            <a:br>
              <a:rPr lang="es-ES" sz="1600" b="1" dirty="0">
                <a:latin typeface="Lucida Sans" panose="020B0602030504020204"/>
              </a:rPr>
            </a:br>
            <a:br>
              <a:rPr lang="es-ES" sz="1600" b="1" dirty="0">
                <a:latin typeface="Lucida Sans" panose="020B0602030504020204"/>
              </a:rPr>
            </a:br>
            <a:r>
              <a:rPr lang="es-ES" sz="1200" b="1" dirty="0">
                <a:latin typeface="Lucida Sans" panose="020B0602030504020204"/>
              </a:rPr>
              <a:t>               </a:t>
            </a:r>
            <a:endParaRPr lang="es-ES" sz="1600" b="1" dirty="0">
              <a:latin typeface="Lucida Sans" panose="020B0602030504020204"/>
            </a:endParaRPr>
          </a:p>
          <a:p>
            <a:pPr marL="0" indent="0">
              <a:buClr>
                <a:srgbClr val="E63E30"/>
              </a:buClr>
              <a:buNone/>
            </a:pPr>
            <a:br>
              <a:rPr lang="es-ES" sz="1600" dirty="0">
                <a:solidFill>
                  <a:schemeClr val="tx1"/>
                </a:solidFill>
                <a:latin typeface="Lucida Sans" panose="020B0602030504020204"/>
              </a:rPr>
            </a:br>
            <a:b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</a:br>
            <a:endParaRPr lang="en-GB" sz="16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n-GB" sz="16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</p:txBody>
      </p:sp>
      <p:pic>
        <p:nvPicPr>
          <p:cNvPr id="12" name="Picture 2" descr="MMA - Master Marketing Automation">
            <a:extLst>
              <a:ext uri="{FF2B5EF4-FFF2-40B4-BE49-F238E27FC236}">
                <a16:creationId xmlns:a16="http://schemas.microsoft.com/office/drawing/2014/main" id="{B9039389-5293-D145-9E3E-ED9270C06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427" y="117077"/>
            <a:ext cx="1073342" cy="5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823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81921" y="461620"/>
            <a:ext cx="11071800" cy="447100"/>
          </a:xfrm>
        </p:spPr>
        <p:txBody>
          <a:bodyPr/>
          <a:lstStyle/>
          <a:p>
            <a:r>
              <a:rPr lang="es-ES" sz="2800" dirty="0" err="1">
                <a:latin typeface="Lucida Sans" panose="020B0602030504020204"/>
                <a:ea typeface="Open Sans" panose="020B0606030504020204" pitchFamily="34" charset="0"/>
                <a:cs typeface="Open Sans" panose="020B0606030504020204" pitchFamily="34" charset="0"/>
              </a:rPr>
              <a:t>Best</a:t>
            </a:r>
            <a:r>
              <a:rPr lang="es-ES" sz="2800" dirty="0">
                <a:latin typeface="Lucida Sans" panose="020B0602030504020204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2800" dirty="0" err="1">
                <a:latin typeface="Lucida Sans" panose="020B0602030504020204"/>
                <a:ea typeface="Open Sans" panose="020B0606030504020204" pitchFamily="34" charset="0"/>
                <a:cs typeface="Open Sans" panose="020B0606030504020204" pitchFamily="34" charset="0"/>
              </a:rPr>
              <a:t>Practises</a:t>
            </a:r>
            <a:r>
              <a:rPr lang="es-ES" sz="2800" dirty="0">
                <a:latin typeface="Lucida Sans" panose="020B0602030504020204"/>
                <a:ea typeface="Open Sans" panose="020B0606030504020204" pitchFamily="34" charset="0"/>
                <a:cs typeface="Open Sans" panose="020B0606030504020204" pitchFamily="34" charset="0"/>
              </a:rPr>
              <a:t>. Citación y Comentarios</a:t>
            </a:r>
          </a:p>
        </p:txBody>
      </p:sp>
      <p:sp>
        <p:nvSpPr>
          <p:cNvPr id="6" name="Marcador de texto 3">
            <a:extLst>
              <a:ext uri="{FF2B5EF4-FFF2-40B4-BE49-F238E27FC236}">
                <a16:creationId xmlns:a16="http://schemas.microsoft.com/office/drawing/2014/main" id="{BA918D6B-D372-284F-8E41-22A44AED94B0}"/>
              </a:ext>
            </a:extLst>
          </p:cNvPr>
          <p:cNvSpPr>
            <a:spLocks noGrp="1"/>
          </p:cNvSpPr>
          <p:nvPr/>
        </p:nvSpPr>
        <p:spPr>
          <a:xfrm>
            <a:off x="263352" y="1164472"/>
            <a:ext cx="10297144" cy="5000832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63E30"/>
              </a:buClr>
            </a:pPr>
            <a:r>
              <a:rPr lang="es-ES" sz="1600" dirty="0">
                <a:solidFill>
                  <a:schemeClr val="tx1"/>
                </a:solidFill>
                <a:latin typeface="Lucida Sans" panose="020B0602030504020204"/>
              </a:rPr>
              <a:t>Para hacer insertar una cita, utilizamos la etiqueta 	</a:t>
            </a: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&lt;</a:t>
            </a:r>
            <a:r>
              <a:rPr lang="es-ES" sz="1600" b="1" dirty="0">
                <a:solidFill>
                  <a:srgbClr val="FF0000"/>
                </a:solidFill>
                <a:latin typeface="Lucida Sans" panose="020B0602030504020204"/>
              </a:rPr>
              <a:t>q</a:t>
            </a: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&gt; &lt;/</a:t>
            </a:r>
            <a:r>
              <a:rPr lang="es-ES" sz="1600" b="1" dirty="0">
                <a:solidFill>
                  <a:srgbClr val="FF0000"/>
                </a:solidFill>
                <a:latin typeface="Lucida Sans" panose="020B0602030504020204"/>
              </a:rPr>
              <a:t>q</a:t>
            </a: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&gt;</a:t>
            </a:r>
            <a:b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</a:br>
            <a:b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</a:b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&lt;</a:t>
            </a:r>
            <a:r>
              <a:rPr lang="es-ES" sz="1600" b="1" dirty="0">
                <a:solidFill>
                  <a:srgbClr val="FF0000"/>
                </a:solidFill>
                <a:latin typeface="Lucida Sans" panose="020B0602030504020204"/>
              </a:rPr>
              <a:t>p</a:t>
            </a: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&gt; </a:t>
            </a:r>
            <a:r>
              <a:rPr lang="es-ES" sz="1600" dirty="0">
                <a:solidFill>
                  <a:schemeClr val="tx1"/>
                </a:solidFill>
                <a:latin typeface="Lucida Sans" panose="020B0602030504020204"/>
              </a:rPr>
              <a:t>Este es un </a:t>
            </a: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&lt;</a:t>
            </a:r>
            <a:r>
              <a:rPr lang="es-ES" sz="1600" b="1" dirty="0">
                <a:solidFill>
                  <a:srgbClr val="FF0000"/>
                </a:solidFill>
                <a:latin typeface="Lucida Sans" panose="020B0602030504020204"/>
              </a:rPr>
              <a:t>q</a:t>
            </a: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&gt; </a:t>
            </a:r>
            <a:r>
              <a:rPr lang="es-ES" sz="1600" dirty="0">
                <a:solidFill>
                  <a:schemeClr val="tx1"/>
                </a:solidFill>
                <a:latin typeface="Lucida Sans" panose="020B0602030504020204"/>
              </a:rPr>
              <a:t>texto</a:t>
            </a: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 &lt;/</a:t>
            </a:r>
            <a:r>
              <a:rPr lang="es-ES" sz="1600" b="1" dirty="0">
                <a:solidFill>
                  <a:srgbClr val="FF0000"/>
                </a:solidFill>
                <a:latin typeface="Lucida Sans" panose="020B0602030504020204"/>
              </a:rPr>
              <a:t>q</a:t>
            </a: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&gt; &lt;</a:t>
            </a:r>
            <a:r>
              <a:rPr lang="es-ES" sz="1600" b="1" dirty="0">
                <a:solidFill>
                  <a:srgbClr val="FF0000"/>
                </a:solidFill>
                <a:latin typeface="Lucida Sans" panose="020B0602030504020204"/>
              </a:rPr>
              <a:t>q</a:t>
            </a: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&gt; &lt;/</a:t>
            </a:r>
            <a:r>
              <a:rPr lang="es-ES" sz="1600" b="1" dirty="0">
                <a:solidFill>
                  <a:srgbClr val="FF0000"/>
                </a:solidFill>
                <a:latin typeface="Lucida Sans" panose="020B0602030504020204"/>
              </a:rPr>
              <a:t>q</a:t>
            </a: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&gt;</a:t>
            </a:r>
            <a:r>
              <a:rPr lang="es-ES" sz="1600" dirty="0">
                <a:solidFill>
                  <a:schemeClr val="tx1"/>
                </a:solidFill>
                <a:latin typeface="Lucida Sans" panose="020B0602030504020204"/>
              </a:rPr>
              <a:t> con una citación.</a:t>
            </a: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 &lt;/</a:t>
            </a:r>
            <a:r>
              <a:rPr lang="es-ES" sz="1600" b="1" dirty="0">
                <a:solidFill>
                  <a:srgbClr val="FF0000"/>
                </a:solidFill>
                <a:latin typeface="Lucida Sans" panose="020B0602030504020204"/>
              </a:rPr>
              <a:t>p</a:t>
            </a: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&gt;</a:t>
            </a:r>
            <a:b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</a:br>
            <a:b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</a:b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			</a:t>
            </a:r>
            <a:r>
              <a:rPr lang="es-ES" sz="1600" dirty="0">
                <a:solidFill>
                  <a:schemeClr val="tx1"/>
                </a:solidFill>
                <a:latin typeface="Lucida Sans" panose="020B0602030504020204"/>
              </a:rPr>
              <a:t>Este es un “texto” con una citación.</a:t>
            </a:r>
          </a:p>
          <a:p>
            <a:pPr>
              <a:buClr>
                <a:srgbClr val="E63E30"/>
              </a:buClr>
            </a:pPr>
            <a:endParaRPr lang="es-ES" sz="1600" b="1" dirty="0">
              <a:solidFill>
                <a:schemeClr val="tx1"/>
              </a:solidFill>
              <a:latin typeface="Lucida Sans" panose="020B0602030504020204"/>
            </a:endParaRPr>
          </a:p>
          <a:p>
            <a:pPr>
              <a:buClr>
                <a:srgbClr val="E63E30"/>
              </a:buClr>
            </a:pPr>
            <a:r>
              <a:rPr lang="es-ES" sz="1600" dirty="0">
                <a:solidFill>
                  <a:schemeClr val="tx1"/>
                </a:solidFill>
                <a:latin typeface="Lucida Sans" panose="020B0602030504020204"/>
              </a:rPr>
              <a:t>También existe la etiqueta </a:t>
            </a: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&lt;</a:t>
            </a:r>
            <a:r>
              <a:rPr lang="es-ES" sz="1600" b="1" dirty="0" err="1">
                <a:solidFill>
                  <a:srgbClr val="FF0000"/>
                </a:solidFill>
                <a:latin typeface="Lucida Sans" panose="020B0602030504020204"/>
              </a:rPr>
              <a:t>abbr</a:t>
            </a: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&gt; &lt;/</a:t>
            </a:r>
            <a:r>
              <a:rPr lang="es-ES" sz="1600" b="1" dirty="0" err="1">
                <a:solidFill>
                  <a:srgbClr val="FF0000"/>
                </a:solidFill>
                <a:latin typeface="Lucida Sans" panose="020B0602030504020204"/>
              </a:rPr>
              <a:t>abbr</a:t>
            </a: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&gt; </a:t>
            </a:r>
            <a:r>
              <a:rPr lang="es-ES" sz="1600" dirty="0">
                <a:solidFill>
                  <a:schemeClr val="tx1"/>
                </a:solidFill>
                <a:latin typeface="Lucida Sans" panose="020B0602030504020204"/>
              </a:rPr>
              <a:t>para aclarar el significado de una abreviación:</a:t>
            </a:r>
          </a:p>
          <a:p>
            <a:pPr marL="0" indent="0">
              <a:buClr>
                <a:srgbClr val="E63E30"/>
              </a:buClr>
              <a:buNone/>
            </a:pP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     </a:t>
            </a:r>
          </a:p>
          <a:p>
            <a:pPr marL="0" indent="0">
              <a:buClr>
                <a:srgbClr val="E63E30"/>
              </a:buClr>
              <a:buNone/>
            </a:pP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     &lt;</a:t>
            </a:r>
            <a:r>
              <a:rPr lang="es-ES" sz="1600" b="1" dirty="0">
                <a:solidFill>
                  <a:srgbClr val="FF0000"/>
                </a:solidFill>
                <a:latin typeface="Lucida Sans" panose="020B0602030504020204"/>
              </a:rPr>
              <a:t>p</a:t>
            </a: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&gt; </a:t>
            </a:r>
            <a:r>
              <a:rPr lang="es-ES" sz="1600" dirty="0">
                <a:solidFill>
                  <a:schemeClr val="tx1"/>
                </a:solidFill>
                <a:latin typeface="Lucida Sans" panose="020B0602030504020204"/>
              </a:rPr>
              <a:t>La </a:t>
            </a: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&lt;</a:t>
            </a:r>
            <a:r>
              <a:rPr lang="es-ES" sz="1600" b="1" dirty="0" err="1">
                <a:solidFill>
                  <a:srgbClr val="FF0000"/>
                </a:solidFill>
                <a:latin typeface="Lucida Sans" panose="020B0602030504020204"/>
              </a:rPr>
              <a:t>abbr</a:t>
            </a:r>
            <a:r>
              <a:rPr lang="es-ES" sz="1600" b="1" dirty="0">
                <a:solidFill>
                  <a:srgbClr val="FF0000"/>
                </a:solidFill>
                <a:latin typeface="Lucida Sans" panose="020B0602030504020204"/>
              </a:rPr>
              <a:t> </a:t>
            </a:r>
            <a:r>
              <a:rPr lang="es-ES" sz="1600" b="1" dirty="0" err="1">
                <a:solidFill>
                  <a:schemeClr val="accent2"/>
                </a:solidFill>
                <a:latin typeface="Lucida Sans" panose="020B0602030504020204"/>
              </a:rPr>
              <a:t>title</a:t>
            </a: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=</a:t>
            </a:r>
            <a:r>
              <a:rPr lang="es-ES" sz="1600" b="1" dirty="0">
                <a:solidFill>
                  <a:schemeClr val="accent6"/>
                </a:solidFill>
                <a:latin typeface="Lucida Sans" panose="020B0602030504020204"/>
              </a:rPr>
              <a:t>“</a:t>
            </a:r>
            <a:r>
              <a:rPr lang="es-ES" sz="1600" b="1" dirty="0">
                <a:solidFill>
                  <a:schemeClr val="accent1"/>
                </a:solidFill>
                <a:latin typeface="Lucida Sans" panose="020B0602030504020204"/>
              </a:rPr>
              <a:t>Organización de las Naciones Unidas</a:t>
            </a:r>
            <a:r>
              <a:rPr lang="es-ES" sz="1600" b="1" dirty="0">
                <a:solidFill>
                  <a:schemeClr val="accent6"/>
                </a:solidFill>
                <a:latin typeface="Lucida Sans" panose="020B0602030504020204"/>
              </a:rPr>
              <a:t>”</a:t>
            </a: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&gt; </a:t>
            </a:r>
            <a:r>
              <a:rPr lang="es-ES" sz="1600" dirty="0">
                <a:solidFill>
                  <a:schemeClr val="tx1"/>
                </a:solidFill>
                <a:latin typeface="Lucida Sans" panose="020B0602030504020204"/>
              </a:rPr>
              <a:t>ONU</a:t>
            </a: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 &lt;/</a:t>
            </a:r>
            <a:r>
              <a:rPr lang="es-ES" sz="1600" b="1" dirty="0" err="1">
                <a:solidFill>
                  <a:srgbClr val="FF0000"/>
                </a:solidFill>
                <a:latin typeface="Lucida Sans" panose="020B0602030504020204"/>
              </a:rPr>
              <a:t>abbr</a:t>
            </a: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&gt; &lt;/</a:t>
            </a:r>
            <a:r>
              <a:rPr lang="es-ES" sz="1600" b="1" dirty="0">
                <a:solidFill>
                  <a:srgbClr val="FF0000"/>
                </a:solidFill>
                <a:latin typeface="Lucida Sans" panose="020B0602030504020204"/>
              </a:rPr>
              <a:t>p</a:t>
            </a: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&gt;</a:t>
            </a:r>
          </a:p>
          <a:p>
            <a:pPr marL="0" indent="0">
              <a:buClr>
                <a:srgbClr val="E63E30"/>
              </a:buClr>
              <a:buNone/>
            </a:pPr>
            <a:endParaRPr lang="es-ES" sz="1600" b="1" dirty="0">
              <a:solidFill>
                <a:schemeClr val="tx1"/>
              </a:solidFill>
              <a:latin typeface="Lucida Sans" panose="020B0602030504020204"/>
            </a:endParaRPr>
          </a:p>
          <a:p>
            <a:pPr>
              <a:buClr>
                <a:srgbClr val="E63E30"/>
              </a:buClr>
            </a:pPr>
            <a:r>
              <a:rPr lang="es-ES" sz="1600" dirty="0">
                <a:solidFill>
                  <a:schemeClr val="tx1"/>
                </a:solidFill>
                <a:latin typeface="Lucida Sans" panose="020B0602030504020204"/>
              </a:rPr>
              <a:t>Una forma muy útil de documentar nuestro código es comentarlo. Para ello haremos uso de la siguiente sintaxis:</a:t>
            </a:r>
            <a:br>
              <a:rPr lang="es-ES" sz="1600" dirty="0">
                <a:solidFill>
                  <a:schemeClr val="tx1"/>
                </a:solidFill>
                <a:latin typeface="Lucida Sans" panose="020B0602030504020204"/>
              </a:rPr>
            </a:br>
            <a:br>
              <a:rPr lang="es-ES" sz="1600" dirty="0">
                <a:solidFill>
                  <a:schemeClr val="tx1"/>
                </a:solidFill>
                <a:latin typeface="Lucida Sans" panose="020B0602030504020204"/>
              </a:rPr>
            </a:br>
            <a:r>
              <a:rPr lang="es-ES" sz="1600" b="1" dirty="0">
                <a:solidFill>
                  <a:schemeClr val="accent3"/>
                </a:solidFill>
                <a:latin typeface="Lucida Sans" panose="020B0602030504020204"/>
              </a:rPr>
              <a:t>&lt;--! Texto del comentario --&gt;</a:t>
            </a:r>
            <a:b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</a:br>
            <a:b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</a:br>
            <a:b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</a:br>
            <a:br>
              <a:rPr lang="es-ES" sz="1600" b="1" dirty="0">
                <a:latin typeface="Lucida Sans" panose="020B0602030504020204"/>
              </a:rPr>
            </a:br>
            <a:br>
              <a:rPr lang="es-ES" sz="1600" b="1" dirty="0">
                <a:latin typeface="Lucida Sans" panose="020B0602030504020204"/>
              </a:rPr>
            </a:br>
            <a:r>
              <a:rPr lang="es-ES" sz="1200" b="1" dirty="0">
                <a:latin typeface="Lucida Sans" panose="020B0602030504020204"/>
              </a:rPr>
              <a:t>               </a:t>
            </a:r>
            <a:endParaRPr lang="es-ES" sz="1600" b="1" dirty="0">
              <a:latin typeface="Lucida Sans" panose="020B0602030504020204"/>
            </a:endParaRPr>
          </a:p>
          <a:p>
            <a:pPr marL="0" indent="0">
              <a:buClr>
                <a:srgbClr val="E63E30"/>
              </a:buClr>
              <a:buNone/>
            </a:pPr>
            <a:br>
              <a:rPr lang="es-ES" sz="1600" dirty="0">
                <a:solidFill>
                  <a:schemeClr val="tx1"/>
                </a:solidFill>
                <a:latin typeface="Lucida Sans" panose="020B0602030504020204"/>
              </a:rPr>
            </a:br>
            <a:b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</a:br>
            <a:endParaRPr lang="en-GB" sz="16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n-GB" sz="16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</p:txBody>
      </p:sp>
      <p:pic>
        <p:nvPicPr>
          <p:cNvPr id="12" name="Picture 2" descr="MMA - Master Marketing Automation">
            <a:extLst>
              <a:ext uri="{FF2B5EF4-FFF2-40B4-BE49-F238E27FC236}">
                <a16:creationId xmlns:a16="http://schemas.microsoft.com/office/drawing/2014/main" id="{B9039389-5293-D145-9E3E-ED9270C06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427" y="117077"/>
            <a:ext cx="1073342" cy="5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616F2DD-01B7-BD41-9C41-66393F0097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062" y="4437112"/>
            <a:ext cx="6680200" cy="67310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B537DE5A-19F1-E544-AB8F-A4B68A6E0723}"/>
              </a:ext>
            </a:extLst>
          </p:cNvPr>
          <p:cNvGrpSpPr/>
          <p:nvPr/>
        </p:nvGrpSpPr>
        <p:grpSpPr>
          <a:xfrm>
            <a:off x="191344" y="1105249"/>
            <a:ext cx="11809312" cy="4247317"/>
            <a:chOff x="213165" y="1105249"/>
            <a:chExt cx="11809312" cy="424731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B078279-F1ED-3443-B068-017C1604A11F}"/>
                </a:ext>
              </a:extLst>
            </p:cNvPr>
            <p:cNvSpPr txBox="1"/>
            <p:nvPr/>
          </p:nvSpPr>
          <p:spPr>
            <a:xfrm>
              <a:off x="213165" y="1105249"/>
              <a:ext cx="11809312" cy="42473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b="1" dirty="0"/>
                <a:t>LOS COMENTARIOS TAMBIÉN SIRVEN PARA DEBUGUEAR (ENCONTRAR ERRORES) EN NUESTRO CÓDIGO</a:t>
              </a:r>
              <a:br>
                <a:rPr lang="es-ES" b="1" dirty="0"/>
              </a:br>
              <a:br>
                <a:rPr lang="es-ES" b="1" dirty="0"/>
              </a:br>
              <a:r>
                <a:rPr lang="es-ES" dirty="0"/>
                <a:t>En esta imagen estamos anulando parte del código mediante el uso de comentarios:</a:t>
              </a:r>
              <a:br>
                <a:rPr lang="es-ES" dirty="0"/>
              </a:br>
              <a:br>
                <a:rPr lang="es-ES" dirty="0"/>
              </a:br>
              <a:br>
                <a:rPr lang="es-ES" dirty="0"/>
              </a:br>
              <a:br>
                <a:rPr lang="es-ES" dirty="0"/>
              </a:br>
              <a:br>
                <a:rPr lang="es-ES" dirty="0"/>
              </a:br>
              <a:br>
                <a:rPr lang="es-ES" dirty="0"/>
              </a:br>
              <a:br>
                <a:rPr lang="es-ES" dirty="0"/>
              </a:br>
              <a:br>
                <a:rPr lang="es-ES" dirty="0"/>
              </a:br>
              <a:br>
                <a:rPr lang="es-ES" dirty="0"/>
              </a:br>
              <a:br>
                <a:rPr lang="es-ES" dirty="0"/>
              </a:br>
              <a:br>
                <a:rPr lang="es-ES" b="1" dirty="0"/>
              </a:br>
              <a:endParaRPr lang="es-ES" b="1" dirty="0"/>
            </a:p>
            <a:p>
              <a:endParaRPr lang="es-ES" b="1" dirty="0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D49E3BCD-66AF-0340-901B-116219C20F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300" y="2311400"/>
              <a:ext cx="10439400" cy="2235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18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81921" y="461620"/>
            <a:ext cx="11071800" cy="447100"/>
          </a:xfrm>
        </p:spPr>
        <p:txBody>
          <a:bodyPr/>
          <a:lstStyle/>
          <a:p>
            <a:r>
              <a:rPr lang="es-ES" sz="2800" dirty="0">
                <a:latin typeface="Lucida Sans" panose="020B0602030504020204"/>
                <a:ea typeface="Open Sans" panose="020B0606030504020204" pitchFamily="34" charset="0"/>
                <a:cs typeface="Open Sans" panose="020B0606030504020204" pitchFamily="34" charset="0"/>
              </a:rPr>
              <a:t>CSS. </a:t>
            </a:r>
            <a:r>
              <a:rPr lang="es-ES" sz="2800" dirty="0" err="1">
                <a:latin typeface="Lucida Sans" panose="020B0602030504020204"/>
                <a:ea typeface="Open Sans" panose="020B0606030504020204" pitchFamily="34" charset="0"/>
                <a:cs typeface="Open Sans" panose="020B0606030504020204" pitchFamily="34" charset="0"/>
              </a:rPr>
              <a:t>Cascading</a:t>
            </a:r>
            <a:r>
              <a:rPr lang="es-ES" sz="2800" dirty="0">
                <a:latin typeface="Lucida Sans" panose="020B0602030504020204"/>
                <a:ea typeface="Open Sans" panose="020B0606030504020204" pitchFamily="34" charset="0"/>
                <a:cs typeface="Open Sans" panose="020B0606030504020204" pitchFamily="34" charset="0"/>
              </a:rPr>
              <a:t> Style </a:t>
            </a:r>
            <a:r>
              <a:rPr lang="es-ES" sz="2800" dirty="0" err="1">
                <a:latin typeface="Lucida Sans" panose="020B0602030504020204"/>
                <a:ea typeface="Open Sans" panose="020B0606030504020204" pitchFamily="34" charset="0"/>
                <a:cs typeface="Open Sans" panose="020B0606030504020204" pitchFamily="34" charset="0"/>
              </a:rPr>
              <a:t>Sheets</a:t>
            </a:r>
            <a:endParaRPr lang="es-ES" sz="2800" dirty="0">
              <a:latin typeface="Lucida Sans" panose="020B060203050402020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Marcador de texto 3">
            <a:extLst>
              <a:ext uri="{FF2B5EF4-FFF2-40B4-BE49-F238E27FC236}">
                <a16:creationId xmlns:a16="http://schemas.microsoft.com/office/drawing/2014/main" id="{BA918D6B-D372-284F-8E41-22A44AED94B0}"/>
              </a:ext>
            </a:extLst>
          </p:cNvPr>
          <p:cNvSpPr>
            <a:spLocks noGrp="1"/>
          </p:cNvSpPr>
          <p:nvPr/>
        </p:nvSpPr>
        <p:spPr>
          <a:xfrm>
            <a:off x="263352" y="1308488"/>
            <a:ext cx="10657184" cy="3848704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63E30"/>
              </a:buClr>
            </a:pPr>
            <a:r>
              <a:rPr lang="es-ES" sz="1600" dirty="0">
                <a:solidFill>
                  <a:schemeClr val="tx1"/>
                </a:solidFill>
                <a:latin typeface="Lucida Sans" panose="020B0602030504020204"/>
              </a:rPr>
              <a:t>Sirve para indicar al código cómo mostrarse en la pantalla.</a:t>
            </a:r>
            <a:br>
              <a:rPr lang="es-ES" sz="1600" dirty="0">
                <a:solidFill>
                  <a:schemeClr val="tx1"/>
                </a:solidFill>
                <a:latin typeface="Lucida Sans" panose="020B0602030504020204"/>
              </a:rPr>
            </a:br>
            <a:r>
              <a:rPr lang="es-ES" sz="1600" dirty="0">
                <a:solidFill>
                  <a:schemeClr val="tx1"/>
                </a:solidFill>
                <a:latin typeface="Lucida Sans" panose="020B0602030504020204"/>
              </a:rPr>
              <a:t>Es muy útil ya que con un sólo documento podemos controlar el diseño de múltiples páginas HTML</a:t>
            </a:r>
          </a:p>
          <a:p>
            <a:pPr>
              <a:buClr>
                <a:srgbClr val="E63E30"/>
              </a:buClr>
            </a:pP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  <a:p>
            <a:pPr>
              <a:buClr>
                <a:srgbClr val="E63E30"/>
              </a:buClr>
            </a:pPr>
            <a:r>
              <a:rPr lang="es-ES" sz="1600" dirty="0">
                <a:solidFill>
                  <a:schemeClr val="tx1"/>
                </a:solidFill>
                <a:latin typeface="Lucida Sans" panose="020B0602030504020204"/>
              </a:rPr>
              <a:t>Podemos hacer uso del CSS de tres formas:</a:t>
            </a:r>
            <a:br>
              <a:rPr lang="es-ES" sz="1600" dirty="0">
                <a:solidFill>
                  <a:schemeClr val="tx1"/>
                </a:solidFill>
                <a:latin typeface="Lucida Sans" panose="020B0602030504020204"/>
              </a:rPr>
            </a:b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  <a:p>
            <a:pPr marL="971550" lvl="1" indent="-514350">
              <a:buClr>
                <a:srgbClr val="E63E30"/>
              </a:buClr>
              <a:buFont typeface="+mj-lt"/>
              <a:buAutoNum type="arabicPeriod"/>
            </a:pPr>
            <a:r>
              <a:rPr lang="es-ES" sz="1600" b="1" dirty="0">
                <a:latin typeface="Lucida Sans" panose="020B0602030504020204"/>
              </a:rPr>
              <a:t>“</a:t>
            </a:r>
            <a:r>
              <a:rPr lang="es-ES" sz="1600" b="1" dirty="0" err="1">
                <a:latin typeface="Lucida Sans" panose="020B0602030504020204"/>
              </a:rPr>
              <a:t>Inline</a:t>
            </a:r>
            <a:r>
              <a:rPr lang="es-ES" sz="1600" b="1" dirty="0">
                <a:latin typeface="Lucida Sans" panose="020B0602030504020204"/>
              </a:rPr>
              <a:t>”. </a:t>
            </a:r>
            <a:r>
              <a:rPr lang="es-ES" sz="1600" dirty="0">
                <a:latin typeface="Lucida Sans" panose="020B0602030504020204"/>
              </a:rPr>
              <a:t>Haciendo uso del atributo </a:t>
            </a:r>
            <a:r>
              <a:rPr lang="es-ES" sz="1600" b="1" dirty="0" err="1">
                <a:solidFill>
                  <a:schemeClr val="accent2"/>
                </a:solidFill>
                <a:latin typeface="Lucida Sans" panose="020B0602030504020204"/>
              </a:rPr>
              <a:t>style</a:t>
            </a:r>
            <a:r>
              <a:rPr lang="es-ES" sz="1600" b="1" dirty="0">
                <a:latin typeface="Lucida Sans" panose="020B0602030504020204"/>
              </a:rPr>
              <a:t> </a:t>
            </a:r>
            <a:r>
              <a:rPr lang="es-ES" sz="1600" dirty="0">
                <a:latin typeface="Lucida Sans" panose="020B0602030504020204"/>
              </a:rPr>
              <a:t>dentro de los elementos del código:</a:t>
            </a:r>
            <a:br>
              <a:rPr lang="es-ES" sz="1600" dirty="0">
                <a:latin typeface="Lucida Sans" panose="020B0602030504020204"/>
              </a:rPr>
            </a:br>
            <a:br>
              <a:rPr lang="es-ES" sz="1600" dirty="0">
                <a:latin typeface="Lucida Sans" panose="020B0602030504020204"/>
              </a:rPr>
            </a:br>
            <a:r>
              <a:rPr lang="es-ES" sz="1600" b="1" dirty="0">
                <a:latin typeface="Lucida Sans" panose="020B0602030504020204" pitchFamily="34" charset="77"/>
              </a:rPr>
              <a:t>&lt;</a:t>
            </a:r>
            <a:r>
              <a:rPr lang="es-ES" sz="1600" b="1" dirty="0">
                <a:solidFill>
                  <a:srgbClr val="FF0000"/>
                </a:solidFill>
                <a:latin typeface="Lucida Sans" panose="020B0602030504020204" pitchFamily="34" charset="77"/>
              </a:rPr>
              <a:t>p</a:t>
            </a:r>
            <a:r>
              <a:rPr lang="es-ES" sz="1600" b="1" dirty="0">
                <a:latin typeface="Lucida Sans" panose="020B0602030504020204" pitchFamily="34" charset="77"/>
              </a:rPr>
              <a:t> </a:t>
            </a:r>
            <a:r>
              <a:rPr lang="es-ES" sz="1600" b="1" dirty="0" err="1">
                <a:solidFill>
                  <a:schemeClr val="accent2"/>
                </a:solidFill>
                <a:latin typeface="Lucida Sans" panose="020B0602030504020204" pitchFamily="34" charset="77"/>
              </a:rPr>
              <a:t>style</a:t>
            </a:r>
            <a:r>
              <a:rPr lang="es-ES" sz="1600" b="1" dirty="0">
                <a:latin typeface="Lucida Sans" panose="020B0602030504020204" pitchFamily="34" charset="77"/>
              </a:rPr>
              <a:t>=”</a:t>
            </a:r>
            <a:r>
              <a:rPr lang="es-ES" sz="1600" b="1" dirty="0" err="1">
                <a:latin typeface="Lucida Sans" panose="020B0602030504020204" pitchFamily="34" charset="77"/>
              </a:rPr>
              <a:t>text-color:</a:t>
            </a:r>
            <a:r>
              <a:rPr lang="es-ES" sz="1600" b="1" dirty="0" err="1">
                <a:solidFill>
                  <a:schemeClr val="accent2"/>
                </a:solidFill>
                <a:latin typeface="Lucida Sans" panose="020B0602030504020204" pitchFamily="34" charset="77"/>
              </a:rPr>
              <a:t>rgb</a:t>
            </a:r>
            <a:r>
              <a:rPr lang="es-ES" sz="1600" b="1" dirty="0">
                <a:solidFill>
                  <a:schemeClr val="accent2"/>
                </a:solidFill>
                <a:latin typeface="Lucida Sans" panose="020B0602030504020204" pitchFamily="34" charset="77"/>
              </a:rPr>
              <a:t>(255, 99, 71</a:t>
            </a:r>
            <a:r>
              <a:rPr lang="es-ES" sz="1600" b="1" dirty="0">
                <a:latin typeface="Lucida Sans" panose="020B0602030504020204" pitchFamily="34" charset="77"/>
              </a:rPr>
              <a:t>);"&gt;</a:t>
            </a:r>
            <a:br>
              <a:rPr lang="es-ES" sz="1600" b="1" dirty="0">
                <a:latin typeface="Lucida Sans" panose="020B0602030504020204" pitchFamily="34" charset="77"/>
              </a:rPr>
            </a:br>
            <a:endParaRPr lang="es-ES" sz="1600" b="1" dirty="0">
              <a:latin typeface="Lucida Sans" panose="020B0602030504020204" pitchFamily="34" charset="77"/>
            </a:endParaRPr>
          </a:p>
          <a:p>
            <a:pPr marL="971550" lvl="1" indent="-514350">
              <a:buClr>
                <a:srgbClr val="E63E30"/>
              </a:buClr>
              <a:buFont typeface="+mj-lt"/>
              <a:buAutoNum type="arabicPeriod"/>
            </a:pPr>
            <a:r>
              <a:rPr lang="es-ES" sz="1600" b="1" dirty="0">
                <a:latin typeface="Lucida Sans" panose="020B0602030504020204" pitchFamily="34" charset="77"/>
              </a:rPr>
              <a:t>“</a:t>
            </a:r>
            <a:r>
              <a:rPr lang="es-ES" sz="1600" b="1" dirty="0" err="1">
                <a:latin typeface="Lucida Sans" panose="020B0602030504020204" pitchFamily="34" charset="77"/>
              </a:rPr>
              <a:t>Internal</a:t>
            </a:r>
            <a:r>
              <a:rPr lang="es-ES" sz="1600" b="1" dirty="0">
                <a:latin typeface="Lucida Sans" panose="020B0602030504020204" pitchFamily="34" charset="77"/>
              </a:rPr>
              <a:t>”. </a:t>
            </a:r>
            <a:r>
              <a:rPr lang="es-ES" sz="1600" dirty="0">
                <a:latin typeface="Lucida Sans" panose="020B0602030504020204" pitchFamily="34" charset="77"/>
              </a:rPr>
              <a:t>Mediante el uso de la etiqueta </a:t>
            </a:r>
            <a:r>
              <a:rPr lang="es-ES" sz="1600" b="1" dirty="0">
                <a:latin typeface="Lucida Sans" panose="020B0602030504020204" pitchFamily="34" charset="77"/>
              </a:rPr>
              <a:t>&lt;</a:t>
            </a:r>
            <a:r>
              <a:rPr lang="es-ES" sz="1600" b="1" dirty="0" err="1">
                <a:solidFill>
                  <a:srgbClr val="FF0000"/>
                </a:solidFill>
                <a:latin typeface="Lucida Sans" panose="020B0602030504020204" pitchFamily="34" charset="77"/>
              </a:rPr>
              <a:t>style</a:t>
            </a:r>
            <a:r>
              <a:rPr lang="es-ES" sz="1600" b="1" dirty="0">
                <a:latin typeface="Lucida Sans" panose="020B0602030504020204" pitchFamily="34" charset="77"/>
              </a:rPr>
              <a:t>&gt; &lt;/</a:t>
            </a:r>
            <a:r>
              <a:rPr lang="es-ES" sz="1600" b="1" dirty="0" err="1">
                <a:solidFill>
                  <a:srgbClr val="FF0000"/>
                </a:solidFill>
                <a:latin typeface="Lucida Sans" panose="020B0602030504020204" pitchFamily="34" charset="77"/>
              </a:rPr>
              <a:t>style</a:t>
            </a:r>
            <a:r>
              <a:rPr lang="es-ES" sz="1600" b="1" dirty="0">
                <a:latin typeface="Lucida Sans" panose="020B0602030504020204" pitchFamily="34" charset="77"/>
              </a:rPr>
              <a:t>&gt; </a:t>
            </a:r>
            <a:r>
              <a:rPr lang="es-ES" sz="1600" dirty="0">
                <a:latin typeface="Lucida Sans" panose="020B0602030504020204" pitchFamily="34" charset="77"/>
              </a:rPr>
              <a:t>dentro de la etiqueta </a:t>
            </a:r>
            <a:r>
              <a:rPr lang="es-ES" sz="1600" b="1" dirty="0">
                <a:latin typeface="Lucida Sans" panose="020B0602030504020204" pitchFamily="34" charset="77"/>
              </a:rPr>
              <a:t>&lt;</a:t>
            </a:r>
            <a:r>
              <a:rPr lang="es-ES" sz="1600" b="1" dirty="0">
                <a:solidFill>
                  <a:srgbClr val="FF0000"/>
                </a:solidFill>
                <a:latin typeface="Lucida Sans" panose="020B0602030504020204" pitchFamily="34" charset="77"/>
              </a:rPr>
              <a:t>head</a:t>
            </a:r>
            <a:r>
              <a:rPr lang="es-ES" sz="1600" b="1" dirty="0">
                <a:latin typeface="Lucida Sans" panose="020B0602030504020204" pitchFamily="34" charset="77"/>
              </a:rPr>
              <a:t>&gt; &lt;/</a:t>
            </a:r>
            <a:r>
              <a:rPr lang="es-ES" sz="1600" b="1" dirty="0">
                <a:solidFill>
                  <a:srgbClr val="FF0000"/>
                </a:solidFill>
                <a:latin typeface="Lucida Sans" panose="020B0602030504020204" pitchFamily="34" charset="77"/>
              </a:rPr>
              <a:t>head</a:t>
            </a:r>
            <a:r>
              <a:rPr lang="es-ES" sz="1600" b="1" dirty="0">
                <a:latin typeface="Lucida Sans" panose="020B0602030504020204" pitchFamily="34" charset="77"/>
              </a:rPr>
              <a:t>&gt;</a:t>
            </a:r>
          </a:p>
          <a:p>
            <a:pPr marL="971550" lvl="1" indent="-514350">
              <a:buClr>
                <a:srgbClr val="E63E30"/>
              </a:buClr>
              <a:buFont typeface="+mj-lt"/>
              <a:buAutoNum type="arabicPeriod"/>
            </a:pPr>
            <a:endParaRPr lang="es-ES" sz="1600" b="1" dirty="0">
              <a:solidFill>
                <a:schemeClr val="tx1"/>
              </a:solidFill>
              <a:latin typeface="Lucida Sans" panose="020B0602030504020204" pitchFamily="34" charset="77"/>
            </a:endParaRPr>
          </a:p>
          <a:p>
            <a:pPr marL="971550" lvl="1" indent="-514350">
              <a:buClr>
                <a:srgbClr val="E63E30"/>
              </a:buClr>
              <a:buFont typeface="+mj-lt"/>
              <a:buAutoNum type="arabicPeriod"/>
            </a:pP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“</a:t>
            </a:r>
            <a:r>
              <a:rPr lang="es-ES" sz="1600" b="1" dirty="0" err="1">
                <a:solidFill>
                  <a:schemeClr val="tx1"/>
                </a:solidFill>
                <a:latin typeface="Lucida Sans" panose="020B0602030504020204"/>
              </a:rPr>
              <a:t>External</a:t>
            </a: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”. </a:t>
            </a:r>
            <a:r>
              <a:rPr lang="es-ES" sz="1600" dirty="0">
                <a:solidFill>
                  <a:schemeClr val="tx1"/>
                </a:solidFill>
                <a:latin typeface="Lucida Sans" panose="020B0602030504020204"/>
              </a:rPr>
              <a:t>Utilizando un archivo externo CSS.</a:t>
            </a:r>
            <a:br>
              <a:rPr lang="es-ES" sz="3400" b="1" dirty="0">
                <a:solidFill>
                  <a:schemeClr val="tx1"/>
                </a:solidFill>
                <a:latin typeface="Lucida Sans" panose="020B0602030504020204"/>
              </a:rPr>
            </a:br>
            <a:br>
              <a:rPr lang="es-ES" sz="3400" b="1" dirty="0">
                <a:solidFill>
                  <a:schemeClr val="tx1"/>
                </a:solidFill>
                <a:latin typeface="Lucida Sans" panose="020B0602030504020204"/>
              </a:rPr>
            </a:br>
            <a:b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</a:br>
            <a:b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</a:br>
            <a:b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</a:br>
            <a:br>
              <a:rPr lang="es-ES" sz="1600" b="1" dirty="0">
                <a:latin typeface="Lucida Sans" panose="020B0602030504020204"/>
              </a:rPr>
            </a:br>
            <a:br>
              <a:rPr lang="es-ES" sz="1600" b="1" dirty="0">
                <a:latin typeface="Lucida Sans" panose="020B0602030504020204"/>
              </a:rPr>
            </a:br>
            <a:r>
              <a:rPr lang="es-ES" sz="1200" b="1" dirty="0">
                <a:latin typeface="Lucida Sans" panose="020B0602030504020204"/>
              </a:rPr>
              <a:t>               </a:t>
            </a:r>
            <a:endParaRPr lang="es-ES" sz="1600" b="1" dirty="0">
              <a:latin typeface="Lucida Sans" panose="020B0602030504020204"/>
            </a:endParaRPr>
          </a:p>
          <a:p>
            <a:pPr marL="0" indent="0">
              <a:buClr>
                <a:srgbClr val="E63E30"/>
              </a:buClr>
              <a:buNone/>
            </a:pPr>
            <a:br>
              <a:rPr lang="es-ES" sz="1600" dirty="0">
                <a:solidFill>
                  <a:schemeClr val="tx1"/>
                </a:solidFill>
                <a:latin typeface="Lucida Sans" panose="020B0602030504020204"/>
              </a:rPr>
            </a:br>
            <a:b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</a:br>
            <a:endParaRPr lang="en-GB" sz="16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n-GB" sz="16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</p:txBody>
      </p:sp>
      <p:pic>
        <p:nvPicPr>
          <p:cNvPr id="12" name="Picture 2" descr="MMA - Master Marketing Automation">
            <a:extLst>
              <a:ext uri="{FF2B5EF4-FFF2-40B4-BE49-F238E27FC236}">
                <a16:creationId xmlns:a16="http://schemas.microsoft.com/office/drawing/2014/main" id="{B9039389-5293-D145-9E3E-ED9270C06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427" y="117077"/>
            <a:ext cx="1073342" cy="5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481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81921" y="461620"/>
            <a:ext cx="11071800" cy="447100"/>
          </a:xfrm>
        </p:spPr>
        <p:txBody>
          <a:bodyPr/>
          <a:lstStyle/>
          <a:p>
            <a:r>
              <a:rPr lang="es-ES" sz="2800" dirty="0">
                <a:latin typeface="Lucida Sans" panose="020B0602030504020204"/>
                <a:ea typeface="Open Sans" panose="020B0606030504020204" pitchFamily="34" charset="0"/>
                <a:cs typeface="Open Sans" panose="020B0606030504020204" pitchFamily="34" charset="0"/>
              </a:rPr>
              <a:t>CSS. Head</a:t>
            </a:r>
          </a:p>
        </p:txBody>
      </p:sp>
      <p:sp>
        <p:nvSpPr>
          <p:cNvPr id="6" name="Marcador de texto 3">
            <a:extLst>
              <a:ext uri="{FF2B5EF4-FFF2-40B4-BE49-F238E27FC236}">
                <a16:creationId xmlns:a16="http://schemas.microsoft.com/office/drawing/2014/main" id="{BA918D6B-D372-284F-8E41-22A44AED94B0}"/>
              </a:ext>
            </a:extLst>
          </p:cNvPr>
          <p:cNvSpPr>
            <a:spLocks noGrp="1"/>
          </p:cNvSpPr>
          <p:nvPr/>
        </p:nvSpPr>
        <p:spPr>
          <a:xfrm>
            <a:off x="263352" y="1308488"/>
            <a:ext cx="10657184" cy="4496776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63E30"/>
              </a:buClr>
            </a:pPr>
            <a:r>
              <a:rPr lang="es-ES" sz="1600" dirty="0">
                <a:solidFill>
                  <a:schemeClr val="tx1"/>
                </a:solidFill>
                <a:latin typeface="Lucida Sans" panose="020B0602030504020204"/>
              </a:rPr>
              <a:t>Cuando hacemos uso del CSS de forma interna, lo incluimos dentro de la etiqueta </a:t>
            </a:r>
            <a:r>
              <a:rPr lang="es-ES" sz="1600" b="1" dirty="0">
                <a:latin typeface="Lucida Sans" panose="020B0602030504020204" pitchFamily="34" charset="77"/>
              </a:rPr>
              <a:t>&lt;</a:t>
            </a:r>
            <a:r>
              <a:rPr lang="es-ES" sz="1600" b="1" dirty="0">
                <a:solidFill>
                  <a:srgbClr val="FF0000"/>
                </a:solidFill>
                <a:latin typeface="Lucida Sans" panose="020B0602030504020204" pitchFamily="34" charset="77"/>
              </a:rPr>
              <a:t>head</a:t>
            </a:r>
            <a:r>
              <a:rPr lang="es-ES" sz="1600" b="1" dirty="0">
                <a:latin typeface="Lucida Sans" panose="020B0602030504020204" pitchFamily="34" charset="77"/>
              </a:rPr>
              <a:t>&gt; &lt;/</a:t>
            </a:r>
            <a:r>
              <a:rPr lang="es-ES" sz="1600" b="1" dirty="0">
                <a:solidFill>
                  <a:srgbClr val="FF0000"/>
                </a:solidFill>
                <a:latin typeface="Lucida Sans" panose="020B0602030504020204" pitchFamily="34" charset="77"/>
              </a:rPr>
              <a:t>head</a:t>
            </a:r>
            <a:r>
              <a:rPr lang="es-ES" sz="1600" b="1" dirty="0">
                <a:latin typeface="Lucida Sans" panose="020B0602030504020204" pitchFamily="34" charset="77"/>
              </a:rPr>
              <a:t>&gt;</a:t>
            </a:r>
          </a:p>
          <a:p>
            <a:pPr>
              <a:buClr>
                <a:srgbClr val="E63E30"/>
              </a:buClr>
            </a:pP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  <a:p>
            <a:pPr>
              <a:buClr>
                <a:srgbClr val="E63E30"/>
              </a:buClr>
            </a:pPr>
            <a:r>
              <a:rPr lang="es-ES" sz="1600" dirty="0">
                <a:solidFill>
                  <a:schemeClr val="tx1"/>
                </a:solidFill>
                <a:latin typeface="Lucida Sans" panose="020B0602030504020204"/>
              </a:rPr>
              <a:t>La etiqueta </a:t>
            </a:r>
            <a:r>
              <a:rPr lang="es-ES" sz="1600" b="1" dirty="0">
                <a:latin typeface="Lucida Sans" panose="020B0602030504020204" pitchFamily="34" charset="77"/>
              </a:rPr>
              <a:t>&lt;</a:t>
            </a:r>
            <a:r>
              <a:rPr lang="es-ES" sz="1600" b="1" dirty="0">
                <a:solidFill>
                  <a:srgbClr val="FF0000"/>
                </a:solidFill>
                <a:latin typeface="Lucida Sans" panose="020B0602030504020204" pitchFamily="34" charset="77"/>
              </a:rPr>
              <a:t>head</a:t>
            </a:r>
            <a:r>
              <a:rPr lang="es-ES" sz="1600" b="1" dirty="0">
                <a:latin typeface="Lucida Sans" panose="020B0602030504020204" pitchFamily="34" charset="77"/>
              </a:rPr>
              <a:t>&gt; &lt;/</a:t>
            </a:r>
            <a:r>
              <a:rPr lang="es-ES" sz="1600" b="1" dirty="0">
                <a:solidFill>
                  <a:srgbClr val="FF0000"/>
                </a:solidFill>
                <a:latin typeface="Lucida Sans" panose="020B0602030504020204" pitchFamily="34" charset="77"/>
              </a:rPr>
              <a:t>head</a:t>
            </a:r>
            <a:r>
              <a:rPr lang="es-ES" sz="1600" b="1" dirty="0">
                <a:latin typeface="Lucida Sans" panose="020B0602030504020204" pitchFamily="34" charset="77"/>
              </a:rPr>
              <a:t>&gt; </a:t>
            </a:r>
            <a:r>
              <a:rPr lang="es-ES" sz="1600" dirty="0">
                <a:latin typeface="Lucida Sans" panose="020B0602030504020204" pitchFamily="34" charset="77"/>
              </a:rPr>
              <a:t>sirve para insertar la </a:t>
            </a:r>
            <a:r>
              <a:rPr lang="es-ES" sz="1600" dirty="0" err="1">
                <a:latin typeface="Lucida Sans" panose="020B0602030504020204" pitchFamily="34" charset="77"/>
              </a:rPr>
              <a:t>metadata</a:t>
            </a:r>
            <a:r>
              <a:rPr lang="es-ES" sz="1600" dirty="0">
                <a:latin typeface="Lucida Sans" panose="020B0602030504020204" pitchFamily="34" charset="77"/>
              </a:rPr>
              <a:t> en nuestro documento.</a:t>
            </a:r>
          </a:p>
          <a:p>
            <a:pPr>
              <a:buClr>
                <a:srgbClr val="E63E30"/>
              </a:buClr>
            </a:pPr>
            <a:endParaRPr lang="es-ES" sz="1600" b="1" dirty="0">
              <a:latin typeface="Lucida Sans" panose="020B0602030504020204" pitchFamily="34" charset="77"/>
            </a:endParaRPr>
          </a:p>
          <a:p>
            <a:pPr>
              <a:buClr>
                <a:srgbClr val="E63E30"/>
              </a:buClr>
            </a:pPr>
            <a:r>
              <a:rPr lang="es-ES" sz="1600" dirty="0">
                <a:latin typeface="Lucida Sans" panose="020B0602030504020204" pitchFamily="34" charset="77"/>
              </a:rPr>
              <a:t>Estos son los datos que podemos insertar:</a:t>
            </a:r>
            <a:br>
              <a:rPr lang="es-ES" sz="1600" dirty="0">
                <a:latin typeface="Lucida Sans" panose="020B0602030504020204" pitchFamily="34" charset="77"/>
              </a:rPr>
            </a:br>
            <a:br>
              <a:rPr lang="es-ES" sz="1600" dirty="0">
                <a:latin typeface="Lucida Sans" panose="020B0602030504020204" pitchFamily="34" charset="77"/>
              </a:rPr>
            </a:br>
            <a:r>
              <a:rPr lang="es-ES" sz="1600" b="1" dirty="0">
                <a:latin typeface="Lucida Sans" panose="020B0602030504020204" pitchFamily="34" charset="77"/>
              </a:rPr>
              <a:t>&lt;</a:t>
            </a:r>
            <a:r>
              <a:rPr lang="es-ES" sz="1600" b="1" dirty="0">
                <a:solidFill>
                  <a:srgbClr val="FF0000"/>
                </a:solidFill>
                <a:latin typeface="Lucida Sans" panose="020B0602030504020204" pitchFamily="34" charset="77"/>
              </a:rPr>
              <a:t>head</a:t>
            </a:r>
            <a:r>
              <a:rPr lang="es-ES" sz="1600" b="1" dirty="0">
                <a:latin typeface="Lucida Sans" panose="020B0602030504020204" pitchFamily="34" charset="77"/>
              </a:rPr>
              <a:t>&gt; </a:t>
            </a:r>
            <a:br>
              <a:rPr lang="es-ES" sz="1600" b="1" dirty="0">
                <a:latin typeface="Lucida Sans" panose="020B0602030504020204" pitchFamily="34" charset="77"/>
              </a:rPr>
            </a:br>
            <a:br>
              <a:rPr lang="es-ES" sz="1600" b="1" dirty="0">
                <a:latin typeface="Lucida Sans" panose="020B0602030504020204" pitchFamily="34" charset="77"/>
              </a:rPr>
            </a:br>
            <a:r>
              <a:rPr lang="es-ES" sz="1600" b="1" dirty="0">
                <a:latin typeface="Lucida Sans" panose="020B0602030504020204" pitchFamily="34" charset="77"/>
              </a:rPr>
              <a:t>&lt;</a:t>
            </a:r>
            <a:r>
              <a:rPr lang="es-ES" sz="1600" b="1" dirty="0" err="1">
                <a:solidFill>
                  <a:srgbClr val="FF0000"/>
                </a:solidFill>
                <a:latin typeface="Lucida Sans" panose="020B0602030504020204" pitchFamily="34" charset="77"/>
              </a:rPr>
              <a:t>tittle</a:t>
            </a:r>
            <a:r>
              <a:rPr lang="es-ES" sz="1600" b="1" dirty="0">
                <a:latin typeface="Lucida Sans" panose="020B0602030504020204" pitchFamily="34" charset="77"/>
              </a:rPr>
              <a:t>&gt; </a:t>
            </a:r>
            <a:r>
              <a:rPr lang="es-ES" sz="1600" dirty="0">
                <a:latin typeface="Lucida Sans" panose="020B0602030504020204" pitchFamily="34" charset="77"/>
              </a:rPr>
              <a:t>Título de la página</a:t>
            </a:r>
            <a:r>
              <a:rPr lang="es-ES" sz="1600" b="1" dirty="0">
                <a:latin typeface="Lucida Sans" panose="020B0602030504020204" pitchFamily="34" charset="77"/>
              </a:rPr>
              <a:t> &lt;/</a:t>
            </a:r>
            <a:r>
              <a:rPr lang="es-ES" sz="1600" b="1" dirty="0" err="1">
                <a:solidFill>
                  <a:srgbClr val="FF0000"/>
                </a:solidFill>
                <a:latin typeface="Lucida Sans" panose="020B0602030504020204" pitchFamily="34" charset="77"/>
              </a:rPr>
              <a:t>tittle</a:t>
            </a:r>
            <a:r>
              <a:rPr lang="es-ES" sz="1600" b="1" dirty="0">
                <a:latin typeface="Lucida Sans" panose="020B0602030504020204" pitchFamily="34" charset="77"/>
              </a:rPr>
              <a:t>&gt;</a:t>
            </a:r>
            <a:br>
              <a:rPr lang="es-ES" sz="1600" b="1" dirty="0">
                <a:latin typeface="Lucida Sans" panose="020B0602030504020204" pitchFamily="34" charset="77"/>
              </a:rPr>
            </a:br>
            <a:br>
              <a:rPr lang="es-ES" sz="1600" b="1" dirty="0">
                <a:latin typeface="Lucida Sans" panose="020B0602030504020204" pitchFamily="34" charset="77"/>
              </a:rPr>
            </a:br>
            <a:r>
              <a:rPr lang="es-ES" sz="1600" b="1" dirty="0">
                <a:latin typeface="Lucida Sans" panose="020B0602030504020204" pitchFamily="34" charset="77"/>
              </a:rPr>
              <a:t>&lt;</a:t>
            </a:r>
            <a:r>
              <a:rPr lang="es-ES" sz="1600" b="1" dirty="0">
                <a:solidFill>
                  <a:srgbClr val="FF0000"/>
                </a:solidFill>
                <a:latin typeface="Lucida Sans" panose="020B0602030504020204" pitchFamily="34" charset="77"/>
              </a:rPr>
              <a:t>meta</a:t>
            </a:r>
            <a:r>
              <a:rPr lang="es-ES" sz="1600" b="1" dirty="0">
                <a:latin typeface="Lucida Sans" panose="020B0602030504020204" pitchFamily="34" charset="77"/>
              </a:rPr>
              <a:t> </a:t>
            </a:r>
            <a:r>
              <a:rPr lang="es-ES" sz="1600" b="1" dirty="0" err="1">
                <a:solidFill>
                  <a:schemeClr val="accent2"/>
                </a:solidFill>
                <a:latin typeface="Lucida Sans" panose="020B0602030504020204" pitchFamily="34" charset="77"/>
              </a:rPr>
              <a:t>charset</a:t>
            </a:r>
            <a:r>
              <a:rPr lang="es-ES" sz="1600" b="1" dirty="0">
                <a:latin typeface="Lucida Sans" panose="020B0602030504020204" pitchFamily="34" charset="77"/>
              </a:rPr>
              <a:t>=</a:t>
            </a:r>
            <a:r>
              <a:rPr lang="es-ES" sz="1600" b="1" dirty="0">
                <a:solidFill>
                  <a:schemeClr val="accent6"/>
                </a:solidFill>
                <a:latin typeface="Lucida Sans" panose="020B0602030504020204" pitchFamily="34" charset="77"/>
              </a:rPr>
              <a:t>"</a:t>
            </a:r>
            <a:r>
              <a:rPr lang="es-ES" sz="1600" dirty="0">
                <a:solidFill>
                  <a:schemeClr val="accent6"/>
                </a:solidFill>
                <a:latin typeface="Lucida Sans" panose="020B0602030504020204" pitchFamily="34" charset="77"/>
              </a:rPr>
              <a:t>UTF-8</a:t>
            </a:r>
            <a:r>
              <a:rPr lang="es-ES" sz="1600" b="1" dirty="0">
                <a:solidFill>
                  <a:schemeClr val="accent6"/>
                </a:solidFill>
                <a:latin typeface="Lucida Sans" panose="020B0602030504020204" pitchFamily="34" charset="77"/>
              </a:rPr>
              <a:t>"</a:t>
            </a:r>
            <a:r>
              <a:rPr lang="es-ES" sz="1600" b="1" dirty="0">
                <a:latin typeface="Lucida Sans" panose="020B0602030504020204" pitchFamily="34" charset="77"/>
              </a:rPr>
              <a:t>&gt;</a:t>
            </a:r>
            <a:br>
              <a:rPr lang="es-ES" sz="1600" b="1" dirty="0">
                <a:latin typeface="Lucida Sans" panose="020B0602030504020204" pitchFamily="34" charset="77"/>
              </a:rPr>
            </a:br>
            <a:r>
              <a:rPr lang="es-ES" sz="1600" b="1" dirty="0">
                <a:latin typeface="Lucida Sans" panose="020B0602030504020204" pitchFamily="34" charset="77"/>
              </a:rPr>
              <a:t>&lt;</a:t>
            </a:r>
            <a:r>
              <a:rPr lang="es-ES" sz="1600" b="1" dirty="0">
                <a:solidFill>
                  <a:srgbClr val="FF0000"/>
                </a:solidFill>
                <a:latin typeface="Lucida Sans" panose="020B0602030504020204" pitchFamily="34" charset="77"/>
              </a:rPr>
              <a:t>meta</a:t>
            </a:r>
            <a:r>
              <a:rPr lang="es-ES" sz="1600" b="1" dirty="0">
                <a:latin typeface="Lucida Sans" panose="020B0602030504020204" pitchFamily="34" charset="77"/>
              </a:rPr>
              <a:t> </a:t>
            </a:r>
            <a:r>
              <a:rPr lang="es-ES" sz="1600" b="1" dirty="0" err="1">
                <a:solidFill>
                  <a:schemeClr val="accent2"/>
                </a:solidFill>
                <a:latin typeface="Lucida Sans" panose="020B0602030504020204" pitchFamily="34" charset="77"/>
              </a:rPr>
              <a:t>name</a:t>
            </a:r>
            <a:r>
              <a:rPr lang="es-ES" sz="1600" b="1" dirty="0">
                <a:latin typeface="Lucida Sans" panose="020B0602030504020204" pitchFamily="34" charset="77"/>
              </a:rPr>
              <a:t>=</a:t>
            </a:r>
            <a:r>
              <a:rPr lang="es-ES" sz="1600" b="1" dirty="0">
                <a:solidFill>
                  <a:schemeClr val="accent6"/>
                </a:solidFill>
                <a:latin typeface="Lucida Sans" panose="020B0602030504020204" pitchFamily="34" charset="77"/>
              </a:rPr>
              <a:t>"</a:t>
            </a:r>
            <a:r>
              <a:rPr lang="es-ES" sz="1600" dirty="0" err="1">
                <a:solidFill>
                  <a:schemeClr val="accent6"/>
                </a:solidFill>
                <a:latin typeface="Lucida Sans" panose="020B0602030504020204" pitchFamily="34" charset="77"/>
              </a:rPr>
              <a:t>description</a:t>
            </a:r>
            <a:r>
              <a:rPr lang="es-ES" sz="1600" b="1" dirty="0">
                <a:solidFill>
                  <a:schemeClr val="accent6"/>
                </a:solidFill>
                <a:latin typeface="Lucida Sans" panose="020B0602030504020204" pitchFamily="34" charset="77"/>
              </a:rPr>
              <a:t>"</a:t>
            </a:r>
            <a:r>
              <a:rPr lang="es-ES" sz="1600" b="1" dirty="0">
                <a:latin typeface="Lucida Sans" panose="020B0602030504020204" pitchFamily="34" charset="77"/>
              </a:rPr>
              <a:t> </a:t>
            </a:r>
            <a:r>
              <a:rPr lang="es-ES" sz="1600" b="1" dirty="0" err="1">
                <a:solidFill>
                  <a:schemeClr val="accent2"/>
                </a:solidFill>
                <a:latin typeface="Lucida Sans" panose="020B0602030504020204" pitchFamily="34" charset="77"/>
              </a:rPr>
              <a:t>content</a:t>
            </a:r>
            <a:r>
              <a:rPr lang="es-ES" sz="1600" b="1" dirty="0">
                <a:latin typeface="Lucida Sans" panose="020B0602030504020204" pitchFamily="34" charset="77"/>
              </a:rPr>
              <a:t>=</a:t>
            </a:r>
            <a:r>
              <a:rPr lang="es-ES" sz="1600" b="1" dirty="0">
                <a:solidFill>
                  <a:schemeClr val="accent6"/>
                </a:solidFill>
                <a:latin typeface="Lucida Sans" panose="020B0602030504020204" pitchFamily="34" charset="77"/>
              </a:rPr>
              <a:t>"</a:t>
            </a:r>
            <a:r>
              <a:rPr lang="es-ES" sz="1600" dirty="0">
                <a:solidFill>
                  <a:schemeClr val="accent6"/>
                </a:solidFill>
                <a:latin typeface="Lucida Sans" panose="020B0602030504020204" pitchFamily="34" charset="77"/>
              </a:rPr>
              <a:t>Free Web </a:t>
            </a:r>
            <a:r>
              <a:rPr lang="es-ES" sz="1600" dirty="0" err="1">
                <a:solidFill>
                  <a:schemeClr val="accent6"/>
                </a:solidFill>
                <a:latin typeface="Lucida Sans" panose="020B0602030504020204" pitchFamily="34" charset="77"/>
              </a:rPr>
              <a:t>tutorials</a:t>
            </a:r>
            <a:r>
              <a:rPr lang="es-ES" sz="1600" b="1" dirty="0">
                <a:solidFill>
                  <a:schemeClr val="accent6"/>
                </a:solidFill>
                <a:latin typeface="Lucida Sans" panose="020B0602030504020204" pitchFamily="34" charset="77"/>
              </a:rPr>
              <a:t>"</a:t>
            </a:r>
            <a:r>
              <a:rPr lang="es-ES" sz="1600" b="1" dirty="0">
                <a:latin typeface="Lucida Sans" panose="020B0602030504020204" pitchFamily="34" charset="77"/>
              </a:rPr>
              <a:t>&gt;</a:t>
            </a:r>
            <a:br>
              <a:rPr lang="es-ES" sz="1600" b="1" dirty="0">
                <a:latin typeface="Lucida Sans" panose="020B0602030504020204" pitchFamily="34" charset="77"/>
              </a:rPr>
            </a:br>
            <a:r>
              <a:rPr lang="es-ES" sz="1600" b="1" dirty="0">
                <a:latin typeface="Lucida Sans" panose="020B0602030504020204" pitchFamily="34" charset="77"/>
              </a:rPr>
              <a:t>&lt;</a:t>
            </a:r>
            <a:r>
              <a:rPr lang="es-ES" sz="1600" b="1" dirty="0">
                <a:solidFill>
                  <a:srgbClr val="FF0000"/>
                </a:solidFill>
                <a:latin typeface="Lucida Sans" panose="020B0602030504020204" pitchFamily="34" charset="77"/>
              </a:rPr>
              <a:t>meta</a:t>
            </a:r>
            <a:r>
              <a:rPr lang="es-ES" sz="1600" b="1" dirty="0">
                <a:latin typeface="Lucida Sans" panose="020B0602030504020204" pitchFamily="34" charset="77"/>
              </a:rPr>
              <a:t> </a:t>
            </a:r>
            <a:r>
              <a:rPr lang="es-ES" sz="1600" b="1" dirty="0" err="1">
                <a:solidFill>
                  <a:schemeClr val="accent2"/>
                </a:solidFill>
                <a:latin typeface="Lucida Sans" panose="020B0602030504020204" pitchFamily="34" charset="77"/>
              </a:rPr>
              <a:t>name</a:t>
            </a:r>
            <a:r>
              <a:rPr lang="es-ES" sz="1600" b="1" dirty="0">
                <a:latin typeface="Lucida Sans" panose="020B0602030504020204" pitchFamily="34" charset="77"/>
              </a:rPr>
              <a:t>=</a:t>
            </a:r>
            <a:r>
              <a:rPr lang="es-ES" sz="1600" b="1" dirty="0">
                <a:solidFill>
                  <a:schemeClr val="accent6"/>
                </a:solidFill>
                <a:latin typeface="Lucida Sans" panose="020B0602030504020204" pitchFamily="34" charset="77"/>
              </a:rPr>
              <a:t>"</a:t>
            </a:r>
            <a:r>
              <a:rPr lang="es-ES" sz="1600" dirty="0" err="1">
                <a:solidFill>
                  <a:schemeClr val="accent6"/>
                </a:solidFill>
                <a:latin typeface="Lucida Sans" panose="020B0602030504020204" pitchFamily="34" charset="77"/>
              </a:rPr>
              <a:t>keywords</a:t>
            </a:r>
            <a:r>
              <a:rPr lang="es-ES" sz="1600" b="1" dirty="0">
                <a:solidFill>
                  <a:schemeClr val="accent6"/>
                </a:solidFill>
                <a:latin typeface="Lucida Sans" panose="020B0602030504020204" pitchFamily="34" charset="77"/>
              </a:rPr>
              <a:t>"</a:t>
            </a:r>
            <a:r>
              <a:rPr lang="es-ES" sz="1600" b="1" dirty="0">
                <a:latin typeface="Lucida Sans" panose="020B0602030504020204" pitchFamily="34" charset="77"/>
              </a:rPr>
              <a:t> </a:t>
            </a:r>
            <a:r>
              <a:rPr lang="es-ES" sz="1600" b="1" dirty="0" err="1">
                <a:solidFill>
                  <a:schemeClr val="accent2"/>
                </a:solidFill>
                <a:latin typeface="Lucida Sans" panose="020B0602030504020204" pitchFamily="34" charset="77"/>
              </a:rPr>
              <a:t>content</a:t>
            </a:r>
            <a:r>
              <a:rPr lang="es-ES" sz="1600" b="1" dirty="0">
                <a:latin typeface="Lucida Sans" panose="020B0602030504020204" pitchFamily="34" charset="77"/>
              </a:rPr>
              <a:t>=</a:t>
            </a:r>
            <a:r>
              <a:rPr lang="es-ES" sz="1600" b="1" dirty="0">
                <a:solidFill>
                  <a:schemeClr val="accent6"/>
                </a:solidFill>
                <a:latin typeface="Lucida Sans" panose="020B0602030504020204" pitchFamily="34" charset="77"/>
              </a:rPr>
              <a:t>"</a:t>
            </a:r>
            <a:r>
              <a:rPr lang="es-ES" sz="1600" dirty="0" err="1">
                <a:solidFill>
                  <a:schemeClr val="accent6"/>
                </a:solidFill>
                <a:latin typeface="Lucida Sans" panose="020B0602030504020204" pitchFamily="34" charset="77"/>
              </a:rPr>
              <a:t>HTML,CSS,XML,JavaScript</a:t>
            </a:r>
            <a:r>
              <a:rPr lang="es-ES" sz="1600" b="1" dirty="0">
                <a:solidFill>
                  <a:schemeClr val="accent6"/>
                </a:solidFill>
                <a:latin typeface="Lucida Sans" panose="020B0602030504020204" pitchFamily="34" charset="77"/>
              </a:rPr>
              <a:t>"</a:t>
            </a:r>
            <a:r>
              <a:rPr lang="es-ES" sz="1600" b="1" dirty="0">
                <a:latin typeface="Lucida Sans" panose="020B0602030504020204" pitchFamily="34" charset="77"/>
              </a:rPr>
              <a:t>&gt;</a:t>
            </a:r>
            <a:br>
              <a:rPr lang="es-ES" sz="1600" b="1" dirty="0">
                <a:latin typeface="Lucida Sans" panose="020B0602030504020204" pitchFamily="34" charset="77"/>
              </a:rPr>
            </a:br>
            <a:r>
              <a:rPr lang="es-ES" sz="1600" b="1" dirty="0">
                <a:latin typeface="Lucida Sans" panose="020B0602030504020204" pitchFamily="34" charset="77"/>
              </a:rPr>
              <a:t>&lt;</a:t>
            </a:r>
            <a:r>
              <a:rPr lang="es-ES" sz="1600" b="1" dirty="0">
                <a:solidFill>
                  <a:srgbClr val="FF0000"/>
                </a:solidFill>
                <a:latin typeface="Lucida Sans" panose="020B0602030504020204" pitchFamily="34" charset="77"/>
              </a:rPr>
              <a:t>meta</a:t>
            </a:r>
            <a:r>
              <a:rPr lang="es-ES" sz="1600" b="1" dirty="0">
                <a:latin typeface="Lucida Sans" panose="020B0602030504020204" pitchFamily="34" charset="77"/>
              </a:rPr>
              <a:t> </a:t>
            </a:r>
            <a:r>
              <a:rPr lang="es-ES" sz="1600" b="1" dirty="0" err="1">
                <a:solidFill>
                  <a:schemeClr val="accent2"/>
                </a:solidFill>
                <a:latin typeface="Lucida Sans" panose="020B0602030504020204" pitchFamily="34" charset="77"/>
              </a:rPr>
              <a:t>name</a:t>
            </a:r>
            <a:r>
              <a:rPr lang="es-ES" sz="1600" b="1" dirty="0">
                <a:latin typeface="Lucida Sans" panose="020B0602030504020204" pitchFamily="34" charset="77"/>
              </a:rPr>
              <a:t>=</a:t>
            </a:r>
            <a:r>
              <a:rPr lang="es-ES" sz="1600" b="1" dirty="0">
                <a:solidFill>
                  <a:schemeClr val="accent6"/>
                </a:solidFill>
                <a:latin typeface="Lucida Sans" panose="020B0602030504020204" pitchFamily="34" charset="77"/>
              </a:rPr>
              <a:t>"</a:t>
            </a:r>
            <a:r>
              <a:rPr lang="es-ES" sz="1600" dirty="0" err="1">
                <a:solidFill>
                  <a:schemeClr val="accent6"/>
                </a:solidFill>
                <a:latin typeface="Lucida Sans" panose="020B0602030504020204" pitchFamily="34" charset="77"/>
              </a:rPr>
              <a:t>author</a:t>
            </a:r>
            <a:r>
              <a:rPr lang="es-ES" sz="1600" b="1" dirty="0">
                <a:solidFill>
                  <a:schemeClr val="accent6"/>
                </a:solidFill>
                <a:latin typeface="Lucida Sans" panose="020B0602030504020204" pitchFamily="34" charset="77"/>
              </a:rPr>
              <a:t>"</a:t>
            </a:r>
            <a:r>
              <a:rPr lang="es-ES" sz="1600" b="1" dirty="0">
                <a:latin typeface="Lucida Sans" panose="020B0602030504020204" pitchFamily="34" charset="77"/>
              </a:rPr>
              <a:t> </a:t>
            </a:r>
            <a:r>
              <a:rPr lang="es-ES" sz="1600" b="1" dirty="0" err="1">
                <a:solidFill>
                  <a:schemeClr val="accent2"/>
                </a:solidFill>
                <a:latin typeface="Lucida Sans" panose="020B0602030504020204" pitchFamily="34" charset="77"/>
              </a:rPr>
              <a:t>content</a:t>
            </a:r>
            <a:r>
              <a:rPr lang="es-ES" sz="1600" b="1" dirty="0">
                <a:latin typeface="Lucida Sans" panose="020B0602030504020204" pitchFamily="34" charset="77"/>
              </a:rPr>
              <a:t>=</a:t>
            </a:r>
            <a:r>
              <a:rPr lang="es-ES" sz="1600" b="1" dirty="0">
                <a:solidFill>
                  <a:schemeClr val="accent6"/>
                </a:solidFill>
                <a:latin typeface="Lucida Sans" panose="020B0602030504020204" pitchFamily="34" charset="77"/>
              </a:rPr>
              <a:t>"</a:t>
            </a:r>
            <a:r>
              <a:rPr lang="es-ES" sz="1600" dirty="0">
                <a:solidFill>
                  <a:schemeClr val="accent6"/>
                </a:solidFill>
                <a:latin typeface="Lucida Sans" panose="020B0602030504020204" pitchFamily="34" charset="77"/>
              </a:rPr>
              <a:t>John </a:t>
            </a:r>
            <a:r>
              <a:rPr lang="es-ES" sz="1600" dirty="0" err="1">
                <a:solidFill>
                  <a:schemeClr val="accent6"/>
                </a:solidFill>
                <a:latin typeface="Lucida Sans" panose="020B0602030504020204" pitchFamily="34" charset="77"/>
              </a:rPr>
              <a:t>Doe</a:t>
            </a:r>
            <a:r>
              <a:rPr lang="es-ES" sz="1600" b="1" dirty="0">
                <a:solidFill>
                  <a:schemeClr val="accent6"/>
                </a:solidFill>
                <a:latin typeface="Lucida Sans" panose="020B0602030504020204" pitchFamily="34" charset="77"/>
              </a:rPr>
              <a:t>"</a:t>
            </a:r>
            <a:r>
              <a:rPr lang="es-ES" sz="1600" b="1" dirty="0">
                <a:latin typeface="Lucida Sans" panose="020B0602030504020204" pitchFamily="34" charset="77"/>
              </a:rPr>
              <a:t>&gt;</a:t>
            </a:r>
            <a:br>
              <a:rPr lang="es-ES" sz="1600" b="1" dirty="0">
                <a:latin typeface="Lucida Sans" panose="020B0602030504020204" pitchFamily="34" charset="77"/>
              </a:rPr>
            </a:br>
            <a:br>
              <a:rPr lang="es-ES" sz="1600" b="1" dirty="0">
                <a:latin typeface="Lucida Sans" panose="020B0602030504020204" pitchFamily="34" charset="77"/>
              </a:rPr>
            </a:br>
            <a:r>
              <a:rPr lang="es-ES" sz="1600" b="1" dirty="0">
                <a:latin typeface="Lucida Sans" panose="020B0602030504020204" pitchFamily="34" charset="77"/>
              </a:rPr>
              <a:t>&lt;/</a:t>
            </a:r>
            <a:r>
              <a:rPr lang="es-ES" sz="1600" b="1" dirty="0">
                <a:solidFill>
                  <a:srgbClr val="FF0000"/>
                </a:solidFill>
                <a:latin typeface="Lucida Sans" panose="020B0602030504020204" pitchFamily="34" charset="77"/>
              </a:rPr>
              <a:t>head</a:t>
            </a:r>
            <a:r>
              <a:rPr lang="es-ES" sz="1600" b="1" dirty="0">
                <a:latin typeface="Lucida Sans" panose="020B0602030504020204" pitchFamily="34" charset="77"/>
              </a:rPr>
              <a:t>&gt;</a:t>
            </a:r>
            <a:endParaRPr lang="es-ES" sz="1600" dirty="0">
              <a:latin typeface="Lucida Sans" panose="020B0602030504020204" pitchFamily="34" charset="77"/>
            </a:endParaRPr>
          </a:p>
          <a:p>
            <a:pPr marL="0" indent="0">
              <a:buClr>
                <a:srgbClr val="E63E30"/>
              </a:buClr>
              <a:buNone/>
            </a:pPr>
            <a:r>
              <a:rPr lang="es-ES" sz="1600" dirty="0">
                <a:solidFill>
                  <a:schemeClr val="tx1"/>
                </a:solidFill>
                <a:latin typeface="Lucida Sans" panose="020B0602030504020204"/>
              </a:rPr>
              <a:t> </a:t>
            </a:r>
          </a:p>
          <a:p>
            <a:pPr>
              <a:buClr>
                <a:srgbClr val="E63E30"/>
              </a:buClr>
            </a:pP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>
              <a:buClr>
                <a:srgbClr val="E63E30"/>
              </a:buClr>
              <a:buNone/>
            </a:pPr>
            <a:br>
              <a:rPr lang="es-ES" sz="3400" b="1" dirty="0">
                <a:solidFill>
                  <a:schemeClr val="tx1"/>
                </a:solidFill>
                <a:latin typeface="Lucida Sans" panose="020B0602030504020204"/>
              </a:rPr>
            </a:br>
            <a:br>
              <a:rPr lang="es-ES" sz="3400" b="1" dirty="0">
                <a:solidFill>
                  <a:schemeClr val="tx1"/>
                </a:solidFill>
                <a:latin typeface="Lucida Sans" panose="020B0602030504020204"/>
              </a:rPr>
            </a:br>
            <a:b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</a:br>
            <a:b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</a:br>
            <a:b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</a:br>
            <a:br>
              <a:rPr lang="es-ES" sz="1600" b="1" dirty="0">
                <a:latin typeface="Lucida Sans" panose="020B0602030504020204"/>
              </a:rPr>
            </a:br>
            <a:br>
              <a:rPr lang="es-ES" sz="1600" b="1" dirty="0">
                <a:latin typeface="Lucida Sans" panose="020B0602030504020204"/>
              </a:rPr>
            </a:br>
            <a:r>
              <a:rPr lang="es-ES" sz="1200" b="1" dirty="0">
                <a:latin typeface="Lucida Sans" panose="020B0602030504020204"/>
              </a:rPr>
              <a:t>               </a:t>
            </a:r>
            <a:endParaRPr lang="es-ES" sz="1600" b="1" dirty="0">
              <a:latin typeface="Lucida Sans" panose="020B0602030504020204"/>
            </a:endParaRPr>
          </a:p>
          <a:p>
            <a:pPr marL="0" indent="0">
              <a:buClr>
                <a:srgbClr val="E63E30"/>
              </a:buClr>
              <a:buNone/>
            </a:pPr>
            <a:br>
              <a:rPr lang="es-ES" sz="1600" dirty="0">
                <a:solidFill>
                  <a:schemeClr val="tx1"/>
                </a:solidFill>
                <a:latin typeface="Lucida Sans" panose="020B0602030504020204"/>
              </a:rPr>
            </a:br>
            <a:b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</a:br>
            <a:endParaRPr lang="en-GB" sz="16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n-GB" sz="16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</p:txBody>
      </p:sp>
      <p:pic>
        <p:nvPicPr>
          <p:cNvPr id="12" name="Picture 2" descr="MMA - Master Marketing Automation">
            <a:extLst>
              <a:ext uri="{FF2B5EF4-FFF2-40B4-BE49-F238E27FC236}">
                <a16:creationId xmlns:a16="http://schemas.microsoft.com/office/drawing/2014/main" id="{B9039389-5293-D145-9E3E-ED9270C06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427" y="117077"/>
            <a:ext cx="1073342" cy="5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118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81921" y="461620"/>
            <a:ext cx="11071800" cy="447100"/>
          </a:xfrm>
        </p:spPr>
        <p:txBody>
          <a:bodyPr/>
          <a:lstStyle/>
          <a:p>
            <a:r>
              <a:rPr lang="es-ES" sz="2800" dirty="0">
                <a:latin typeface="Lucida Sans" panose="020B0602030504020204"/>
                <a:ea typeface="Open Sans" panose="020B0606030504020204" pitchFamily="34" charset="0"/>
                <a:cs typeface="Open Sans" panose="020B0606030504020204" pitchFamily="34" charset="0"/>
              </a:rPr>
              <a:t>CSS. </a:t>
            </a:r>
            <a:r>
              <a:rPr lang="es-ES" sz="2800" dirty="0" err="1">
                <a:latin typeface="Lucida Sans" panose="020B0602030504020204"/>
                <a:ea typeface="Open Sans" panose="020B0606030504020204" pitchFamily="34" charset="0"/>
                <a:cs typeface="Open Sans" panose="020B0606030504020204" pitchFamily="34" charset="0"/>
              </a:rPr>
              <a:t>Internal</a:t>
            </a:r>
            <a:endParaRPr lang="es-ES" sz="2800" dirty="0">
              <a:latin typeface="Lucida Sans" panose="020B060203050402020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Marcador de texto 3">
            <a:extLst>
              <a:ext uri="{FF2B5EF4-FFF2-40B4-BE49-F238E27FC236}">
                <a16:creationId xmlns:a16="http://schemas.microsoft.com/office/drawing/2014/main" id="{BA918D6B-D372-284F-8E41-22A44AED94B0}"/>
              </a:ext>
            </a:extLst>
          </p:cNvPr>
          <p:cNvSpPr>
            <a:spLocks noGrp="1"/>
          </p:cNvSpPr>
          <p:nvPr/>
        </p:nvSpPr>
        <p:spPr>
          <a:xfrm>
            <a:off x="263352" y="1308488"/>
            <a:ext cx="10657184" cy="392320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63E30"/>
              </a:buClr>
            </a:pPr>
            <a:r>
              <a:rPr lang="es-ES" sz="1600" dirty="0">
                <a:solidFill>
                  <a:schemeClr val="tx1"/>
                </a:solidFill>
                <a:latin typeface="Lucida Sans" panose="020B0602030504020204"/>
              </a:rPr>
              <a:t>Esto es un ejemplo de un CSS interno:</a:t>
            </a:r>
            <a:endParaRPr lang="es-ES" sz="1600" b="1" dirty="0">
              <a:latin typeface="Lucida Sans" panose="020B0602030504020204" pitchFamily="34" charset="77"/>
            </a:endParaRPr>
          </a:p>
          <a:p>
            <a:pPr>
              <a:buClr>
                <a:srgbClr val="E63E30"/>
              </a:buClr>
            </a:pP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>
              <a:buClr>
                <a:srgbClr val="E63E30"/>
              </a:buClr>
              <a:buNone/>
            </a:pPr>
            <a:r>
              <a:rPr lang="es-ES" sz="1600" dirty="0">
                <a:solidFill>
                  <a:schemeClr val="tx1"/>
                </a:solidFill>
                <a:latin typeface="Lucida Sans" panose="020B0602030504020204"/>
              </a:rPr>
              <a:t> </a:t>
            </a:r>
          </a:p>
          <a:p>
            <a:pPr>
              <a:buClr>
                <a:srgbClr val="E63E30"/>
              </a:buClr>
            </a:pP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>
              <a:buClr>
                <a:srgbClr val="E63E30"/>
              </a:buClr>
              <a:buNone/>
            </a:pPr>
            <a:br>
              <a:rPr lang="es-ES" sz="3400" b="1" dirty="0">
                <a:solidFill>
                  <a:schemeClr val="tx1"/>
                </a:solidFill>
                <a:latin typeface="Lucida Sans" panose="020B0602030504020204"/>
              </a:rPr>
            </a:br>
            <a:br>
              <a:rPr lang="es-ES" sz="3400" b="1" dirty="0">
                <a:solidFill>
                  <a:schemeClr val="tx1"/>
                </a:solidFill>
                <a:latin typeface="Lucida Sans" panose="020B0602030504020204"/>
              </a:rPr>
            </a:br>
            <a:b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</a:br>
            <a:b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</a:br>
            <a:b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</a:br>
            <a:br>
              <a:rPr lang="es-ES" sz="1600" b="1" dirty="0">
                <a:latin typeface="Lucida Sans" panose="020B0602030504020204"/>
              </a:rPr>
            </a:br>
            <a:br>
              <a:rPr lang="es-ES" sz="1600" b="1" dirty="0">
                <a:latin typeface="Lucida Sans" panose="020B0602030504020204"/>
              </a:rPr>
            </a:br>
            <a:r>
              <a:rPr lang="es-ES" sz="1200" b="1" dirty="0">
                <a:latin typeface="Lucida Sans" panose="020B0602030504020204"/>
              </a:rPr>
              <a:t>               </a:t>
            </a:r>
            <a:endParaRPr lang="es-ES" sz="1600" b="1" dirty="0">
              <a:latin typeface="Lucida Sans" panose="020B0602030504020204"/>
            </a:endParaRPr>
          </a:p>
          <a:p>
            <a:pPr marL="0" indent="0">
              <a:buClr>
                <a:srgbClr val="E63E30"/>
              </a:buClr>
              <a:buNone/>
            </a:pPr>
            <a:br>
              <a:rPr lang="es-ES" sz="1600" dirty="0">
                <a:solidFill>
                  <a:schemeClr val="tx1"/>
                </a:solidFill>
                <a:latin typeface="Lucida Sans" panose="020B0602030504020204"/>
              </a:rPr>
            </a:br>
            <a:b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</a:br>
            <a:endParaRPr lang="en-GB" sz="16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n-GB" sz="16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</p:txBody>
      </p:sp>
      <p:pic>
        <p:nvPicPr>
          <p:cNvPr id="12" name="Picture 2" descr="MMA - Master Marketing Automation">
            <a:extLst>
              <a:ext uri="{FF2B5EF4-FFF2-40B4-BE49-F238E27FC236}">
                <a16:creationId xmlns:a16="http://schemas.microsoft.com/office/drawing/2014/main" id="{B9039389-5293-D145-9E3E-ED9270C06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427" y="117077"/>
            <a:ext cx="1073342" cy="5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hlinkClick r:id="rId4"/>
            <a:extLst>
              <a:ext uri="{FF2B5EF4-FFF2-40B4-BE49-F238E27FC236}">
                <a16:creationId xmlns:a16="http://schemas.microsoft.com/office/drawing/2014/main" id="{C4E08E48-B48C-6742-B7A6-BA3E13B514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732" y="1844824"/>
            <a:ext cx="4483100" cy="4254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1AA8D9-DE80-4844-AA61-FB838D3122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645" y="260648"/>
            <a:ext cx="3581400" cy="618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719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81921" y="461620"/>
            <a:ext cx="11071800" cy="447100"/>
          </a:xfrm>
        </p:spPr>
        <p:txBody>
          <a:bodyPr/>
          <a:lstStyle/>
          <a:p>
            <a:r>
              <a:rPr lang="es-ES" sz="2800" dirty="0">
                <a:latin typeface="Lucida Sans" panose="020B0602030504020204"/>
                <a:ea typeface="Open Sans" panose="020B0606030504020204" pitchFamily="34" charset="0"/>
                <a:cs typeface="Open Sans" panose="020B0606030504020204" pitchFamily="34" charset="0"/>
              </a:rPr>
              <a:t>CSS. </a:t>
            </a:r>
            <a:r>
              <a:rPr lang="es-ES" sz="2800" dirty="0" err="1">
                <a:latin typeface="Lucida Sans" panose="020B0602030504020204"/>
                <a:ea typeface="Open Sans" panose="020B0606030504020204" pitchFamily="34" charset="0"/>
                <a:cs typeface="Open Sans" panose="020B0606030504020204" pitchFamily="34" charset="0"/>
              </a:rPr>
              <a:t>External</a:t>
            </a:r>
            <a:endParaRPr lang="es-ES" sz="2800" dirty="0">
              <a:latin typeface="Lucida Sans" panose="020B060203050402020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Marcador de texto 3">
            <a:extLst>
              <a:ext uri="{FF2B5EF4-FFF2-40B4-BE49-F238E27FC236}">
                <a16:creationId xmlns:a16="http://schemas.microsoft.com/office/drawing/2014/main" id="{BA918D6B-D372-284F-8E41-22A44AED94B0}"/>
              </a:ext>
            </a:extLst>
          </p:cNvPr>
          <p:cNvSpPr>
            <a:spLocks noGrp="1"/>
          </p:cNvSpPr>
          <p:nvPr/>
        </p:nvSpPr>
        <p:spPr>
          <a:xfrm>
            <a:off x="263352" y="1308488"/>
            <a:ext cx="10657184" cy="752360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63E30"/>
              </a:buClr>
            </a:pPr>
            <a:r>
              <a:rPr lang="es-ES" sz="1600" dirty="0">
                <a:solidFill>
                  <a:schemeClr val="tx1"/>
                </a:solidFill>
                <a:latin typeface="Lucida Sans" panose="020B0602030504020204"/>
              </a:rPr>
              <a:t>Cuando utilizamos un CSS externo. Hacemos una llamada (imagen de la izquierda) al archivo .</a:t>
            </a:r>
            <a:r>
              <a:rPr lang="es-ES" sz="1600" dirty="0" err="1">
                <a:solidFill>
                  <a:schemeClr val="tx1"/>
                </a:solidFill>
                <a:latin typeface="Lucida Sans" panose="020B0602030504020204"/>
              </a:rPr>
              <a:t>css</a:t>
            </a:r>
            <a:r>
              <a:rPr lang="es-ES" sz="1600" dirty="0">
                <a:solidFill>
                  <a:schemeClr val="tx1"/>
                </a:solidFill>
                <a:latin typeface="Lucida Sans" panose="020B0602030504020204"/>
              </a:rPr>
              <a:t> (imagen de la derecha) dentro de la etiqueta </a:t>
            </a:r>
            <a:r>
              <a:rPr lang="es-ES" sz="1600" b="1" dirty="0">
                <a:latin typeface="Lucida Sans" panose="020B0602030504020204" pitchFamily="34" charset="77"/>
              </a:rPr>
              <a:t>&lt;</a:t>
            </a:r>
            <a:r>
              <a:rPr lang="es-ES" sz="1600" b="1" dirty="0">
                <a:solidFill>
                  <a:srgbClr val="FF0000"/>
                </a:solidFill>
                <a:latin typeface="Lucida Sans" panose="020B0602030504020204" pitchFamily="34" charset="77"/>
              </a:rPr>
              <a:t>head</a:t>
            </a:r>
            <a:r>
              <a:rPr lang="es-ES" sz="1600" b="1" dirty="0">
                <a:latin typeface="Lucida Sans" panose="020B0602030504020204" pitchFamily="34" charset="77"/>
              </a:rPr>
              <a:t>&gt; &lt;/</a:t>
            </a:r>
            <a:r>
              <a:rPr lang="es-ES" sz="1600" b="1" dirty="0">
                <a:solidFill>
                  <a:srgbClr val="FF0000"/>
                </a:solidFill>
                <a:latin typeface="Lucida Sans" panose="020B0602030504020204" pitchFamily="34" charset="77"/>
              </a:rPr>
              <a:t>head</a:t>
            </a:r>
            <a:r>
              <a:rPr lang="es-ES" sz="1600" b="1" dirty="0">
                <a:latin typeface="Lucida Sans" panose="020B0602030504020204" pitchFamily="34" charset="77"/>
              </a:rPr>
              <a:t>&gt; </a:t>
            </a:r>
            <a:b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</a:br>
            <a:br>
              <a:rPr lang="es-ES" sz="1600" b="1" dirty="0">
                <a:latin typeface="Lucida Sans" panose="020B0602030504020204"/>
              </a:rPr>
            </a:br>
            <a:br>
              <a:rPr lang="es-ES" sz="1600" b="1" dirty="0">
                <a:latin typeface="Lucida Sans" panose="020B0602030504020204"/>
              </a:rPr>
            </a:br>
            <a:r>
              <a:rPr lang="es-ES" sz="1200" b="1" dirty="0">
                <a:latin typeface="Lucida Sans" panose="020B0602030504020204"/>
              </a:rPr>
              <a:t>               </a:t>
            </a:r>
            <a:endParaRPr lang="es-ES" sz="1600" b="1" dirty="0">
              <a:latin typeface="Lucida Sans" panose="020B0602030504020204"/>
            </a:endParaRPr>
          </a:p>
          <a:p>
            <a:pPr marL="0" indent="0">
              <a:buClr>
                <a:srgbClr val="E63E30"/>
              </a:buClr>
              <a:buNone/>
            </a:pPr>
            <a:br>
              <a:rPr lang="es-ES" sz="1600" dirty="0">
                <a:solidFill>
                  <a:schemeClr val="tx1"/>
                </a:solidFill>
                <a:latin typeface="Lucida Sans" panose="020B0602030504020204"/>
              </a:rPr>
            </a:br>
            <a:b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</a:br>
            <a:endParaRPr lang="en-GB" sz="16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n-GB" sz="16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</p:txBody>
      </p:sp>
      <p:pic>
        <p:nvPicPr>
          <p:cNvPr id="12" name="Picture 2" descr="MMA - Master Marketing Automation">
            <a:extLst>
              <a:ext uri="{FF2B5EF4-FFF2-40B4-BE49-F238E27FC236}">
                <a16:creationId xmlns:a16="http://schemas.microsoft.com/office/drawing/2014/main" id="{B9039389-5293-D145-9E3E-ED9270C06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427" y="117077"/>
            <a:ext cx="1073342" cy="5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22C4D9-75FA-5C40-9623-B52B5EF43C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225" y="2460616"/>
            <a:ext cx="4464496" cy="36570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6FEB7A-834C-1345-B562-6505405671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45" y="2460616"/>
            <a:ext cx="4811720" cy="356067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6CDB10E-614C-594C-977E-2935A3BBE1CA}"/>
              </a:ext>
            </a:extLst>
          </p:cNvPr>
          <p:cNvCxnSpPr/>
          <p:nvPr/>
        </p:nvCxnSpPr>
        <p:spPr>
          <a:xfrm>
            <a:off x="1055440" y="3789040"/>
            <a:ext cx="417646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310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81921" y="404664"/>
            <a:ext cx="11071800" cy="447100"/>
          </a:xfrm>
        </p:spPr>
        <p:txBody>
          <a:bodyPr/>
          <a:lstStyle/>
          <a:p>
            <a:r>
              <a:rPr lang="es-ES" sz="2800" dirty="0">
                <a:latin typeface="Lucida Sans" panose="020B0602030504020204"/>
                <a:ea typeface="Open Sans" panose="020B0606030504020204" pitchFamily="34" charset="0"/>
                <a:cs typeface="Open Sans" panose="020B0606030504020204" pitchFamily="34" charset="0"/>
              </a:rPr>
              <a:t>CSS. Clases</a:t>
            </a:r>
          </a:p>
        </p:txBody>
      </p:sp>
      <p:sp>
        <p:nvSpPr>
          <p:cNvPr id="6" name="Marcador de texto 3">
            <a:extLst>
              <a:ext uri="{FF2B5EF4-FFF2-40B4-BE49-F238E27FC236}">
                <a16:creationId xmlns:a16="http://schemas.microsoft.com/office/drawing/2014/main" id="{BA918D6B-D372-284F-8E41-22A44AED94B0}"/>
              </a:ext>
            </a:extLst>
          </p:cNvPr>
          <p:cNvSpPr>
            <a:spLocks noGrp="1"/>
          </p:cNvSpPr>
          <p:nvPr/>
        </p:nvSpPr>
        <p:spPr>
          <a:xfrm>
            <a:off x="263352" y="1124744"/>
            <a:ext cx="10657184" cy="4496776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63E30"/>
              </a:buClr>
            </a:pPr>
            <a:r>
              <a:rPr lang="es-ES" sz="1600" dirty="0">
                <a:solidFill>
                  <a:schemeClr val="tx1"/>
                </a:solidFill>
                <a:latin typeface="Lucida Sans" panose="020B0602030504020204"/>
              </a:rPr>
              <a:t>Las clases nos sirven para poder asignar distintos estilos a un mismo elemento.</a:t>
            </a:r>
          </a:p>
          <a:p>
            <a:pPr>
              <a:buClr>
                <a:srgbClr val="E63E30"/>
              </a:buClr>
            </a:pP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  <a:p>
            <a:pPr>
              <a:buClr>
                <a:srgbClr val="E63E30"/>
              </a:buClr>
            </a:pPr>
            <a:r>
              <a:rPr lang="es-ES" sz="1600" dirty="0">
                <a:solidFill>
                  <a:schemeClr val="tx1"/>
                </a:solidFill>
                <a:latin typeface="Lucida Sans" panose="020B0602030504020204"/>
              </a:rPr>
              <a:t>Si no usamos clases:</a:t>
            </a:r>
          </a:p>
          <a:p>
            <a:pPr>
              <a:buClr>
                <a:srgbClr val="E63E30"/>
              </a:buClr>
            </a:pP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  <a:p>
            <a:pPr>
              <a:buClr>
                <a:srgbClr val="E63E30"/>
              </a:buClr>
            </a:pP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  <a:p>
            <a:pPr>
              <a:buClr>
                <a:srgbClr val="E63E30"/>
              </a:buClr>
            </a:pP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  <a:p>
            <a:pPr>
              <a:buClr>
                <a:srgbClr val="E63E30"/>
              </a:buClr>
            </a:pP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  <a:p>
            <a:pPr>
              <a:buClr>
                <a:srgbClr val="E63E30"/>
              </a:buClr>
            </a:pP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  <a:p>
            <a:pPr>
              <a:buClr>
                <a:srgbClr val="E63E30"/>
              </a:buClr>
            </a:pP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En cambio, si hacemos uso de clases:</a:t>
            </a:r>
            <a:br>
              <a:rPr lang="es-ES" sz="1600" dirty="0">
                <a:solidFill>
                  <a:schemeClr val="tx1"/>
                </a:solidFill>
                <a:latin typeface="Lucida Sans" panose="020B0602030504020204"/>
              </a:rPr>
            </a:br>
            <a:br>
              <a:rPr lang="es-ES" sz="1600" dirty="0">
                <a:solidFill>
                  <a:schemeClr val="tx1"/>
                </a:solidFill>
                <a:latin typeface="Lucida Sans" panose="020B0602030504020204"/>
              </a:rPr>
            </a:br>
            <a:b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</a:br>
            <a:br>
              <a:rPr lang="es-ES" sz="1600" b="1" dirty="0">
                <a:latin typeface="Lucida Sans" panose="020B0602030504020204"/>
              </a:rPr>
            </a:br>
            <a:br>
              <a:rPr lang="es-ES" sz="1600" b="1" dirty="0">
                <a:latin typeface="Lucida Sans" panose="020B0602030504020204"/>
              </a:rPr>
            </a:br>
            <a:r>
              <a:rPr lang="es-ES" sz="1200" b="1" dirty="0">
                <a:latin typeface="Lucida Sans" panose="020B0602030504020204"/>
              </a:rPr>
              <a:t>               </a:t>
            </a:r>
            <a:endParaRPr lang="es-ES" sz="1600" b="1" dirty="0">
              <a:latin typeface="Lucida Sans" panose="020B0602030504020204"/>
            </a:endParaRPr>
          </a:p>
          <a:p>
            <a:pPr marL="0" indent="0">
              <a:buClr>
                <a:srgbClr val="E63E30"/>
              </a:buClr>
              <a:buNone/>
            </a:pPr>
            <a:br>
              <a:rPr lang="es-ES" sz="1600" dirty="0">
                <a:solidFill>
                  <a:schemeClr val="tx1"/>
                </a:solidFill>
                <a:latin typeface="Lucida Sans" panose="020B0602030504020204"/>
              </a:rPr>
            </a:br>
            <a:b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</a:br>
            <a:endParaRPr lang="en-GB" sz="16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n-GB" sz="16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</p:txBody>
      </p:sp>
      <p:pic>
        <p:nvPicPr>
          <p:cNvPr id="12" name="Picture 2" descr="MMA - Master Marketing Automation">
            <a:extLst>
              <a:ext uri="{FF2B5EF4-FFF2-40B4-BE49-F238E27FC236}">
                <a16:creationId xmlns:a16="http://schemas.microsoft.com/office/drawing/2014/main" id="{B9039389-5293-D145-9E3E-ED9270C06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427" y="117077"/>
            <a:ext cx="1073342" cy="5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E900BD-4DD2-9B4C-9779-3DE2FD7187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2276872"/>
            <a:ext cx="2565400" cy="952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69F5F3-3F61-C54F-8C10-D2BF3E390F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6" y="2276872"/>
            <a:ext cx="6191542" cy="9485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DB608B7-3BE5-244F-9EB8-CABAC4D761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4041893"/>
            <a:ext cx="2565400" cy="19793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0505C5-11F7-494B-A0C6-4E5FB655D7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997" y="4459105"/>
            <a:ext cx="7420643" cy="1058127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F36B95-DB5C-F943-8982-AC077374AA62}"/>
              </a:ext>
            </a:extLst>
          </p:cNvPr>
          <p:cNvGrpSpPr/>
          <p:nvPr/>
        </p:nvGrpSpPr>
        <p:grpSpPr>
          <a:xfrm>
            <a:off x="191344" y="1105249"/>
            <a:ext cx="11809312" cy="5053416"/>
            <a:chOff x="191344" y="1105249"/>
            <a:chExt cx="11809312" cy="505341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2252A33-653E-C841-982C-D9CCB1332F4E}"/>
                </a:ext>
              </a:extLst>
            </p:cNvPr>
            <p:cNvSpPr/>
            <p:nvPr/>
          </p:nvSpPr>
          <p:spPr>
            <a:xfrm>
              <a:off x="191344" y="2852936"/>
              <a:ext cx="11809312" cy="33057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00F82F0-8BB0-1541-B9B4-190BCFDB6F3A}"/>
                </a:ext>
              </a:extLst>
            </p:cNvPr>
            <p:cNvSpPr txBox="1"/>
            <p:nvPr/>
          </p:nvSpPr>
          <p:spPr>
            <a:xfrm>
              <a:off x="191344" y="1105249"/>
              <a:ext cx="11809312" cy="1754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b="1" dirty="0"/>
                <a:t>EJ 1.9 EXTERNALIZAMOS NUESTRO CSS</a:t>
              </a:r>
              <a:br>
                <a:rPr lang="es-ES" b="1" dirty="0"/>
              </a:br>
              <a:br>
                <a:rPr lang="es-ES" b="1" dirty="0"/>
              </a:br>
              <a:r>
                <a:rPr lang="es-ES" dirty="0"/>
                <a:t>El ejercicio consiste en coger el CSS que hemos </a:t>
              </a:r>
              <a:r>
                <a:rPr lang="es-ES" dirty="0" err="1"/>
                <a:t>isertado</a:t>
              </a:r>
              <a:r>
                <a:rPr lang="es-ES" dirty="0"/>
                <a:t> “</a:t>
              </a:r>
              <a:r>
                <a:rPr lang="es-ES" dirty="0" err="1"/>
                <a:t>inline</a:t>
              </a:r>
              <a:r>
                <a:rPr lang="es-ES" dirty="0"/>
                <a:t>” y pasarlo a un documento externo </a:t>
              </a:r>
              <a:r>
                <a:rPr lang="es-ES" b="1" dirty="0"/>
                <a:t>.</a:t>
              </a:r>
              <a:r>
                <a:rPr lang="es-ES" b="1" dirty="0" err="1"/>
                <a:t>css</a:t>
              </a:r>
              <a:br>
                <a:rPr lang="es-ES" b="1" dirty="0"/>
              </a:br>
              <a:br>
                <a:rPr lang="es-ES" b="1" dirty="0"/>
              </a:br>
              <a:r>
                <a:rPr lang="es-ES" dirty="0"/>
                <a:t>Posteriormente haremos una llamada a dicho documento desde </a:t>
              </a:r>
              <a:r>
                <a:rPr lang="es-ES" b="1" dirty="0"/>
                <a:t>&lt;</a:t>
              </a:r>
              <a:r>
                <a:rPr lang="es-ES" b="1" dirty="0">
                  <a:solidFill>
                    <a:srgbClr val="FF0000"/>
                  </a:solidFill>
                </a:rPr>
                <a:t>head</a:t>
              </a:r>
              <a:r>
                <a:rPr lang="es-ES" b="1" dirty="0"/>
                <a:t>&gt; </a:t>
              </a:r>
              <a:r>
                <a:rPr lang="es-ES" dirty="0"/>
                <a:t>en nuestro documento </a:t>
              </a:r>
              <a:r>
                <a:rPr lang="es-ES" b="1" dirty="0"/>
                <a:t>.</a:t>
              </a:r>
              <a:r>
                <a:rPr lang="es-ES" b="1" dirty="0" err="1"/>
                <a:t>html</a:t>
              </a:r>
              <a:r>
                <a:rPr lang="es-ES" b="1" dirty="0"/>
                <a:t>.</a:t>
              </a:r>
              <a:br>
                <a:rPr lang="es-ES" dirty="0"/>
              </a:br>
              <a:endParaRPr lang="es-ES" b="1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A154DE3-DC90-2146-AE86-23171057396B}"/>
                </a:ext>
              </a:extLst>
            </p:cNvPr>
            <p:cNvSpPr/>
            <p:nvPr/>
          </p:nvSpPr>
          <p:spPr>
            <a:xfrm>
              <a:off x="11660145" y="1207967"/>
              <a:ext cx="216024" cy="216024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07390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texto 3">
            <a:extLst>
              <a:ext uri="{FF2B5EF4-FFF2-40B4-BE49-F238E27FC236}">
                <a16:creationId xmlns:a16="http://schemas.microsoft.com/office/drawing/2014/main" id="{96E0DC4C-5CA9-5B43-ACE2-B7CEE91B2FD9}"/>
              </a:ext>
            </a:extLst>
          </p:cNvPr>
          <p:cNvSpPr>
            <a:spLocks noGrp="1"/>
          </p:cNvSpPr>
          <p:nvPr/>
        </p:nvSpPr>
        <p:spPr>
          <a:xfrm>
            <a:off x="709722" y="2204864"/>
            <a:ext cx="5098246" cy="3672408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63E30"/>
              </a:buClr>
            </a:pPr>
            <a:r>
              <a:rPr lang="en-GB" sz="1400" dirty="0" err="1">
                <a:solidFill>
                  <a:schemeClr val="tx1"/>
                </a:solidFill>
                <a:latin typeface="Lucida Sans" panose="020B0602030504020204"/>
              </a:rPr>
              <a:t>Lenguaje</a:t>
            </a:r>
            <a:r>
              <a:rPr lang="en-GB" sz="1400" dirty="0">
                <a:solidFill>
                  <a:schemeClr val="tx1"/>
                </a:solidFill>
                <a:latin typeface="Lucida Sans" panose="020B0602030504020204"/>
              </a:rPr>
              <a:t> </a:t>
            </a:r>
            <a:r>
              <a:rPr lang="es-ES" sz="1400" dirty="0">
                <a:solidFill>
                  <a:schemeClr val="tx1"/>
                </a:solidFill>
                <a:latin typeface="Lucida Sans" panose="020B0602030504020204"/>
              </a:rPr>
              <a:t>que define la estructura y semántica de un texto mediante el uso de “</a:t>
            </a:r>
            <a:r>
              <a:rPr lang="es-ES" sz="1400" b="1" dirty="0" err="1">
                <a:solidFill>
                  <a:schemeClr val="tx1"/>
                </a:solidFill>
                <a:latin typeface="Lucida Sans" panose="020B0602030504020204"/>
              </a:rPr>
              <a:t>markup</a:t>
            </a:r>
            <a:r>
              <a:rPr lang="es-ES" sz="1400" dirty="0">
                <a:solidFill>
                  <a:schemeClr val="tx1"/>
                </a:solidFill>
                <a:latin typeface="Lucida Sans" panose="020B0602030504020204"/>
              </a:rPr>
              <a:t>”</a:t>
            </a:r>
          </a:p>
          <a:p>
            <a:pPr>
              <a:buClr>
                <a:srgbClr val="E63E30"/>
              </a:buClr>
            </a:pPr>
            <a:endParaRPr lang="es-ES" sz="1400" dirty="0">
              <a:solidFill>
                <a:schemeClr val="tx1"/>
              </a:solidFill>
              <a:latin typeface="Lucida Sans" panose="020B0602030504020204"/>
            </a:endParaRPr>
          </a:p>
          <a:p>
            <a:pPr>
              <a:buClr>
                <a:srgbClr val="E63E30"/>
              </a:buClr>
            </a:pPr>
            <a:r>
              <a:rPr lang="es-ES" sz="1400" dirty="0">
                <a:solidFill>
                  <a:schemeClr val="tx1"/>
                </a:solidFill>
                <a:latin typeface="Lucida Sans" panose="020B0602030504020204"/>
              </a:rPr>
              <a:t>Es el más usado a día de hoy para la elaboración de páginas web y plantillas personalizadas de correo electrónico.</a:t>
            </a:r>
          </a:p>
          <a:p>
            <a:pPr>
              <a:buClr>
                <a:srgbClr val="E63E30"/>
              </a:buClr>
            </a:pPr>
            <a:endParaRPr lang="es-ES" sz="1400" dirty="0">
              <a:solidFill>
                <a:schemeClr val="tx1"/>
              </a:solidFill>
              <a:latin typeface="Lucida Sans" panose="020B0602030504020204"/>
            </a:endParaRPr>
          </a:p>
          <a:p>
            <a:pPr>
              <a:buClr>
                <a:srgbClr val="E63E30"/>
              </a:buClr>
            </a:pPr>
            <a:r>
              <a:rPr lang="es-ES" sz="1400" dirty="0">
                <a:solidFill>
                  <a:schemeClr val="tx1"/>
                </a:solidFill>
                <a:latin typeface="Lucida Sans" panose="020B0602030504020204"/>
              </a:rPr>
              <a:t>Cada uno de los elementos de código, corresponde a un bloque de construcción de una página.</a:t>
            </a:r>
          </a:p>
          <a:p>
            <a:pPr>
              <a:buClr>
                <a:srgbClr val="E63E30"/>
              </a:buClr>
            </a:pPr>
            <a:endParaRPr lang="es-ES" sz="1400" dirty="0">
              <a:solidFill>
                <a:schemeClr val="tx1"/>
              </a:solidFill>
              <a:latin typeface="Lucida Sans" panose="020B0602030504020204"/>
            </a:endParaRPr>
          </a:p>
          <a:p>
            <a:pPr>
              <a:buClr>
                <a:srgbClr val="E63E30"/>
              </a:buClr>
            </a:pPr>
            <a:r>
              <a:rPr lang="es-ES" sz="1400" dirty="0">
                <a:solidFill>
                  <a:schemeClr val="tx1"/>
                </a:solidFill>
                <a:latin typeface="Lucida Sans" panose="020B0602030504020204"/>
              </a:rPr>
              <a:t>Estos elementos son representados mediante etiquetas (piezas de contenido).</a:t>
            </a:r>
          </a:p>
          <a:p>
            <a:pPr marL="0" indent="0">
              <a:buClr>
                <a:srgbClr val="E63E30"/>
              </a:buClr>
              <a:buNone/>
            </a:pPr>
            <a:endParaRPr lang="en-GB" sz="14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n-GB" sz="14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n-GB" sz="14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s-ES" sz="14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s-ES" sz="14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s-ES" sz="14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s-ES" sz="14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s-ES" sz="14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s-ES" sz="1400" dirty="0">
              <a:solidFill>
                <a:schemeClr val="tx1"/>
              </a:solidFill>
              <a:latin typeface="Lucida Sans" panose="020B0602030504020204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dirty="0" err="1">
                <a:latin typeface="Lucida Sans" panose="020B0602030504020204"/>
                <a:ea typeface="Open Sans" panose="020B0606030504020204" pitchFamily="34" charset="0"/>
                <a:cs typeface="Open Sans" panose="020B0606030504020204" pitchFamily="34" charset="0"/>
              </a:rPr>
              <a:t>Introdución</a:t>
            </a:r>
            <a:r>
              <a:rPr lang="es-ES" sz="2800" dirty="0">
                <a:latin typeface="Lucida Sans" panose="020B0602030504020204"/>
                <a:ea typeface="Open Sans" panose="020B0606030504020204" pitchFamily="34" charset="0"/>
                <a:cs typeface="Open Sans" panose="020B0606030504020204" pitchFamily="34" charset="0"/>
              </a:rPr>
              <a:t>. Conceptos &amp; Versiones.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911CA668-A097-5E4B-80CC-773CDB67C6E2}"/>
              </a:ext>
            </a:extLst>
          </p:cNvPr>
          <p:cNvSpPr>
            <a:spLocks noGrp="1"/>
          </p:cNvSpPr>
          <p:nvPr/>
        </p:nvSpPr>
        <p:spPr>
          <a:xfrm>
            <a:off x="665514" y="1476745"/>
            <a:ext cx="4062114" cy="1256167"/>
          </a:xfrm>
          <a:prstGeom prst="rect">
            <a:avLst/>
          </a:prstGeom>
        </p:spPr>
        <p:txBody>
          <a:bodyPr anchor="t"/>
          <a:lstStyle>
            <a:lvl1pPr algn="l" defTabSz="457200" rtl="0" eaLnBrk="1" latinLnBrk="0" hangingPunct="1">
              <a:spcBef>
                <a:spcPct val="0"/>
              </a:spcBef>
              <a:buNone/>
              <a:defRPr lang="es-ES" sz="2100" b="0" i="0" u="none" strike="noStrike" kern="1200" baseline="0" smtClean="0">
                <a:solidFill>
                  <a:srgbClr val="FF0000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algn="ctr"/>
            <a:r>
              <a:rPr lang="en-GB" dirty="0">
                <a:solidFill>
                  <a:schemeClr val="tx1"/>
                </a:solidFill>
                <a:latin typeface="Lucida Sans" panose="020B0602030504020204"/>
              </a:rPr>
              <a:t>¿Qu</a:t>
            </a:r>
            <a:r>
              <a:rPr lang="es-ES" dirty="0">
                <a:solidFill>
                  <a:schemeClr val="tx1"/>
                </a:solidFill>
                <a:latin typeface="Lucida Sans" panose="020B0602030504020204"/>
              </a:rPr>
              <a:t>é es </a:t>
            </a:r>
            <a:r>
              <a:rPr lang="en-GB" b="1" dirty="0">
                <a:solidFill>
                  <a:schemeClr val="tx1"/>
                </a:solidFill>
                <a:latin typeface="Lucida Sans" panose="020B0602030504020204"/>
              </a:rPr>
              <a:t>HTML</a:t>
            </a:r>
            <a:r>
              <a:rPr lang="en-GB" dirty="0">
                <a:solidFill>
                  <a:schemeClr val="tx1"/>
                </a:solidFill>
                <a:latin typeface="Lucida Sans" panose="020B0602030504020204"/>
              </a:rPr>
              <a:t>?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6E506AC-654A-E244-B25D-BCBD16F828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309" y="1268760"/>
            <a:ext cx="4312307" cy="43123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2C6208-6BD3-4B40-8408-8FE3A8BC5941}"/>
              </a:ext>
            </a:extLst>
          </p:cNvPr>
          <p:cNvSpPr txBox="1"/>
          <p:nvPr/>
        </p:nvSpPr>
        <p:spPr>
          <a:xfrm>
            <a:off x="4367808" y="6093296"/>
            <a:ext cx="771796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b="1" dirty="0" err="1"/>
              <a:t>Markup</a:t>
            </a:r>
            <a:r>
              <a:rPr lang="es-ES" sz="1400" b="1" dirty="0"/>
              <a:t>: </a:t>
            </a:r>
            <a:r>
              <a:rPr lang="es-ES" sz="1400" dirty="0"/>
              <a:t>Secuencia de caracteres en la cuál se indican los distintos elementos de un texto, para poder asignarles características y/</a:t>
            </a:r>
            <a:r>
              <a:rPr lang="es-ES" sz="1400" dirty="0" err="1"/>
              <a:t>ó</a:t>
            </a:r>
            <a:r>
              <a:rPr lang="es-ES" sz="1400" dirty="0"/>
              <a:t> funciones.</a:t>
            </a:r>
          </a:p>
        </p:txBody>
      </p:sp>
      <p:pic>
        <p:nvPicPr>
          <p:cNvPr id="9" name="Picture 2" descr="MMA - Master Marketing Automation">
            <a:extLst>
              <a:ext uri="{FF2B5EF4-FFF2-40B4-BE49-F238E27FC236}">
                <a16:creationId xmlns:a16="http://schemas.microsoft.com/office/drawing/2014/main" id="{92A32A47-E9C5-FF4E-A242-BB7F7C779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427" y="117077"/>
            <a:ext cx="1073342" cy="5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FB1941-F9E8-2D4A-8BBE-66CCD058F873}"/>
              </a:ext>
            </a:extLst>
          </p:cNvPr>
          <p:cNvSpPr txBox="1"/>
          <p:nvPr/>
        </p:nvSpPr>
        <p:spPr>
          <a:xfrm>
            <a:off x="719847" y="64591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56442A-7D05-174A-A111-D83E51C138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22" y="1548685"/>
            <a:ext cx="6003928" cy="375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91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81921" y="461620"/>
            <a:ext cx="11071800" cy="447100"/>
          </a:xfrm>
        </p:spPr>
        <p:txBody>
          <a:bodyPr/>
          <a:lstStyle/>
          <a:p>
            <a:r>
              <a:rPr lang="es-ES" sz="2800" dirty="0">
                <a:latin typeface="Lucida Sans" panose="020B0602030504020204"/>
                <a:ea typeface="Open Sans" panose="020B0606030504020204" pitchFamily="34" charset="0"/>
                <a:cs typeface="Open Sans" panose="020B0606030504020204" pitchFamily="34" charset="0"/>
              </a:rPr>
              <a:t>CSS. Media </a:t>
            </a:r>
            <a:r>
              <a:rPr lang="es-ES" sz="2800" dirty="0" err="1">
                <a:latin typeface="Lucida Sans" panose="020B0602030504020204"/>
                <a:ea typeface="Open Sans" panose="020B0606030504020204" pitchFamily="34" charset="0"/>
                <a:cs typeface="Open Sans" panose="020B0606030504020204" pitchFamily="34" charset="0"/>
              </a:rPr>
              <a:t>Queries</a:t>
            </a:r>
            <a:endParaRPr lang="es-ES" sz="2800" dirty="0">
              <a:latin typeface="Lucida Sans" panose="020B060203050402020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Marcador de texto 3">
            <a:extLst>
              <a:ext uri="{FF2B5EF4-FFF2-40B4-BE49-F238E27FC236}">
                <a16:creationId xmlns:a16="http://schemas.microsoft.com/office/drawing/2014/main" id="{BA918D6B-D372-284F-8E41-22A44AED94B0}"/>
              </a:ext>
            </a:extLst>
          </p:cNvPr>
          <p:cNvSpPr>
            <a:spLocks noGrp="1"/>
          </p:cNvSpPr>
          <p:nvPr/>
        </p:nvSpPr>
        <p:spPr>
          <a:xfrm>
            <a:off x="263352" y="1308488"/>
            <a:ext cx="10657184" cy="4496776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63E30"/>
              </a:buClr>
            </a:pPr>
            <a:r>
              <a:rPr lang="es-ES" sz="1600" dirty="0">
                <a:solidFill>
                  <a:schemeClr val="tx1"/>
                </a:solidFill>
                <a:latin typeface="Lucida Sans" panose="020B0602030504020204"/>
              </a:rPr>
              <a:t>Las Media </a:t>
            </a:r>
            <a:r>
              <a:rPr lang="es-ES" sz="1600" dirty="0" err="1">
                <a:solidFill>
                  <a:schemeClr val="tx1"/>
                </a:solidFill>
                <a:latin typeface="Lucida Sans" panose="020B0602030504020204"/>
              </a:rPr>
              <a:t>Queries</a:t>
            </a:r>
            <a:r>
              <a:rPr lang="es-ES" sz="1600" dirty="0">
                <a:solidFill>
                  <a:schemeClr val="tx1"/>
                </a:solidFill>
                <a:latin typeface="Lucida Sans" panose="020B0602030504020204"/>
              </a:rPr>
              <a:t> son reglas que nos permiten aplicar distintos </a:t>
            </a:r>
            <a:r>
              <a:rPr lang="es-ES" sz="1600" b="1" dirty="0" err="1">
                <a:solidFill>
                  <a:schemeClr val="accent2"/>
                </a:solidFill>
                <a:latin typeface="Lucida Sans" panose="020B0602030504020204"/>
              </a:rPr>
              <a:t>style</a:t>
            </a:r>
            <a:r>
              <a:rPr lang="es-ES" sz="1600" b="1" dirty="0">
                <a:solidFill>
                  <a:schemeClr val="accent2"/>
                </a:solidFill>
                <a:latin typeface="Lucida Sans" panose="020B0602030504020204"/>
              </a:rPr>
              <a:t> </a:t>
            </a:r>
            <a:r>
              <a:rPr lang="es-ES" sz="1600" dirty="0">
                <a:solidFill>
                  <a:schemeClr val="tx1"/>
                </a:solidFill>
                <a:latin typeface="Lucida Sans" panose="020B0602030504020204"/>
              </a:rPr>
              <a:t>dependiendo de las características de un dispositivo.</a:t>
            </a:r>
            <a:endParaRPr lang="es-ES" sz="1600" b="1" dirty="0">
              <a:latin typeface="Lucida Sans" panose="020B0602030504020204" pitchFamily="34" charset="77"/>
            </a:endParaRPr>
          </a:p>
          <a:p>
            <a:pPr>
              <a:buClr>
                <a:srgbClr val="E63E30"/>
              </a:buClr>
            </a:pP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  <a:p>
            <a:pPr>
              <a:buClr>
                <a:srgbClr val="E63E30"/>
              </a:buClr>
            </a:pPr>
            <a:r>
              <a:rPr lang="es-ES" sz="1600" dirty="0">
                <a:solidFill>
                  <a:schemeClr val="tx1"/>
                </a:solidFill>
                <a:latin typeface="Lucida Sans" panose="020B0602030504020204"/>
              </a:rPr>
              <a:t>Estas reglas se declaran dentro o fuera del CSS.</a:t>
            </a:r>
            <a:endParaRPr lang="es-ES" sz="1600" dirty="0">
              <a:latin typeface="Lucida Sans" panose="020B0602030504020204" pitchFamily="34" charset="77"/>
            </a:endParaRPr>
          </a:p>
          <a:p>
            <a:pPr>
              <a:buClr>
                <a:srgbClr val="E63E30"/>
              </a:buClr>
            </a:pPr>
            <a:endParaRPr lang="es-ES" sz="1600" b="1" dirty="0">
              <a:latin typeface="Lucida Sans" panose="020B0602030504020204" pitchFamily="34" charset="77"/>
            </a:endParaRPr>
          </a:p>
          <a:p>
            <a:pPr>
              <a:buClr>
                <a:srgbClr val="E63E30"/>
              </a:buClr>
            </a:pPr>
            <a:r>
              <a:rPr lang="es-ES" sz="1600" dirty="0">
                <a:latin typeface="Lucida Sans" panose="020B0602030504020204" pitchFamily="34" charset="77"/>
              </a:rPr>
              <a:t>Su sintaxis es la siguiente:</a:t>
            </a:r>
            <a:br>
              <a:rPr lang="es-ES" sz="1600" dirty="0">
                <a:latin typeface="Lucida Sans" panose="020B0602030504020204" pitchFamily="34" charset="77"/>
              </a:rPr>
            </a:br>
            <a:br>
              <a:rPr lang="es-ES" sz="1600" dirty="0">
                <a:latin typeface="Lucida Sans" panose="020B0602030504020204" pitchFamily="34" charset="77"/>
              </a:rPr>
            </a:br>
            <a:r>
              <a:rPr lang="es-ES" sz="1600" b="1" dirty="0">
                <a:solidFill>
                  <a:srgbClr val="7030A0"/>
                </a:solidFill>
                <a:latin typeface="Lucida Sans" panose="020B0602030504020204" pitchFamily="34" charset="77"/>
              </a:rPr>
              <a:t>@media </a:t>
            </a:r>
            <a:r>
              <a:rPr lang="es-ES" sz="1600" b="1" dirty="0" err="1">
                <a:solidFill>
                  <a:schemeClr val="accent2"/>
                </a:solidFill>
                <a:latin typeface="Lucida Sans" panose="020B0602030504020204" pitchFamily="34" charset="77"/>
              </a:rPr>
              <a:t>mediatype</a:t>
            </a:r>
            <a:r>
              <a:rPr lang="es-ES" sz="1600" b="1" dirty="0">
                <a:solidFill>
                  <a:schemeClr val="accent2"/>
                </a:solidFill>
                <a:latin typeface="Lucida Sans" panose="020B0602030504020204" pitchFamily="34" charset="77"/>
              </a:rPr>
              <a:t> </a:t>
            </a:r>
            <a:r>
              <a:rPr lang="es-ES" sz="1600" dirty="0">
                <a:solidFill>
                  <a:schemeClr val="tx1"/>
                </a:solidFill>
                <a:latin typeface="Lucida Sans" panose="020B0602030504020204" pitchFamily="34" charset="77"/>
              </a:rPr>
              <a:t>operador </a:t>
            </a:r>
            <a:r>
              <a:rPr lang="es-ES" sz="1600" b="1" dirty="0">
                <a:solidFill>
                  <a:schemeClr val="tx1"/>
                </a:solidFill>
                <a:latin typeface="Lucida Sans" panose="020B0602030504020204" pitchFamily="34" charset="77"/>
              </a:rPr>
              <a:t>(condición) {</a:t>
            </a:r>
            <a:br>
              <a:rPr lang="es-ES" sz="1600" b="1" dirty="0">
                <a:solidFill>
                  <a:schemeClr val="tx1"/>
                </a:solidFill>
                <a:latin typeface="Lucida Sans" panose="020B0602030504020204" pitchFamily="34" charset="77"/>
              </a:rPr>
            </a:br>
            <a:r>
              <a:rPr lang="es-ES" sz="1600" b="1" dirty="0">
                <a:solidFill>
                  <a:schemeClr val="tx1"/>
                </a:solidFill>
                <a:latin typeface="Lucida Sans" panose="020B0602030504020204" pitchFamily="34" charset="77"/>
              </a:rPr>
              <a:t>		</a:t>
            </a:r>
          </a:p>
          <a:p>
            <a:pPr marL="0" indent="0">
              <a:buClr>
                <a:srgbClr val="E63E30"/>
              </a:buClr>
              <a:buNone/>
            </a:pPr>
            <a:r>
              <a:rPr lang="es-ES" sz="1600" b="1" dirty="0">
                <a:solidFill>
                  <a:schemeClr val="tx1"/>
                </a:solidFill>
                <a:latin typeface="Lucida Sans" panose="020B0602030504020204" pitchFamily="34" charset="77"/>
              </a:rPr>
              <a:t>		CÓDIGO CSS</a:t>
            </a:r>
            <a:br>
              <a:rPr lang="es-ES" sz="1600" b="1" dirty="0">
                <a:solidFill>
                  <a:schemeClr val="tx1"/>
                </a:solidFill>
                <a:latin typeface="Lucida Sans" panose="020B0602030504020204" pitchFamily="34" charset="77"/>
              </a:rPr>
            </a:br>
            <a:br>
              <a:rPr lang="es-ES" sz="1600" b="1" dirty="0">
                <a:solidFill>
                  <a:schemeClr val="tx1"/>
                </a:solidFill>
                <a:latin typeface="Lucida Sans" panose="020B0602030504020204" pitchFamily="34" charset="77"/>
              </a:rPr>
            </a:br>
            <a:r>
              <a:rPr lang="es-ES" sz="1600" b="1" dirty="0">
                <a:solidFill>
                  <a:schemeClr val="tx1"/>
                </a:solidFill>
                <a:latin typeface="Lucida Sans" panose="020B0602030504020204" pitchFamily="34" charset="77"/>
              </a:rPr>
              <a:t>	}</a:t>
            </a:r>
            <a:br>
              <a:rPr lang="es-ES" sz="1600" dirty="0">
                <a:latin typeface="Lucida Sans" panose="020B0602030504020204" pitchFamily="34" charset="77"/>
              </a:rPr>
            </a:br>
            <a:endParaRPr lang="es-ES" sz="1600" dirty="0">
              <a:latin typeface="Lucida Sans" panose="020B0602030504020204" pitchFamily="34" charset="77"/>
            </a:endParaRPr>
          </a:p>
          <a:p>
            <a:pPr marL="0" indent="0">
              <a:buClr>
                <a:srgbClr val="E63E30"/>
              </a:buClr>
              <a:buNone/>
            </a:pP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  <a:p>
            <a:pPr>
              <a:buClr>
                <a:srgbClr val="E63E30"/>
              </a:buClr>
            </a:pP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>
              <a:buClr>
                <a:srgbClr val="E63E30"/>
              </a:buClr>
              <a:buNone/>
            </a:pPr>
            <a:br>
              <a:rPr lang="es-ES" sz="3400" b="1" dirty="0">
                <a:solidFill>
                  <a:schemeClr val="tx1"/>
                </a:solidFill>
                <a:latin typeface="Lucida Sans" panose="020B0602030504020204"/>
              </a:rPr>
            </a:br>
            <a:br>
              <a:rPr lang="es-ES" sz="3400" b="1" dirty="0">
                <a:solidFill>
                  <a:schemeClr val="tx1"/>
                </a:solidFill>
                <a:latin typeface="Lucida Sans" panose="020B0602030504020204"/>
              </a:rPr>
            </a:br>
            <a:b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</a:br>
            <a:b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</a:br>
            <a:b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</a:br>
            <a:br>
              <a:rPr lang="es-ES" sz="1600" b="1" dirty="0">
                <a:latin typeface="Lucida Sans" panose="020B0602030504020204"/>
              </a:rPr>
            </a:br>
            <a:br>
              <a:rPr lang="es-ES" sz="1600" b="1" dirty="0">
                <a:latin typeface="Lucida Sans" panose="020B0602030504020204"/>
              </a:rPr>
            </a:br>
            <a:r>
              <a:rPr lang="es-ES" sz="1200" b="1" dirty="0">
                <a:latin typeface="Lucida Sans" panose="020B0602030504020204"/>
              </a:rPr>
              <a:t>               </a:t>
            </a:r>
            <a:endParaRPr lang="es-ES" sz="1600" b="1" dirty="0">
              <a:latin typeface="Lucida Sans" panose="020B0602030504020204"/>
            </a:endParaRPr>
          </a:p>
          <a:p>
            <a:pPr marL="0" indent="0">
              <a:buClr>
                <a:srgbClr val="E63E30"/>
              </a:buClr>
              <a:buNone/>
            </a:pPr>
            <a:br>
              <a:rPr lang="es-ES" sz="1600" dirty="0">
                <a:solidFill>
                  <a:schemeClr val="tx1"/>
                </a:solidFill>
                <a:latin typeface="Lucida Sans" panose="020B0602030504020204"/>
              </a:rPr>
            </a:br>
            <a:b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</a:br>
            <a:endParaRPr lang="en-GB" sz="16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n-GB" sz="16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</p:txBody>
      </p:sp>
      <p:pic>
        <p:nvPicPr>
          <p:cNvPr id="12" name="Picture 2" descr="MMA - Master Marketing Automation">
            <a:extLst>
              <a:ext uri="{FF2B5EF4-FFF2-40B4-BE49-F238E27FC236}">
                <a16:creationId xmlns:a16="http://schemas.microsoft.com/office/drawing/2014/main" id="{B9039389-5293-D145-9E3E-ED9270C06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427" y="117077"/>
            <a:ext cx="1073342" cy="5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0FF4B2-1894-F943-83E4-861E0D94229F}"/>
              </a:ext>
            </a:extLst>
          </p:cNvPr>
          <p:cNvSpPr txBox="1"/>
          <p:nvPr/>
        </p:nvSpPr>
        <p:spPr>
          <a:xfrm>
            <a:off x="7756952" y="1987215"/>
            <a:ext cx="3896769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/>
              <a:t>Operadores:</a:t>
            </a:r>
            <a:br>
              <a:rPr lang="es-ES" b="1" dirty="0"/>
            </a:br>
            <a:br>
              <a:rPr lang="es-ES" b="1" dirty="0"/>
            </a:br>
            <a:r>
              <a:rPr lang="es-ES" b="1" dirty="0"/>
              <a:t>	- and - Si el dispositivo cumple </a:t>
            </a:r>
            <a:br>
              <a:rPr lang="es-ES" b="1" dirty="0"/>
            </a:br>
            <a:r>
              <a:rPr lang="es-ES" b="1" dirty="0"/>
              <a:t>	el </a:t>
            </a:r>
            <a:r>
              <a:rPr lang="es-ES" b="1" dirty="0" err="1">
                <a:solidFill>
                  <a:schemeClr val="accent2"/>
                </a:solidFill>
              </a:rPr>
              <a:t>mediatype</a:t>
            </a:r>
            <a:r>
              <a:rPr lang="es-ES" b="1" dirty="0"/>
              <a:t> y la condición. </a:t>
            </a:r>
          </a:p>
          <a:p>
            <a:r>
              <a:rPr lang="es-ES" b="1" dirty="0"/>
              <a:t>	se cumple el CSS declarado.</a:t>
            </a:r>
            <a:br>
              <a:rPr lang="es-ES" b="1" dirty="0"/>
            </a:br>
            <a:br>
              <a:rPr lang="es-ES" b="1" dirty="0"/>
            </a:br>
            <a:r>
              <a:rPr lang="es-ES" b="1" dirty="0"/>
              <a:t>	- </a:t>
            </a:r>
            <a:r>
              <a:rPr lang="es-ES" b="1" dirty="0" err="1"/>
              <a:t>not</a:t>
            </a:r>
            <a:r>
              <a:rPr lang="es-ES" b="1" dirty="0"/>
              <a:t> - Si el dispositivo cumple </a:t>
            </a:r>
            <a:br>
              <a:rPr lang="es-ES" b="1" dirty="0"/>
            </a:br>
            <a:r>
              <a:rPr lang="es-ES" b="1" dirty="0"/>
              <a:t>	el </a:t>
            </a:r>
            <a:r>
              <a:rPr lang="es-ES" b="1" dirty="0" err="1">
                <a:solidFill>
                  <a:schemeClr val="accent2"/>
                </a:solidFill>
              </a:rPr>
              <a:t>mediatype</a:t>
            </a:r>
            <a:r>
              <a:rPr lang="es-ES" b="1" dirty="0"/>
              <a:t> y NO cumple la 	condición, Se cumple el CSS 	declarado.</a:t>
            </a:r>
            <a:br>
              <a:rPr lang="es-ES" b="1" dirty="0"/>
            </a:br>
            <a:endParaRPr lang="es-E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242892-2DAE-3140-AA30-C37D102362D3}"/>
              </a:ext>
            </a:extLst>
          </p:cNvPr>
          <p:cNvSpPr txBox="1"/>
          <p:nvPr/>
        </p:nvSpPr>
        <p:spPr>
          <a:xfrm>
            <a:off x="3067495" y="4452197"/>
            <a:ext cx="38967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 err="1"/>
              <a:t>Mediatype</a:t>
            </a:r>
            <a:r>
              <a:rPr lang="es-ES" b="1" dirty="0"/>
              <a:t>. Existen </a:t>
            </a:r>
            <a:r>
              <a:rPr lang="es-ES" b="1" dirty="0">
                <a:hlinkClick r:id="rId4"/>
              </a:rPr>
              <a:t>muchos</a:t>
            </a:r>
            <a:r>
              <a:rPr lang="es-ES" b="1" dirty="0"/>
              <a:t>, pero hoy vamos a trabajar con </a:t>
            </a:r>
            <a:r>
              <a:rPr lang="es-ES" b="1" dirty="0" err="1">
                <a:solidFill>
                  <a:schemeClr val="accent2"/>
                </a:solidFill>
              </a:rPr>
              <a:t>screen</a:t>
            </a:r>
            <a:r>
              <a:rPr lang="es-ES" b="1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3B5B4C-976F-DC49-91D6-C5DDD74A9E00}"/>
              </a:ext>
            </a:extLst>
          </p:cNvPr>
          <p:cNvSpPr txBox="1"/>
          <p:nvPr/>
        </p:nvSpPr>
        <p:spPr>
          <a:xfrm>
            <a:off x="3067495" y="5205099"/>
            <a:ext cx="389676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/>
              <a:t>Las condiciones disponibles para </a:t>
            </a:r>
            <a:r>
              <a:rPr lang="es-ES" b="1" dirty="0" err="1">
                <a:solidFill>
                  <a:schemeClr val="accent2"/>
                </a:solidFill>
              </a:rPr>
              <a:t>screen</a:t>
            </a:r>
            <a:r>
              <a:rPr lang="es-ES" b="1" dirty="0">
                <a:solidFill>
                  <a:schemeClr val="accent2"/>
                </a:solidFill>
              </a:rPr>
              <a:t> </a:t>
            </a:r>
            <a:r>
              <a:rPr lang="es-ES" b="1" dirty="0"/>
              <a:t>son:</a:t>
            </a:r>
            <a:br>
              <a:rPr lang="es-ES" b="1" dirty="0"/>
            </a:br>
            <a:r>
              <a:rPr lang="es-ES" b="1" dirty="0"/>
              <a:t>			- </a:t>
            </a:r>
            <a:r>
              <a:rPr lang="es-ES" b="1" dirty="0" err="1"/>
              <a:t>max-width</a:t>
            </a:r>
            <a:endParaRPr lang="es-ES" b="1" dirty="0"/>
          </a:p>
          <a:p>
            <a:r>
              <a:rPr lang="es-ES" b="1" dirty="0"/>
              <a:t>			- min-</a:t>
            </a:r>
            <a:r>
              <a:rPr lang="es-ES" b="1" dirty="0" err="1"/>
              <a:t>width</a:t>
            </a:r>
            <a:r>
              <a:rPr lang="es-E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893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81921" y="461620"/>
            <a:ext cx="11071800" cy="447100"/>
          </a:xfrm>
        </p:spPr>
        <p:txBody>
          <a:bodyPr/>
          <a:lstStyle/>
          <a:p>
            <a:r>
              <a:rPr lang="es-ES" sz="2800" dirty="0">
                <a:latin typeface="Lucida Sans" panose="020B0602030504020204"/>
                <a:ea typeface="Open Sans" panose="020B0606030504020204" pitchFamily="34" charset="0"/>
                <a:cs typeface="Open Sans" panose="020B0606030504020204" pitchFamily="34" charset="0"/>
              </a:rPr>
              <a:t>CSS. Ejemplos</a:t>
            </a:r>
          </a:p>
        </p:txBody>
      </p:sp>
      <p:pic>
        <p:nvPicPr>
          <p:cNvPr id="12" name="Picture 2" descr="MMA - Master Marketing Automation">
            <a:extLst>
              <a:ext uri="{FF2B5EF4-FFF2-40B4-BE49-F238E27FC236}">
                <a16:creationId xmlns:a16="http://schemas.microsoft.com/office/drawing/2014/main" id="{B9039389-5293-D145-9E3E-ED9270C06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427" y="117077"/>
            <a:ext cx="1073342" cy="5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0D3393-8520-C04D-8D44-75DEE00D12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0" y="1238250"/>
            <a:ext cx="11417300" cy="4381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09898A-0F0F-B84D-9C98-7E4A330E98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40" y="1628800"/>
            <a:ext cx="11421409" cy="39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77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459E928D-EC7A-7E4F-98D9-FFC07D517E4D}"/>
              </a:ext>
            </a:extLst>
          </p:cNvPr>
          <p:cNvGrpSpPr/>
          <p:nvPr/>
        </p:nvGrpSpPr>
        <p:grpSpPr>
          <a:xfrm>
            <a:off x="3719736" y="2380238"/>
            <a:ext cx="4536504" cy="981262"/>
            <a:chOff x="3719736" y="2380238"/>
            <a:chExt cx="4536504" cy="98126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E03F007-1625-2E48-BF94-C7C4B3992414}"/>
                </a:ext>
              </a:extLst>
            </p:cNvPr>
            <p:cNvSpPr txBox="1"/>
            <p:nvPr/>
          </p:nvSpPr>
          <p:spPr>
            <a:xfrm>
              <a:off x="3719736" y="2380238"/>
              <a:ext cx="4536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>
                  <a:solidFill>
                    <a:schemeClr val="bg1"/>
                  </a:solidFill>
                </a:rPr>
                <a:t>Sergio Graziano</a:t>
              </a:r>
            </a:p>
          </p:txBody>
        </p:sp>
        <p:pic>
          <p:nvPicPr>
            <p:cNvPr id="13" name="Picture 12">
              <a:hlinkClick r:id="rId2"/>
              <a:extLst>
                <a:ext uri="{FF2B5EF4-FFF2-40B4-BE49-F238E27FC236}">
                  <a16:creationId xmlns:a16="http://schemas.microsoft.com/office/drawing/2014/main" id="{C4B43785-3F33-AE4E-AD5C-C12FFAF66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7988" y="2713428"/>
              <a:ext cx="595838" cy="595838"/>
            </a:xfrm>
            <a:prstGeom prst="rect">
              <a:avLst/>
            </a:prstGeom>
          </p:spPr>
        </p:pic>
        <p:pic>
          <p:nvPicPr>
            <p:cNvPr id="14" name="Picture 13">
              <a:hlinkClick r:id="rId4"/>
              <a:extLst>
                <a:ext uri="{FF2B5EF4-FFF2-40B4-BE49-F238E27FC236}">
                  <a16:creationId xmlns:a16="http://schemas.microsoft.com/office/drawing/2014/main" id="{33FCDB9C-58B3-8D40-9657-9C4F89249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2652" y="2713428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14638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244D83DB-E6B7-994D-B10A-EF357A4F5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526" y="677838"/>
            <a:ext cx="4715982" cy="3250203"/>
          </a:xfrm>
          <a:prstGeom prst="rect">
            <a:avLst/>
          </a:prstGeom>
        </p:spPr>
      </p:pic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581921" y="442125"/>
            <a:ext cx="11071800" cy="447100"/>
          </a:xfrm>
          <a:prstGeom prst="rect">
            <a:avLst/>
          </a:prstGeom>
        </p:spPr>
        <p:txBody>
          <a:bodyPr/>
          <a:lstStyle/>
          <a:p>
            <a:r>
              <a:rPr lang="en-GB" sz="2800" dirty="0">
                <a:latin typeface="Lucida Sans" panose="020B0602030504020204"/>
                <a:ea typeface="Open Sans" panose="020B0606030504020204" pitchFamily="34" charset="0"/>
                <a:cs typeface="Open Sans" panose="020B0606030504020204" pitchFamily="34" charset="0"/>
              </a:rPr>
              <a:t>Antes de </a:t>
            </a:r>
            <a:r>
              <a:rPr lang="en-GB" sz="2800" dirty="0" err="1">
                <a:latin typeface="Lucida Sans" panose="020B0602030504020204"/>
                <a:ea typeface="Open Sans" panose="020B0606030504020204" pitchFamily="34" charset="0"/>
                <a:cs typeface="Open Sans" panose="020B0606030504020204" pitchFamily="34" charset="0"/>
              </a:rPr>
              <a:t>empezar</a:t>
            </a:r>
            <a:r>
              <a:rPr lang="en-GB" sz="2800" dirty="0">
                <a:latin typeface="Lucida Sans" panose="020B0602030504020204"/>
                <a:ea typeface="Open Sans" panose="020B0606030504020204" pitchFamily="34" charset="0"/>
                <a:cs typeface="Open Sans" panose="020B0606030504020204" pitchFamily="34" charset="0"/>
              </a:rPr>
              <a:t>…</a:t>
            </a:r>
            <a:endParaRPr lang="es-ES" sz="2800" dirty="0">
              <a:latin typeface="Lucida Sans" panose="020B060203050402020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9D8E3BD0-B817-9544-B375-38FAD874F535}"/>
              </a:ext>
            </a:extLst>
          </p:cNvPr>
          <p:cNvGrpSpPr/>
          <p:nvPr/>
        </p:nvGrpSpPr>
        <p:grpSpPr>
          <a:xfrm>
            <a:off x="622308" y="908720"/>
            <a:ext cx="6625819" cy="3600400"/>
            <a:chOff x="6004963" y="1027757"/>
            <a:chExt cx="5495512" cy="3559792"/>
          </a:xfrm>
        </p:grpSpPr>
        <p:sp>
          <p:nvSpPr>
            <p:cNvPr id="24" name="Marcador de texto 2">
              <a:extLst>
                <a:ext uri="{FF2B5EF4-FFF2-40B4-BE49-F238E27FC236}">
                  <a16:creationId xmlns:a16="http://schemas.microsoft.com/office/drawing/2014/main" id="{9058501C-D78B-E34E-A811-3319C38705A2}"/>
                </a:ext>
              </a:extLst>
            </p:cNvPr>
            <p:cNvSpPr txBox="1">
              <a:spLocks/>
            </p:cNvSpPr>
            <p:nvPr/>
          </p:nvSpPr>
          <p:spPr>
            <a:xfrm>
              <a:off x="6004963" y="1027757"/>
              <a:ext cx="5495512" cy="3559792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211021" indent="-211021" algn="l" defTabSz="844083" rtl="0" eaLnBrk="1" latinLnBrk="0" hangingPunct="1">
                <a:lnSpc>
                  <a:spcPct val="90000"/>
                </a:lnSpc>
                <a:spcBef>
                  <a:spcPts val="923"/>
                </a:spcBef>
                <a:buFont typeface="Arial" panose="020B0604020202020204" pitchFamily="34" charset="0"/>
                <a:buChar char="•"/>
                <a:defRPr sz="258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3062" indent="-211021" algn="l" defTabSz="844083" rtl="0" eaLnBrk="1" latinLnBrk="0" hangingPunct="1">
                <a:lnSpc>
                  <a:spcPct val="90000"/>
                </a:lnSpc>
                <a:spcBef>
                  <a:spcPts val="462"/>
                </a:spcBef>
                <a:buFont typeface="Arial" panose="020B0604020202020204" pitchFamily="34" charset="0"/>
                <a:buChar char="•"/>
                <a:defRPr sz="221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55103" indent="-211021" algn="l" defTabSz="844083" rtl="0" eaLnBrk="1" latinLnBrk="0" hangingPunct="1">
                <a:lnSpc>
                  <a:spcPct val="90000"/>
                </a:lnSpc>
                <a:spcBef>
                  <a:spcPts val="462"/>
                </a:spcBef>
                <a:buFont typeface="Arial" panose="020B0604020202020204" pitchFamily="34" charset="0"/>
                <a:buChar char="•"/>
                <a:defRPr sz="18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77145" indent="-211021" algn="l" defTabSz="844083" rtl="0" eaLnBrk="1" latinLnBrk="0" hangingPunct="1">
                <a:lnSpc>
                  <a:spcPct val="90000"/>
                </a:lnSpc>
                <a:spcBef>
                  <a:spcPts val="462"/>
                </a:spcBef>
                <a:buFont typeface="Arial" panose="020B0604020202020204" pitchFamily="34" charset="0"/>
                <a:buChar char="•"/>
                <a:defRPr sz="166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99186" indent="-211021" algn="l" defTabSz="844083" rtl="0" eaLnBrk="1" latinLnBrk="0" hangingPunct="1">
                <a:lnSpc>
                  <a:spcPct val="90000"/>
                </a:lnSpc>
                <a:spcBef>
                  <a:spcPts val="462"/>
                </a:spcBef>
                <a:buFont typeface="Arial" panose="020B0604020202020204" pitchFamily="34" charset="0"/>
                <a:buChar char="•"/>
                <a:defRPr sz="166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21227" indent="-211021" algn="l" defTabSz="844083" rtl="0" eaLnBrk="1" latinLnBrk="0" hangingPunct="1">
                <a:lnSpc>
                  <a:spcPct val="90000"/>
                </a:lnSpc>
                <a:spcBef>
                  <a:spcPts val="462"/>
                </a:spcBef>
                <a:buFont typeface="Arial" panose="020B0604020202020204" pitchFamily="34" charset="0"/>
                <a:buChar char="•"/>
                <a:defRPr sz="166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69" indent="-211021" algn="l" defTabSz="844083" rtl="0" eaLnBrk="1" latinLnBrk="0" hangingPunct="1">
                <a:lnSpc>
                  <a:spcPct val="90000"/>
                </a:lnSpc>
                <a:spcBef>
                  <a:spcPts val="462"/>
                </a:spcBef>
                <a:buFont typeface="Arial" panose="020B0604020202020204" pitchFamily="34" charset="0"/>
                <a:buChar char="•"/>
                <a:defRPr sz="166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65310" indent="-211021" algn="l" defTabSz="844083" rtl="0" eaLnBrk="1" latinLnBrk="0" hangingPunct="1">
                <a:lnSpc>
                  <a:spcPct val="90000"/>
                </a:lnSpc>
                <a:spcBef>
                  <a:spcPts val="462"/>
                </a:spcBef>
                <a:buFont typeface="Arial" panose="020B0604020202020204" pitchFamily="34" charset="0"/>
                <a:buChar char="•"/>
                <a:defRPr sz="166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587351" indent="-211021" algn="l" defTabSz="844083" rtl="0" eaLnBrk="1" latinLnBrk="0" hangingPunct="1">
                <a:lnSpc>
                  <a:spcPct val="90000"/>
                </a:lnSpc>
                <a:spcBef>
                  <a:spcPts val="462"/>
                </a:spcBef>
                <a:buFont typeface="Arial" panose="020B0604020202020204" pitchFamily="34" charset="0"/>
                <a:buChar char="•"/>
                <a:defRPr sz="166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dirty="0" err="1">
                  <a:latin typeface="Lucida Sans" panose="020B0602030504020204"/>
                </a:rPr>
                <a:t>Necesitaremos</a:t>
              </a:r>
              <a:r>
                <a:rPr lang="en-GB" dirty="0">
                  <a:latin typeface="Lucida Sans" panose="020B0602030504020204"/>
                </a:rPr>
                <a:t> un editor de </a:t>
              </a:r>
              <a:r>
                <a:rPr lang="en-GB" dirty="0" err="1">
                  <a:latin typeface="Lucida Sans" panose="020B0602030504020204"/>
                </a:rPr>
                <a:t>texto</a:t>
              </a:r>
              <a:r>
                <a:rPr lang="en-GB" dirty="0">
                  <a:latin typeface="Lucida Sans" panose="020B0602030504020204"/>
                </a:rPr>
                <a:t>. </a:t>
              </a:r>
            </a:p>
            <a:p>
              <a:pPr marL="0" indent="0">
                <a:buNone/>
              </a:pPr>
              <a:endParaRPr lang="en-GB" b="1" dirty="0">
                <a:latin typeface="Lucida Sans" panose="020B0602030504020204"/>
              </a:endParaRPr>
            </a:p>
            <a:p>
              <a:pPr marL="0" indent="0">
                <a:buNone/>
              </a:pPr>
              <a:r>
                <a:rPr lang="en-GB" b="1" dirty="0" err="1">
                  <a:latin typeface="Lucida Sans" panose="020B0602030504020204"/>
                </a:rPr>
                <a:t>Recomendamos</a:t>
              </a:r>
              <a:r>
                <a:rPr lang="en-GB" b="1" dirty="0">
                  <a:latin typeface="Lucida Sans" panose="020B0602030504020204"/>
                </a:rPr>
                <a:t> ATOM</a:t>
              </a:r>
            </a:p>
            <a:p>
              <a:pPr marL="0" indent="0">
                <a:buNone/>
              </a:pPr>
              <a:endParaRPr lang="en-GB" b="1" dirty="0">
                <a:latin typeface="Lucida Sans" panose="020B0602030504020204"/>
              </a:endParaRPr>
            </a:p>
            <a:p>
              <a:pPr marL="0" indent="0">
                <a:buNone/>
              </a:pPr>
              <a:r>
                <a:rPr lang="en-GB" dirty="0">
                  <a:latin typeface="Lucida Sans" panose="020B0602030504020204"/>
                  <a:hlinkClick r:id="rId3"/>
                </a:rPr>
                <a:t>https://</a:t>
              </a:r>
              <a:r>
                <a:rPr lang="en-GB" dirty="0" err="1">
                  <a:latin typeface="Lucida Sans" panose="020B0602030504020204"/>
                  <a:hlinkClick r:id="rId3"/>
                </a:rPr>
                <a:t>atom.io</a:t>
              </a:r>
              <a:endParaRPr lang="en-GB" dirty="0">
                <a:latin typeface="Lucida Sans" panose="020B0602030504020204"/>
              </a:endParaRPr>
            </a:p>
          </p:txBody>
        </p: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1433A0FE-2051-3546-8300-1EBE16370937}"/>
                </a:ext>
              </a:extLst>
            </p:cNvPr>
            <p:cNvCxnSpPr/>
            <p:nvPr/>
          </p:nvCxnSpPr>
          <p:spPr>
            <a:xfrm>
              <a:off x="6004963" y="3274768"/>
              <a:ext cx="3944937" cy="0"/>
            </a:xfrm>
            <a:prstGeom prst="line">
              <a:avLst/>
            </a:prstGeom>
            <a:ln w="3175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937B85C3-6FF2-284C-B1BE-840495892403}"/>
                </a:ext>
              </a:extLst>
            </p:cNvPr>
            <p:cNvCxnSpPr/>
            <p:nvPr/>
          </p:nvCxnSpPr>
          <p:spPr>
            <a:xfrm>
              <a:off x="6004963" y="4302766"/>
              <a:ext cx="3944937" cy="0"/>
            </a:xfrm>
            <a:prstGeom prst="line">
              <a:avLst/>
            </a:prstGeom>
            <a:ln w="3175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312D42B-E844-DB43-935C-35714763A1DE}"/>
              </a:ext>
            </a:extLst>
          </p:cNvPr>
          <p:cNvSpPr txBox="1"/>
          <p:nvPr/>
        </p:nvSpPr>
        <p:spPr>
          <a:xfrm>
            <a:off x="581921" y="4360748"/>
            <a:ext cx="11831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/>
              <a:t>También se pueden usar otros editores como: </a:t>
            </a:r>
            <a:r>
              <a:rPr lang="es-ES" sz="1600" b="1" dirty="0" err="1"/>
              <a:t>Notepad</a:t>
            </a:r>
            <a:r>
              <a:rPr lang="es-ES" sz="1600" b="1" dirty="0"/>
              <a:t> ++, </a:t>
            </a:r>
            <a:r>
              <a:rPr lang="es-ES" sz="1600" b="1" dirty="0" err="1"/>
              <a:t>Texteditor</a:t>
            </a:r>
            <a:r>
              <a:rPr lang="es-ES" sz="1600" b="1" dirty="0"/>
              <a:t> (MAC OS), </a:t>
            </a:r>
            <a:r>
              <a:rPr lang="es-ES" sz="1600" b="1" dirty="0" err="1"/>
              <a:t>Notepad</a:t>
            </a:r>
            <a:r>
              <a:rPr lang="es-ES" sz="1600" b="1" dirty="0"/>
              <a:t> (Windows).</a:t>
            </a:r>
            <a:br>
              <a:rPr lang="es-ES" sz="1600" b="1" dirty="0"/>
            </a:br>
            <a:r>
              <a:rPr lang="es-ES" sz="1600" b="1" dirty="0"/>
              <a:t>Estos últimos dos no harán validación de código.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E8D781-72B3-A04E-879F-2F140CABE9B3}"/>
              </a:ext>
            </a:extLst>
          </p:cNvPr>
          <p:cNvSpPr txBox="1"/>
          <p:nvPr/>
        </p:nvSpPr>
        <p:spPr>
          <a:xfrm>
            <a:off x="4295800" y="6238584"/>
            <a:ext cx="775141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/>
              <a:t>Durante la clase, instalaremos el paquete de validación de HTML de </a:t>
            </a:r>
            <a:r>
              <a:rPr lang="es-ES" sz="1600" dirty="0" err="1"/>
              <a:t>Atom</a:t>
            </a:r>
            <a:r>
              <a:rPr lang="es-ES" sz="1600" dirty="0"/>
              <a:t>: </a:t>
            </a:r>
            <a:r>
              <a:rPr lang="es-ES" sz="1600" b="1" i="1" dirty="0" err="1">
                <a:hlinkClick r:id="rId4"/>
              </a:rPr>
              <a:t>Atom</a:t>
            </a:r>
            <a:r>
              <a:rPr lang="es-ES" sz="1600" b="1" i="1" dirty="0">
                <a:hlinkClick r:id="rId4"/>
              </a:rPr>
              <a:t> </a:t>
            </a:r>
            <a:r>
              <a:rPr lang="es-ES" sz="1600" b="1" i="1" dirty="0" err="1">
                <a:hlinkClick r:id="rId4"/>
              </a:rPr>
              <a:t>Beautify</a:t>
            </a:r>
            <a:r>
              <a:rPr lang="es-ES" sz="1600" b="1" i="1" dirty="0"/>
              <a:t>.</a:t>
            </a:r>
            <a:endParaRPr lang="es-ES" sz="1600" b="1" dirty="0"/>
          </a:p>
        </p:txBody>
      </p:sp>
      <p:pic>
        <p:nvPicPr>
          <p:cNvPr id="18" name="Picture 2" descr="MMA - Master Marketing Automation">
            <a:extLst>
              <a:ext uri="{FF2B5EF4-FFF2-40B4-BE49-F238E27FC236}">
                <a16:creationId xmlns:a16="http://schemas.microsoft.com/office/drawing/2014/main" id="{F895C47D-C4A1-2245-A3E2-D6051DDA3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427" y="117077"/>
            <a:ext cx="1073342" cy="5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334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dirty="0">
                <a:latin typeface="Lucida Sans" panose="020B0602030504020204"/>
                <a:ea typeface="Open Sans" panose="020B0606030504020204" pitchFamily="34" charset="0"/>
                <a:cs typeface="Open Sans" panose="020B0606030504020204" pitchFamily="34" charset="0"/>
              </a:rPr>
              <a:t>Etiquetas</a:t>
            </a:r>
          </a:p>
        </p:txBody>
      </p:sp>
      <p:sp>
        <p:nvSpPr>
          <p:cNvPr id="19" name="Marcador de texto 3">
            <a:extLst>
              <a:ext uri="{FF2B5EF4-FFF2-40B4-BE49-F238E27FC236}">
                <a16:creationId xmlns:a16="http://schemas.microsoft.com/office/drawing/2014/main" id="{96E0DC4C-5CA9-5B43-ACE2-B7CEE91B2FD9}"/>
              </a:ext>
            </a:extLst>
          </p:cNvPr>
          <p:cNvSpPr>
            <a:spLocks noGrp="1"/>
          </p:cNvSpPr>
          <p:nvPr/>
        </p:nvSpPr>
        <p:spPr>
          <a:xfrm>
            <a:off x="407368" y="1668528"/>
            <a:ext cx="5807968" cy="4208744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63E30"/>
              </a:buClr>
            </a:pPr>
            <a:r>
              <a:rPr lang="es-ES" sz="1600" dirty="0">
                <a:solidFill>
                  <a:schemeClr val="tx1"/>
                </a:solidFill>
                <a:latin typeface="Lucida Sans" panose="020B0602030504020204"/>
              </a:rPr>
              <a:t>Son las piezas de contenido (elementos) del código. </a:t>
            </a:r>
            <a:br>
              <a:rPr lang="es-ES" sz="1600" dirty="0">
                <a:solidFill>
                  <a:schemeClr val="tx1"/>
                </a:solidFill>
                <a:latin typeface="Lucida Sans" panose="020B0602030504020204"/>
              </a:rPr>
            </a:br>
            <a:r>
              <a:rPr lang="es-ES" sz="1600" dirty="0">
                <a:solidFill>
                  <a:schemeClr val="tx1"/>
                </a:solidFill>
                <a:latin typeface="Lucida Sans" panose="020B0602030504020204"/>
              </a:rPr>
              <a:t>Juntas componen la estructura de una página.</a:t>
            </a:r>
          </a:p>
          <a:p>
            <a:pPr>
              <a:buClr>
                <a:srgbClr val="E63E30"/>
              </a:buClr>
            </a:pP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  <a:p>
            <a:pPr>
              <a:buClr>
                <a:srgbClr val="E63E30"/>
              </a:buClr>
            </a:pPr>
            <a:r>
              <a:rPr lang="es-ES" sz="1600" dirty="0">
                <a:solidFill>
                  <a:schemeClr val="tx1"/>
                </a:solidFill>
                <a:latin typeface="Lucida Sans" panose="020B0602030504020204"/>
              </a:rPr>
              <a:t>Todas las etiquetas (</a:t>
            </a:r>
            <a:r>
              <a:rPr lang="es-ES" sz="1600" b="1" dirty="0" err="1">
                <a:solidFill>
                  <a:schemeClr val="tx1"/>
                </a:solidFill>
                <a:latin typeface="Lucida Sans" panose="020B0602030504020204"/>
              </a:rPr>
              <a:t>tags</a:t>
            </a:r>
            <a:r>
              <a:rPr lang="es-ES" sz="1600" dirty="0">
                <a:solidFill>
                  <a:schemeClr val="tx1"/>
                </a:solidFill>
                <a:latin typeface="Lucida Sans" panose="020B0602030504020204"/>
              </a:rPr>
              <a:t>) estarán insertadas entre los símbolos:  </a:t>
            </a: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&lt;</a:t>
            </a:r>
            <a:r>
              <a:rPr lang="es-ES" sz="1600" b="1" dirty="0" err="1">
                <a:solidFill>
                  <a:srgbClr val="FF0000"/>
                </a:solidFill>
                <a:latin typeface="Lucida Sans" panose="020B0602030504020204"/>
              </a:rPr>
              <a:t>tagname</a:t>
            </a: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&gt;</a:t>
            </a: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  <a:p>
            <a:pPr>
              <a:buClr>
                <a:srgbClr val="E63E30"/>
              </a:buClr>
            </a:pP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  <a:p>
            <a:pPr>
              <a:buClr>
                <a:srgbClr val="E63E30"/>
              </a:buClr>
            </a:pPr>
            <a:r>
              <a:rPr lang="es-ES" sz="1600" dirty="0">
                <a:solidFill>
                  <a:schemeClr val="tx1"/>
                </a:solidFill>
                <a:latin typeface="Lucida Sans" panose="020B0602030504020204"/>
              </a:rPr>
              <a:t>Existen dos tipos de etiquetas:</a:t>
            </a:r>
          </a:p>
          <a:p>
            <a:pPr lvl="1">
              <a:buClr>
                <a:srgbClr val="E63E30"/>
              </a:buClr>
              <a:buFont typeface="Arial" panose="020B0604020202020204" pitchFamily="34" charset="0"/>
              <a:buChar char="–"/>
            </a:pPr>
            <a:r>
              <a:rPr lang="es-ES" sz="1600" dirty="0" err="1">
                <a:solidFill>
                  <a:schemeClr val="tx1"/>
                </a:solidFill>
                <a:latin typeface="Lucida Sans" panose="020B0602030504020204"/>
              </a:rPr>
              <a:t>Start</a:t>
            </a:r>
            <a:r>
              <a:rPr lang="es-ES" sz="1600" dirty="0">
                <a:solidFill>
                  <a:schemeClr val="tx1"/>
                </a:solidFill>
                <a:latin typeface="Lucida Sans" panose="020B0602030504020204"/>
              </a:rPr>
              <a:t> </a:t>
            </a:r>
            <a:r>
              <a:rPr lang="es-ES" sz="1600" dirty="0" err="1">
                <a:solidFill>
                  <a:schemeClr val="tx1"/>
                </a:solidFill>
                <a:latin typeface="Lucida Sans" panose="020B0602030504020204"/>
              </a:rPr>
              <a:t>Tag</a:t>
            </a:r>
            <a:r>
              <a:rPr lang="es-ES" sz="1600" dirty="0">
                <a:latin typeface="Lucida Sans" panose="020B0602030504020204"/>
              </a:rPr>
              <a:t>:  </a:t>
            </a:r>
            <a:r>
              <a:rPr lang="es-ES" sz="1600" b="1" dirty="0">
                <a:latin typeface="Lucida Sans" panose="020B0602030504020204"/>
              </a:rPr>
              <a:t>&lt;</a:t>
            </a:r>
            <a:r>
              <a:rPr lang="es-ES" sz="1600" b="1" dirty="0" err="1">
                <a:solidFill>
                  <a:srgbClr val="FF0000"/>
                </a:solidFill>
                <a:latin typeface="Lucida Sans" panose="020B0602030504020204"/>
              </a:rPr>
              <a:t>tagname</a:t>
            </a:r>
            <a:r>
              <a:rPr lang="es-ES" sz="1600" b="1" dirty="0">
                <a:latin typeface="Lucida Sans" panose="020B0602030504020204"/>
              </a:rPr>
              <a:t>&gt;</a:t>
            </a:r>
            <a:endParaRPr lang="es-ES" sz="1600" dirty="0">
              <a:latin typeface="Lucida Sans" panose="020B0602030504020204"/>
            </a:endParaRPr>
          </a:p>
          <a:p>
            <a:pPr lvl="1">
              <a:buClr>
                <a:srgbClr val="E63E30"/>
              </a:buClr>
              <a:buFont typeface="Arial" panose="020B0604020202020204" pitchFamily="34" charset="0"/>
              <a:buChar char="–"/>
            </a:pPr>
            <a:r>
              <a:rPr lang="es-ES" sz="1600" dirty="0" err="1">
                <a:solidFill>
                  <a:schemeClr val="tx1"/>
                </a:solidFill>
                <a:latin typeface="Lucida Sans" panose="020B0602030504020204"/>
              </a:rPr>
              <a:t>End</a:t>
            </a:r>
            <a:r>
              <a:rPr lang="es-ES" sz="1600" dirty="0">
                <a:solidFill>
                  <a:schemeClr val="tx1"/>
                </a:solidFill>
                <a:latin typeface="Lucida Sans" panose="020B0602030504020204"/>
              </a:rPr>
              <a:t> </a:t>
            </a:r>
            <a:r>
              <a:rPr lang="es-ES" sz="1600" dirty="0" err="1">
                <a:solidFill>
                  <a:schemeClr val="tx1"/>
                </a:solidFill>
                <a:latin typeface="Lucida Sans" panose="020B0602030504020204"/>
              </a:rPr>
              <a:t>Tag</a:t>
            </a:r>
            <a:r>
              <a:rPr lang="es-ES" sz="1600" dirty="0">
                <a:latin typeface="Lucida Sans" panose="020B0602030504020204"/>
              </a:rPr>
              <a:t>:   </a:t>
            </a:r>
            <a:r>
              <a:rPr lang="es-ES" sz="1600" b="1" dirty="0">
                <a:latin typeface="Lucida Sans" panose="020B0602030504020204"/>
              </a:rPr>
              <a:t>&lt;/</a:t>
            </a:r>
            <a:r>
              <a:rPr lang="es-ES" sz="1600" b="1" dirty="0" err="1">
                <a:solidFill>
                  <a:srgbClr val="FF0000"/>
                </a:solidFill>
                <a:latin typeface="Lucida Sans" panose="020B0602030504020204"/>
              </a:rPr>
              <a:t>tagname</a:t>
            </a:r>
            <a:r>
              <a:rPr lang="es-ES" sz="1600" b="1" dirty="0">
                <a:latin typeface="Lucida Sans" panose="020B0602030504020204"/>
              </a:rPr>
              <a:t>&gt;</a:t>
            </a:r>
          </a:p>
          <a:p>
            <a:pPr marL="0" indent="0">
              <a:buClr>
                <a:srgbClr val="E63E30"/>
              </a:buClr>
              <a:buNone/>
            </a:pPr>
            <a:endParaRPr lang="es-ES" sz="100" b="1" dirty="0">
              <a:latin typeface="Lucida Sans" panose="020B0602030504020204"/>
            </a:endParaRPr>
          </a:p>
          <a:p>
            <a:pPr>
              <a:buClr>
                <a:srgbClr val="E63E30"/>
              </a:buClr>
              <a:buFont typeface="Arial" panose="020B0604020202020204" pitchFamily="34" charset="0"/>
              <a:buChar char="–"/>
            </a:pPr>
            <a:endParaRPr lang="es-ES" sz="100" b="1" dirty="0">
              <a:latin typeface="Lucida Sans" panose="020B0602030504020204"/>
            </a:endParaRPr>
          </a:p>
          <a:p>
            <a:pPr>
              <a:buClr>
                <a:srgbClr val="E63E30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tx1"/>
              </a:solidFill>
              <a:latin typeface="Lucida Sans" panose="020B0602030504020204"/>
            </a:endParaRPr>
          </a:p>
          <a:p>
            <a:pPr>
              <a:buClr>
                <a:srgbClr val="E63E30"/>
              </a:buClr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chemeClr val="tx1"/>
                </a:solidFill>
                <a:latin typeface="Lucida Sans" panose="020B0602030504020204"/>
              </a:rPr>
              <a:t>Por</a:t>
            </a:r>
            <a:r>
              <a:rPr lang="en-GB" sz="1600" dirty="0">
                <a:solidFill>
                  <a:schemeClr val="tx1"/>
                </a:solidFill>
                <a:latin typeface="Lucida Sans" panose="020B0602030504020204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Lucida Sans" panose="020B0602030504020204"/>
              </a:rPr>
              <a:t>convenio</a:t>
            </a:r>
            <a:r>
              <a:rPr lang="en-GB" sz="1600" dirty="0">
                <a:solidFill>
                  <a:schemeClr val="tx1"/>
                </a:solidFill>
                <a:latin typeface="Lucida Sans" panose="020B0602030504020204"/>
              </a:rPr>
              <a:t>, </a:t>
            </a:r>
            <a:r>
              <a:rPr lang="en-GB" sz="1600" dirty="0" err="1">
                <a:solidFill>
                  <a:schemeClr val="tx1"/>
                </a:solidFill>
                <a:latin typeface="Lucida Sans" panose="020B0602030504020204"/>
              </a:rPr>
              <a:t>todas</a:t>
            </a:r>
            <a:r>
              <a:rPr lang="en-GB" sz="1600" dirty="0">
                <a:solidFill>
                  <a:schemeClr val="tx1"/>
                </a:solidFill>
                <a:latin typeface="Lucida Sans" panose="020B0602030504020204"/>
              </a:rPr>
              <a:t> las </a:t>
            </a:r>
            <a:r>
              <a:rPr lang="en-GB" sz="1600" dirty="0" err="1">
                <a:solidFill>
                  <a:schemeClr val="tx1"/>
                </a:solidFill>
                <a:latin typeface="Lucida Sans" panose="020B0602030504020204"/>
              </a:rPr>
              <a:t>etiquetas</a:t>
            </a:r>
            <a:r>
              <a:rPr lang="en-GB" sz="1600" dirty="0">
                <a:solidFill>
                  <a:schemeClr val="tx1"/>
                </a:solidFill>
                <a:latin typeface="Lucida Sans" panose="020B0602030504020204"/>
              </a:rPr>
              <a:t> se</a:t>
            </a:r>
            <a:br>
              <a:rPr lang="en-GB" sz="1600" dirty="0">
                <a:solidFill>
                  <a:schemeClr val="tx1"/>
                </a:solidFill>
                <a:latin typeface="Lucida Sans" panose="020B0602030504020204"/>
              </a:rPr>
            </a:br>
            <a:r>
              <a:rPr lang="en-GB" sz="1600" dirty="0" err="1">
                <a:solidFill>
                  <a:schemeClr val="tx1"/>
                </a:solidFill>
                <a:latin typeface="Lucida Sans" panose="020B0602030504020204"/>
              </a:rPr>
              <a:t>escribir</a:t>
            </a:r>
            <a:r>
              <a:rPr lang="es-ES" sz="1600" dirty="0" err="1">
                <a:solidFill>
                  <a:schemeClr val="tx1"/>
                </a:solidFill>
                <a:latin typeface="Lucida Sans" panose="020B0602030504020204"/>
              </a:rPr>
              <a:t>án</a:t>
            </a:r>
            <a:r>
              <a:rPr lang="es-ES" sz="1600" dirty="0">
                <a:solidFill>
                  <a:schemeClr val="tx1"/>
                </a:solidFill>
                <a:latin typeface="Lucida Sans" panose="020B0602030504020204"/>
              </a:rPr>
              <a:t> en letra </a:t>
            </a: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minúscula</a:t>
            </a:r>
            <a:r>
              <a:rPr lang="es-ES" sz="1600" dirty="0">
                <a:solidFill>
                  <a:schemeClr val="tx1"/>
                </a:solidFill>
                <a:latin typeface="Lucida Sans" panose="020B0602030504020204"/>
              </a:rPr>
              <a:t>.</a:t>
            </a:r>
            <a:br>
              <a:rPr lang="es-ES" sz="1600" dirty="0">
                <a:solidFill>
                  <a:schemeClr val="tx1"/>
                </a:solidFill>
                <a:latin typeface="Lucida Sans" panose="020B0602030504020204"/>
              </a:rPr>
            </a:br>
            <a:endParaRPr lang="en-GB" sz="16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6E506AC-654A-E244-B25D-BCBD16F82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079" y="3328108"/>
            <a:ext cx="6474601" cy="2549164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F7E3153-CC3A-AD43-B783-45C306B474C9}"/>
              </a:ext>
            </a:extLst>
          </p:cNvPr>
          <p:cNvSpPr/>
          <p:nvPr/>
        </p:nvSpPr>
        <p:spPr>
          <a:xfrm>
            <a:off x="7320136" y="1346027"/>
            <a:ext cx="4536504" cy="100285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¡PUEDES CONSULTAR </a:t>
            </a:r>
            <a:r>
              <a:rPr lang="es-ES" b="1" dirty="0">
                <a:solidFill>
                  <a:schemeClr val="tx1"/>
                </a:solidFill>
                <a:hlinkClick r:id="rId3"/>
              </a:rPr>
              <a:t>AQUÍ</a:t>
            </a:r>
            <a:r>
              <a:rPr lang="es-ES" b="1" dirty="0">
                <a:solidFill>
                  <a:schemeClr val="tx1"/>
                </a:solidFill>
              </a:rPr>
              <a:t> TODAS LAS ETIQUETAS DISPONIBLES EN HTML!</a:t>
            </a:r>
          </a:p>
        </p:txBody>
      </p:sp>
      <p:pic>
        <p:nvPicPr>
          <p:cNvPr id="9" name="Picture 2" descr="MMA - Master Marketing Automation">
            <a:extLst>
              <a:ext uri="{FF2B5EF4-FFF2-40B4-BE49-F238E27FC236}">
                <a16:creationId xmlns:a16="http://schemas.microsoft.com/office/drawing/2014/main" id="{8BD303F4-3979-0C4D-93BD-BE5F809D9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427" y="117077"/>
            <a:ext cx="1073342" cy="5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12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MMA - Master Marketing Automation">
            <a:extLst>
              <a:ext uri="{FF2B5EF4-FFF2-40B4-BE49-F238E27FC236}">
                <a16:creationId xmlns:a16="http://schemas.microsoft.com/office/drawing/2014/main" id="{9760D59B-8D67-ED4D-91B2-BB0B31345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427" y="117077"/>
            <a:ext cx="1073342" cy="5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dirty="0">
                <a:latin typeface="Lucida Sans" panose="020B0602030504020204"/>
                <a:ea typeface="Open Sans" panose="020B0606030504020204" pitchFamily="34" charset="0"/>
                <a:cs typeface="Open Sans" panose="020B0606030504020204" pitchFamily="34" charset="0"/>
              </a:rPr>
              <a:t>Estructura Básica.</a:t>
            </a:r>
          </a:p>
        </p:txBody>
      </p:sp>
      <p:sp>
        <p:nvSpPr>
          <p:cNvPr id="19" name="Marcador de texto 3">
            <a:extLst>
              <a:ext uri="{FF2B5EF4-FFF2-40B4-BE49-F238E27FC236}">
                <a16:creationId xmlns:a16="http://schemas.microsoft.com/office/drawing/2014/main" id="{96E0DC4C-5CA9-5B43-ACE2-B7CEE91B2FD9}"/>
              </a:ext>
            </a:extLst>
          </p:cNvPr>
          <p:cNvSpPr>
            <a:spLocks noGrp="1"/>
          </p:cNvSpPr>
          <p:nvPr/>
        </p:nvSpPr>
        <p:spPr>
          <a:xfrm>
            <a:off x="407368" y="1596520"/>
            <a:ext cx="5807968" cy="4496776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63E30"/>
              </a:buClr>
            </a:pPr>
            <a:r>
              <a:rPr lang="es-ES" sz="1600" i="1" dirty="0" err="1">
                <a:solidFill>
                  <a:schemeClr val="tx1"/>
                </a:solidFill>
                <a:latin typeface="Lucida Sans" panose="020B0602030504020204"/>
              </a:rPr>
              <a:t>The</a:t>
            </a:r>
            <a:r>
              <a:rPr lang="es-ES" sz="1600" i="1" dirty="0">
                <a:solidFill>
                  <a:schemeClr val="tx1"/>
                </a:solidFill>
                <a:latin typeface="Lucida Sans" panose="020B0602030504020204"/>
              </a:rPr>
              <a:t> </a:t>
            </a: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&lt;!DOCTYPE&gt; </a:t>
            </a:r>
            <a:r>
              <a:rPr lang="es-ES" sz="1600" i="1" dirty="0" err="1">
                <a:solidFill>
                  <a:schemeClr val="tx1"/>
                </a:solidFill>
                <a:latin typeface="Lucida Sans" panose="020B0602030504020204"/>
              </a:rPr>
              <a:t>Declaration</a:t>
            </a:r>
            <a:r>
              <a:rPr lang="es-ES" sz="1600" dirty="0">
                <a:solidFill>
                  <a:schemeClr val="tx1"/>
                </a:solidFill>
                <a:latin typeface="Lucida Sans" panose="020B0602030504020204"/>
              </a:rPr>
              <a:t>. </a:t>
            </a:r>
            <a:br>
              <a:rPr lang="es-ES" sz="1600" dirty="0">
                <a:solidFill>
                  <a:schemeClr val="tx1"/>
                </a:solidFill>
                <a:latin typeface="Lucida Sans" panose="020B0602030504020204"/>
              </a:rPr>
            </a:br>
            <a:r>
              <a:rPr lang="es-ES" sz="1600" dirty="0">
                <a:solidFill>
                  <a:schemeClr val="tx1"/>
                </a:solidFill>
                <a:latin typeface="Lucida Sans" panose="020B0602030504020204"/>
              </a:rPr>
              <a:t>Utilizamos </a:t>
            </a: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&lt;!DOCTYPE&gt; </a:t>
            </a:r>
            <a:r>
              <a:rPr lang="es-ES" sz="1600" dirty="0">
                <a:solidFill>
                  <a:schemeClr val="tx1"/>
                </a:solidFill>
                <a:latin typeface="Lucida Sans" panose="020B0602030504020204"/>
              </a:rPr>
              <a:t>para indicar al navegador qué lenguaje de programación ha de interpretar.</a:t>
            </a:r>
            <a:br>
              <a:rPr lang="es-ES" sz="1600" dirty="0">
                <a:solidFill>
                  <a:schemeClr val="tx1"/>
                </a:solidFill>
                <a:latin typeface="Lucida Sans" panose="020B0602030504020204"/>
              </a:rPr>
            </a:br>
            <a:br>
              <a:rPr lang="es-ES" sz="1600" dirty="0">
                <a:solidFill>
                  <a:schemeClr val="tx1"/>
                </a:solidFill>
                <a:latin typeface="Lucida Sans" panose="020B0602030504020204"/>
              </a:rPr>
            </a:br>
            <a:r>
              <a:rPr lang="es-ES" sz="1600" dirty="0">
                <a:solidFill>
                  <a:schemeClr val="tx1"/>
                </a:solidFill>
                <a:latin typeface="Lucida Sans" panose="020B0602030504020204"/>
              </a:rPr>
              <a:t>Su formato es: </a:t>
            </a: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&lt;!DOCTYPE </a:t>
            </a:r>
            <a:r>
              <a:rPr lang="es-ES" sz="1600" b="1" dirty="0" err="1">
                <a:solidFill>
                  <a:srgbClr val="FF0000"/>
                </a:solidFill>
                <a:latin typeface="Lucida Sans" panose="020B0602030504020204"/>
              </a:rPr>
              <a:t>type</a:t>
            </a: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&gt;</a:t>
            </a:r>
            <a:b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</a:br>
            <a:r>
              <a:rPr lang="es-ES" sz="1600" dirty="0">
                <a:solidFill>
                  <a:schemeClr val="tx1"/>
                </a:solidFill>
                <a:latin typeface="Lucida Sans" panose="020B0602030504020204"/>
              </a:rPr>
              <a:t>En este caso será: </a:t>
            </a: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&lt;!DOCTYPE </a:t>
            </a:r>
            <a:r>
              <a:rPr lang="es-ES" sz="1600" b="1" dirty="0" err="1">
                <a:solidFill>
                  <a:srgbClr val="FF0000"/>
                </a:solidFill>
                <a:latin typeface="Lucida Sans" panose="020B0602030504020204"/>
              </a:rPr>
              <a:t>html</a:t>
            </a: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&gt;</a:t>
            </a:r>
            <a:b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</a:br>
            <a:b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</a:b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Esta será la primera línea de todo código HTML</a:t>
            </a:r>
          </a:p>
          <a:p>
            <a:pPr>
              <a:buClr>
                <a:srgbClr val="E63E30"/>
              </a:buClr>
            </a:pPr>
            <a:endParaRPr lang="es-ES" sz="1600" b="1" dirty="0">
              <a:solidFill>
                <a:schemeClr val="tx1"/>
              </a:solidFill>
              <a:latin typeface="Lucida Sans" panose="020B0602030504020204"/>
            </a:endParaRPr>
          </a:p>
          <a:p>
            <a:pPr>
              <a:buClr>
                <a:srgbClr val="E63E30"/>
              </a:buClr>
            </a:pP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&lt;</a:t>
            </a:r>
            <a:r>
              <a:rPr lang="es-ES" sz="1600" b="1" dirty="0" err="1">
                <a:solidFill>
                  <a:srgbClr val="FF0000"/>
                </a:solidFill>
                <a:latin typeface="Lucida Sans" panose="020B0602030504020204"/>
              </a:rPr>
              <a:t>html</a:t>
            </a: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&gt; </a:t>
            </a:r>
            <a:r>
              <a:rPr lang="es-ES" sz="1600" dirty="0" err="1">
                <a:solidFill>
                  <a:schemeClr val="tx1"/>
                </a:solidFill>
                <a:latin typeface="Lucida Sans" panose="020B0602030504020204"/>
              </a:rPr>
              <a:t>tag</a:t>
            </a:r>
            <a:r>
              <a:rPr lang="es-ES" sz="1600" dirty="0">
                <a:solidFill>
                  <a:schemeClr val="tx1"/>
                </a:solidFill>
                <a:latin typeface="Lucida Sans" panose="020B0602030504020204"/>
              </a:rPr>
              <a:t>. Indica el comienzo y el fin de un documento HTML</a:t>
            </a:r>
          </a:p>
          <a:p>
            <a:pPr>
              <a:buClr>
                <a:srgbClr val="E63E30"/>
              </a:buClr>
            </a:pPr>
            <a:r>
              <a:rPr lang="es-ES" sz="1600" dirty="0">
                <a:solidFill>
                  <a:schemeClr val="tx1"/>
                </a:solidFill>
                <a:latin typeface="Lucida Sans" panose="020B0602030504020204"/>
              </a:rPr>
              <a:t>&lt;</a:t>
            </a:r>
            <a:r>
              <a:rPr lang="es-ES" sz="1600" b="1" dirty="0">
                <a:solidFill>
                  <a:srgbClr val="FF0000"/>
                </a:solidFill>
                <a:latin typeface="Lucida Sans" panose="020B0602030504020204"/>
              </a:rPr>
              <a:t>head</a:t>
            </a:r>
            <a:r>
              <a:rPr lang="es-ES" sz="1600" dirty="0">
                <a:solidFill>
                  <a:schemeClr val="tx1"/>
                </a:solidFill>
                <a:latin typeface="Lucida Sans" panose="020B0602030504020204"/>
              </a:rPr>
              <a:t>&gt; </a:t>
            </a:r>
            <a:r>
              <a:rPr lang="es-ES" sz="1600" dirty="0" err="1">
                <a:solidFill>
                  <a:schemeClr val="tx1"/>
                </a:solidFill>
                <a:latin typeface="Lucida Sans" panose="020B0602030504020204"/>
              </a:rPr>
              <a:t>tag</a:t>
            </a:r>
            <a:r>
              <a:rPr lang="es-ES" sz="1600" dirty="0">
                <a:solidFill>
                  <a:schemeClr val="tx1"/>
                </a:solidFill>
                <a:latin typeface="Lucida Sans" panose="020B0602030504020204"/>
              </a:rPr>
              <a:t>. Contiene la </a:t>
            </a:r>
            <a:r>
              <a:rPr lang="es-ES" sz="1600" dirty="0" err="1">
                <a:solidFill>
                  <a:schemeClr val="tx1"/>
                </a:solidFill>
                <a:latin typeface="Lucida Sans" panose="020B0602030504020204"/>
              </a:rPr>
              <a:t>metadata</a:t>
            </a:r>
            <a:r>
              <a:rPr lang="es-ES" sz="1600" dirty="0">
                <a:solidFill>
                  <a:schemeClr val="tx1"/>
                </a:solidFill>
                <a:latin typeface="Lucida Sans" panose="020B0602030504020204"/>
              </a:rPr>
              <a:t> (data </a:t>
            </a:r>
            <a:r>
              <a:rPr lang="es-ES" sz="1600" dirty="0" err="1">
                <a:solidFill>
                  <a:schemeClr val="tx1"/>
                </a:solidFill>
                <a:latin typeface="Lucida Sans" panose="020B0602030504020204"/>
              </a:rPr>
              <a:t>about</a:t>
            </a:r>
            <a:r>
              <a:rPr lang="es-ES" sz="1600" dirty="0">
                <a:solidFill>
                  <a:schemeClr val="tx1"/>
                </a:solidFill>
                <a:latin typeface="Lucida Sans" panose="020B0602030504020204"/>
              </a:rPr>
              <a:t> data) de un documento HTML. Esta parte del código no será visible. Hablaremos de esta etiqueta más tarde.</a:t>
            </a:r>
          </a:p>
          <a:p>
            <a:pPr>
              <a:buClr>
                <a:srgbClr val="E63E30"/>
              </a:buClr>
            </a:pPr>
            <a:r>
              <a:rPr lang="es-ES" sz="1600" dirty="0">
                <a:solidFill>
                  <a:schemeClr val="tx1"/>
                </a:solidFill>
                <a:latin typeface="Lucida Sans" panose="020B0602030504020204"/>
              </a:rPr>
              <a:t>&lt;</a:t>
            </a:r>
            <a:r>
              <a:rPr lang="es-ES" sz="1600" b="1" dirty="0" err="1">
                <a:solidFill>
                  <a:srgbClr val="FF0000"/>
                </a:solidFill>
                <a:latin typeface="Lucida Sans" panose="020B0602030504020204"/>
              </a:rPr>
              <a:t>body</a:t>
            </a: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&gt; </a:t>
            </a:r>
            <a:r>
              <a:rPr lang="es-ES" sz="1600" dirty="0" err="1">
                <a:solidFill>
                  <a:schemeClr val="tx1"/>
                </a:solidFill>
                <a:latin typeface="Lucida Sans" panose="020B0602030504020204"/>
              </a:rPr>
              <a:t>tag</a:t>
            </a:r>
            <a:r>
              <a:rPr lang="es-ES" sz="1600" dirty="0">
                <a:solidFill>
                  <a:schemeClr val="tx1"/>
                </a:solidFill>
                <a:latin typeface="Lucida Sans" panose="020B0602030504020204"/>
              </a:rPr>
              <a:t>. Contiene la parte visible del código</a:t>
            </a:r>
            <a:br>
              <a:rPr lang="es-ES" sz="1600" dirty="0">
                <a:solidFill>
                  <a:schemeClr val="tx1"/>
                </a:solidFill>
                <a:latin typeface="Lucida Sans" panose="020B0602030504020204"/>
              </a:rPr>
            </a:br>
            <a:b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</a:br>
            <a:endParaRPr lang="en-GB" sz="16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n-GB" sz="16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CD64138E-571F-7345-BBD7-14736D700B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309" y="1422249"/>
            <a:ext cx="4312307" cy="4005329"/>
          </a:xfrm>
          <a:prstGeom prst="rect">
            <a:avLst/>
          </a:prstGeom>
        </p:spPr>
      </p:pic>
      <p:pic>
        <p:nvPicPr>
          <p:cNvPr id="7" name="Imagen 4">
            <a:extLst>
              <a:ext uri="{FF2B5EF4-FFF2-40B4-BE49-F238E27FC236}">
                <a16:creationId xmlns:a16="http://schemas.microsoft.com/office/drawing/2014/main" id="{9C67F570-3092-7A4F-88F5-4C68268A46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116632"/>
            <a:ext cx="11822417" cy="612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68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dirty="0">
                <a:latin typeface="Lucida Sans" panose="020B0602030504020204"/>
                <a:ea typeface="Open Sans" panose="020B0606030504020204" pitchFamily="34" charset="0"/>
                <a:cs typeface="Open Sans" panose="020B0606030504020204" pitchFamily="34" charset="0"/>
              </a:rPr>
              <a:t>Elementos</a:t>
            </a:r>
          </a:p>
        </p:txBody>
      </p:sp>
      <p:sp>
        <p:nvSpPr>
          <p:cNvPr id="19" name="Marcador de texto 3">
            <a:extLst>
              <a:ext uri="{FF2B5EF4-FFF2-40B4-BE49-F238E27FC236}">
                <a16:creationId xmlns:a16="http://schemas.microsoft.com/office/drawing/2014/main" id="{96E0DC4C-5CA9-5B43-ACE2-B7CEE91B2FD9}"/>
              </a:ext>
            </a:extLst>
          </p:cNvPr>
          <p:cNvSpPr>
            <a:spLocks noGrp="1"/>
          </p:cNvSpPr>
          <p:nvPr/>
        </p:nvSpPr>
        <p:spPr>
          <a:xfrm>
            <a:off x="407368" y="1596520"/>
            <a:ext cx="5807968" cy="4496776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63E30"/>
              </a:buClr>
            </a:pPr>
            <a:r>
              <a:rPr lang="es-ES" sz="1600" dirty="0">
                <a:solidFill>
                  <a:schemeClr val="tx1"/>
                </a:solidFill>
                <a:latin typeface="Lucida Sans" panose="020B0602030504020204"/>
              </a:rPr>
              <a:t>Una elemento está normalmente compuesto por un &lt;</a:t>
            </a:r>
            <a:r>
              <a:rPr lang="es-ES" sz="1600" dirty="0" err="1">
                <a:solidFill>
                  <a:schemeClr val="tx1"/>
                </a:solidFill>
                <a:latin typeface="Lucida Sans" panose="020B0602030504020204"/>
              </a:rPr>
              <a:t>starttag</a:t>
            </a:r>
            <a:r>
              <a:rPr lang="es-ES" sz="1600" dirty="0">
                <a:solidFill>
                  <a:schemeClr val="tx1"/>
                </a:solidFill>
                <a:latin typeface="Lucida Sans" panose="020B0602030504020204"/>
              </a:rPr>
              <a:t>&gt; y  un &lt;/</a:t>
            </a:r>
            <a:r>
              <a:rPr lang="es-ES" sz="1600" dirty="0" err="1">
                <a:solidFill>
                  <a:schemeClr val="tx1"/>
                </a:solidFill>
                <a:latin typeface="Lucida Sans" panose="020B0602030504020204"/>
              </a:rPr>
              <a:t>endtag</a:t>
            </a:r>
            <a:r>
              <a:rPr lang="es-ES" sz="1600" dirty="0">
                <a:solidFill>
                  <a:schemeClr val="tx1"/>
                </a:solidFill>
                <a:latin typeface="Lucida Sans" panose="020B0602030504020204"/>
              </a:rPr>
              <a:t>&gt;</a:t>
            </a:r>
            <a:b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</a:b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El contenido será insertado entre las etiquetas.</a:t>
            </a: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  <a:p>
            <a:pPr>
              <a:buClr>
                <a:srgbClr val="E63E30"/>
              </a:buClr>
            </a:pPr>
            <a:endParaRPr lang="es-ES" sz="1600" b="1" dirty="0">
              <a:solidFill>
                <a:schemeClr val="tx1"/>
              </a:solidFill>
              <a:latin typeface="Lucida Sans" panose="020B0602030504020204"/>
            </a:endParaRPr>
          </a:p>
          <a:p>
            <a:pPr>
              <a:buClr>
                <a:srgbClr val="E63E30"/>
              </a:buClr>
            </a:pP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&lt;</a:t>
            </a:r>
            <a:r>
              <a:rPr lang="es-ES" sz="1600" b="1" dirty="0">
                <a:solidFill>
                  <a:srgbClr val="FF0000"/>
                </a:solidFill>
                <a:latin typeface="Lucida Sans" panose="020B0602030504020204"/>
              </a:rPr>
              <a:t>h1</a:t>
            </a: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&gt; </a:t>
            </a:r>
            <a:r>
              <a:rPr lang="es-ES" sz="1600" b="1" dirty="0" err="1">
                <a:solidFill>
                  <a:schemeClr val="tx1"/>
                </a:solidFill>
                <a:latin typeface="Lucida Sans" panose="020B0602030504020204"/>
              </a:rPr>
              <a:t>Heading</a:t>
            </a: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 &lt;/</a:t>
            </a:r>
            <a:r>
              <a:rPr lang="es-ES" sz="1600" b="1" dirty="0">
                <a:solidFill>
                  <a:srgbClr val="FF0000"/>
                </a:solidFill>
                <a:latin typeface="Lucida Sans" panose="020B0602030504020204"/>
              </a:rPr>
              <a:t>h1</a:t>
            </a:r>
            <a:r>
              <a:rPr lang="es-ES" sz="1600" dirty="0">
                <a:solidFill>
                  <a:schemeClr val="tx1"/>
                </a:solidFill>
                <a:latin typeface="Lucida Sans" panose="020B0602030504020204"/>
              </a:rPr>
              <a:t>&gt;</a:t>
            </a: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.</a:t>
            </a:r>
            <a:r>
              <a:rPr lang="es-ES" sz="1600" dirty="0">
                <a:solidFill>
                  <a:schemeClr val="tx1"/>
                </a:solidFill>
                <a:latin typeface="Lucida Sans" panose="020B0602030504020204"/>
              </a:rPr>
              <a:t> Elemento usado para insertar un texto de cabecera.</a:t>
            </a:r>
          </a:p>
          <a:p>
            <a:pPr>
              <a:buClr>
                <a:srgbClr val="E63E30"/>
              </a:buClr>
            </a:pPr>
            <a:r>
              <a:rPr lang="es-ES" sz="1600" dirty="0">
                <a:solidFill>
                  <a:schemeClr val="tx1"/>
                </a:solidFill>
                <a:latin typeface="Lucida Sans" panose="020B0602030504020204"/>
              </a:rPr>
              <a:t>&lt;</a:t>
            </a:r>
            <a:r>
              <a:rPr lang="es-ES" sz="1600" b="1" dirty="0">
                <a:solidFill>
                  <a:srgbClr val="FF0000"/>
                </a:solidFill>
                <a:latin typeface="Lucida Sans" panose="020B0602030504020204"/>
              </a:rPr>
              <a:t>p</a:t>
            </a:r>
            <a:r>
              <a:rPr lang="es-ES" sz="1600" dirty="0">
                <a:solidFill>
                  <a:schemeClr val="tx1"/>
                </a:solidFill>
                <a:latin typeface="Lucida Sans" panose="020B0602030504020204"/>
              </a:rPr>
              <a:t>&gt; </a:t>
            </a:r>
            <a:r>
              <a:rPr lang="es-ES" sz="1600" b="1" dirty="0" err="1">
                <a:solidFill>
                  <a:schemeClr val="tx1"/>
                </a:solidFill>
                <a:latin typeface="Lucida Sans" panose="020B0602030504020204"/>
              </a:rPr>
              <a:t>Paragraph</a:t>
            </a:r>
            <a:r>
              <a:rPr lang="es-ES" sz="1600" dirty="0">
                <a:solidFill>
                  <a:schemeClr val="tx1"/>
                </a:solidFill>
                <a:latin typeface="Lucida Sans" panose="020B0602030504020204"/>
              </a:rPr>
              <a:t> &lt;/</a:t>
            </a:r>
            <a:r>
              <a:rPr lang="es-ES" sz="1600" b="1" dirty="0">
                <a:solidFill>
                  <a:srgbClr val="FF0000"/>
                </a:solidFill>
                <a:latin typeface="Lucida Sans" panose="020B0602030504020204"/>
              </a:rPr>
              <a:t>p</a:t>
            </a:r>
            <a:r>
              <a:rPr lang="es-ES" sz="1600" dirty="0">
                <a:solidFill>
                  <a:schemeClr val="tx1"/>
                </a:solidFill>
                <a:latin typeface="Lucida Sans" panose="020B0602030504020204"/>
              </a:rPr>
              <a:t>&gt;</a:t>
            </a: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.</a:t>
            </a:r>
            <a:r>
              <a:rPr lang="es-ES" sz="1600" dirty="0">
                <a:solidFill>
                  <a:schemeClr val="tx1"/>
                </a:solidFill>
                <a:latin typeface="Lucida Sans" panose="020B0602030504020204"/>
              </a:rPr>
              <a:t> Elemento usado para insertar un párrafo.</a:t>
            </a:r>
            <a:br>
              <a:rPr lang="es-ES" sz="1600" dirty="0">
                <a:solidFill>
                  <a:schemeClr val="tx1"/>
                </a:solidFill>
                <a:latin typeface="Lucida Sans" panose="020B0602030504020204"/>
              </a:rPr>
            </a:b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  <a:p>
            <a:pPr>
              <a:buClr>
                <a:srgbClr val="E63E30"/>
              </a:buClr>
            </a:pPr>
            <a:r>
              <a:rPr lang="es-ES" sz="1600" dirty="0">
                <a:solidFill>
                  <a:schemeClr val="tx1"/>
                </a:solidFill>
                <a:latin typeface="Lucida Sans" panose="020B0602030504020204"/>
              </a:rPr>
              <a:t>&lt;</a:t>
            </a:r>
            <a:r>
              <a:rPr lang="es-ES" sz="1600" b="1" dirty="0" err="1">
                <a:solidFill>
                  <a:srgbClr val="FF0000"/>
                </a:solidFill>
                <a:latin typeface="Lucida Sans" panose="020B0602030504020204"/>
              </a:rPr>
              <a:t>br</a:t>
            </a: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 /&gt;</a:t>
            </a:r>
            <a:r>
              <a:rPr lang="es-ES" sz="1600" dirty="0">
                <a:solidFill>
                  <a:schemeClr val="tx1"/>
                </a:solidFill>
                <a:latin typeface="Lucida Sans" panose="020B0602030504020204"/>
              </a:rPr>
              <a:t>. Inserta un salto de línea.</a:t>
            </a:r>
            <a:br>
              <a:rPr lang="es-ES" sz="1600" dirty="0">
                <a:solidFill>
                  <a:schemeClr val="tx1"/>
                </a:solidFill>
                <a:latin typeface="Lucida Sans" panose="020B0602030504020204"/>
              </a:rPr>
            </a:b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Su </a:t>
            </a:r>
            <a:r>
              <a:rPr lang="es-ES" sz="1600" b="1" dirty="0" err="1">
                <a:solidFill>
                  <a:schemeClr val="tx1"/>
                </a:solidFill>
                <a:latin typeface="Lucida Sans" panose="020B0602030504020204"/>
              </a:rPr>
              <a:t>Start</a:t>
            </a: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 </a:t>
            </a:r>
            <a:r>
              <a:rPr lang="es-ES" sz="1600" b="1" dirty="0" err="1">
                <a:solidFill>
                  <a:schemeClr val="tx1"/>
                </a:solidFill>
                <a:latin typeface="Lucida Sans" panose="020B0602030504020204"/>
              </a:rPr>
              <a:t>Tag</a:t>
            </a: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 y su </a:t>
            </a:r>
            <a:r>
              <a:rPr lang="es-ES" sz="1600" b="1" dirty="0" err="1">
                <a:solidFill>
                  <a:schemeClr val="tx1"/>
                </a:solidFill>
                <a:latin typeface="Lucida Sans" panose="020B0602030504020204"/>
              </a:rPr>
              <a:t>End</a:t>
            </a: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 </a:t>
            </a:r>
            <a:r>
              <a:rPr lang="es-ES" sz="1600" b="1" dirty="0" err="1">
                <a:solidFill>
                  <a:schemeClr val="tx1"/>
                </a:solidFill>
                <a:latin typeface="Lucida Sans" panose="020B0602030504020204"/>
              </a:rPr>
              <a:t>Tag</a:t>
            </a: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 se combinan en la mostrada arriba.</a:t>
            </a:r>
          </a:p>
          <a:p>
            <a:pPr marL="0" indent="0">
              <a:buClr>
                <a:srgbClr val="E63E30"/>
              </a:buClr>
              <a:buNone/>
            </a:pPr>
            <a:br>
              <a:rPr lang="es-ES" sz="1600" dirty="0">
                <a:solidFill>
                  <a:schemeClr val="tx1"/>
                </a:solidFill>
                <a:latin typeface="Lucida Sans" panose="020B0602030504020204"/>
              </a:rPr>
            </a:br>
            <a:b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</a:br>
            <a:endParaRPr lang="en-GB" sz="16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n-GB" sz="16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</p:txBody>
      </p:sp>
      <p:pic>
        <p:nvPicPr>
          <p:cNvPr id="10" name="Picture 2" descr="MMA - Master Marketing Automation">
            <a:extLst>
              <a:ext uri="{FF2B5EF4-FFF2-40B4-BE49-F238E27FC236}">
                <a16:creationId xmlns:a16="http://schemas.microsoft.com/office/drawing/2014/main" id="{837B67FA-ADAB-8042-A69A-E18642CC6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427" y="117077"/>
            <a:ext cx="1073342" cy="5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43506C98-9C62-A24B-B3F1-252A02FA52E1}"/>
              </a:ext>
            </a:extLst>
          </p:cNvPr>
          <p:cNvGrpSpPr/>
          <p:nvPr/>
        </p:nvGrpSpPr>
        <p:grpSpPr>
          <a:xfrm>
            <a:off x="8819199" y="1203717"/>
            <a:ext cx="2834521" cy="4601547"/>
            <a:chOff x="8819199" y="1203717"/>
            <a:chExt cx="2834521" cy="460154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4517F93-6896-3A48-86FC-7B7716199DD9}"/>
                </a:ext>
              </a:extLst>
            </p:cNvPr>
            <p:cNvGrpSpPr/>
            <p:nvPr/>
          </p:nvGrpSpPr>
          <p:grpSpPr>
            <a:xfrm>
              <a:off x="8819199" y="1203717"/>
              <a:ext cx="2821417" cy="2585323"/>
              <a:chOff x="8819199" y="1203717"/>
              <a:chExt cx="2821417" cy="2585323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C48AE6F-C49D-304B-BB44-9C000DC7F925}"/>
                  </a:ext>
                </a:extLst>
              </p:cNvPr>
              <p:cNvSpPr txBox="1"/>
              <p:nvPr/>
            </p:nvSpPr>
            <p:spPr>
              <a:xfrm>
                <a:off x="8819199" y="1203717"/>
                <a:ext cx="2821417" cy="25853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b="1" dirty="0"/>
                  <a:t>EJ 1.1 NUESTRO PRIMER DOCUMENTO HTML</a:t>
                </a:r>
                <a:br>
                  <a:rPr lang="es-ES" b="1" dirty="0"/>
                </a:br>
                <a:br>
                  <a:rPr lang="es-ES" b="1" dirty="0"/>
                </a:br>
                <a:r>
                  <a:rPr lang="es-ES" dirty="0"/>
                  <a:t>El ejercicio consiste en crear un documento HTML que contenga un texto de cabecera (“Londres”) y un párrafo (“Capital de Reino Unido”).</a:t>
                </a:r>
                <a:endParaRPr lang="es-ES" b="1" dirty="0"/>
              </a:p>
            </p:txBody>
          </p: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221B1C11-9DFD-BA4B-8EF2-2D0686AC7DCF}"/>
                  </a:ext>
                </a:extLst>
              </p:cNvPr>
              <p:cNvSpPr/>
              <p:nvPr/>
            </p:nvSpPr>
            <p:spPr>
              <a:xfrm>
                <a:off x="11333074" y="1340768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E4184B1-500D-8E4B-B3B5-614BE8266635}"/>
                </a:ext>
              </a:extLst>
            </p:cNvPr>
            <p:cNvGrpSpPr/>
            <p:nvPr/>
          </p:nvGrpSpPr>
          <p:grpSpPr>
            <a:xfrm>
              <a:off x="8832303" y="4050938"/>
              <a:ext cx="2821417" cy="1754326"/>
              <a:chOff x="8832303" y="4050938"/>
              <a:chExt cx="2821417" cy="1754326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0FAE43-DC55-F949-96D7-205568AA9012}"/>
                  </a:ext>
                </a:extLst>
              </p:cNvPr>
              <p:cNvSpPr txBox="1"/>
              <p:nvPr/>
            </p:nvSpPr>
            <p:spPr>
              <a:xfrm>
                <a:off x="8832303" y="4050938"/>
                <a:ext cx="2821417" cy="17543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b="1" dirty="0"/>
                  <a:t>EJ 1.2 SALTOS DE LÍNEA</a:t>
                </a:r>
                <a:br>
                  <a:rPr lang="es-ES" b="1" dirty="0"/>
                </a:br>
                <a:br>
                  <a:rPr lang="es-ES" b="1" dirty="0"/>
                </a:br>
                <a:r>
                  <a:rPr lang="es-ES" dirty="0"/>
                  <a:t>Añadiremos al resultado del EJ 1.1 un salto de línea y posteriormente un párrafo (“Siempre llueve”).</a:t>
                </a:r>
                <a:endParaRPr lang="es-ES" b="1" dirty="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C7C02110-C26C-544E-9746-912ACAE7490F}"/>
                  </a:ext>
                </a:extLst>
              </p:cNvPr>
              <p:cNvSpPr/>
              <p:nvPr/>
            </p:nvSpPr>
            <p:spPr>
              <a:xfrm>
                <a:off x="11333074" y="4149080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527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dirty="0">
                <a:latin typeface="Lucida Sans" panose="020B0602030504020204"/>
                <a:ea typeface="Open Sans" panose="020B0606030504020204" pitchFamily="34" charset="0"/>
                <a:cs typeface="Open Sans" panose="020B0606030504020204" pitchFamily="34" charset="0"/>
              </a:rPr>
              <a:t>Elementos. Cabeceras</a:t>
            </a:r>
          </a:p>
        </p:txBody>
      </p:sp>
      <p:sp>
        <p:nvSpPr>
          <p:cNvPr id="6" name="Marcador de texto 3">
            <a:extLst>
              <a:ext uri="{FF2B5EF4-FFF2-40B4-BE49-F238E27FC236}">
                <a16:creationId xmlns:a16="http://schemas.microsoft.com/office/drawing/2014/main" id="{BA918D6B-D372-284F-8E41-22A44AED94B0}"/>
              </a:ext>
            </a:extLst>
          </p:cNvPr>
          <p:cNvSpPr>
            <a:spLocks noGrp="1"/>
          </p:cNvSpPr>
          <p:nvPr/>
        </p:nvSpPr>
        <p:spPr>
          <a:xfrm>
            <a:off x="407368" y="1596520"/>
            <a:ext cx="5807968" cy="4496776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63E30"/>
              </a:buClr>
            </a:pPr>
            <a:r>
              <a:rPr lang="es-ES" sz="1600" dirty="0">
                <a:solidFill>
                  <a:schemeClr val="tx1"/>
                </a:solidFill>
                <a:latin typeface="Lucida Sans" panose="020B0602030504020204"/>
              </a:rPr>
              <a:t>Existen distintos tipos de cabeceras dependiendo de la importancia (tamaño) de las mismas.</a:t>
            </a:r>
            <a:br>
              <a:rPr lang="es-ES" sz="1600" dirty="0">
                <a:solidFill>
                  <a:schemeClr val="tx1"/>
                </a:solidFill>
                <a:latin typeface="Lucida Sans" panose="020B0602030504020204"/>
              </a:rPr>
            </a:b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Siendo h1 la más importante y h6 la menor.</a:t>
            </a: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  <a:p>
            <a:pPr>
              <a:buClr>
                <a:srgbClr val="E63E30"/>
              </a:buClr>
            </a:pPr>
            <a:endParaRPr lang="es-ES" sz="1600" b="1" dirty="0">
              <a:solidFill>
                <a:schemeClr val="tx1"/>
              </a:solidFill>
              <a:latin typeface="Lucida Sans" panose="020B0602030504020204"/>
            </a:endParaRPr>
          </a:p>
          <a:p>
            <a:pPr>
              <a:buClr>
                <a:srgbClr val="E63E30"/>
              </a:buClr>
            </a:pP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&lt;</a:t>
            </a:r>
            <a:r>
              <a:rPr lang="es-ES" sz="1600" b="1" dirty="0">
                <a:solidFill>
                  <a:srgbClr val="FF0000"/>
                </a:solidFill>
                <a:latin typeface="Lucida Sans" panose="020B0602030504020204"/>
              </a:rPr>
              <a:t>h1</a:t>
            </a: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&gt; </a:t>
            </a:r>
            <a:r>
              <a:rPr lang="es-ES" sz="1600" b="1" dirty="0" err="1">
                <a:solidFill>
                  <a:schemeClr val="tx1"/>
                </a:solidFill>
                <a:latin typeface="Lucida Sans" panose="020B0602030504020204"/>
              </a:rPr>
              <a:t>Heading</a:t>
            </a: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  1&lt;/</a:t>
            </a:r>
            <a:r>
              <a:rPr lang="es-ES" sz="1600" b="1" dirty="0">
                <a:solidFill>
                  <a:srgbClr val="FF0000"/>
                </a:solidFill>
                <a:latin typeface="Lucida Sans" panose="020B0602030504020204"/>
              </a:rPr>
              <a:t>h1</a:t>
            </a: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&gt;</a:t>
            </a:r>
          </a:p>
          <a:p>
            <a:pPr>
              <a:buClr>
                <a:srgbClr val="E63E30"/>
              </a:buClr>
            </a:pP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&lt;</a:t>
            </a:r>
            <a:r>
              <a:rPr lang="es-ES" sz="1600" b="1" dirty="0">
                <a:solidFill>
                  <a:srgbClr val="FF0000"/>
                </a:solidFill>
                <a:latin typeface="Lucida Sans" panose="020B0602030504020204"/>
              </a:rPr>
              <a:t>h2</a:t>
            </a: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&gt; </a:t>
            </a:r>
            <a:r>
              <a:rPr lang="es-ES" sz="1600" b="1" dirty="0" err="1">
                <a:solidFill>
                  <a:schemeClr val="tx1"/>
                </a:solidFill>
                <a:latin typeface="Lucida Sans" panose="020B0602030504020204"/>
              </a:rPr>
              <a:t>Heading</a:t>
            </a: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  2&lt;/</a:t>
            </a:r>
            <a:r>
              <a:rPr lang="es-ES" sz="1600" b="1" dirty="0">
                <a:solidFill>
                  <a:srgbClr val="FF0000"/>
                </a:solidFill>
                <a:latin typeface="Lucida Sans" panose="020B0602030504020204"/>
              </a:rPr>
              <a:t>h2</a:t>
            </a: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&gt;</a:t>
            </a:r>
          </a:p>
          <a:p>
            <a:pPr>
              <a:buClr>
                <a:srgbClr val="E63E30"/>
              </a:buClr>
            </a:pP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&lt;</a:t>
            </a:r>
            <a:r>
              <a:rPr lang="es-ES" sz="1600" b="1" dirty="0">
                <a:solidFill>
                  <a:srgbClr val="FF0000"/>
                </a:solidFill>
                <a:latin typeface="Lucida Sans" panose="020B0602030504020204"/>
              </a:rPr>
              <a:t>h3</a:t>
            </a: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&gt; </a:t>
            </a:r>
            <a:r>
              <a:rPr lang="es-ES" sz="1600" b="1" dirty="0" err="1">
                <a:solidFill>
                  <a:schemeClr val="tx1"/>
                </a:solidFill>
                <a:latin typeface="Lucida Sans" panose="020B0602030504020204"/>
              </a:rPr>
              <a:t>Heading</a:t>
            </a: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  3&lt;/</a:t>
            </a:r>
            <a:r>
              <a:rPr lang="es-ES" sz="1600" b="1" dirty="0">
                <a:solidFill>
                  <a:srgbClr val="FF0000"/>
                </a:solidFill>
                <a:latin typeface="Lucida Sans" panose="020B0602030504020204"/>
              </a:rPr>
              <a:t>h3</a:t>
            </a: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&gt;</a:t>
            </a:r>
          </a:p>
          <a:p>
            <a:pPr>
              <a:buClr>
                <a:srgbClr val="E63E30"/>
              </a:buClr>
            </a:pP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&lt;</a:t>
            </a:r>
            <a:r>
              <a:rPr lang="es-ES" sz="1600" b="1" dirty="0">
                <a:solidFill>
                  <a:srgbClr val="FF0000"/>
                </a:solidFill>
                <a:latin typeface="Lucida Sans" panose="020B0602030504020204"/>
              </a:rPr>
              <a:t>h4</a:t>
            </a: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&gt; </a:t>
            </a:r>
            <a:r>
              <a:rPr lang="es-ES" sz="1600" b="1" dirty="0" err="1">
                <a:solidFill>
                  <a:schemeClr val="tx1"/>
                </a:solidFill>
                <a:latin typeface="Lucida Sans" panose="020B0602030504020204"/>
              </a:rPr>
              <a:t>Heading</a:t>
            </a: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  4&lt;/</a:t>
            </a:r>
            <a:r>
              <a:rPr lang="es-ES" sz="1600" b="1" dirty="0">
                <a:solidFill>
                  <a:srgbClr val="FF0000"/>
                </a:solidFill>
                <a:latin typeface="Lucida Sans" panose="020B0602030504020204"/>
              </a:rPr>
              <a:t>h4</a:t>
            </a: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&gt;</a:t>
            </a:r>
          </a:p>
          <a:p>
            <a:pPr>
              <a:buClr>
                <a:srgbClr val="E63E30"/>
              </a:buClr>
            </a:pP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&lt;</a:t>
            </a:r>
            <a:r>
              <a:rPr lang="es-ES" sz="1600" b="1" dirty="0">
                <a:solidFill>
                  <a:srgbClr val="FF0000"/>
                </a:solidFill>
                <a:latin typeface="Lucida Sans" panose="020B0602030504020204"/>
              </a:rPr>
              <a:t>h5</a:t>
            </a: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&gt; </a:t>
            </a:r>
            <a:r>
              <a:rPr lang="es-ES" sz="1600" b="1" dirty="0" err="1">
                <a:solidFill>
                  <a:schemeClr val="tx1"/>
                </a:solidFill>
                <a:latin typeface="Lucida Sans" panose="020B0602030504020204"/>
              </a:rPr>
              <a:t>Heading</a:t>
            </a: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  5&lt;/</a:t>
            </a:r>
            <a:r>
              <a:rPr lang="es-ES" sz="1600" b="1" dirty="0">
                <a:solidFill>
                  <a:srgbClr val="FF0000"/>
                </a:solidFill>
                <a:latin typeface="Lucida Sans" panose="020B0602030504020204"/>
              </a:rPr>
              <a:t>h5</a:t>
            </a: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&gt;</a:t>
            </a:r>
          </a:p>
          <a:p>
            <a:pPr>
              <a:buClr>
                <a:srgbClr val="E63E30"/>
              </a:buClr>
            </a:pP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&lt;</a:t>
            </a:r>
            <a:r>
              <a:rPr lang="es-ES" sz="1600" b="1" dirty="0">
                <a:solidFill>
                  <a:srgbClr val="FF0000"/>
                </a:solidFill>
                <a:latin typeface="Lucida Sans" panose="020B0602030504020204"/>
              </a:rPr>
              <a:t>h1</a:t>
            </a: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&gt; </a:t>
            </a:r>
            <a:r>
              <a:rPr lang="es-ES" sz="1600" b="1" dirty="0" err="1">
                <a:solidFill>
                  <a:schemeClr val="tx1"/>
                </a:solidFill>
                <a:latin typeface="Lucida Sans" panose="020B0602030504020204"/>
              </a:rPr>
              <a:t>Heading</a:t>
            </a: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  6&lt;/</a:t>
            </a:r>
            <a:r>
              <a:rPr lang="es-ES" sz="1600" b="1" dirty="0">
                <a:solidFill>
                  <a:srgbClr val="FF0000"/>
                </a:solidFill>
                <a:latin typeface="Lucida Sans" panose="020B0602030504020204"/>
              </a:rPr>
              <a:t>h6</a:t>
            </a: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&gt;</a:t>
            </a:r>
          </a:p>
          <a:p>
            <a:pPr marL="0" indent="0">
              <a:buClr>
                <a:srgbClr val="E63E30"/>
              </a:buClr>
              <a:buNone/>
            </a:pPr>
            <a:br>
              <a:rPr lang="es-ES" sz="1600" dirty="0">
                <a:solidFill>
                  <a:schemeClr val="tx1"/>
                </a:solidFill>
                <a:latin typeface="Lucida Sans" panose="020B0602030504020204"/>
              </a:rPr>
            </a:br>
            <a:b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</a:br>
            <a:endParaRPr lang="en-GB" sz="16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n-GB" sz="16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5F1F74-3A8F-2A43-9FC1-08B14CD6A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28" y="798808"/>
            <a:ext cx="3384376" cy="5269088"/>
          </a:xfrm>
          <a:prstGeom prst="rect">
            <a:avLst/>
          </a:prstGeom>
        </p:spPr>
      </p:pic>
      <p:pic>
        <p:nvPicPr>
          <p:cNvPr id="7" name="Picture 2" descr="MMA - Master Marketing Automation">
            <a:extLst>
              <a:ext uri="{FF2B5EF4-FFF2-40B4-BE49-F238E27FC236}">
                <a16:creationId xmlns:a16="http://schemas.microsoft.com/office/drawing/2014/main" id="{F3BE3828-C393-C245-BC48-6485E97D6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427" y="117077"/>
            <a:ext cx="1073342" cy="5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733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dirty="0">
                <a:latin typeface="Lucida Sans" panose="020B0602030504020204"/>
                <a:ea typeface="Open Sans" panose="020B0606030504020204" pitchFamily="34" charset="0"/>
                <a:cs typeface="Open Sans" panose="020B0606030504020204" pitchFamily="34" charset="0"/>
              </a:rPr>
              <a:t>Elementos. Atributos</a:t>
            </a:r>
          </a:p>
        </p:txBody>
      </p:sp>
      <p:sp>
        <p:nvSpPr>
          <p:cNvPr id="6" name="Marcador de texto 3">
            <a:extLst>
              <a:ext uri="{FF2B5EF4-FFF2-40B4-BE49-F238E27FC236}">
                <a16:creationId xmlns:a16="http://schemas.microsoft.com/office/drawing/2014/main" id="{BA918D6B-D372-284F-8E41-22A44AED94B0}"/>
              </a:ext>
            </a:extLst>
          </p:cNvPr>
          <p:cNvSpPr>
            <a:spLocks noGrp="1"/>
          </p:cNvSpPr>
          <p:nvPr/>
        </p:nvSpPr>
        <p:spPr>
          <a:xfrm>
            <a:off x="407368" y="1596520"/>
            <a:ext cx="6984776" cy="4496776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63E30"/>
              </a:buClr>
            </a:pPr>
            <a:r>
              <a:rPr lang="es-ES" sz="1600" dirty="0">
                <a:solidFill>
                  <a:schemeClr val="tx1"/>
                </a:solidFill>
                <a:latin typeface="Lucida Sans" panose="020B0602030504020204"/>
              </a:rPr>
              <a:t>Los atributos proporcionan información adicional a los elementos.</a:t>
            </a:r>
            <a:br>
              <a:rPr lang="es-ES" sz="1600" dirty="0">
                <a:solidFill>
                  <a:schemeClr val="tx1"/>
                </a:solidFill>
                <a:latin typeface="Lucida Sans" panose="020B0602030504020204"/>
              </a:rPr>
            </a:b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Estos siempre se declaran dentro del </a:t>
            </a:r>
            <a:r>
              <a:rPr lang="es-ES" sz="1600" b="1" dirty="0" err="1">
                <a:solidFill>
                  <a:schemeClr val="tx1"/>
                </a:solidFill>
                <a:latin typeface="Lucida Sans" panose="020B0602030504020204"/>
              </a:rPr>
              <a:t>Start</a:t>
            </a: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 </a:t>
            </a:r>
            <a:r>
              <a:rPr lang="es-ES" sz="1600" b="1" dirty="0" err="1">
                <a:solidFill>
                  <a:schemeClr val="tx1"/>
                </a:solidFill>
                <a:latin typeface="Lucida Sans" panose="020B0602030504020204"/>
              </a:rPr>
              <a:t>Tag</a:t>
            </a: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.</a:t>
            </a:r>
            <a:b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</a:br>
            <a:b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</a:b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&lt;</a:t>
            </a:r>
            <a:r>
              <a:rPr lang="es-ES" sz="1600" b="1" dirty="0">
                <a:solidFill>
                  <a:srgbClr val="FF0000"/>
                </a:solidFill>
                <a:latin typeface="Lucida Sans" panose="020B0602030504020204"/>
              </a:rPr>
              <a:t>p   </a:t>
            </a:r>
            <a:r>
              <a:rPr lang="es-ES" sz="1600" b="1" dirty="0">
                <a:solidFill>
                  <a:schemeClr val="accent2"/>
                </a:solidFill>
                <a:latin typeface="Lucida Sans" panose="020B0602030504020204"/>
              </a:rPr>
              <a:t>atributo</a:t>
            </a: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=</a:t>
            </a:r>
            <a:r>
              <a:rPr lang="es-ES" sz="1600" b="1" dirty="0">
                <a:solidFill>
                  <a:schemeClr val="accent6"/>
                </a:solidFill>
                <a:latin typeface="Lucida Sans" panose="020B0602030504020204"/>
              </a:rPr>
              <a:t>”</a:t>
            </a:r>
            <a:r>
              <a:rPr lang="es-ES" sz="1600" b="1" dirty="0" err="1">
                <a:solidFill>
                  <a:schemeClr val="accent1"/>
                </a:solidFill>
                <a:latin typeface="Lucida Sans" panose="020B0602030504020204"/>
              </a:rPr>
              <a:t>info</a:t>
            </a:r>
            <a:r>
              <a:rPr lang="es-ES" sz="1600" b="1" dirty="0">
                <a:solidFill>
                  <a:schemeClr val="accent6"/>
                </a:solidFill>
                <a:latin typeface="Lucida Sans" panose="020B0602030504020204"/>
              </a:rPr>
              <a:t>”</a:t>
            </a: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&gt; </a:t>
            </a:r>
            <a:r>
              <a:rPr lang="es-ES" sz="1600" dirty="0">
                <a:solidFill>
                  <a:schemeClr val="tx1"/>
                </a:solidFill>
                <a:latin typeface="Lucida Sans" panose="020B0602030504020204"/>
              </a:rPr>
              <a:t>Esto es un párrafo con atributo </a:t>
            </a: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&lt;/</a:t>
            </a:r>
            <a:r>
              <a:rPr lang="es-ES" sz="1600" b="1" dirty="0">
                <a:solidFill>
                  <a:srgbClr val="FF0000"/>
                </a:solidFill>
                <a:latin typeface="Lucida Sans" panose="020B0602030504020204"/>
              </a:rPr>
              <a:t>p&gt;</a:t>
            </a:r>
            <a:endParaRPr lang="es-ES" sz="1600" b="1" dirty="0">
              <a:solidFill>
                <a:schemeClr val="tx1"/>
              </a:solidFill>
              <a:latin typeface="Lucida Sans" panose="020B0602030504020204"/>
            </a:endParaRPr>
          </a:p>
          <a:p>
            <a:pPr>
              <a:buClr>
                <a:srgbClr val="E63E30"/>
              </a:buClr>
            </a:pPr>
            <a:endParaRPr lang="es-ES" sz="1600" b="1" dirty="0">
              <a:solidFill>
                <a:schemeClr val="tx1"/>
              </a:solidFill>
              <a:latin typeface="Lucida Sans" panose="020B0602030504020204"/>
            </a:endParaRPr>
          </a:p>
          <a:p>
            <a:pPr>
              <a:buClr>
                <a:srgbClr val="E63E30"/>
              </a:buClr>
            </a:pP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Los más comunes:</a:t>
            </a:r>
          </a:p>
          <a:p>
            <a:pPr lvl="1">
              <a:buClr>
                <a:srgbClr val="E63E30"/>
              </a:buClr>
            </a:pPr>
            <a:r>
              <a:rPr lang="es-ES" sz="1600" dirty="0">
                <a:solidFill>
                  <a:schemeClr val="tx1"/>
                </a:solidFill>
                <a:latin typeface="Lucida Sans" panose="020B0602030504020204"/>
              </a:rPr>
              <a:t>Enlaces. Se insertan con la etiqueta </a:t>
            </a: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&lt;</a:t>
            </a:r>
            <a:r>
              <a:rPr lang="es-ES" sz="1600" b="1" dirty="0">
                <a:solidFill>
                  <a:srgbClr val="FF0000"/>
                </a:solidFill>
                <a:latin typeface="Lucida Sans" panose="020B0602030504020204"/>
              </a:rPr>
              <a:t>a</a:t>
            </a:r>
            <a:r>
              <a:rPr lang="es-ES" sz="1600" b="1" dirty="0">
                <a:latin typeface="Lucida Sans" panose="020B0602030504020204"/>
              </a:rPr>
              <a:t>&gt; &lt;/</a:t>
            </a:r>
            <a:r>
              <a:rPr lang="es-ES" sz="1600" b="1" dirty="0">
                <a:solidFill>
                  <a:srgbClr val="FF0000"/>
                </a:solidFill>
                <a:latin typeface="Lucida Sans" panose="020B0602030504020204"/>
              </a:rPr>
              <a:t>a</a:t>
            </a:r>
            <a:r>
              <a:rPr lang="es-ES" sz="1600" b="1" dirty="0">
                <a:latin typeface="Lucida Sans" panose="020B0602030504020204"/>
              </a:rPr>
              <a:t>&gt; </a:t>
            </a:r>
            <a:r>
              <a:rPr lang="es-ES" sz="1600" dirty="0">
                <a:latin typeface="Lucida Sans" panose="020B0602030504020204"/>
              </a:rPr>
              <a:t>y el atributo </a:t>
            </a:r>
            <a:r>
              <a:rPr lang="es-ES" sz="1600" b="1" dirty="0" err="1">
                <a:solidFill>
                  <a:schemeClr val="accent2"/>
                </a:solidFill>
                <a:latin typeface="Lucida Sans" panose="020B0602030504020204"/>
              </a:rPr>
              <a:t>href</a:t>
            </a:r>
            <a:br>
              <a:rPr lang="es-ES" sz="1600" b="1" dirty="0">
                <a:latin typeface="Lucida Sans" panose="020B0602030504020204"/>
              </a:rPr>
            </a:br>
            <a:br>
              <a:rPr lang="es-ES" sz="1600" b="1" dirty="0">
                <a:latin typeface="Lucida Sans" panose="020B0602030504020204"/>
              </a:rPr>
            </a:br>
            <a:r>
              <a:rPr lang="es-ES" sz="1600" b="1" dirty="0">
                <a:latin typeface="Lucida Sans" panose="020B0602030504020204"/>
              </a:rPr>
              <a:t>&lt;</a:t>
            </a:r>
            <a:r>
              <a:rPr lang="es-ES" sz="1600" b="1" dirty="0">
                <a:solidFill>
                  <a:srgbClr val="FF0000"/>
                </a:solidFill>
                <a:latin typeface="Lucida Sans" panose="020B0602030504020204"/>
              </a:rPr>
              <a:t>a </a:t>
            </a:r>
            <a:r>
              <a:rPr lang="es-ES" sz="1600" b="1" dirty="0" err="1">
                <a:solidFill>
                  <a:schemeClr val="accent2"/>
                </a:solidFill>
                <a:latin typeface="Lucida Sans" panose="020B0602030504020204"/>
              </a:rPr>
              <a:t>href</a:t>
            </a:r>
            <a:r>
              <a:rPr lang="es-ES" sz="1600" b="1" dirty="0">
                <a:latin typeface="Lucida Sans" panose="020B0602030504020204"/>
              </a:rPr>
              <a:t>=</a:t>
            </a:r>
            <a:r>
              <a:rPr lang="es-ES" sz="1600" b="1" dirty="0">
                <a:solidFill>
                  <a:schemeClr val="accent6"/>
                </a:solidFill>
                <a:latin typeface="Lucida Sans" panose="020B0602030504020204"/>
              </a:rPr>
              <a:t>”</a:t>
            </a:r>
            <a:r>
              <a:rPr lang="es-ES" sz="1600" b="1" dirty="0">
                <a:solidFill>
                  <a:schemeClr val="accent1"/>
                </a:solidFill>
                <a:latin typeface="Lucida Sans" panose="020B0602030504020204"/>
              </a:rPr>
              <a:t>https://</a:t>
            </a:r>
            <a:r>
              <a:rPr lang="es-ES" sz="1600" b="1" dirty="0" err="1">
                <a:solidFill>
                  <a:schemeClr val="accent1"/>
                </a:solidFill>
                <a:latin typeface="Lucida Sans" panose="020B0602030504020204"/>
              </a:rPr>
              <a:t>google.com</a:t>
            </a:r>
            <a:r>
              <a:rPr lang="es-ES" sz="1600" b="1" dirty="0">
                <a:solidFill>
                  <a:schemeClr val="accent6"/>
                </a:solidFill>
                <a:latin typeface="Lucida Sans" panose="020B0602030504020204"/>
              </a:rPr>
              <a:t>”</a:t>
            </a:r>
            <a:r>
              <a:rPr lang="es-ES" sz="1600" b="1" dirty="0">
                <a:latin typeface="Lucida Sans" panose="020B0602030504020204"/>
              </a:rPr>
              <a:t>&gt; Texto del enlace&lt;/</a:t>
            </a:r>
            <a:r>
              <a:rPr lang="es-ES" sz="1600" b="1" dirty="0">
                <a:solidFill>
                  <a:srgbClr val="FF0000"/>
                </a:solidFill>
                <a:latin typeface="Lucida Sans" panose="020B0602030504020204"/>
              </a:rPr>
              <a:t>a</a:t>
            </a:r>
            <a:r>
              <a:rPr lang="es-ES" sz="1600" b="1" dirty="0">
                <a:latin typeface="Lucida Sans" panose="020B0602030504020204"/>
              </a:rPr>
              <a:t>&gt;</a:t>
            </a:r>
            <a:br>
              <a:rPr lang="es-ES" sz="1600" b="1" dirty="0">
                <a:latin typeface="Lucida Sans" panose="020B0602030504020204"/>
              </a:rPr>
            </a:br>
            <a:br>
              <a:rPr lang="es-ES" sz="1600" b="1" dirty="0">
                <a:latin typeface="Lucida Sans" panose="020B0602030504020204"/>
              </a:rPr>
            </a:br>
            <a:r>
              <a:rPr lang="es-ES" sz="1600" dirty="0">
                <a:latin typeface="Lucida Sans" panose="020B0602030504020204"/>
              </a:rPr>
              <a:t>Si lo insertamos en un párrafo:</a:t>
            </a:r>
            <a:br>
              <a:rPr lang="es-ES" sz="1600" dirty="0">
                <a:latin typeface="Lucida Sans" panose="020B0602030504020204"/>
              </a:rPr>
            </a:br>
            <a:br>
              <a:rPr lang="es-ES" sz="1600" dirty="0">
                <a:latin typeface="Lucida Sans" panose="020B0602030504020204"/>
              </a:rPr>
            </a:br>
            <a:r>
              <a:rPr lang="es-ES" sz="1600" b="1" dirty="0">
                <a:latin typeface="Lucida Sans" panose="020B0602030504020204"/>
              </a:rPr>
              <a:t>&lt;</a:t>
            </a:r>
            <a:r>
              <a:rPr lang="es-ES" sz="1600" b="1" dirty="0">
                <a:solidFill>
                  <a:srgbClr val="FF0000"/>
                </a:solidFill>
                <a:latin typeface="Lucida Sans" panose="020B0602030504020204"/>
              </a:rPr>
              <a:t>p</a:t>
            </a:r>
            <a:r>
              <a:rPr lang="es-ES" sz="1600" b="1" dirty="0">
                <a:latin typeface="Lucida Sans" panose="020B0602030504020204"/>
              </a:rPr>
              <a:t>&gt; Esto es un texto con un &lt;</a:t>
            </a:r>
            <a:r>
              <a:rPr lang="es-ES" sz="1600" b="1" dirty="0">
                <a:solidFill>
                  <a:srgbClr val="FF0000"/>
                </a:solidFill>
                <a:latin typeface="Lucida Sans" panose="020B0602030504020204"/>
              </a:rPr>
              <a:t>a </a:t>
            </a:r>
            <a:r>
              <a:rPr lang="es-ES" sz="1600" b="1" dirty="0" err="1">
                <a:solidFill>
                  <a:schemeClr val="accent2"/>
                </a:solidFill>
                <a:latin typeface="Lucida Sans" panose="020B0602030504020204"/>
              </a:rPr>
              <a:t>href</a:t>
            </a:r>
            <a:r>
              <a:rPr lang="es-ES" sz="1600" b="1" dirty="0">
                <a:latin typeface="Lucida Sans" panose="020B0602030504020204"/>
              </a:rPr>
              <a:t>=</a:t>
            </a:r>
            <a:r>
              <a:rPr lang="es-ES" sz="1600" b="1" dirty="0">
                <a:solidFill>
                  <a:schemeClr val="accent6"/>
                </a:solidFill>
                <a:latin typeface="Lucida Sans" panose="020B0602030504020204"/>
              </a:rPr>
              <a:t>”</a:t>
            </a:r>
            <a:r>
              <a:rPr lang="es-ES" sz="1600" b="1" dirty="0">
                <a:solidFill>
                  <a:schemeClr val="accent1"/>
                </a:solidFill>
                <a:latin typeface="Lucida Sans" panose="020B0602030504020204"/>
              </a:rPr>
              <a:t>https://</a:t>
            </a:r>
            <a:r>
              <a:rPr lang="es-ES" sz="1600" b="1" dirty="0" err="1">
                <a:solidFill>
                  <a:schemeClr val="accent1"/>
                </a:solidFill>
                <a:latin typeface="Lucida Sans" panose="020B0602030504020204"/>
              </a:rPr>
              <a:t>google.com</a:t>
            </a:r>
            <a:r>
              <a:rPr lang="es-ES" sz="1600" b="1" dirty="0">
                <a:solidFill>
                  <a:schemeClr val="accent6"/>
                </a:solidFill>
                <a:latin typeface="Lucida Sans" panose="020B0602030504020204"/>
              </a:rPr>
              <a:t>”</a:t>
            </a:r>
            <a:r>
              <a:rPr lang="es-ES" sz="1600" b="1" dirty="0">
                <a:latin typeface="Lucida Sans" panose="020B0602030504020204"/>
              </a:rPr>
              <a:t>&gt; enlace&lt;/</a:t>
            </a:r>
            <a:r>
              <a:rPr lang="es-ES" sz="1600" b="1" dirty="0">
                <a:solidFill>
                  <a:srgbClr val="FF0000"/>
                </a:solidFill>
                <a:latin typeface="Lucida Sans" panose="020B0602030504020204"/>
              </a:rPr>
              <a:t>a</a:t>
            </a:r>
            <a:r>
              <a:rPr lang="es-ES" sz="1600" b="1" dirty="0">
                <a:latin typeface="Lucida Sans" panose="020B0602030504020204"/>
              </a:rPr>
              <a:t>&gt; &lt;/</a:t>
            </a:r>
            <a:r>
              <a:rPr lang="es-ES" sz="1600" b="1" dirty="0">
                <a:solidFill>
                  <a:srgbClr val="FF0000"/>
                </a:solidFill>
                <a:latin typeface="Lucida Sans" panose="020B0602030504020204"/>
              </a:rPr>
              <a:t>p</a:t>
            </a:r>
            <a:r>
              <a:rPr lang="es-ES" sz="1600" b="1" dirty="0">
                <a:latin typeface="Lucida Sans" panose="020B0602030504020204"/>
              </a:rPr>
              <a:t>&gt;</a:t>
            </a:r>
            <a:br>
              <a:rPr lang="es-ES" sz="1600" b="1" dirty="0">
                <a:latin typeface="Lucida Sans" panose="020B0602030504020204"/>
              </a:rPr>
            </a:br>
            <a:br>
              <a:rPr lang="es-ES" sz="1600" b="1" dirty="0">
                <a:latin typeface="Lucida Sans" panose="020B0602030504020204"/>
              </a:rPr>
            </a:br>
            <a:br>
              <a:rPr lang="es-ES" sz="1600" b="1" dirty="0">
                <a:latin typeface="Lucida Sans" panose="020B0602030504020204"/>
              </a:rPr>
            </a:br>
            <a:r>
              <a:rPr lang="es-ES" sz="1200" b="1" dirty="0">
                <a:latin typeface="Lucida Sans" panose="020B0602030504020204"/>
              </a:rPr>
              <a:t>               </a:t>
            </a:r>
            <a:endParaRPr lang="es-ES" sz="1600" b="1" dirty="0">
              <a:latin typeface="Lucida Sans" panose="020B0602030504020204"/>
            </a:endParaRPr>
          </a:p>
          <a:p>
            <a:pPr marL="0" indent="0">
              <a:buClr>
                <a:srgbClr val="E63E30"/>
              </a:buClr>
              <a:buNone/>
            </a:pPr>
            <a:br>
              <a:rPr lang="es-ES" sz="1600" dirty="0">
                <a:solidFill>
                  <a:schemeClr val="tx1"/>
                </a:solidFill>
                <a:latin typeface="Lucida Sans" panose="020B0602030504020204"/>
              </a:rPr>
            </a:br>
            <a:b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</a:br>
            <a:endParaRPr lang="en-GB" sz="16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n-GB" sz="16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  <a:p>
            <a:pPr marL="0" indent="0" algn="ctr">
              <a:buClr>
                <a:srgbClr val="E63E30"/>
              </a:buClr>
              <a:buNone/>
            </a:pPr>
            <a:endParaRPr lang="es-ES" sz="1600" dirty="0">
              <a:solidFill>
                <a:schemeClr val="tx1"/>
              </a:solidFill>
              <a:latin typeface="Lucida Sans" panose="020B0602030504020204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9B96098-A1E8-2840-B63B-74F8B3B65991}"/>
              </a:ext>
            </a:extLst>
          </p:cNvPr>
          <p:cNvGrpSpPr/>
          <p:nvPr/>
        </p:nvGrpSpPr>
        <p:grpSpPr>
          <a:xfrm>
            <a:off x="7608168" y="836712"/>
            <a:ext cx="4261577" cy="5681667"/>
            <a:chOff x="7608168" y="836712"/>
            <a:chExt cx="4261577" cy="568166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514BFA8-DA70-844E-B387-FFB72ACBD432}"/>
                </a:ext>
              </a:extLst>
            </p:cNvPr>
            <p:cNvSpPr txBox="1"/>
            <p:nvPr/>
          </p:nvSpPr>
          <p:spPr>
            <a:xfrm>
              <a:off x="7752184" y="836712"/>
              <a:ext cx="3973545" cy="28623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b="1" dirty="0"/>
                <a:t>EJ 1.3 AÑADIMOS UN ENLACE</a:t>
              </a:r>
              <a:br>
                <a:rPr lang="es-ES" b="1" dirty="0"/>
              </a:br>
              <a:br>
                <a:rPr lang="es-ES" b="1" dirty="0"/>
              </a:br>
              <a:r>
                <a:rPr lang="es-ES" dirty="0"/>
                <a:t>Añadiremos al resultado del EJ 1.2  una nueva cabecera (de menor importancia que la anterior): </a:t>
              </a:r>
              <a:br>
                <a:rPr lang="es-ES" dirty="0"/>
              </a:br>
              <a:r>
                <a:rPr lang="es-ES" b="1" dirty="0"/>
                <a:t>“</a:t>
              </a:r>
              <a:r>
                <a:rPr lang="es-ES" b="1" dirty="0" err="1"/>
                <a:t>Info</a:t>
              </a:r>
              <a:r>
                <a:rPr lang="es-ES" b="1" dirty="0"/>
                <a:t>. Adicional”</a:t>
              </a:r>
              <a:br>
                <a:rPr lang="es-ES" dirty="0"/>
              </a:br>
              <a:r>
                <a:rPr lang="es-ES" dirty="0"/>
                <a:t>Con el siguiente párrafo:</a:t>
              </a:r>
              <a:br>
                <a:rPr lang="es-ES" dirty="0"/>
              </a:br>
              <a:r>
                <a:rPr lang="es-ES" dirty="0"/>
                <a:t>“</a:t>
              </a:r>
              <a:r>
                <a:rPr lang="es-ES" b="1" dirty="0"/>
                <a:t>Consulta aquí el tiempo en Londres”</a:t>
              </a:r>
              <a:br>
                <a:rPr lang="es-ES" b="1" dirty="0"/>
              </a:br>
              <a:r>
                <a:rPr lang="es-ES" dirty="0"/>
                <a:t>La palabra ”</a:t>
              </a:r>
              <a:r>
                <a:rPr lang="es-ES" b="1" dirty="0"/>
                <a:t>aquí”</a:t>
              </a:r>
              <a:r>
                <a:rPr lang="es-ES" dirty="0"/>
                <a:t>, deberá ser un enlace a: </a:t>
              </a:r>
              <a:r>
                <a:rPr lang="es-ES" b="1" dirty="0">
                  <a:solidFill>
                    <a:schemeClr val="accent1"/>
                  </a:solidFill>
                </a:rPr>
                <a:t>http://</a:t>
              </a:r>
              <a:r>
                <a:rPr lang="es-ES" b="1" dirty="0" err="1">
                  <a:solidFill>
                    <a:schemeClr val="accent1"/>
                  </a:solidFill>
                </a:rPr>
                <a:t>weather.com</a:t>
              </a:r>
              <a:endParaRPr lang="es-ES" b="1" dirty="0">
                <a:solidFill>
                  <a:schemeClr val="accent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28B2755-258C-B048-9BEF-95C6AFC80637}"/>
                </a:ext>
              </a:extLst>
            </p:cNvPr>
            <p:cNvSpPr txBox="1"/>
            <p:nvPr/>
          </p:nvSpPr>
          <p:spPr>
            <a:xfrm>
              <a:off x="7608168" y="3933056"/>
              <a:ext cx="4261577" cy="25853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b="1" dirty="0"/>
                <a:t>¿Se ven bien las tildes del texto?</a:t>
              </a:r>
              <a:br>
                <a:rPr lang="es-ES" b="1" dirty="0">
                  <a:solidFill>
                    <a:schemeClr val="accent1"/>
                  </a:solidFill>
                </a:rPr>
              </a:br>
              <a:br>
                <a:rPr lang="es-ES" b="1" dirty="0">
                  <a:solidFill>
                    <a:schemeClr val="accent1"/>
                  </a:solidFill>
                </a:rPr>
              </a:br>
              <a:r>
                <a:rPr lang="es-ES" dirty="0"/>
                <a:t>Las tildes no están soportadas en con el </a:t>
              </a:r>
              <a:r>
                <a:rPr lang="es-ES" dirty="0" err="1"/>
                <a:t>caracter</a:t>
              </a:r>
              <a:r>
                <a:rPr lang="es-ES" dirty="0"/>
                <a:t> habitual.</a:t>
              </a:r>
              <a:br>
                <a:rPr lang="es-ES" dirty="0"/>
              </a:br>
              <a:r>
                <a:rPr lang="es-ES" b="1" dirty="0"/>
                <a:t>Todos los caracteres y símbolos tienen una correspondencia para HTML.</a:t>
              </a:r>
              <a:br>
                <a:rPr lang="es-ES" b="1" dirty="0"/>
              </a:br>
              <a:r>
                <a:rPr lang="es-ES" dirty="0"/>
                <a:t>En este caso la “í” corresponde a “&amp;</a:t>
              </a:r>
              <a:r>
                <a:rPr lang="es-ES" dirty="0" err="1"/>
                <a:t>iacute</a:t>
              </a:r>
              <a:r>
                <a:rPr lang="es-ES" dirty="0"/>
                <a:t>”.</a:t>
              </a:r>
              <a:br>
                <a:rPr lang="es-ES" dirty="0"/>
              </a:br>
              <a:r>
                <a:rPr lang="es-ES" dirty="0"/>
                <a:t>Puedes consultar todas las correspondencias </a:t>
              </a:r>
              <a:r>
                <a:rPr lang="es-ES" dirty="0">
                  <a:hlinkClick r:id="rId2"/>
                </a:rPr>
                <a:t>AQUÍ</a:t>
              </a:r>
              <a:endParaRPr lang="es-ES" b="1" dirty="0"/>
            </a:p>
          </p:txBody>
        </p:sp>
      </p:grpSp>
      <p:pic>
        <p:nvPicPr>
          <p:cNvPr id="12" name="Picture 2" descr="MMA - Master Marketing Automation">
            <a:extLst>
              <a:ext uri="{FF2B5EF4-FFF2-40B4-BE49-F238E27FC236}">
                <a16:creationId xmlns:a16="http://schemas.microsoft.com/office/drawing/2014/main" id="{B9039389-5293-D145-9E3E-ED9270C06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427" y="117077"/>
            <a:ext cx="1073342" cy="5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60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MMA - Master Marketing Automation">
            <a:extLst>
              <a:ext uri="{FF2B5EF4-FFF2-40B4-BE49-F238E27FC236}">
                <a16:creationId xmlns:a16="http://schemas.microsoft.com/office/drawing/2014/main" id="{343BD96A-680D-714A-8EB5-07B23C9D7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427" y="117077"/>
            <a:ext cx="1073342" cy="5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dirty="0">
                <a:latin typeface="Lucida Sans" panose="020B0602030504020204"/>
                <a:ea typeface="Open Sans" panose="020B0606030504020204" pitchFamily="34" charset="0"/>
                <a:cs typeface="Open Sans" panose="020B0606030504020204" pitchFamily="34" charset="0"/>
              </a:rPr>
              <a:t>Elementos. Atributos</a:t>
            </a:r>
          </a:p>
        </p:txBody>
      </p:sp>
      <p:sp>
        <p:nvSpPr>
          <p:cNvPr id="6" name="Marcador de texto 3">
            <a:extLst>
              <a:ext uri="{FF2B5EF4-FFF2-40B4-BE49-F238E27FC236}">
                <a16:creationId xmlns:a16="http://schemas.microsoft.com/office/drawing/2014/main" id="{BA918D6B-D372-284F-8E41-22A44AED94B0}"/>
              </a:ext>
            </a:extLst>
          </p:cNvPr>
          <p:cNvSpPr>
            <a:spLocks noGrp="1"/>
          </p:cNvSpPr>
          <p:nvPr/>
        </p:nvSpPr>
        <p:spPr>
          <a:xfrm>
            <a:off x="-312712" y="1563470"/>
            <a:ext cx="7848872" cy="2513602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E63E30"/>
              </a:buClr>
            </a:pPr>
            <a:r>
              <a:rPr lang="es-ES" sz="1600" dirty="0">
                <a:solidFill>
                  <a:schemeClr val="tx1"/>
                </a:solidFill>
                <a:latin typeface="Lucida Sans" panose="020B0602030504020204"/>
              </a:rPr>
              <a:t>Imágenes. Se insertan con la etiqueta </a:t>
            </a:r>
            <a:r>
              <a:rPr lang="es-ES" sz="1600" b="1" dirty="0">
                <a:solidFill>
                  <a:schemeClr val="tx1"/>
                </a:solidFill>
                <a:latin typeface="Lucida Sans" panose="020B0602030504020204"/>
              </a:rPr>
              <a:t>&lt;</a:t>
            </a:r>
            <a:r>
              <a:rPr lang="es-ES" sz="1600" b="1" dirty="0" err="1">
                <a:solidFill>
                  <a:srgbClr val="FF0000"/>
                </a:solidFill>
                <a:latin typeface="Lucida Sans" panose="020B0602030504020204"/>
              </a:rPr>
              <a:t>img</a:t>
            </a:r>
            <a:r>
              <a:rPr lang="es-ES" sz="1600" b="1" dirty="0">
                <a:latin typeface="Lucida Sans" panose="020B0602030504020204"/>
              </a:rPr>
              <a:t>&gt; &lt;/</a:t>
            </a:r>
            <a:r>
              <a:rPr lang="es-ES" sz="1600" b="1" dirty="0" err="1">
                <a:solidFill>
                  <a:srgbClr val="FF0000"/>
                </a:solidFill>
                <a:latin typeface="Lucida Sans" panose="020B0602030504020204"/>
              </a:rPr>
              <a:t>img</a:t>
            </a:r>
            <a:r>
              <a:rPr lang="es-ES" sz="1600" b="1" dirty="0">
                <a:latin typeface="Lucida Sans" panose="020B0602030504020204"/>
              </a:rPr>
              <a:t>&gt; </a:t>
            </a:r>
            <a:r>
              <a:rPr lang="es-ES" sz="1600" dirty="0">
                <a:latin typeface="Lucida Sans" panose="020B0602030504020204"/>
              </a:rPr>
              <a:t>y el atributo </a:t>
            </a:r>
            <a:r>
              <a:rPr lang="es-ES" sz="1600" b="1" dirty="0" err="1">
                <a:solidFill>
                  <a:schemeClr val="accent2"/>
                </a:solidFill>
                <a:latin typeface="Lucida Sans" panose="020B0602030504020204"/>
              </a:rPr>
              <a:t>src</a:t>
            </a:r>
            <a:br>
              <a:rPr lang="es-ES" sz="1600" b="1" dirty="0">
                <a:latin typeface="Lucida Sans" panose="020B0602030504020204"/>
              </a:rPr>
            </a:br>
            <a:br>
              <a:rPr lang="es-ES" sz="1600" b="1" dirty="0">
                <a:latin typeface="Lucida Sans" panose="020B0602030504020204"/>
              </a:rPr>
            </a:br>
            <a:r>
              <a:rPr lang="es-ES" sz="1600" b="1" dirty="0">
                <a:latin typeface="Lucida Sans" panose="020B0602030504020204"/>
              </a:rPr>
              <a:t>&lt;</a:t>
            </a:r>
            <a:r>
              <a:rPr lang="es-ES" sz="1600" b="1" dirty="0" err="1">
                <a:solidFill>
                  <a:srgbClr val="FF0000"/>
                </a:solidFill>
                <a:latin typeface="Lucida Sans" panose="020B0602030504020204"/>
              </a:rPr>
              <a:t>img</a:t>
            </a:r>
            <a:r>
              <a:rPr lang="es-ES" sz="1600" b="1" dirty="0">
                <a:solidFill>
                  <a:srgbClr val="FF0000"/>
                </a:solidFill>
                <a:latin typeface="Lucida Sans" panose="020B0602030504020204"/>
              </a:rPr>
              <a:t> </a:t>
            </a:r>
            <a:r>
              <a:rPr lang="es-ES" sz="1600" b="1" dirty="0" err="1">
                <a:solidFill>
                  <a:schemeClr val="accent2"/>
                </a:solidFill>
                <a:latin typeface="Lucida Sans" panose="020B0602030504020204"/>
              </a:rPr>
              <a:t>src</a:t>
            </a:r>
            <a:r>
              <a:rPr lang="es-ES" sz="1600" b="1" dirty="0">
                <a:latin typeface="Lucida Sans" panose="020B0602030504020204"/>
              </a:rPr>
              <a:t>=</a:t>
            </a:r>
            <a:r>
              <a:rPr lang="es-ES" sz="1600" b="1" dirty="0">
                <a:solidFill>
                  <a:schemeClr val="accent6"/>
                </a:solidFill>
                <a:latin typeface="Lucida Sans" panose="020B0602030504020204"/>
              </a:rPr>
              <a:t>”</a:t>
            </a:r>
            <a:r>
              <a:rPr lang="es-ES" sz="1600" b="1" dirty="0" err="1">
                <a:solidFill>
                  <a:schemeClr val="accent1"/>
                </a:solidFill>
                <a:latin typeface="Lucida Sans" panose="020B0602030504020204"/>
              </a:rPr>
              <a:t>url</a:t>
            </a:r>
            <a:r>
              <a:rPr lang="es-ES" sz="1600" b="1" dirty="0">
                <a:solidFill>
                  <a:schemeClr val="accent1"/>
                </a:solidFill>
                <a:latin typeface="Lucida Sans" panose="020B0602030504020204"/>
              </a:rPr>
              <a:t> de la imagen</a:t>
            </a:r>
            <a:r>
              <a:rPr lang="es-ES" sz="1600" b="1" dirty="0">
                <a:solidFill>
                  <a:schemeClr val="accent6"/>
                </a:solidFill>
                <a:latin typeface="Lucida Sans" panose="020B0602030504020204"/>
              </a:rPr>
              <a:t>”</a:t>
            </a:r>
            <a:r>
              <a:rPr lang="es-ES" sz="1600" b="1" dirty="0">
                <a:latin typeface="Lucida Sans" panose="020B0602030504020204"/>
              </a:rPr>
              <a:t>&gt; &lt;/</a:t>
            </a:r>
            <a:r>
              <a:rPr lang="es-ES" sz="1600" b="1" dirty="0" err="1">
                <a:solidFill>
                  <a:srgbClr val="FF0000"/>
                </a:solidFill>
                <a:latin typeface="Lucida Sans" panose="020B0602030504020204"/>
              </a:rPr>
              <a:t>img</a:t>
            </a:r>
            <a:r>
              <a:rPr lang="es-ES" sz="1600" b="1" dirty="0">
                <a:latin typeface="Lucida Sans" panose="020B0602030504020204"/>
              </a:rPr>
              <a:t>&gt;</a:t>
            </a:r>
            <a:br>
              <a:rPr lang="es-ES" sz="1600" b="1" dirty="0">
                <a:latin typeface="Lucida Sans" panose="020B0602030504020204"/>
              </a:rPr>
            </a:br>
            <a:br>
              <a:rPr lang="es-ES" sz="1600" b="1" dirty="0">
                <a:latin typeface="Lucida Sans" panose="020B0602030504020204"/>
              </a:rPr>
            </a:br>
            <a:r>
              <a:rPr lang="es-ES" sz="1600" b="1" dirty="0">
                <a:latin typeface="Lucida Sans" panose="020B0602030504020204"/>
              </a:rPr>
              <a:t>También existen los atributos </a:t>
            </a:r>
            <a:r>
              <a:rPr lang="es-ES" sz="1600" b="1" dirty="0" err="1">
                <a:solidFill>
                  <a:schemeClr val="accent2"/>
                </a:solidFill>
                <a:latin typeface="Lucida Sans" panose="020B0602030504020204"/>
              </a:rPr>
              <a:t>width</a:t>
            </a:r>
            <a:r>
              <a:rPr lang="es-ES" sz="1600" b="1" dirty="0">
                <a:solidFill>
                  <a:schemeClr val="accent2"/>
                </a:solidFill>
                <a:latin typeface="Lucida Sans" panose="020B0602030504020204"/>
              </a:rPr>
              <a:t> </a:t>
            </a:r>
            <a:r>
              <a:rPr lang="es-ES" sz="1600" b="1" dirty="0">
                <a:latin typeface="Lucida Sans" panose="020B0602030504020204"/>
              </a:rPr>
              <a:t>y </a:t>
            </a:r>
            <a:r>
              <a:rPr lang="es-ES" sz="1600" b="1" dirty="0" err="1">
                <a:solidFill>
                  <a:schemeClr val="accent2"/>
                </a:solidFill>
                <a:latin typeface="Lucida Sans" panose="020B0602030504020204"/>
              </a:rPr>
              <a:t>height</a:t>
            </a:r>
            <a:r>
              <a:rPr lang="es-ES" sz="1600" b="1" dirty="0">
                <a:latin typeface="Lucida Sans" panose="020B0602030504020204"/>
              </a:rPr>
              <a:t>.</a:t>
            </a:r>
            <a:br>
              <a:rPr lang="es-ES" sz="1600" b="1" dirty="0">
                <a:latin typeface="Lucida Sans" panose="020B0602030504020204"/>
              </a:rPr>
            </a:br>
            <a:r>
              <a:rPr lang="es-ES" sz="1600" dirty="0">
                <a:latin typeface="Lucida Sans" panose="020B0602030504020204"/>
              </a:rPr>
              <a:t>Estos nos ayudarán a definir el tamaño con el que queremos que muestre la imagen:</a:t>
            </a:r>
            <a:br>
              <a:rPr lang="es-ES" sz="1600" dirty="0">
                <a:latin typeface="Lucida Sans" panose="020B0602030504020204"/>
              </a:rPr>
            </a:br>
            <a:br>
              <a:rPr lang="es-ES" sz="1600" dirty="0">
                <a:latin typeface="Lucida Sans" panose="020B0602030504020204"/>
              </a:rPr>
            </a:br>
            <a:r>
              <a:rPr lang="es-ES" sz="1600" b="1" dirty="0">
                <a:latin typeface="Lucida Sans" panose="020B0602030504020204"/>
              </a:rPr>
              <a:t>&lt;</a:t>
            </a:r>
            <a:r>
              <a:rPr lang="es-ES" sz="1600" b="1" dirty="0" err="1">
                <a:solidFill>
                  <a:srgbClr val="FF0000"/>
                </a:solidFill>
                <a:latin typeface="Lucida Sans" panose="020B0602030504020204"/>
              </a:rPr>
              <a:t>img</a:t>
            </a:r>
            <a:r>
              <a:rPr lang="es-ES" sz="1600" b="1" dirty="0">
                <a:solidFill>
                  <a:srgbClr val="FF0000"/>
                </a:solidFill>
                <a:latin typeface="Lucida Sans" panose="020B0602030504020204"/>
              </a:rPr>
              <a:t> </a:t>
            </a:r>
            <a:r>
              <a:rPr lang="es-ES" sz="1600" b="1" dirty="0" err="1">
                <a:solidFill>
                  <a:schemeClr val="accent2"/>
                </a:solidFill>
                <a:latin typeface="Lucida Sans" panose="020B0602030504020204"/>
              </a:rPr>
              <a:t>src</a:t>
            </a:r>
            <a:r>
              <a:rPr lang="es-ES" sz="1600" b="1" dirty="0">
                <a:latin typeface="Lucida Sans" panose="020B0602030504020204"/>
              </a:rPr>
              <a:t>=</a:t>
            </a:r>
            <a:r>
              <a:rPr lang="es-ES" sz="1600" b="1" dirty="0">
                <a:solidFill>
                  <a:schemeClr val="accent6"/>
                </a:solidFill>
                <a:latin typeface="Lucida Sans" panose="020B0602030504020204"/>
              </a:rPr>
              <a:t>”</a:t>
            </a:r>
            <a:r>
              <a:rPr lang="es-ES" sz="1600" b="1" dirty="0" err="1">
                <a:solidFill>
                  <a:schemeClr val="accent1"/>
                </a:solidFill>
                <a:latin typeface="Lucida Sans" panose="020B0602030504020204"/>
              </a:rPr>
              <a:t>url</a:t>
            </a:r>
            <a:r>
              <a:rPr lang="es-ES" sz="1600" b="1" dirty="0">
                <a:solidFill>
                  <a:schemeClr val="accent1"/>
                </a:solidFill>
                <a:latin typeface="Lucida Sans" panose="020B0602030504020204"/>
              </a:rPr>
              <a:t> de la imagen</a:t>
            </a:r>
            <a:r>
              <a:rPr lang="es-ES" sz="1600" b="1" dirty="0">
                <a:solidFill>
                  <a:schemeClr val="accent6"/>
                </a:solidFill>
                <a:latin typeface="Lucida Sans" panose="020B0602030504020204"/>
              </a:rPr>
              <a:t>” </a:t>
            </a:r>
            <a:r>
              <a:rPr lang="es-ES" sz="1600" b="1" dirty="0" err="1">
                <a:solidFill>
                  <a:schemeClr val="accent2"/>
                </a:solidFill>
                <a:latin typeface="Lucida Sans" panose="020B0602030504020204"/>
              </a:rPr>
              <a:t>width</a:t>
            </a:r>
            <a:r>
              <a:rPr lang="es-ES" sz="1600" b="1" dirty="0">
                <a:latin typeface="Lucida Sans" panose="020B0602030504020204"/>
              </a:rPr>
              <a:t>=</a:t>
            </a:r>
            <a:r>
              <a:rPr lang="es-ES" sz="1600" b="1" dirty="0">
                <a:solidFill>
                  <a:schemeClr val="accent6"/>
                </a:solidFill>
                <a:latin typeface="Lucida Sans" panose="020B0602030504020204"/>
              </a:rPr>
              <a:t>”</a:t>
            </a:r>
            <a:r>
              <a:rPr lang="es-ES" sz="1600" b="1" dirty="0">
                <a:solidFill>
                  <a:schemeClr val="accent1"/>
                </a:solidFill>
                <a:latin typeface="Lucida Sans" panose="020B0602030504020204"/>
              </a:rPr>
              <a:t>xxx</a:t>
            </a:r>
            <a:r>
              <a:rPr lang="es-ES" sz="1600" b="1" dirty="0">
                <a:solidFill>
                  <a:schemeClr val="accent6"/>
                </a:solidFill>
                <a:latin typeface="Lucida Sans" panose="020B0602030504020204"/>
              </a:rPr>
              <a:t>” </a:t>
            </a:r>
            <a:r>
              <a:rPr lang="es-ES" sz="1600" b="1" dirty="0" err="1">
                <a:solidFill>
                  <a:schemeClr val="accent2"/>
                </a:solidFill>
                <a:latin typeface="Lucida Sans" panose="020B0602030504020204"/>
              </a:rPr>
              <a:t>height</a:t>
            </a:r>
            <a:r>
              <a:rPr lang="es-ES" sz="1600" b="1" dirty="0">
                <a:latin typeface="Lucida Sans" panose="020B0602030504020204"/>
              </a:rPr>
              <a:t>=</a:t>
            </a:r>
            <a:r>
              <a:rPr lang="es-ES" sz="1600" b="1" dirty="0">
                <a:solidFill>
                  <a:schemeClr val="accent6"/>
                </a:solidFill>
                <a:latin typeface="Lucida Sans" panose="020B0602030504020204"/>
              </a:rPr>
              <a:t>”</a:t>
            </a:r>
            <a:r>
              <a:rPr lang="es-ES" sz="1600" b="1" dirty="0">
                <a:solidFill>
                  <a:schemeClr val="accent1"/>
                </a:solidFill>
                <a:latin typeface="Lucida Sans" panose="020B0602030504020204"/>
              </a:rPr>
              <a:t>xxx</a:t>
            </a:r>
            <a:r>
              <a:rPr lang="es-ES" sz="1600" b="1" dirty="0">
                <a:solidFill>
                  <a:schemeClr val="accent6"/>
                </a:solidFill>
                <a:latin typeface="Lucida Sans" panose="020B0602030504020204"/>
              </a:rPr>
              <a:t>”</a:t>
            </a:r>
            <a:r>
              <a:rPr lang="es-ES" sz="1600" b="1" dirty="0">
                <a:latin typeface="Lucida Sans" panose="020B0602030504020204"/>
              </a:rPr>
              <a:t>&gt; &lt;/</a:t>
            </a:r>
            <a:r>
              <a:rPr lang="es-ES" sz="1600" b="1" dirty="0" err="1">
                <a:solidFill>
                  <a:srgbClr val="FF0000"/>
                </a:solidFill>
                <a:latin typeface="Lucida Sans" panose="020B0602030504020204"/>
              </a:rPr>
              <a:t>img</a:t>
            </a:r>
            <a:r>
              <a:rPr lang="es-ES" sz="1600" b="1" dirty="0">
                <a:latin typeface="Lucida Sans" panose="020B0602030504020204"/>
              </a:rPr>
              <a:t>&gt;</a:t>
            </a:r>
            <a:br>
              <a:rPr lang="es-ES" sz="1600" b="1" dirty="0">
                <a:latin typeface="Lucida Sans" panose="020B0602030504020204"/>
              </a:rPr>
            </a:br>
            <a:r>
              <a:rPr lang="es-ES" sz="1600" dirty="0">
                <a:latin typeface="Lucida Sans" panose="020B0602030504020204"/>
              </a:rPr>
              <a:t>Las dimensiones </a:t>
            </a:r>
            <a:r>
              <a:rPr lang="es-ES" sz="1600" b="1" dirty="0">
                <a:solidFill>
                  <a:schemeClr val="accent1"/>
                </a:solidFill>
                <a:latin typeface="Lucida Sans" panose="020B0602030504020204"/>
              </a:rPr>
              <a:t>xxx </a:t>
            </a:r>
            <a:r>
              <a:rPr lang="es-ES" sz="1600" dirty="0">
                <a:latin typeface="Lucida Sans" panose="020B0602030504020204"/>
              </a:rPr>
              <a:t>se tendrán que introducir en píxeles</a:t>
            </a:r>
            <a:r>
              <a:rPr lang="es-ES" sz="1600" b="1" dirty="0">
                <a:latin typeface="Lucida Sans" panose="020B0602030504020204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673B7E-9E1B-7949-9AC2-3C21217A7376}"/>
              </a:ext>
            </a:extLst>
          </p:cNvPr>
          <p:cNvSpPr txBox="1"/>
          <p:nvPr/>
        </p:nvSpPr>
        <p:spPr>
          <a:xfrm>
            <a:off x="6168008" y="6021288"/>
            <a:ext cx="583264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/>
              <a:t>El atributo </a:t>
            </a:r>
            <a:r>
              <a:rPr lang="es-ES" sz="1600" dirty="0" err="1">
                <a:solidFill>
                  <a:schemeClr val="accent2"/>
                </a:solidFill>
                <a:latin typeface="Lucida Sans" panose="020B0602030504020204"/>
              </a:rPr>
              <a:t>alt</a:t>
            </a:r>
            <a:r>
              <a:rPr lang="es-ES" sz="1600" dirty="0">
                <a:solidFill>
                  <a:schemeClr val="accent2"/>
                </a:solidFill>
                <a:latin typeface="Lucida Sans" panose="020B0602030504020204"/>
              </a:rPr>
              <a:t> </a:t>
            </a:r>
            <a:r>
              <a:rPr lang="es-ES" sz="1600" dirty="0"/>
              <a:t>también resultará útil si alguna de nuestras imágenes deja de existir</a:t>
            </a:r>
            <a:r>
              <a:rPr lang="es-ES" sz="1600" i="1" dirty="0"/>
              <a:t>. </a:t>
            </a:r>
            <a:r>
              <a:rPr lang="es-ES" sz="1600" dirty="0"/>
              <a:t>Se mostrará el texto introducido en vez de la imagen.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5FDC5D-B1BB-C64D-ADAA-E1A9A4313BCC}"/>
              </a:ext>
            </a:extLst>
          </p:cNvPr>
          <p:cNvSpPr txBox="1"/>
          <p:nvPr/>
        </p:nvSpPr>
        <p:spPr>
          <a:xfrm>
            <a:off x="407368" y="4348842"/>
            <a:ext cx="1124635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Lucida Sans" panose="020B0602030504020204"/>
              </a:rPr>
              <a:t>Para cumplir con los estándares de accesibilidad, será necesario que las imágenes puedan ser leídas por un “</a:t>
            </a:r>
            <a:r>
              <a:rPr lang="es-ES" sz="1600" b="1" dirty="0" err="1">
                <a:latin typeface="Lucida Sans" panose="020B0602030504020204"/>
              </a:rPr>
              <a:t>screen</a:t>
            </a:r>
            <a:r>
              <a:rPr lang="es-ES" sz="1600" b="1" dirty="0">
                <a:latin typeface="Lucida Sans" panose="020B0602030504020204"/>
              </a:rPr>
              <a:t> </a:t>
            </a:r>
            <a:r>
              <a:rPr lang="es-ES" sz="1600" b="1" dirty="0" err="1">
                <a:latin typeface="Lucida Sans" panose="020B0602030504020204"/>
              </a:rPr>
              <a:t>reader</a:t>
            </a:r>
            <a:r>
              <a:rPr lang="es-ES" sz="1600" b="1" dirty="0">
                <a:latin typeface="Lucida Sans" panose="020B0602030504020204"/>
              </a:rPr>
              <a:t>”.</a:t>
            </a:r>
            <a:br>
              <a:rPr lang="es-ES" sz="1600" b="1" dirty="0">
                <a:latin typeface="Lucida Sans" panose="020B0602030504020204"/>
              </a:rPr>
            </a:br>
            <a:r>
              <a:rPr lang="es-ES" sz="1600" b="1" dirty="0">
                <a:latin typeface="Lucida Sans" panose="020B0602030504020204"/>
              </a:rPr>
              <a:t>Para ello, usaremos el atributo: </a:t>
            </a:r>
            <a:r>
              <a:rPr lang="es-ES" sz="1600" b="1" dirty="0" err="1">
                <a:solidFill>
                  <a:schemeClr val="accent2"/>
                </a:solidFill>
                <a:latin typeface="Lucida Sans" panose="020B0602030504020204"/>
              </a:rPr>
              <a:t>alt</a:t>
            </a:r>
            <a:br>
              <a:rPr lang="es-ES" sz="1600" b="1" dirty="0">
                <a:solidFill>
                  <a:schemeClr val="accent2"/>
                </a:solidFill>
                <a:latin typeface="Lucida Sans" panose="020B0602030504020204"/>
              </a:rPr>
            </a:br>
            <a:br>
              <a:rPr lang="es-ES" sz="1600" b="1" dirty="0">
                <a:solidFill>
                  <a:schemeClr val="accent2"/>
                </a:solidFill>
                <a:latin typeface="Lucida Sans" panose="020B0602030504020204"/>
              </a:rPr>
            </a:br>
            <a:r>
              <a:rPr lang="es-ES" sz="1600" b="1" dirty="0">
                <a:latin typeface="Lucida Sans" panose="020B0602030504020204"/>
              </a:rPr>
              <a:t>&lt;</a:t>
            </a:r>
            <a:r>
              <a:rPr lang="es-ES" sz="1600" b="1" dirty="0" err="1">
                <a:solidFill>
                  <a:srgbClr val="FF0000"/>
                </a:solidFill>
                <a:latin typeface="Lucida Sans" panose="020B0602030504020204"/>
              </a:rPr>
              <a:t>img</a:t>
            </a:r>
            <a:r>
              <a:rPr lang="es-ES" sz="1600" b="1" dirty="0">
                <a:solidFill>
                  <a:srgbClr val="FF0000"/>
                </a:solidFill>
                <a:latin typeface="Lucida Sans" panose="020B0602030504020204"/>
              </a:rPr>
              <a:t> </a:t>
            </a:r>
            <a:r>
              <a:rPr lang="es-ES" sz="1600" b="1" dirty="0" err="1">
                <a:solidFill>
                  <a:schemeClr val="accent2"/>
                </a:solidFill>
                <a:latin typeface="Lucida Sans" panose="020B0602030504020204"/>
              </a:rPr>
              <a:t>src</a:t>
            </a:r>
            <a:r>
              <a:rPr lang="es-ES" sz="1600" b="1" dirty="0">
                <a:latin typeface="Lucida Sans" panose="020B0602030504020204"/>
              </a:rPr>
              <a:t>=</a:t>
            </a:r>
            <a:r>
              <a:rPr lang="es-ES" sz="1600" b="1" dirty="0">
                <a:solidFill>
                  <a:schemeClr val="accent6"/>
                </a:solidFill>
                <a:latin typeface="Lucida Sans" panose="020B0602030504020204"/>
              </a:rPr>
              <a:t>”</a:t>
            </a:r>
            <a:r>
              <a:rPr lang="es-ES" sz="1600" b="1" dirty="0" err="1">
                <a:solidFill>
                  <a:schemeClr val="accent1"/>
                </a:solidFill>
                <a:latin typeface="Lucida Sans" panose="020B0602030504020204"/>
              </a:rPr>
              <a:t>url</a:t>
            </a:r>
            <a:r>
              <a:rPr lang="es-ES" sz="1600" b="1" dirty="0">
                <a:solidFill>
                  <a:schemeClr val="accent1"/>
                </a:solidFill>
                <a:latin typeface="Lucida Sans" panose="020B0602030504020204"/>
              </a:rPr>
              <a:t> de la imagen</a:t>
            </a:r>
            <a:r>
              <a:rPr lang="es-ES" sz="1600" b="1" dirty="0">
                <a:solidFill>
                  <a:schemeClr val="accent6"/>
                </a:solidFill>
                <a:latin typeface="Lucida Sans" panose="020B0602030504020204"/>
              </a:rPr>
              <a:t>” </a:t>
            </a:r>
            <a:r>
              <a:rPr lang="es-ES" sz="1600" b="1" dirty="0" err="1">
                <a:solidFill>
                  <a:schemeClr val="accent2"/>
                </a:solidFill>
                <a:latin typeface="Lucida Sans" panose="020B0602030504020204"/>
              </a:rPr>
              <a:t>alt</a:t>
            </a:r>
            <a:r>
              <a:rPr lang="es-ES" sz="1600" b="1" dirty="0">
                <a:latin typeface="Lucida Sans" panose="020B0602030504020204"/>
              </a:rPr>
              <a:t>=</a:t>
            </a:r>
            <a:r>
              <a:rPr lang="es-ES" sz="1600" b="1" dirty="0">
                <a:solidFill>
                  <a:schemeClr val="accent6"/>
                </a:solidFill>
                <a:latin typeface="Lucida Sans" panose="020B0602030504020204"/>
              </a:rPr>
              <a:t>”</a:t>
            </a:r>
            <a:r>
              <a:rPr lang="es-ES" sz="1600" b="1" dirty="0">
                <a:solidFill>
                  <a:schemeClr val="accent1"/>
                </a:solidFill>
                <a:latin typeface="Lucida Sans" panose="020B0602030504020204"/>
              </a:rPr>
              <a:t>Descripción de la imagen</a:t>
            </a:r>
            <a:r>
              <a:rPr lang="es-ES" sz="1600" b="1" dirty="0">
                <a:solidFill>
                  <a:schemeClr val="accent6"/>
                </a:solidFill>
                <a:latin typeface="Lucida Sans" panose="020B0602030504020204"/>
              </a:rPr>
              <a:t>” </a:t>
            </a:r>
            <a:r>
              <a:rPr lang="es-ES" sz="1600" b="1" dirty="0" err="1">
                <a:solidFill>
                  <a:schemeClr val="accent2"/>
                </a:solidFill>
                <a:latin typeface="Lucida Sans" panose="020B0602030504020204"/>
              </a:rPr>
              <a:t>width</a:t>
            </a:r>
            <a:r>
              <a:rPr lang="es-ES" sz="1600" b="1" dirty="0">
                <a:latin typeface="Lucida Sans" panose="020B0602030504020204"/>
              </a:rPr>
              <a:t>=</a:t>
            </a:r>
            <a:r>
              <a:rPr lang="es-ES" sz="1600" b="1" dirty="0">
                <a:solidFill>
                  <a:schemeClr val="accent6"/>
                </a:solidFill>
                <a:latin typeface="Lucida Sans" panose="020B0602030504020204"/>
              </a:rPr>
              <a:t>”</a:t>
            </a:r>
            <a:r>
              <a:rPr lang="es-ES" sz="1600" b="1" dirty="0">
                <a:solidFill>
                  <a:schemeClr val="accent1"/>
                </a:solidFill>
                <a:latin typeface="Lucida Sans" panose="020B0602030504020204"/>
              </a:rPr>
              <a:t>xxx</a:t>
            </a:r>
            <a:r>
              <a:rPr lang="es-ES" sz="1600" b="1" dirty="0">
                <a:solidFill>
                  <a:schemeClr val="accent6"/>
                </a:solidFill>
                <a:latin typeface="Lucida Sans" panose="020B0602030504020204"/>
              </a:rPr>
              <a:t>” </a:t>
            </a:r>
            <a:r>
              <a:rPr lang="es-ES" sz="1600" b="1" dirty="0" err="1">
                <a:solidFill>
                  <a:schemeClr val="accent2"/>
                </a:solidFill>
                <a:latin typeface="Lucida Sans" panose="020B0602030504020204"/>
              </a:rPr>
              <a:t>height</a:t>
            </a:r>
            <a:r>
              <a:rPr lang="es-ES" sz="1600" b="1" dirty="0">
                <a:latin typeface="Lucida Sans" panose="020B0602030504020204"/>
              </a:rPr>
              <a:t>=</a:t>
            </a:r>
            <a:r>
              <a:rPr lang="es-ES" sz="1600" b="1" dirty="0">
                <a:solidFill>
                  <a:schemeClr val="accent6"/>
                </a:solidFill>
                <a:latin typeface="Lucida Sans" panose="020B0602030504020204"/>
              </a:rPr>
              <a:t>”</a:t>
            </a:r>
            <a:r>
              <a:rPr lang="es-ES" sz="1600" b="1" dirty="0">
                <a:solidFill>
                  <a:schemeClr val="accent1"/>
                </a:solidFill>
                <a:latin typeface="Lucida Sans" panose="020B0602030504020204"/>
              </a:rPr>
              <a:t>xxx</a:t>
            </a:r>
            <a:r>
              <a:rPr lang="es-ES" sz="1600" b="1" dirty="0">
                <a:solidFill>
                  <a:schemeClr val="accent6"/>
                </a:solidFill>
                <a:latin typeface="Lucida Sans" panose="020B0602030504020204"/>
              </a:rPr>
              <a:t>”</a:t>
            </a:r>
            <a:r>
              <a:rPr lang="es-ES" sz="1600" b="1" dirty="0">
                <a:latin typeface="Lucida Sans" panose="020B0602030504020204"/>
              </a:rPr>
              <a:t>&gt; &lt;/</a:t>
            </a:r>
            <a:r>
              <a:rPr lang="es-ES" sz="1600" b="1" dirty="0" err="1">
                <a:solidFill>
                  <a:srgbClr val="FF0000"/>
                </a:solidFill>
                <a:latin typeface="Lucida Sans" panose="020B0602030504020204"/>
              </a:rPr>
              <a:t>img</a:t>
            </a:r>
            <a:r>
              <a:rPr lang="es-ES" sz="1600" b="1" dirty="0">
                <a:latin typeface="Lucida Sans" panose="020B0602030504020204"/>
              </a:rPr>
              <a:t>&gt;</a:t>
            </a:r>
            <a:br>
              <a:rPr lang="es-ES" b="1" dirty="0">
                <a:latin typeface="Lucida Sans" panose="020B0602030504020204"/>
              </a:rPr>
            </a:br>
            <a:endParaRPr lang="es-E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0581C87-5B58-2844-8D48-450D4960F71D}"/>
              </a:ext>
            </a:extLst>
          </p:cNvPr>
          <p:cNvGrpSpPr/>
          <p:nvPr/>
        </p:nvGrpSpPr>
        <p:grpSpPr>
          <a:xfrm>
            <a:off x="7811087" y="998726"/>
            <a:ext cx="3973545" cy="2862322"/>
            <a:chOff x="7811087" y="998726"/>
            <a:chExt cx="3973545" cy="286232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514BFA8-DA70-844E-B387-FFB72ACBD432}"/>
                </a:ext>
              </a:extLst>
            </p:cNvPr>
            <p:cNvSpPr txBox="1"/>
            <p:nvPr/>
          </p:nvSpPr>
          <p:spPr>
            <a:xfrm>
              <a:off x="7811087" y="998726"/>
              <a:ext cx="3973545" cy="28623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b="1" dirty="0"/>
                <a:t>EJ 1.4 IMAGEN DE PORTADA</a:t>
              </a:r>
              <a:br>
                <a:rPr lang="es-ES" b="1" dirty="0"/>
              </a:br>
              <a:br>
                <a:rPr lang="es-ES" b="1" dirty="0"/>
              </a:br>
              <a:r>
                <a:rPr lang="es-ES" dirty="0"/>
                <a:t>Añadiremos al resultado del EJ 1.3  una foto encima del  título principal (“Londres”).</a:t>
              </a:r>
              <a:br>
                <a:rPr lang="es-ES" dirty="0"/>
              </a:br>
              <a:r>
                <a:rPr lang="es-ES" dirty="0"/>
                <a:t>La foto ha de tener las siguientes dimensiones: 576x375 (</a:t>
              </a:r>
              <a:r>
                <a:rPr lang="es-ES" dirty="0" err="1"/>
                <a:t>widthxheight</a:t>
              </a:r>
              <a:r>
                <a:rPr lang="es-ES" dirty="0"/>
                <a:t>).</a:t>
              </a:r>
              <a:br>
                <a:rPr lang="es-ES" dirty="0"/>
              </a:br>
              <a:r>
                <a:rPr lang="es-ES" b="1" dirty="0"/>
                <a:t>Hay que tener en cuenta que dicha imagen tendrá que cumplir con los estándares de accesibilidad.</a:t>
              </a:r>
              <a:endParaRPr lang="es-ES" b="1" dirty="0">
                <a:solidFill>
                  <a:schemeClr val="accent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B1CC748-6C8E-9B43-BC39-6E2EA377B947}"/>
                </a:ext>
              </a:extLst>
            </p:cNvPr>
            <p:cNvSpPr/>
            <p:nvPr/>
          </p:nvSpPr>
          <p:spPr>
            <a:xfrm>
              <a:off x="11424592" y="1124744"/>
              <a:ext cx="216024" cy="216024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16409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LANTILLA_MODELO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1141</TotalTime>
  <Words>813</Words>
  <Application>Microsoft Macintosh PowerPoint</Application>
  <PresentationFormat>Widescreen</PresentationFormat>
  <Paragraphs>288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Lucida Sans</vt:lpstr>
      <vt:lpstr>PLANTILLA_MODELO4</vt:lpstr>
      <vt:lpstr>PowerPoint Presentation</vt:lpstr>
      <vt:lpstr>Introdución. Conceptos &amp; Versiones.</vt:lpstr>
      <vt:lpstr>Antes de empezar…</vt:lpstr>
      <vt:lpstr>Etiquetas</vt:lpstr>
      <vt:lpstr>Estructura Básica.</vt:lpstr>
      <vt:lpstr>Elementos</vt:lpstr>
      <vt:lpstr>Elementos. Cabeceras</vt:lpstr>
      <vt:lpstr>Elementos. Atributos</vt:lpstr>
      <vt:lpstr>Elementos. Atributos</vt:lpstr>
      <vt:lpstr>Elementos. Atributos. Style</vt:lpstr>
      <vt:lpstr>Elementos. Otros</vt:lpstr>
      <vt:lpstr>Elementos. Otros</vt:lpstr>
      <vt:lpstr>Best Practises. Párrafos y formato de texto</vt:lpstr>
      <vt:lpstr>Best Practises. Citación y Comentarios</vt:lpstr>
      <vt:lpstr>CSS. Cascading Style Sheets</vt:lpstr>
      <vt:lpstr>CSS. Head</vt:lpstr>
      <vt:lpstr>CSS. Internal</vt:lpstr>
      <vt:lpstr>CSS. External</vt:lpstr>
      <vt:lpstr>CSS. Clases</vt:lpstr>
      <vt:lpstr>CSS. Media Queries</vt:lpstr>
      <vt:lpstr>CSS. Ejemplos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marta caminero ruiz</dc:creator>
  <cp:keywords/>
  <dc:description/>
  <cp:lastModifiedBy>Sergio Graziano</cp:lastModifiedBy>
  <cp:revision>114</cp:revision>
  <dcterms:created xsi:type="dcterms:W3CDTF">2016-04-16T08:11:31Z</dcterms:created>
  <dcterms:modified xsi:type="dcterms:W3CDTF">2019-04-03T10:21:11Z</dcterms:modified>
  <cp:category/>
</cp:coreProperties>
</file>