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04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04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1a7527ea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1a7527ea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1a7527ea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1a7527e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1a7527ea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1a7527ea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1a7527e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1a7527e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1a7527ea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1a7527ea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1a7527ea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1a7527ea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c3333ca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c3333ca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43cda46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43cda46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55e2cba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55e2cba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63596b0a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63596b0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1a7527ea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1a7527ea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1a7527e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1a7527e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1a7527e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1a7527e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1a7527ea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1a7527ea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Roboto"/>
                <a:ea typeface="Roboto"/>
                <a:cs typeface="Roboto"/>
                <a:sym typeface="Roboto"/>
              </a:rPr>
              <a:t>AR avec Unity (Final)</a:t>
            </a:r>
            <a:endParaRPr>
              <a:latin typeface="Roboto"/>
              <a:ea typeface="Roboto"/>
              <a:cs typeface="Roboto"/>
              <a:sym typeface="Roboto"/>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latin typeface="Roboto"/>
              <a:ea typeface="Roboto"/>
              <a:cs typeface="Roboto"/>
              <a:sym typeface="Roboto"/>
            </a:endParaRPr>
          </a:p>
        </p:txBody>
      </p:sp>
      <p:sp>
        <p:nvSpPr>
          <p:cNvPr id="88" name="Google Shape;88;p13"/>
          <p:cNvSpPr txBox="1"/>
          <p:nvPr/>
        </p:nvSpPr>
        <p:spPr>
          <a:xfrm>
            <a:off x="729625" y="4622725"/>
            <a:ext cx="5992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Roboto"/>
                <a:ea typeface="Roboto"/>
                <a:cs typeface="Roboto"/>
                <a:sym typeface="Roboto"/>
              </a:rPr>
              <a:t>Formation dispensée par Gilbert DEMORGNY (gdemorgny@dreamtogo.fr)</a:t>
            </a:r>
            <a:endParaRPr sz="10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MASTERMIND en AR :</a:t>
            </a:r>
            <a:endParaRPr sz="2400">
              <a:latin typeface="Roboto"/>
              <a:ea typeface="Roboto"/>
              <a:cs typeface="Roboto"/>
              <a:sym typeface="Roboto"/>
            </a:endParaRPr>
          </a:p>
        </p:txBody>
      </p:sp>
      <p:sp>
        <p:nvSpPr>
          <p:cNvPr id="148" name="Google Shape;148;p22"/>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(Final)</a:t>
            </a:r>
            <a:endParaRPr sz="1800">
              <a:latin typeface="Roboto"/>
              <a:ea typeface="Roboto"/>
              <a:cs typeface="Roboto"/>
              <a:sym typeface="Roboto"/>
            </a:endParaRPr>
          </a:p>
        </p:txBody>
      </p:sp>
      <p:sp>
        <p:nvSpPr>
          <p:cNvPr id="149" name="Google Shape;149;p22"/>
          <p:cNvSpPr txBox="1"/>
          <p:nvPr>
            <p:ph idx="1" type="body"/>
          </p:nvPr>
        </p:nvSpPr>
        <p:spPr>
          <a:xfrm>
            <a:off x="729450" y="2078875"/>
            <a:ext cx="7688700" cy="2775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fr" sz="1400" u="sng">
                <a:solidFill>
                  <a:srgbClr val="202122"/>
                </a:solidFill>
                <a:highlight>
                  <a:srgbClr val="FFFFFF"/>
                </a:highlight>
                <a:latin typeface="Arial"/>
                <a:ea typeface="Arial"/>
                <a:cs typeface="Arial"/>
                <a:sym typeface="Arial"/>
              </a:rPr>
              <a:t>Eléments de réponse par fonctionnalités : </a:t>
            </a:r>
            <a:endParaRPr sz="1400" u="sng">
              <a:solidFill>
                <a:srgbClr val="202122"/>
              </a:solidFill>
              <a:highlight>
                <a:srgbClr val="FFFFFF"/>
              </a:highlight>
              <a:latin typeface="Arial"/>
              <a:ea typeface="Arial"/>
              <a:cs typeface="Arial"/>
              <a:sym typeface="Arial"/>
            </a:endParaRPr>
          </a:p>
          <a:p>
            <a:pPr indent="-304165" lvl="0" marL="457200" rtl="0" algn="l">
              <a:spcBef>
                <a:spcPts val="120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Le joueur doit avoir une interface pour demander la vérification de sa ligne</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chemeClr val="lt1"/>
                </a:highlight>
                <a:latin typeface="Arial"/>
                <a:ea typeface="Arial"/>
                <a:cs typeface="Arial"/>
                <a:sym typeface="Arial"/>
              </a:rPr>
              <a:t>Comme précédemment, voici des propositions par ordre de difficulté à coder :</a:t>
            </a:r>
            <a:endParaRPr sz="1400">
              <a:solidFill>
                <a:srgbClr val="202122"/>
              </a:solidFill>
              <a:highlight>
                <a:schemeClr val="lt1"/>
              </a:highlight>
              <a:latin typeface="Arial"/>
              <a:ea typeface="Arial"/>
              <a:cs typeface="Arial"/>
              <a:sym typeface="Arial"/>
            </a:endParaRPr>
          </a:p>
          <a:p>
            <a:pPr indent="-304165" lvl="0" marL="457200" rtl="0" algn="l">
              <a:spcBef>
                <a:spcPts val="1200"/>
              </a:spcBef>
              <a:spcAft>
                <a:spcPts val="0"/>
              </a:spcAft>
              <a:buClr>
                <a:srgbClr val="202122"/>
              </a:buClr>
              <a:buSzPct val="100000"/>
              <a:buFont typeface="Arial"/>
              <a:buChar char="●"/>
            </a:pPr>
            <a:r>
              <a:rPr b="1" lang="fr" sz="1400">
                <a:solidFill>
                  <a:srgbClr val="202122"/>
                </a:solidFill>
                <a:highlight>
                  <a:schemeClr val="lt1"/>
                </a:highlight>
                <a:latin typeface="Arial"/>
                <a:ea typeface="Arial"/>
                <a:cs typeface="Arial"/>
                <a:sym typeface="Arial"/>
              </a:rPr>
              <a:t>1 boutons UI</a:t>
            </a:r>
            <a:r>
              <a:rPr lang="fr" sz="1400">
                <a:solidFill>
                  <a:srgbClr val="202122"/>
                </a:solidFill>
                <a:highlight>
                  <a:schemeClr val="lt1"/>
                </a:highlight>
                <a:latin typeface="Arial"/>
                <a:ea typeface="Arial"/>
                <a:cs typeface="Arial"/>
                <a:sym typeface="Arial"/>
              </a:rPr>
              <a:t> qui demande à faire la vérification de la ligne en cours. pas de difficulté particulière.</a:t>
            </a:r>
            <a:endParaRPr sz="1400">
              <a:solidFill>
                <a:srgbClr val="202122"/>
              </a:solidFill>
              <a:highlight>
                <a:schemeClr val="lt1"/>
              </a:highlight>
              <a:latin typeface="Arial"/>
              <a:ea typeface="Arial"/>
              <a:cs typeface="Arial"/>
              <a:sym typeface="Arial"/>
            </a:endParaRPr>
          </a:p>
          <a:p>
            <a:pPr indent="-304165" lvl="0" marL="457200" rtl="0" algn="l">
              <a:spcBef>
                <a:spcPts val="0"/>
              </a:spcBef>
              <a:spcAft>
                <a:spcPts val="0"/>
              </a:spcAft>
              <a:buClr>
                <a:srgbClr val="202122"/>
              </a:buClr>
              <a:buSzPct val="100000"/>
              <a:buFont typeface="Arial"/>
              <a:buChar char="●"/>
            </a:pPr>
            <a:r>
              <a:rPr b="1" lang="fr" sz="1400">
                <a:solidFill>
                  <a:srgbClr val="202122"/>
                </a:solidFill>
                <a:highlight>
                  <a:schemeClr val="lt1"/>
                </a:highlight>
                <a:latin typeface="Arial"/>
                <a:ea typeface="Arial"/>
                <a:cs typeface="Arial"/>
                <a:sym typeface="Arial"/>
              </a:rPr>
              <a:t>1 bouton 3D</a:t>
            </a:r>
            <a:r>
              <a:rPr lang="fr" sz="1400">
                <a:solidFill>
                  <a:srgbClr val="202122"/>
                </a:solidFill>
                <a:highlight>
                  <a:schemeClr val="lt1"/>
                </a:highlight>
                <a:latin typeface="Arial"/>
                <a:ea typeface="Arial"/>
                <a:cs typeface="Arial"/>
                <a:sym typeface="Arial"/>
              </a:rPr>
              <a:t>. Ici, l’idée est de toucher un bouton 3D visible sur le plateau de jeu. En actionnant ce bouton, on demande la vérification. Cette solution nécessite un raycast à partir de l’endroit où on touche pour cliquer sur le bouton.</a:t>
            </a:r>
            <a:endParaRPr sz="1400">
              <a:solidFill>
                <a:srgbClr val="202122"/>
              </a:solidFill>
              <a:highlight>
                <a:schemeClr val="lt1"/>
              </a:highlight>
              <a:latin typeface="Arial"/>
              <a:ea typeface="Arial"/>
              <a:cs typeface="Arial"/>
              <a:sym typeface="Arial"/>
            </a:endParaRPr>
          </a:p>
          <a:p>
            <a:pPr indent="0" lvl="0" marL="0" rtl="0" algn="l">
              <a:spcBef>
                <a:spcPts val="1200"/>
              </a:spcBef>
              <a:spcAft>
                <a:spcPts val="1200"/>
              </a:spcAft>
              <a:buNone/>
            </a:pPr>
            <a:r>
              <a:rPr lang="fr" sz="1400">
                <a:solidFill>
                  <a:srgbClr val="202122"/>
                </a:solidFill>
                <a:highlight>
                  <a:schemeClr val="lt1"/>
                </a:highlight>
                <a:latin typeface="Arial"/>
                <a:ea typeface="Arial"/>
                <a:cs typeface="Arial"/>
                <a:sym typeface="Arial"/>
              </a:rPr>
              <a:t>Selon le choix fait à la fonctionnalité précédente on va choisir la solution adaptée. L’ui pour continuer en UI ou le raycast pour continuer sur le plateau 3D. La demande de vérification ne fera la vérification QUE si toute la ligne a été préparée, s’il manque une ou plusieur la vérification ne se fera pas et indiquera l’erreur !</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MASTERMIND en AR :</a:t>
            </a:r>
            <a:endParaRPr sz="2400">
              <a:latin typeface="Roboto"/>
              <a:ea typeface="Roboto"/>
              <a:cs typeface="Roboto"/>
              <a:sym typeface="Roboto"/>
            </a:endParaRPr>
          </a:p>
        </p:txBody>
      </p:sp>
      <p:sp>
        <p:nvSpPr>
          <p:cNvPr id="155" name="Google Shape;155;p23"/>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(Final)</a:t>
            </a:r>
            <a:endParaRPr sz="1800">
              <a:latin typeface="Roboto"/>
              <a:ea typeface="Roboto"/>
              <a:cs typeface="Roboto"/>
              <a:sym typeface="Roboto"/>
            </a:endParaRPr>
          </a:p>
        </p:txBody>
      </p:sp>
      <p:sp>
        <p:nvSpPr>
          <p:cNvPr id="156" name="Google Shape;156;p23"/>
          <p:cNvSpPr txBox="1"/>
          <p:nvPr>
            <p:ph idx="1" type="body"/>
          </p:nvPr>
        </p:nvSpPr>
        <p:spPr>
          <a:xfrm>
            <a:off x="729450" y="2078875"/>
            <a:ext cx="7688700" cy="277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sz="1400" u="sng">
                <a:solidFill>
                  <a:srgbClr val="202122"/>
                </a:solidFill>
                <a:highlight>
                  <a:srgbClr val="FFFFFF"/>
                </a:highlight>
                <a:latin typeface="Arial"/>
                <a:ea typeface="Arial"/>
                <a:cs typeface="Arial"/>
                <a:sym typeface="Arial"/>
              </a:rPr>
              <a:t>Eléments de réponse par fonctionnalités : </a:t>
            </a:r>
            <a:endParaRPr sz="1400">
              <a:solidFill>
                <a:srgbClr val="202122"/>
              </a:solidFill>
              <a:highlight>
                <a:srgbClr val="FFFFFF"/>
              </a:highlight>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chemeClr val="lt1"/>
                </a:highlight>
                <a:latin typeface="Arial"/>
                <a:ea typeface="Arial"/>
                <a:cs typeface="Arial"/>
                <a:sym typeface="Arial"/>
              </a:rPr>
              <a:t>Le jeu doit indiquer par des pions de couleur pour chaque éléments :</a:t>
            </a:r>
            <a:endParaRPr sz="1400">
              <a:solidFill>
                <a:srgbClr val="202122"/>
              </a:solidFill>
              <a:highlight>
                <a:schemeClr val="lt1"/>
              </a:highlight>
              <a:latin typeface="Arial"/>
              <a:ea typeface="Arial"/>
              <a:cs typeface="Arial"/>
              <a:sym typeface="Arial"/>
            </a:endParaRPr>
          </a:p>
          <a:p>
            <a:pPr indent="-317500" lvl="1" marL="914400" rtl="0" algn="l">
              <a:spcBef>
                <a:spcPts val="0"/>
              </a:spcBef>
              <a:spcAft>
                <a:spcPts val="0"/>
              </a:spcAft>
              <a:buClr>
                <a:srgbClr val="202122"/>
              </a:buClr>
              <a:buSzPts val="1400"/>
              <a:buFont typeface="Arial"/>
              <a:buChar char="○"/>
            </a:pPr>
            <a:r>
              <a:rPr lang="fr" sz="1400">
                <a:solidFill>
                  <a:srgbClr val="202122"/>
                </a:solidFill>
                <a:highlight>
                  <a:schemeClr val="lt1"/>
                </a:highlight>
                <a:latin typeface="Arial"/>
                <a:ea typeface="Arial"/>
                <a:cs typeface="Arial"/>
                <a:sym typeface="Arial"/>
              </a:rPr>
              <a:t>s’il est de la bonne couleur et à la bonne place,</a:t>
            </a:r>
            <a:endParaRPr sz="1400">
              <a:solidFill>
                <a:srgbClr val="202122"/>
              </a:solidFill>
              <a:highlight>
                <a:schemeClr val="lt1"/>
              </a:highlight>
              <a:latin typeface="Arial"/>
              <a:ea typeface="Arial"/>
              <a:cs typeface="Arial"/>
              <a:sym typeface="Arial"/>
            </a:endParaRPr>
          </a:p>
          <a:p>
            <a:pPr indent="-317500" lvl="1" marL="914400" rtl="0" algn="l">
              <a:spcBef>
                <a:spcPts val="0"/>
              </a:spcBef>
              <a:spcAft>
                <a:spcPts val="0"/>
              </a:spcAft>
              <a:buClr>
                <a:srgbClr val="202122"/>
              </a:buClr>
              <a:buSzPts val="1400"/>
              <a:buFont typeface="Arial"/>
              <a:buChar char="○"/>
            </a:pPr>
            <a:r>
              <a:rPr lang="fr" sz="1400">
                <a:solidFill>
                  <a:srgbClr val="202122"/>
                </a:solidFill>
                <a:highlight>
                  <a:schemeClr val="lt1"/>
                </a:highlight>
                <a:latin typeface="Arial"/>
                <a:ea typeface="Arial"/>
                <a:cs typeface="Arial"/>
                <a:sym typeface="Arial"/>
              </a:rPr>
              <a:t>s’il est de la bonne couleur mais pas à la bonne place</a:t>
            </a:r>
            <a:endParaRPr sz="1400">
              <a:solidFill>
                <a:srgbClr val="202122"/>
              </a:solidFill>
              <a:highlight>
                <a:schemeClr val="lt1"/>
              </a:highlight>
              <a:latin typeface="Arial"/>
              <a:ea typeface="Arial"/>
              <a:cs typeface="Arial"/>
              <a:sym typeface="Arial"/>
            </a:endParaRPr>
          </a:p>
          <a:p>
            <a:pPr indent="-317500" lvl="1" marL="914400" rtl="0" algn="l">
              <a:spcBef>
                <a:spcPts val="0"/>
              </a:spcBef>
              <a:spcAft>
                <a:spcPts val="0"/>
              </a:spcAft>
              <a:buClr>
                <a:srgbClr val="202122"/>
              </a:buClr>
              <a:buSzPts val="1400"/>
              <a:buFont typeface="Arial"/>
              <a:buChar char="○"/>
            </a:pPr>
            <a:r>
              <a:rPr lang="fr" sz="1400">
                <a:solidFill>
                  <a:srgbClr val="202122"/>
                </a:solidFill>
                <a:highlight>
                  <a:schemeClr val="lt1"/>
                </a:highlight>
                <a:latin typeface="Arial"/>
                <a:ea typeface="Arial"/>
                <a:cs typeface="Arial"/>
                <a:sym typeface="Arial"/>
              </a:rPr>
              <a:t>s’il n’est pas de la bonne couleur et pas la bonne place</a:t>
            </a:r>
            <a:endParaRPr sz="1400">
              <a:solidFill>
                <a:srgbClr val="202122"/>
              </a:solidFill>
              <a:highlight>
                <a:schemeClr val="lt1"/>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Nous sommes dans une autre partie qui ne change pas par rapport à une version 3D. La vérification a lieu et teste la même chose. On affiche les pions à côté de la ligne comme dans le jeu réel.</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lang="fr" sz="1400">
                <a:solidFill>
                  <a:srgbClr val="202122"/>
                </a:solidFill>
                <a:highlight>
                  <a:srgbClr val="FFFFFF"/>
                </a:highlight>
                <a:latin typeface="Arial"/>
                <a:ea typeface="Arial"/>
                <a:cs typeface="Arial"/>
                <a:sym typeface="Arial"/>
              </a:rPr>
              <a:t>L’AR ne change rien.</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MASTERMIND en AR :</a:t>
            </a:r>
            <a:endParaRPr sz="2400">
              <a:latin typeface="Roboto"/>
              <a:ea typeface="Roboto"/>
              <a:cs typeface="Roboto"/>
              <a:sym typeface="Roboto"/>
            </a:endParaRPr>
          </a:p>
        </p:txBody>
      </p:sp>
      <p:sp>
        <p:nvSpPr>
          <p:cNvPr id="162" name="Google Shape;162;p24"/>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(Final)</a:t>
            </a:r>
            <a:endParaRPr sz="1800">
              <a:latin typeface="Roboto"/>
              <a:ea typeface="Roboto"/>
              <a:cs typeface="Roboto"/>
              <a:sym typeface="Roboto"/>
            </a:endParaRPr>
          </a:p>
        </p:txBody>
      </p:sp>
      <p:sp>
        <p:nvSpPr>
          <p:cNvPr id="163" name="Google Shape;163;p24"/>
          <p:cNvSpPr txBox="1"/>
          <p:nvPr>
            <p:ph idx="1" type="body"/>
          </p:nvPr>
        </p:nvSpPr>
        <p:spPr>
          <a:xfrm>
            <a:off x="729450" y="2078875"/>
            <a:ext cx="76887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202122"/>
                </a:solidFill>
                <a:highlight>
                  <a:srgbClr val="FFFFFF"/>
                </a:highlight>
                <a:latin typeface="Arial"/>
                <a:ea typeface="Arial"/>
                <a:cs typeface="Arial"/>
                <a:sym typeface="Arial"/>
              </a:rPr>
              <a:t>Eléments de réponse par fonctionnalités : </a:t>
            </a:r>
            <a:endParaRPr sz="1400">
              <a:solidFill>
                <a:srgbClr val="202122"/>
              </a:solidFill>
              <a:highlight>
                <a:srgbClr val="FFFFFF"/>
              </a:highlight>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Si la combinaison est la bonne le jeu doit indiquer que le joueur a gagné !</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Si au bout de 12 essais le joueur ne trouve pas la bonne réponse, il a perdu et le jeu doit lui dire</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Quand la partie est finie (par une victoire ou une défaite, le jeu propose de recommencer</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lang="fr" sz="1400">
                <a:solidFill>
                  <a:srgbClr val="202122"/>
                </a:solidFill>
                <a:highlight>
                  <a:srgbClr val="FFFFFF"/>
                </a:highlight>
                <a:latin typeface="Arial"/>
                <a:ea typeface="Arial"/>
                <a:cs typeface="Arial"/>
                <a:sym typeface="Arial"/>
              </a:rPr>
              <a:t>Comme pour l’étape précédente, l’AR ne change rien. On affiche un message en UI sur le canva en overlay de la </a:t>
            </a:r>
            <a:r>
              <a:rPr lang="fr" sz="1400">
                <a:solidFill>
                  <a:srgbClr val="202122"/>
                </a:solidFill>
                <a:highlight>
                  <a:srgbClr val="FFFFFF"/>
                </a:highlight>
                <a:latin typeface="Arial"/>
                <a:ea typeface="Arial"/>
                <a:cs typeface="Arial"/>
                <a:sym typeface="Arial"/>
              </a:rPr>
              <a:t>caméra</a:t>
            </a:r>
            <a:r>
              <a:rPr lang="fr" sz="1400">
                <a:solidFill>
                  <a:srgbClr val="202122"/>
                </a:solidFill>
                <a:highlight>
                  <a:srgbClr val="FFFFFF"/>
                </a:highlight>
                <a:latin typeface="Arial"/>
                <a:ea typeface="Arial"/>
                <a:cs typeface="Arial"/>
                <a:sym typeface="Arial"/>
              </a:rPr>
              <a:t> avec un bouton restart.</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MASTERMIND en AR :</a:t>
            </a:r>
            <a:endParaRPr sz="2400">
              <a:latin typeface="Roboto"/>
              <a:ea typeface="Roboto"/>
              <a:cs typeface="Roboto"/>
              <a:sym typeface="Roboto"/>
            </a:endParaRPr>
          </a:p>
        </p:txBody>
      </p:sp>
      <p:sp>
        <p:nvSpPr>
          <p:cNvPr id="169" name="Google Shape;169;p25"/>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(Final)</a:t>
            </a:r>
            <a:endParaRPr sz="1800">
              <a:latin typeface="Roboto"/>
              <a:ea typeface="Roboto"/>
              <a:cs typeface="Roboto"/>
              <a:sym typeface="Roboto"/>
            </a:endParaRPr>
          </a:p>
        </p:txBody>
      </p:sp>
      <p:sp>
        <p:nvSpPr>
          <p:cNvPr id="170" name="Google Shape;170;p25"/>
          <p:cNvSpPr txBox="1"/>
          <p:nvPr>
            <p:ph idx="1" type="body"/>
          </p:nvPr>
        </p:nvSpPr>
        <p:spPr>
          <a:xfrm>
            <a:off x="729450" y="2078875"/>
            <a:ext cx="76887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202122"/>
                </a:solidFill>
                <a:highlight>
                  <a:srgbClr val="FFFFFF"/>
                </a:highlight>
                <a:latin typeface="Arial"/>
                <a:ea typeface="Arial"/>
                <a:cs typeface="Arial"/>
                <a:sym typeface="Arial"/>
              </a:rPr>
              <a:t>Fonctionnalités du jeu avancée : </a:t>
            </a:r>
            <a:endParaRPr sz="1400" u="sng">
              <a:solidFill>
                <a:srgbClr val="202122"/>
              </a:solidFill>
              <a:highlight>
                <a:srgbClr val="FFFFFF"/>
              </a:highlight>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Ecran de démarrage avec la possibilité de choisir :</a:t>
            </a:r>
            <a:endParaRPr sz="1400">
              <a:solidFill>
                <a:srgbClr val="202122"/>
              </a:solidFill>
              <a:highlight>
                <a:srgbClr val="FFFFFF"/>
              </a:highlight>
              <a:latin typeface="Arial"/>
              <a:ea typeface="Arial"/>
              <a:cs typeface="Arial"/>
              <a:sym typeface="Arial"/>
            </a:endParaRPr>
          </a:p>
          <a:p>
            <a:pPr indent="-317500" lvl="1" marL="9144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le nombre de sphère par ligne </a:t>
            </a:r>
            <a:endParaRPr sz="1400">
              <a:solidFill>
                <a:srgbClr val="202122"/>
              </a:solidFill>
              <a:highlight>
                <a:srgbClr val="FFFFFF"/>
              </a:highlight>
              <a:latin typeface="Arial"/>
              <a:ea typeface="Arial"/>
              <a:cs typeface="Arial"/>
              <a:sym typeface="Arial"/>
            </a:endParaRPr>
          </a:p>
          <a:p>
            <a:pPr indent="-317500" lvl="1" marL="9144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le nombre de couleur possible</a:t>
            </a:r>
            <a:endParaRPr sz="1400">
              <a:solidFill>
                <a:srgbClr val="202122"/>
              </a:solidFill>
              <a:highlight>
                <a:srgbClr val="FFFFFF"/>
              </a:highlight>
              <a:latin typeface="Arial"/>
              <a:ea typeface="Arial"/>
              <a:cs typeface="Arial"/>
              <a:sym typeface="Arial"/>
            </a:endParaRPr>
          </a:p>
          <a:p>
            <a:pPr indent="-317500" lvl="1" marL="9144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Le nombre d’essais maximum</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Créer un système où l’on peut continuer de jouer s’il reste des essais dans une nouvelle configuration</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Créer un système de high score avec le nom de la personne ayant réussi en le minimum d’essais</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MASTERMIND en AR :</a:t>
            </a:r>
            <a:endParaRPr sz="2400">
              <a:latin typeface="Roboto"/>
              <a:ea typeface="Roboto"/>
              <a:cs typeface="Roboto"/>
              <a:sym typeface="Roboto"/>
            </a:endParaRPr>
          </a:p>
        </p:txBody>
      </p:sp>
      <p:sp>
        <p:nvSpPr>
          <p:cNvPr id="176" name="Google Shape;176;p26"/>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(Final)</a:t>
            </a:r>
            <a:endParaRPr sz="1800">
              <a:latin typeface="Roboto"/>
              <a:ea typeface="Roboto"/>
              <a:cs typeface="Roboto"/>
              <a:sym typeface="Roboto"/>
            </a:endParaRPr>
          </a:p>
        </p:txBody>
      </p:sp>
      <p:sp>
        <p:nvSpPr>
          <p:cNvPr id="177" name="Google Shape;177;p26"/>
          <p:cNvSpPr txBox="1"/>
          <p:nvPr>
            <p:ph idx="1" type="body"/>
          </p:nvPr>
        </p:nvSpPr>
        <p:spPr>
          <a:xfrm>
            <a:off x="729450" y="2078875"/>
            <a:ext cx="7688700" cy="277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sz="1400" u="sng">
                <a:solidFill>
                  <a:srgbClr val="202122"/>
                </a:solidFill>
                <a:highlight>
                  <a:schemeClr val="lt1"/>
                </a:highlight>
                <a:latin typeface="Arial"/>
                <a:ea typeface="Arial"/>
                <a:cs typeface="Arial"/>
                <a:sym typeface="Arial"/>
              </a:rPr>
              <a:t>Eléments de réponse : </a:t>
            </a:r>
            <a:endParaRPr sz="1400" u="sng">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Ici, on rend la création du plateau de jeu modulaire. On choisit des valeurs initiales, et on s’en sert pour définir le plateau de jeu. Les différents </a:t>
            </a:r>
            <a:r>
              <a:rPr lang="fr" sz="1400">
                <a:solidFill>
                  <a:srgbClr val="202122"/>
                </a:solidFill>
                <a:highlight>
                  <a:srgbClr val="FFFFFF"/>
                </a:highlight>
                <a:latin typeface="Arial"/>
                <a:ea typeface="Arial"/>
                <a:cs typeface="Arial"/>
                <a:sym typeface="Arial"/>
              </a:rPr>
              <a:t>systèmes</a:t>
            </a:r>
            <a:r>
              <a:rPr lang="fr" sz="1400">
                <a:solidFill>
                  <a:srgbClr val="202122"/>
                </a:solidFill>
                <a:highlight>
                  <a:srgbClr val="FFFFFF"/>
                </a:highlight>
                <a:latin typeface="Arial"/>
                <a:ea typeface="Arial"/>
                <a:cs typeface="Arial"/>
                <a:sym typeface="Arial"/>
              </a:rPr>
              <a:t> de jeu doivent tenir compte de la modification.</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Comme pour la suite, il faut un </a:t>
            </a:r>
            <a:r>
              <a:rPr lang="fr" sz="1400">
                <a:solidFill>
                  <a:srgbClr val="202122"/>
                </a:solidFill>
                <a:highlight>
                  <a:srgbClr val="FFFFFF"/>
                </a:highlight>
                <a:latin typeface="Arial"/>
                <a:ea typeface="Arial"/>
                <a:cs typeface="Arial"/>
                <a:sym typeface="Arial"/>
              </a:rPr>
              <a:t>système</a:t>
            </a:r>
            <a:r>
              <a:rPr lang="fr" sz="1400">
                <a:solidFill>
                  <a:srgbClr val="202122"/>
                </a:solidFill>
                <a:highlight>
                  <a:srgbClr val="FFFFFF"/>
                </a:highlight>
                <a:latin typeface="Arial"/>
                <a:ea typeface="Arial"/>
                <a:cs typeface="Arial"/>
                <a:sym typeface="Arial"/>
              </a:rPr>
              <a:t> de </a:t>
            </a:r>
            <a:r>
              <a:rPr lang="fr" sz="1400">
                <a:solidFill>
                  <a:srgbClr val="202122"/>
                </a:solidFill>
                <a:highlight>
                  <a:srgbClr val="FFFFFF"/>
                </a:highlight>
                <a:latin typeface="Arial"/>
                <a:ea typeface="Arial"/>
                <a:cs typeface="Arial"/>
                <a:sym typeface="Arial"/>
              </a:rPr>
              <a:t>persistance</a:t>
            </a:r>
            <a:r>
              <a:rPr lang="fr" sz="1400">
                <a:solidFill>
                  <a:srgbClr val="202122"/>
                </a:solidFill>
                <a:highlight>
                  <a:srgbClr val="FFFFFF"/>
                </a:highlight>
                <a:latin typeface="Arial"/>
                <a:ea typeface="Arial"/>
                <a:cs typeface="Arial"/>
                <a:sym typeface="Arial"/>
              </a:rPr>
              <a:t> des données. On peut utiliser </a:t>
            </a:r>
            <a:r>
              <a:rPr lang="fr" sz="1400">
                <a:solidFill>
                  <a:srgbClr val="202122"/>
                </a:solidFill>
                <a:highlight>
                  <a:srgbClr val="FFFFFF"/>
                </a:highlight>
                <a:latin typeface="Arial"/>
                <a:ea typeface="Arial"/>
                <a:cs typeface="Arial"/>
                <a:sym typeface="Arial"/>
              </a:rPr>
              <a:t>indépendamment</a:t>
            </a:r>
            <a:r>
              <a:rPr lang="fr" sz="1400">
                <a:solidFill>
                  <a:srgbClr val="202122"/>
                </a:solidFill>
                <a:highlight>
                  <a:srgbClr val="FFFFFF"/>
                </a:highlight>
                <a:latin typeface="Arial"/>
                <a:ea typeface="Arial"/>
                <a:cs typeface="Arial"/>
                <a:sym typeface="Arial"/>
              </a:rPr>
              <a:t> les players prefs (peu de valeur à </a:t>
            </a:r>
            <a:r>
              <a:rPr lang="fr" sz="1400">
                <a:solidFill>
                  <a:srgbClr val="202122"/>
                </a:solidFill>
                <a:highlight>
                  <a:srgbClr val="FFFFFF"/>
                </a:highlight>
                <a:latin typeface="Arial"/>
                <a:ea typeface="Arial"/>
                <a:cs typeface="Arial"/>
                <a:sym typeface="Arial"/>
              </a:rPr>
              <a:t>conserver</a:t>
            </a:r>
            <a:r>
              <a:rPr lang="fr" sz="1400">
                <a:solidFill>
                  <a:srgbClr val="202122"/>
                </a:solidFill>
                <a:highlight>
                  <a:srgbClr val="FFFFFF"/>
                </a:highlight>
                <a:latin typeface="Arial"/>
                <a:ea typeface="Arial"/>
                <a:cs typeface="Arial"/>
                <a:sym typeface="Arial"/>
              </a:rPr>
              <a:t> et peu d’impact sur le jeu) ou un scriptable object. </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lang="fr" sz="1400">
                <a:solidFill>
                  <a:srgbClr val="202122"/>
                </a:solidFill>
                <a:highlight>
                  <a:srgbClr val="FFFFFF"/>
                </a:highlight>
                <a:latin typeface="Arial"/>
                <a:ea typeface="Arial"/>
                <a:cs typeface="Arial"/>
                <a:sym typeface="Arial"/>
              </a:rPr>
              <a:t>On préférera le scriptable object, pour les settings In game ou les </a:t>
            </a:r>
            <a:r>
              <a:rPr lang="fr" sz="1400">
                <a:solidFill>
                  <a:srgbClr val="202122"/>
                </a:solidFill>
                <a:highlight>
                  <a:srgbClr val="FFFFFF"/>
                </a:highlight>
                <a:latin typeface="Arial"/>
                <a:ea typeface="Arial"/>
                <a:cs typeface="Arial"/>
                <a:sym typeface="Arial"/>
              </a:rPr>
              <a:t>persistances entre les scène (première et deuxièmes fonctionnalités avancées) et les playerprefs pour sauvegarder le meilleur score (seulement deux valeurs, le nom et le score, et simplicité de la sauvegarde).</a:t>
            </a:r>
            <a:r>
              <a:rPr lang="fr" sz="1400">
                <a:solidFill>
                  <a:srgbClr val="202122"/>
                </a:solidFill>
                <a:highlight>
                  <a:srgbClr val="FFFFFF"/>
                </a:highlight>
                <a:latin typeface="Arial"/>
                <a:ea typeface="Arial"/>
                <a:cs typeface="Arial"/>
                <a:sym typeface="Arial"/>
              </a:rPr>
              <a:t> </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MASTERMIND en AR :</a:t>
            </a:r>
            <a:endParaRPr sz="2400">
              <a:latin typeface="Roboto"/>
              <a:ea typeface="Roboto"/>
              <a:cs typeface="Roboto"/>
              <a:sym typeface="Roboto"/>
            </a:endParaRPr>
          </a:p>
        </p:txBody>
      </p:sp>
      <p:sp>
        <p:nvSpPr>
          <p:cNvPr id="183" name="Google Shape;183;p27"/>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(Final)</a:t>
            </a:r>
            <a:endParaRPr sz="1800">
              <a:latin typeface="Roboto"/>
              <a:ea typeface="Roboto"/>
              <a:cs typeface="Roboto"/>
              <a:sym typeface="Roboto"/>
            </a:endParaRPr>
          </a:p>
        </p:txBody>
      </p:sp>
      <p:sp>
        <p:nvSpPr>
          <p:cNvPr id="184" name="Google Shape;184;p27"/>
          <p:cNvSpPr txBox="1"/>
          <p:nvPr>
            <p:ph idx="1" type="body"/>
          </p:nvPr>
        </p:nvSpPr>
        <p:spPr>
          <a:xfrm>
            <a:off x="729450" y="2078875"/>
            <a:ext cx="7688700" cy="2775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fr" sz="2100">
                <a:solidFill>
                  <a:srgbClr val="202122"/>
                </a:solidFill>
                <a:highlight>
                  <a:schemeClr val="lt1"/>
                </a:highlight>
                <a:latin typeface="Arial"/>
                <a:ea typeface="Arial"/>
                <a:cs typeface="Arial"/>
                <a:sym typeface="Arial"/>
              </a:rPr>
              <a:t>BRAVO !</a:t>
            </a:r>
            <a:endParaRPr b="1" sz="2100">
              <a:solidFill>
                <a:srgbClr val="202122"/>
              </a:solidFill>
              <a:highlight>
                <a:schemeClr val="lt1"/>
              </a:highlight>
              <a:latin typeface="Arial"/>
              <a:ea typeface="Arial"/>
              <a:cs typeface="Arial"/>
              <a:sym typeface="Arial"/>
            </a:endParaRPr>
          </a:p>
          <a:p>
            <a:pPr indent="0" lvl="0" marL="0" rtl="0" algn="ctr">
              <a:spcBef>
                <a:spcPts val="1200"/>
              </a:spcBef>
              <a:spcAft>
                <a:spcPts val="0"/>
              </a:spcAft>
              <a:buNone/>
            </a:pPr>
            <a:r>
              <a:rPr b="1" lang="fr" sz="2100">
                <a:solidFill>
                  <a:srgbClr val="202122"/>
                </a:solidFill>
                <a:highlight>
                  <a:schemeClr val="lt1"/>
                </a:highlight>
                <a:latin typeface="Arial"/>
                <a:ea typeface="Arial"/>
                <a:cs typeface="Arial"/>
                <a:sym typeface="Arial"/>
              </a:rPr>
              <a:t>VOUS AVEZ UN PROJET SYMPA À </a:t>
            </a:r>
            <a:r>
              <a:rPr b="1" lang="fr" sz="2100">
                <a:solidFill>
                  <a:srgbClr val="202122"/>
                </a:solidFill>
                <a:highlight>
                  <a:schemeClr val="lt1"/>
                </a:highlight>
                <a:latin typeface="Arial"/>
                <a:ea typeface="Arial"/>
                <a:cs typeface="Arial"/>
                <a:sym typeface="Arial"/>
              </a:rPr>
              <a:t>PRÉSENTER</a:t>
            </a:r>
            <a:r>
              <a:rPr b="1" lang="fr" sz="2100">
                <a:solidFill>
                  <a:srgbClr val="202122"/>
                </a:solidFill>
                <a:highlight>
                  <a:schemeClr val="lt1"/>
                </a:highlight>
                <a:latin typeface="Arial"/>
                <a:ea typeface="Arial"/>
                <a:cs typeface="Arial"/>
                <a:sym typeface="Arial"/>
              </a:rPr>
              <a:t> ! </a:t>
            </a:r>
            <a:endParaRPr b="1" sz="2100">
              <a:solidFill>
                <a:srgbClr val="202122"/>
              </a:solidFill>
              <a:highlight>
                <a:schemeClr val="lt1"/>
              </a:highlight>
              <a:latin typeface="Arial"/>
              <a:ea typeface="Arial"/>
              <a:cs typeface="Arial"/>
              <a:sym typeface="Arial"/>
            </a:endParaRPr>
          </a:p>
          <a:p>
            <a:pPr indent="0" lvl="0" marL="0" rtl="0" algn="ctr">
              <a:spcBef>
                <a:spcPts val="1200"/>
              </a:spcBef>
              <a:spcAft>
                <a:spcPts val="1200"/>
              </a:spcAft>
              <a:buNone/>
            </a:pPr>
            <a:r>
              <a:rPr b="1" lang="fr" sz="2100">
                <a:solidFill>
                  <a:srgbClr val="202122"/>
                </a:solidFill>
                <a:highlight>
                  <a:schemeClr val="lt1"/>
                </a:highlight>
                <a:latin typeface="Arial"/>
                <a:ea typeface="Arial"/>
                <a:cs typeface="Arial"/>
                <a:sym typeface="Arial"/>
              </a:rPr>
              <a:t>IL NE VOUS MANQUE PLUS QU’UN </a:t>
            </a:r>
            <a:r>
              <a:rPr b="1" lang="fr" sz="2100">
                <a:solidFill>
                  <a:srgbClr val="202122"/>
                </a:solidFill>
                <a:highlight>
                  <a:schemeClr val="lt1"/>
                </a:highlight>
                <a:latin typeface="Arial"/>
                <a:ea typeface="Arial"/>
                <a:cs typeface="Arial"/>
                <a:sym typeface="Arial"/>
              </a:rPr>
              <a:t>TÉLÉPHONE</a:t>
            </a:r>
            <a:r>
              <a:rPr b="1" lang="fr" sz="2100">
                <a:solidFill>
                  <a:srgbClr val="202122"/>
                </a:solidFill>
                <a:highlight>
                  <a:schemeClr val="lt1"/>
                </a:highlight>
                <a:latin typeface="Arial"/>
                <a:ea typeface="Arial"/>
                <a:cs typeface="Arial"/>
                <a:sym typeface="Arial"/>
              </a:rPr>
              <a:t> QUI ACCEPTE L’APPLICATION !</a:t>
            </a:r>
            <a:endParaRPr b="1" sz="2100">
              <a:solidFill>
                <a:srgbClr val="202122"/>
              </a:solidFill>
              <a:highlight>
                <a:schemeClr val="lt1"/>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Roboto"/>
                <a:ea typeface="Roboto"/>
                <a:cs typeface="Roboto"/>
                <a:sym typeface="Roboto"/>
              </a:rPr>
              <a:t>La Citation du jour :</a:t>
            </a:r>
            <a:endParaRPr>
              <a:latin typeface="Roboto"/>
              <a:ea typeface="Roboto"/>
              <a:cs typeface="Roboto"/>
              <a:sym typeface="Roboto"/>
            </a:endParaRPr>
          </a:p>
        </p:txBody>
      </p:sp>
      <p:sp>
        <p:nvSpPr>
          <p:cNvPr id="94" name="Google Shape;94;p14"/>
          <p:cNvSpPr txBox="1"/>
          <p:nvPr>
            <p:ph idx="1" type="body"/>
          </p:nvPr>
        </p:nvSpPr>
        <p:spPr>
          <a:xfrm>
            <a:off x="729450" y="2033850"/>
            <a:ext cx="7869600" cy="2499000"/>
          </a:xfrm>
          <a:prstGeom prst="rect">
            <a:avLst/>
          </a:prstGeom>
        </p:spPr>
        <p:txBody>
          <a:bodyPr anchorCtr="0" anchor="t" bIns="91425" lIns="91425" spcFirstLastPara="1" rIns="91425" wrap="square" tIns="91425">
            <a:noAutofit/>
          </a:bodyPr>
          <a:lstStyle/>
          <a:p>
            <a:pPr indent="0" lvl="0" marL="0" rtl="0" algn="l">
              <a:lnSpc>
                <a:spcPct val="190909"/>
              </a:lnSpc>
              <a:spcBef>
                <a:spcPts val="1700"/>
              </a:spcBef>
              <a:spcAft>
                <a:spcPts val="0"/>
              </a:spcAft>
              <a:buNone/>
            </a:pPr>
            <a:r>
              <a:rPr lang="fr" sz="1400">
                <a:solidFill>
                  <a:srgbClr val="292929"/>
                </a:solidFill>
                <a:highlight>
                  <a:srgbClr val="FFFFFF"/>
                </a:highlight>
                <a:latin typeface="Arial"/>
                <a:ea typeface="Arial"/>
                <a:cs typeface="Arial"/>
                <a:sym typeface="Arial"/>
              </a:rPr>
              <a:t>“Il y existe deux manières de concevoir un logiciel. La première, c’est de le faire si simple qu’il est évident qu’il ne présente aucun problème. La seconde, c’est de le faire si compliqué qu’il ne présente aucun problème évident. La première méthode est de loin la plus complexe.”</a:t>
            </a:r>
            <a:endParaRPr sz="1400">
              <a:solidFill>
                <a:srgbClr val="292929"/>
              </a:solidFill>
              <a:highlight>
                <a:srgbClr val="FFFFFF"/>
              </a:highlight>
              <a:latin typeface="Arial"/>
              <a:ea typeface="Arial"/>
              <a:cs typeface="Arial"/>
              <a:sym typeface="Arial"/>
            </a:endParaRPr>
          </a:p>
          <a:p>
            <a:pPr indent="0" lvl="0" marL="0" rtl="0" algn="l">
              <a:lnSpc>
                <a:spcPct val="190909"/>
              </a:lnSpc>
              <a:spcBef>
                <a:spcPts val="1700"/>
              </a:spcBef>
              <a:spcAft>
                <a:spcPts val="0"/>
              </a:spcAft>
              <a:buNone/>
            </a:pPr>
            <a:r>
              <a:rPr lang="fr" sz="1400">
                <a:solidFill>
                  <a:srgbClr val="292929"/>
                </a:solidFill>
                <a:highlight>
                  <a:srgbClr val="FFFFFF"/>
                </a:highlight>
                <a:latin typeface="Arial"/>
                <a:ea typeface="Arial"/>
                <a:cs typeface="Arial"/>
                <a:sym typeface="Arial"/>
              </a:rPr>
              <a:t> — C.A.R. Hoare</a:t>
            </a:r>
            <a:endParaRPr sz="1400">
              <a:solidFill>
                <a:srgbClr val="292929"/>
              </a:solidFill>
              <a:highlight>
                <a:srgbClr val="FFFFFF"/>
              </a:highlight>
              <a:latin typeface="Arial"/>
              <a:ea typeface="Arial"/>
              <a:cs typeface="Arial"/>
              <a:sym typeface="Arial"/>
            </a:endParaRPr>
          </a:p>
          <a:p>
            <a:pPr indent="0" lvl="0" marL="0" rtl="0" algn="l">
              <a:lnSpc>
                <a:spcPct val="130000"/>
              </a:lnSpc>
              <a:spcBef>
                <a:spcPts val="900"/>
              </a:spcBef>
              <a:spcAft>
                <a:spcPts val="300"/>
              </a:spcAft>
              <a:buNone/>
            </a:pPr>
            <a:r>
              <a:t/>
            </a:r>
            <a:endParaRPr sz="1550">
              <a:solidFill>
                <a:srgbClr val="222222"/>
              </a:solidFill>
              <a:highlight>
                <a:schemeClr val="lt1"/>
              </a:highlight>
              <a:latin typeface="Arial"/>
              <a:ea typeface="Arial"/>
              <a:cs typeface="Arial"/>
              <a:sym typeface="Arial"/>
            </a:endParaRPr>
          </a:p>
        </p:txBody>
      </p:sp>
      <p:sp>
        <p:nvSpPr>
          <p:cNvPr id="95" name="Google Shape;95;p14"/>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a:t>
            </a:r>
            <a:r>
              <a:rPr lang="fr" sz="1800">
                <a:solidFill>
                  <a:schemeClr val="accent1"/>
                </a:solidFill>
                <a:latin typeface="Roboto"/>
                <a:ea typeface="Roboto"/>
                <a:cs typeface="Roboto"/>
                <a:sym typeface="Roboto"/>
              </a:rPr>
              <a:t>Unity (Final)</a:t>
            </a:r>
            <a:endParaRPr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34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Roboto"/>
                <a:ea typeface="Roboto"/>
                <a:cs typeface="Roboto"/>
                <a:sym typeface="Roboto"/>
              </a:rPr>
              <a:t>Et pour commencer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Rappel des épisodes précédents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Et les projets alors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Et aujourd’hui on fait quoi ?</a:t>
            </a:r>
            <a:endParaRPr>
              <a:latin typeface="Roboto"/>
              <a:ea typeface="Roboto"/>
              <a:cs typeface="Roboto"/>
              <a:sym typeface="Roboto"/>
            </a:endParaRPr>
          </a:p>
        </p:txBody>
      </p:sp>
      <p:sp>
        <p:nvSpPr>
          <p:cNvPr id="101" name="Google Shape;101;p15"/>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(Final)</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34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Roboto"/>
                <a:ea typeface="Roboto"/>
                <a:cs typeface="Roboto"/>
                <a:sym typeface="Roboto"/>
              </a:rPr>
              <a:t>Programme</a:t>
            </a:r>
            <a:r>
              <a:rPr lang="fr">
                <a:latin typeface="Roboto"/>
                <a:ea typeface="Roboto"/>
                <a:cs typeface="Roboto"/>
                <a:sym typeface="Roboto"/>
              </a:rPr>
              <a:t> de la journée</a:t>
            </a:r>
            <a:r>
              <a:rPr lang="fr">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Finir le MASTERMIND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Pour les plus rapides : test de la reconnaissance de plans</a:t>
            </a:r>
            <a:endParaRPr>
              <a:latin typeface="Roboto"/>
              <a:ea typeface="Roboto"/>
              <a:cs typeface="Roboto"/>
              <a:sym typeface="Roboto"/>
            </a:endParaRPr>
          </a:p>
        </p:txBody>
      </p:sp>
      <p:sp>
        <p:nvSpPr>
          <p:cNvPr id="107" name="Google Shape;107;p16"/>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(Final)</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MASTERMIND en AR</a:t>
            </a:r>
            <a:r>
              <a:rPr lang="fr" sz="2400">
                <a:solidFill>
                  <a:srgbClr val="202122"/>
                </a:solidFill>
                <a:highlight>
                  <a:schemeClr val="lt1"/>
                </a:highlight>
                <a:latin typeface="Roboto"/>
                <a:ea typeface="Roboto"/>
                <a:cs typeface="Roboto"/>
                <a:sym typeface="Roboto"/>
              </a:rPr>
              <a:t> :</a:t>
            </a:r>
            <a:endParaRPr sz="2400">
              <a:latin typeface="Roboto"/>
              <a:ea typeface="Roboto"/>
              <a:cs typeface="Roboto"/>
              <a:sym typeface="Roboto"/>
            </a:endParaRPr>
          </a:p>
        </p:txBody>
      </p:sp>
      <p:sp>
        <p:nvSpPr>
          <p:cNvPr id="113" name="Google Shape;113;p17"/>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(Final)</a:t>
            </a:r>
            <a:endParaRPr sz="1800">
              <a:latin typeface="Roboto"/>
              <a:ea typeface="Roboto"/>
              <a:cs typeface="Roboto"/>
              <a:sym typeface="Roboto"/>
            </a:endParaRPr>
          </a:p>
        </p:txBody>
      </p:sp>
      <p:sp>
        <p:nvSpPr>
          <p:cNvPr id="114" name="Google Shape;114;p17"/>
          <p:cNvSpPr txBox="1"/>
          <p:nvPr>
            <p:ph idx="1" type="body"/>
          </p:nvPr>
        </p:nvSpPr>
        <p:spPr>
          <a:xfrm>
            <a:off x="729450" y="2078875"/>
            <a:ext cx="76887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202122"/>
                </a:solidFill>
                <a:highlight>
                  <a:srgbClr val="FFFFFF"/>
                </a:highlight>
                <a:latin typeface="Arial"/>
                <a:ea typeface="Arial"/>
                <a:cs typeface="Arial"/>
                <a:sym typeface="Arial"/>
              </a:rPr>
              <a:t>Objectif : </a:t>
            </a:r>
            <a:endParaRPr sz="1400" u="sng">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Pouvoir jouer au mastermind en AR.</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u="sng">
                <a:solidFill>
                  <a:srgbClr val="202122"/>
                </a:solidFill>
                <a:highlight>
                  <a:srgbClr val="FFFFFF"/>
                </a:highlight>
                <a:latin typeface="Arial"/>
                <a:ea typeface="Arial"/>
                <a:cs typeface="Arial"/>
                <a:sym typeface="Arial"/>
              </a:rPr>
              <a:t>Fonctionnalités attendues en AR :</a:t>
            </a:r>
            <a:endParaRPr sz="1400" u="sng">
              <a:solidFill>
                <a:srgbClr val="202122"/>
              </a:solidFill>
              <a:highlight>
                <a:srgbClr val="FFFFFF"/>
              </a:highlight>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Trouver une image prédéterminée</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Faire </a:t>
            </a:r>
            <a:r>
              <a:rPr lang="fr" sz="1400">
                <a:solidFill>
                  <a:srgbClr val="202122"/>
                </a:solidFill>
                <a:highlight>
                  <a:srgbClr val="FFFFFF"/>
                </a:highlight>
                <a:latin typeface="Arial"/>
                <a:ea typeface="Arial"/>
                <a:cs typeface="Arial"/>
                <a:sym typeface="Arial"/>
              </a:rPr>
              <a:t>apparaître</a:t>
            </a:r>
            <a:r>
              <a:rPr lang="fr" sz="1400">
                <a:solidFill>
                  <a:srgbClr val="202122"/>
                </a:solidFill>
                <a:highlight>
                  <a:srgbClr val="FFFFFF"/>
                </a:highlight>
                <a:latin typeface="Arial"/>
                <a:ea typeface="Arial"/>
                <a:cs typeface="Arial"/>
                <a:sym typeface="Arial"/>
              </a:rPr>
              <a:t> le plateau de jeu mastermind</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Si l’image est perdue, faire </a:t>
            </a:r>
            <a:r>
              <a:rPr lang="fr" sz="1400">
                <a:solidFill>
                  <a:srgbClr val="202122"/>
                </a:solidFill>
                <a:highlight>
                  <a:srgbClr val="FFFFFF"/>
                </a:highlight>
                <a:latin typeface="Arial"/>
                <a:ea typeface="Arial"/>
                <a:cs typeface="Arial"/>
                <a:sym typeface="Arial"/>
              </a:rPr>
              <a:t>disparaître</a:t>
            </a:r>
            <a:r>
              <a:rPr lang="fr" sz="1400">
                <a:solidFill>
                  <a:srgbClr val="202122"/>
                </a:solidFill>
                <a:highlight>
                  <a:srgbClr val="FFFFFF"/>
                </a:highlight>
                <a:latin typeface="Arial"/>
                <a:ea typeface="Arial"/>
                <a:cs typeface="Arial"/>
                <a:sym typeface="Arial"/>
              </a:rPr>
              <a:t> le plateau de jeu</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Si l’image est retrouvée, faire réapparaitre le plateau de jeu dans le même état que lorsqu’il a </a:t>
            </a:r>
            <a:r>
              <a:rPr lang="fr" sz="1400">
                <a:solidFill>
                  <a:srgbClr val="202122"/>
                </a:solidFill>
                <a:highlight>
                  <a:srgbClr val="FFFFFF"/>
                </a:highlight>
                <a:latin typeface="Arial"/>
                <a:ea typeface="Arial"/>
                <a:cs typeface="Arial"/>
                <a:sym typeface="Arial"/>
              </a:rPr>
              <a:t>disparu</a:t>
            </a:r>
            <a:r>
              <a:rPr lang="fr" sz="1400">
                <a:solidFill>
                  <a:srgbClr val="202122"/>
                </a:solidFill>
                <a:highlight>
                  <a:srgbClr val="FFFFFF"/>
                </a:highlight>
                <a:latin typeface="Arial"/>
                <a:ea typeface="Arial"/>
                <a:cs typeface="Arial"/>
                <a:sym typeface="Arial"/>
              </a:rPr>
              <a:t>.</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MASTERMIND en AR :</a:t>
            </a:r>
            <a:endParaRPr sz="2400">
              <a:latin typeface="Roboto"/>
              <a:ea typeface="Roboto"/>
              <a:cs typeface="Roboto"/>
              <a:sym typeface="Roboto"/>
            </a:endParaRPr>
          </a:p>
        </p:txBody>
      </p:sp>
      <p:sp>
        <p:nvSpPr>
          <p:cNvPr id="120" name="Google Shape;120;p18"/>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(Final)</a:t>
            </a:r>
            <a:endParaRPr sz="1800">
              <a:latin typeface="Roboto"/>
              <a:ea typeface="Roboto"/>
              <a:cs typeface="Roboto"/>
              <a:sym typeface="Roboto"/>
            </a:endParaRPr>
          </a:p>
        </p:txBody>
      </p:sp>
      <p:sp>
        <p:nvSpPr>
          <p:cNvPr id="121" name="Google Shape;121;p18"/>
          <p:cNvSpPr txBox="1"/>
          <p:nvPr>
            <p:ph idx="1" type="body"/>
          </p:nvPr>
        </p:nvSpPr>
        <p:spPr>
          <a:xfrm>
            <a:off x="729450" y="2078875"/>
            <a:ext cx="76887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202122"/>
                </a:solidFill>
                <a:highlight>
                  <a:srgbClr val="FFFFFF"/>
                </a:highlight>
                <a:latin typeface="Arial"/>
                <a:ea typeface="Arial"/>
                <a:cs typeface="Arial"/>
                <a:sym typeface="Arial"/>
              </a:rPr>
              <a:t>Eléments de réponse</a:t>
            </a:r>
            <a:r>
              <a:rPr lang="fr" sz="1400" u="sng">
                <a:solidFill>
                  <a:srgbClr val="202122"/>
                </a:solidFill>
                <a:highlight>
                  <a:srgbClr val="FFFFFF"/>
                </a:highlight>
                <a:latin typeface="Arial"/>
                <a:ea typeface="Arial"/>
                <a:cs typeface="Arial"/>
                <a:sym typeface="Arial"/>
              </a:rPr>
              <a:t> : </a:t>
            </a:r>
            <a:endParaRPr sz="1400" u="sng">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Nous dans le cas de l’exercice 1, donc il suffit juste de le faire apparaître au bon endroit.</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Attention au sens d’apparition, le joueur doit être en face de la première ligne de jeu.</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lang="fr" sz="1400">
                <a:solidFill>
                  <a:srgbClr val="202122"/>
                </a:solidFill>
                <a:highlight>
                  <a:srgbClr val="FFFFFF"/>
                </a:highlight>
                <a:latin typeface="Arial"/>
                <a:ea typeface="Arial"/>
                <a:cs typeface="Arial"/>
                <a:sym typeface="Arial"/>
              </a:rPr>
              <a:t>Cette étape a du être déjà traitée dans la précédente journée.</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MASTERMIND en AR :</a:t>
            </a:r>
            <a:endParaRPr sz="2400">
              <a:latin typeface="Roboto"/>
              <a:ea typeface="Roboto"/>
              <a:cs typeface="Roboto"/>
              <a:sym typeface="Roboto"/>
            </a:endParaRPr>
          </a:p>
        </p:txBody>
      </p:sp>
      <p:sp>
        <p:nvSpPr>
          <p:cNvPr id="127" name="Google Shape;127;p19"/>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(Final)</a:t>
            </a:r>
            <a:endParaRPr sz="1800">
              <a:latin typeface="Roboto"/>
              <a:ea typeface="Roboto"/>
              <a:cs typeface="Roboto"/>
              <a:sym typeface="Roboto"/>
            </a:endParaRPr>
          </a:p>
        </p:txBody>
      </p:sp>
      <p:sp>
        <p:nvSpPr>
          <p:cNvPr id="128" name="Google Shape;128;p19"/>
          <p:cNvSpPr txBox="1"/>
          <p:nvPr>
            <p:ph idx="1" type="body"/>
          </p:nvPr>
        </p:nvSpPr>
        <p:spPr>
          <a:xfrm>
            <a:off x="729450" y="2078875"/>
            <a:ext cx="7688700" cy="2775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fr" sz="1400" u="sng">
                <a:solidFill>
                  <a:srgbClr val="202122"/>
                </a:solidFill>
                <a:highlight>
                  <a:srgbClr val="FFFFFF"/>
                </a:highlight>
                <a:latin typeface="Arial"/>
                <a:ea typeface="Arial"/>
                <a:cs typeface="Arial"/>
                <a:sym typeface="Arial"/>
              </a:rPr>
              <a:t>Fonctionnalités du jeu de base </a:t>
            </a:r>
            <a:r>
              <a:rPr lang="fr" sz="1400" u="sng">
                <a:solidFill>
                  <a:srgbClr val="202122"/>
                </a:solidFill>
                <a:highlight>
                  <a:srgbClr val="FFFFFF"/>
                </a:highlight>
                <a:latin typeface="Arial"/>
                <a:ea typeface="Arial"/>
                <a:cs typeface="Arial"/>
                <a:sym typeface="Arial"/>
              </a:rPr>
              <a:t>: </a:t>
            </a:r>
            <a:endParaRPr sz="1400" u="sng">
              <a:solidFill>
                <a:srgbClr val="202122"/>
              </a:solidFill>
              <a:highlight>
                <a:srgbClr val="FFFFFF"/>
              </a:highlight>
              <a:latin typeface="Arial"/>
              <a:ea typeface="Arial"/>
              <a:cs typeface="Arial"/>
              <a:sym typeface="Arial"/>
            </a:endParaRPr>
          </a:p>
          <a:p>
            <a:pPr indent="-310832" lvl="0" marL="457200" rtl="0" algn="l">
              <a:spcBef>
                <a:spcPts val="120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Le jeu doit créer une solution qui contient une combinaison de 4 éléments parmis 4 couleurs.</a:t>
            </a:r>
            <a:endParaRPr sz="1400">
              <a:solidFill>
                <a:srgbClr val="202122"/>
              </a:solidFill>
              <a:highlight>
                <a:srgbClr val="FFFFFF"/>
              </a:highlight>
              <a:latin typeface="Arial"/>
              <a:ea typeface="Arial"/>
              <a:cs typeface="Arial"/>
              <a:sym typeface="Arial"/>
            </a:endParaRPr>
          </a:p>
          <a:p>
            <a:pPr indent="-310832" lvl="0" marL="4572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Le joueur doit appliquer une des 4 couleurs à chacun des 4 éléments de sa ligne de proposition</a:t>
            </a:r>
            <a:endParaRPr sz="1400">
              <a:solidFill>
                <a:srgbClr val="202122"/>
              </a:solidFill>
              <a:highlight>
                <a:srgbClr val="FFFFFF"/>
              </a:highlight>
              <a:latin typeface="Arial"/>
              <a:ea typeface="Arial"/>
              <a:cs typeface="Arial"/>
              <a:sym typeface="Arial"/>
            </a:endParaRPr>
          </a:p>
          <a:p>
            <a:pPr indent="-310832" lvl="0" marL="4572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Le joueur doit avoir une interface pour demander la vérification de sa ligne</a:t>
            </a:r>
            <a:endParaRPr sz="1400">
              <a:solidFill>
                <a:srgbClr val="202122"/>
              </a:solidFill>
              <a:highlight>
                <a:srgbClr val="FFFFFF"/>
              </a:highlight>
              <a:latin typeface="Arial"/>
              <a:ea typeface="Arial"/>
              <a:cs typeface="Arial"/>
              <a:sym typeface="Arial"/>
            </a:endParaRPr>
          </a:p>
          <a:p>
            <a:pPr indent="-310832" lvl="0" marL="4572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Le jeu doit indiquer par des pions de couleur pour chaque éléments :</a:t>
            </a:r>
            <a:endParaRPr sz="1400">
              <a:solidFill>
                <a:srgbClr val="202122"/>
              </a:solidFill>
              <a:highlight>
                <a:srgbClr val="FFFFFF"/>
              </a:highlight>
              <a:latin typeface="Arial"/>
              <a:ea typeface="Arial"/>
              <a:cs typeface="Arial"/>
              <a:sym typeface="Arial"/>
            </a:endParaRPr>
          </a:p>
          <a:p>
            <a:pPr indent="-310832" lvl="1" marL="9144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s’il est de la bonne couleur et à la bonne place,</a:t>
            </a:r>
            <a:endParaRPr sz="1400">
              <a:solidFill>
                <a:srgbClr val="202122"/>
              </a:solidFill>
              <a:highlight>
                <a:srgbClr val="FFFFFF"/>
              </a:highlight>
              <a:latin typeface="Arial"/>
              <a:ea typeface="Arial"/>
              <a:cs typeface="Arial"/>
              <a:sym typeface="Arial"/>
            </a:endParaRPr>
          </a:p>
          <a:p>
            <a:pPr indent="-310832" lvl="1" marL="9144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s’il est de la bonne couleur mais pas à la bonne place</a:t>
            </a:r>
            <a:endParaRPr sz="1400">
              <a:solidFill>
                <a:srgbClr val="202122"/>
              </a:solidFill>
              <a:highlight>
                <a:srgbClr val="FFFFFF"/>
              </a:highlight>
              <a:latin typeface="Arial"/>
              <a:ea typeface="Arial"/>
              <a:cs typeface="Arial"/>
              <a:sym typeface="Arial"/>
            </a:endParaRPr>
          </a:p>
          <a:p>
            <a:pPr indent="-310832" lvl="1" marL="9144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s’il n’est pas de la bonne couleur et pas la bonne place</a:t>
            </a:r>
            <a:endParaRPr sz="1400">
              <a:solidFill>
                <a:srgbClr val="202122"/>
              </a:solidFill>
              <a:highlight>
                <a:srgbClr val="FFFFFF"/>
              </a:highlight>
              <a:latin typeface="Arial"/>
              <a:ea typeface="Arial"/>
              <a:cs typeface="Arial"/>
              <a:sym typeface="Arial"/>
            </a:endParaRPr>
          </a:p>
          <a:p>
            <a:pPr indent="-310832" lvl="0" marL="4572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Si la combinaison est la bonne le jeu doit indiquer que le joueur a gagné !</a:t>
            </a:r>
            <a:endParaRPr sz="1400">
              <a:solidFill>
                <a:srgbClr val="202122"/>
              </a:solidFill>
              <a:highlight>
                <a:srgbClr val="FFFFFF"/>
              </a:highlight>
              <a:latin typeface="Arial"/>
              <a:ea typeface="Arial"/>
              <a:cs typeface="Arial"/>
              <a:sym typeface="Arial"/>
            </a:endParaRPr>
          </a:p>
          <a:p>
            <a:pPr indent="-310832" lvl="0" marL="4572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Si au bout de 12 essais le joueur ne trouve pas la bonne réponse, il a perdu et le jeu doit lui dire</a:t>
            </a:r>
            <a:endParaRPr sz="1400">
              <a:solidFill>
                <a:srgbClr val="202122"/>
              </a:solidFill>
              <a:highlight>
                <a:srgbClr val="FFFFFF"/>
              </a:highlight>
              <a:latin typeface="Arial"/>
              <a:ea typeface="Arial"/>
              <a:cs typeface="Arial"/>
              <a:sym typeface="Arial"/>
            </a:endParaRPr>
          </a:p>
          <a:p>
            <a:pPr indent="-310832" lvl="0" marL="4572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Quand la partie est finie (par une victoire ou une défaite, le jeu propose de recommencer</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MASTERMIND en AR :</a:t>
            </a:r>
            <a:endParaRPr sz="2400">
              <a:latin typeface="Roboto"/>
              <a:ea typeface="Roboto"/>
              <a:cs typeface="Roboto"/>
              <a:sym typeface="Roboto"/>
            </a:endParaRPr>
          </a:p>
        </p:txBody>
      </p:sp>
      <p:sp>
        <p:nvSpPr>
          <p:cNvPr id="134" name="Google Shape;134;p20"/>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(Final)</a:t>
            </a:r>
            <a:endParaRPr sz="1800">
              <a:latin typeface="Roboto"/>
              <a:ea typeface="Roboto"/>
              <a:cs typeface="Roboto"/>
              <a:sym typeface="Roboto"/>
            </a:endParaRPr>
          </a:p>
        </p:txBody>
      </p:sp>
      <p:sp>
        <p:nvSpPr>
          <p:cNvPr id="135" name="Google Shape;135;p20"/>
          <p:cNvSpPr txBox="1"/>
          <p:nvPr>
            <p:ph idx="1" type="body"/>
          </p:nvPr>
        </p:nvSpPr>
        <p:spPr>
          <a:xfrm>
            <a:off x="729450" y="2078875"/>
            <a:ext cx="76887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202122"/>
                </a:solidFill>
                <a:highlight>
                  <a:srgbClr val="FFFFFF"/>
                </a:highlight>
                <a:latin typeface="Arial"/>
                <a:ea typeface="Arial"/>
                <a:cs typeface="Arial"/>
                <a:sym typeface="Arial"/>
              </a:rPr>
              <a:t>Eléments de réponse par fonctionnalités</a:t>
            </a:r>
            <a:r>
              <a:rPr lang="fr" sz="1400" u="sng">
                <a:solidFill>
                  <a:srgbClr val="202122"/>
                </a:solidFill>
                <a:highlight>
                  <a:srgbClr val="FFFFFF"/>
                </a:highlight>
                <a:latin typeface="Arial"/>
                <a:ea typeface="Arial"/>
                <a:cs typeface="Arial"/>
                <a:sym typeface="Arial"/>
              </a:rPr>
              <a:t> : </a:t>
            </a:r>
            <a:endParaRPr sz="1400" u="sng">
              <a:solidFill>
                <a:srgbClr val="202122"/>
              </a:solidFill>
              <a:highlight>
                <a:srgbClr val="FFFFFF"/>
              </a:highlight>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Le jeu doit créer une solution qui contient une combinaison de 4 éléments parmis 4 couleurs.</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Cette étape n’a pas de raison de changer. L’utilisation en AR ne change rien.</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lang="fr" sz="1400">
                <a:solidFill>
                  <a:srgbClr val="202122"/>
                </a:solidFill>
                <a:highlight>
                  <a:srgbClr val="FFFFFF"/>
                </a:highlight>
                <a:latin typeface="Arial"/>
                <a:ea typeface="Arial"/>
                <a:cs typeface="Arial"/>
                <a:sym typeface="Arial"/>
              </a:rPr>
              <a:t>Vous avez besoin de disposer d’un tableau contenant la réponse attendu avec des couleurs choisies au hasard.</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MASTERMIND en AR :</a:t>
            </a:r>
            <a:endParaRPr sz="2400">
              <a:latin typeface="Roboto"/>
              <a:ea typeface="Roboto"/>
              <a:cs typeface="Roboto"/>
              <a:sym typeface="Roboto"/>
            </a:endParaRPr>
          </a:p>
        </p:txBody>
      </p:sp>
      <p:sp>
        <p:nvSpPr>
          <p:cNvPr id="141" name="Google Shape;141;p21"/>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(Final)</a:t>
            </a:r>
            <a:endParaRPr sz="1800">
              <a:latin typeface="Roboto"/>
              <a:ea typeface="Roboto"/>
              <a:cs typeface="Roboto"/>
              <a:sym typeface="Roboto"/>
            </a:endParaRPr>
          </a:p>
        </p:txBody>
      </p:sp>
      <p:sp>
        <p:nvSpPr>
          <p:cNvPr id="142" name="Google Shape;142;p21"/>
          <p:cNvSpPr txBox="1"/>
          <p:nvPr>
            <p:ph idx="1" type="body"/>
          </p:nvPr>
        </p:nvSpPr>
        <p:spPr>
          <a:xfrm>
            <a:off x="729450" y="1799800"/>
            <a:ext cx="7688700" cy="3054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sz="1400" u="sng">
                <a:solidFill>
                  <a:srgbClr val="202122"/>
                </a:solidFill>
                <a:highlight>
                  <a:srgbClr val="FFFFFF"/>
                </a:highlight>
                <a:latin typeface="Arial"/>
                <a:ea typeface="Arial"/>
                <a:cs typeface="Arial"/>
                <a:sym typeface="Arial"/>
              </a:rPr>
              <a:t>Eléments de réponse par fonctionnalités : </a:t>
            </a:r>
            <a:endParaRPr sz="1400" u="sng">
              <a:solidFill>
                <a:srgbClr val="202122"/>
              </a:solidFill>
              <a:highlight>
                <a:srgbClr val="FFFFFF"/>
              </a:highlight>
              <a:latin typeface="Arial"/>
              <a:ea typeface="Arial"/>
              <a:cs typeface="Arial"/>
              <a:sym typeface="Arial"/>
            </a:endParaRPr>
          </a:p>
          <a:p>
            <a:pPr indent="-290830" lvl="0" marL="457200" rtl="0" algn="l">
              <a:spcBef>
                <a:spcPts val="120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Le joueur doit appliquer une des 4 couleurs à chacun des 4 éléments de sa ligne de proposition</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Attention, nous avons besoin ici de choisir un gameplay fonctionnel. Voici des propositions par ordre de difficulté à coder :</a:t>
            </a:r>
            <a:endParaRPr sz="1400">
              <a:solidFill>
                <a:srgbClr val="202122"/>
              </a:solidFill>
              <a:highlight>
                <a:srgbClr val="FFFFFF"/>
              </a:highlight>
              <a:latin typeface="Arial"/>
              <a:ea typeface="Arial"/>
              <a:cs typeface="Arial"/>
              <a:sym typeface="Arial"/>
            </a:endParaRPr>
          </a:p>
          <a:p>
            <a:pPr indent="-290830" lvl="0" marL="457200" rtl="0" algn="l">
              <a:spcBef>
                <a:spcPts val="1200"/>
              </a:spcBef>
              <a:spcAft>
                <a:spcPts val="0"/>
              </a:spcAft>
              <a:buClr>
                <a:srgbClr val="202122"/>
              </a:buClr>
              <a:buSzPct val="100000"/>
              <a:buFont typeface="Arial"/>
              <a:buChar char="●"/>
            </a:pPr>
            <a:r>
              <a:rPr b="1" lang="fr" sz="1400">
                <a:solidFill>
                  <a:srgbClr val="202122"/>
                </a:solidFill>
                <a:highlight>
                  <a:srgbClr val="FFFFFF"/>
                </a:highlight>
                <a:latin typeface="Arial"/>
                <a:ea typeface="Arial"/>
                <a:cs typeface="Arial"/>
                <a:sym typeface="Arial"/>
              </a:rPr>
              <a:t>4 boutons UI</a:t>
            </a:r>
            <a:r>
              <a:rPr lang="fr" sz="1400">
                <a:solidFill>
                  <a:srgbClr val="202122"/>
                </a:solidFill>
                <a:highlight>
                  <a:srgbClr val="FFFFFF"/>
                </a:highlight>
                <a:latin typeface="Arial"/>
                <a:ea typeface="Arial"/>
                <a:cs typeface="Arial"/>
                <a:sym typeface="Arial"/>
              </a:rPr>
              <a:t> qui correspondent aux 4 sphères de la ligne, en appuyant sur un bouton on change la couleur de la sphère associée. Les couleurs changent de la première jusqu’à la quatrième puis recommencent à la première. pas de difficulté particulière.</a:t>
            </a:r>
            <a:endParaRPr sz="1400">
              <a:solidFill>
                <a:srgbClr val="202122"/>
              </a:solidFill>
              <a:highlight>
                <a:srgbClr val="FFFFFF"/>
              </a:highlight>
              <a:latin typeface="Arial"/>
              <a:ea typeface="Arial"/>
              <a:cs typeface="Arial"/>
              <a:sym typeface="Arial"/>
            </a:endParaRPr>
          </a:p>
          <a:p>
            <a:pPr indent="-290830" lvl="0" marL="457200" rtl="0" algn="l">
              <a:spcBef>
                <a:spcPts val="0"/>
              </a:spcBef>
              <a:spcAft>
                <a:spcPts val="0"/>
              </a:spcAft>
              <a:buClr>
                <a:srgbClr val="202122"/>
              </a:buClr>
              <a:buSzPct val="100000"/>
              <a:buFont typeface="Arial"/>
              <a:buChar char="●"/>
            </a:pPr>
            <a:r>
              <a:rPr b="1" lang="fr" sz="1400">
                <a:solidFill>
                  <a:srgbClr val="202122"/>
                </a:solidFill>
                <a:highlight>
                  <a:srgbClr val="FFFFFF"/>
                </a:highlight>
                <a:latin typeface="Arial"/>
                <a:ea typeface="Arial"/>
                <a:cs typeface="Arial"/>
                <a:sym typeface="Arial"/>
              </a:rPr>
              <a:t>systeme de pick up de couleur en UI</a:t>
            </a:r>
            <a:r>
              <a:rPr lang="fr" sz="1400">
                <a:solidFill>
                  <a:srgbClr val="202122"/>
                </a:solidFill>
                <a:highlight>
                  <a:srgbClr val="FFFFFF"/>
                </a:highlight>
                <a:latin typeface="Arial"/>
                <a:ea typeface="Arial"/>
                <a:cs typeface="Arial"/>
                <a:sym typeface="Arial"/>
              </a:rPr>
              <a:t>. on dispose en UI de 4 boutons avec chacune des couleurs. On clic sur une couleur puis on clic sur une sphère et ça applique la couleur à la sphère. Cette solution nécessite un raycast à partir de l’endroit où on touche pour cliquer sur la sphère.</a:t>
            </a:r>
            <a:endParaRPr sz="1400">
              <a:solidFill>
                <a:srgbClr val="202122"/>
              </a:solidFill>
              <a:highlight>
                <a:srgbClr val="FFFFFF"/>
              </a:highlight>
              <a:latin typeface="Arial"/>
              <a:ea typeface="Arial"/>
              <a:cs typeface="Arial"/>
              <a:sym typeface="Arial"/>
            </a:endParaRPr>
          </a:p>
          <a:p>
            <a:pPr indent="-290830" lvl="0" marL="457200" rtl="0" algn="l">
              <a:spcBef>
                <a:spcPts val="0"/>
              </a:spcBef>
              <a:spcAft>
                <a:spcPts val="0"/>
              </a:spcAft>
              <a:buClr>
                <a:srgbClr val="202122"/>
              </a:buClr>
              <a:buSzPct val="100000"/>
              <a:buFont typeface="Arial"/>
              <a:buChar char="●"/>
            </a:pPr>
            <a:r>
              <a:rPr b="1" lang="fr" sz="1400">
                <a:solidFill>
                  <a:srgbClr val="202122"/>
                </a:solidFill>
                <a:highlight>
                  <a:schemeClr val="lt1"/>
                </a:highlight>
                <a:latin typeface="Arial"/>
                <a:ea typeface="Arial"/>
                <a:cs typeface="Arial"/>
                <a:sym typeface="Arial"/>
              </a:rPr>
              <a:t>systeme de pick up de couleur en 3D</a:t>
            </a:r>
            <a:r>
              <a:rPr lang="fr" sz="1400">
                <a:solidFill>
                  <a:srgbClr val="202122"/>
                </a:solidFill>
                <a:highlight>
                  <a:schemeClr val="lt1"/>
                </a:highlight>
                <a:latin typeface="Arial"/>
                <a:ea typeface="Arial"/>
                <a:cs typeface="Arial"/>
                <a:sym typeface="Arial"/>
              </a:rPr>
              <a:t>. on dispose sur le plateau de jeu de 4 boutons avec chacune des couleurs. On clic sur une couleur puis on clic sur une sphère et ça applique la couleur à la sphère. Cette solution nécessite un raycast à partir de l’endroit où on touche pour cliquer soit sur une couleur soit sur la sphère.</a:t>
            </a:r>
            <a:endParaRPr sz="1400">
              <a:solidFill>
                <a:srgbClr val="202122"/>
              </a:solidFill>
              <a:highlight>
                <a:schemeClr val="lt1"/>
              </a:highlight>
              <a:latin typeface="Arial"/>
              <a:ea typeface="Arial"/>
              <a:cs typeface="Arial"/>
              <a:sym typeface="Arial"/>
            </a:endParaRPr>
          </a:p>
          <a:p>
            <a:pPr indent="-290830" lvl="0" marL="457200" rtl="0" algn="l">
              <a:spcBef>
                <a:spcPts val="0"/>
              </a:spcBef>
              <a:spcAft>
                <a:spcPts val="0"/>
              </a:spcAft>
              <a:buClr>
                <a:srgbClr val="202122"/>
              </a:buClr>
              <a:buSzPct val="100000"/>
              <a:buFont typeface="Arial"/>
              <a:buChar char="●"/>
            </a:pPr>
            <a:r>
              <a:rPr b="1" lang="fr" sz="1400">
                <a:solidFill>
                  <a:srgbClr val="202122"/>
                </a:solidFill>
                <a:highlight>
                  <a:srgbClr val="FFFFFF"/>
                </a:highlight>
                <a:latin typeface="Arial"/>
                <a:ea typeface="Arial"/>
                <a:cs typeface="Arial"/>
                <a:sym typeface="Arial"/>
              </a:rPr>
              <a:t>DRAG’N’DROP</a:t>
            </a:r>
            <a:r>
              <a:rPr lang="fr" sz="1400">
                <a:solidFill>
                  <a:srgbClr val="202122"/>
                </a:solidFill>
                <a:highlight>
                  <a:srgbClr val="FFFFFF"/>
                </a:highlight>
                <a:latin typeface="Arial"/>
                <a:ea typeface="Arial"/>
                <a:cs typeface="Arial"/>
                <a:sym typeface="Arial"/>
              </a:rPr>
              <a:t> de sphères de couleur sur les emplacements des sphères. Cette solution implique de faire des raycast vers les sphères, de faire un drag (lier la sphère au raycast) et de prendre en compte la couleur si on la lâche sur un emplacement.</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lang="fr" sz="1400">
                <a:solidFill>
                  <a:srgbClr val="202122"/>
                </a:solidFill>
                <a:highlight>
                  <a:srgbClr val="FFFFFF"/>
                </a:highlight>
                <a:latin typeface="Arial"/>
                <a:ea typeface="Arial"/>
                <a:cs typeface="Arial"/>
                <a:sym typeface="Arial"/>
              </a:rPr>
              <a:t>La dernière proposition est celle qui se rapproche le plus de la version physique du jeu.</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