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Robo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204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204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oboto-regular.fntdata"/><Relationship Id="rId21" Type="http://schemas.openxmlformats.org/officeDocument/2006/relationships/font" Target="fonts/Raleway-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3d5f75ae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3d5f75ae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3d5f7599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3d5f7599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3d5f75ae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3d5f75ae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c3333ca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c3333ca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43cda46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43cda46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55e2cba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55e2cba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63596b0a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63596b0a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3d5f7599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3d5f7599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3d5f759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3d5f759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3d5f75ae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3d5f75ae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3d5f7599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3d5f7599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latin typeface="Roboto"/>
                <a:ea typeface="Roboto"/>
                <a:cs typeface="Roboto"/>
                <a:sym typeface="Roboto"/>
              </a:rPr>
              <a:t>AR avec Unity (Suite)</a:t>
            </a:r>
            <a:endParaRPr>
              <a:latin typeface="Roboto"/>
              <a:ea typeface="Roboto"/>
              <a:cs typeface="Roboto"/>
              <a:sym typeface="Roboto"/>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000">
              <a:latin typeface="Roboto"/>
              <a:ea typeface="Roboto"/>
              <a:cs typeface="Roboto"/>
              <a:sym typeface="Roboto"/>
            </a:endParaRPr>
          </a:p>
        </p:txBody>
      </p:sp>
      <p:sp>
        <p:nvSpPr>
          <p:cNvPr id="88" name="Google Shape;88;p13"/>
          <p:cNvSpPr txBox="1"/>
          <p:nvPr/>
        </p:nvSpPr>
        <p:spPr>
          <a:xfrm>
            <a:off x="729625" y="4622725"/>
            <a:ext cx="5992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Roboto"/>
                <a:ea typeface="Roboto"/>
                <a:cs typeface="Roboto"/>
                <a:sym typeface="Roboto"/>
              </a:rPr>
              <a:t>Formation dispensée par Gilbert DEMORGNY (gdemorgny@dreamtogo.fr)</a:t>
            </a:r>
            <a:endParaRPr sz="10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Exercices 3 :</a:t>
            </a:r>
            <a:endParaRPr sz="2400">
              <a:latin typeface="Roboto"/>
              <a:ea typeface="Roboto"/>
              <a:cs typeface="Roboto"/>
              <a:sym typeface="Roboto"/>
            </a:endParaRPr>
          </a:p>
        </p:txBody>
      </p:sp>
      <p:sp>
        <p:nvSpPr>
          <p:cNvPr id="149" name="Google Shape;149;p22"/>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(Suite)</a:t>
            </a:r>
            <a:endParaRPr sz="1800">
              <a:latin typeface="Roboto"/>
              <a:ea typeface="Roboto"/>
              <a:cs typeface="Roboto"/>
              <a:sym typeface="Roboto"/>
            </a:endParaRPr>
          </a:p>
        </p:txBody>
      </p:sp>
      <p:sp>
        <p:nvSpPr>
          <p:cNvPr id="150" name="Google Shape;150;p22"/>
          <p:cNvSpPr txBox="1"/>
          <p:nvPr>
            <p:ph idx="1" type="body"/>
          </p:nvPr>
        </p:nvSpPr>
        <p:spPr>
          <a:xfrm>
            <a:off x="729450" y="2078875"/>
            <a:ext cx="7688700" cy="2775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sz="1400" u="sng">
                <a:solidFill>
                  <a:srgbClr val="202122"/>
                </a:solidFill>
                <a:highlight>
                  <a:srgbClr val="FFFFFF"/>
                </a:highlight>
                <a:latin typeface="Arial"/>
                <a:ea typeface="Arial"/>
                <a:cs typeface="Arial"/>
                <a:sym typeface="Arial"/>
              </a:rPr>
              <a:t>Eléments de réponse </a:t>
            </a:r>
            <a:r>
              <a:rPr lang="fr" sz="1400" u="sng">
                <a:solidFill>
                  <a:srgbClr val="202122"/>
                </a:solidFill>
                <a:highlight>
                  <a:srgbClr val="FFFFFF"/>
                </a:highlight>
                <a:latin typeface="Arial"/>
                <a:ea typeface="Arial"/>
                <a:cs typeface="Arial"/>
                <a:sym typeface="Arial"/>
              </a:rPr>
              <a:t>:</a:t>
            </a:r>
            <a:r>
              <a:rPr lang="fr" sz="1400">
                <a:solidFill>
                  <a:srgbClr val="202122"/>
                </a:solidFill>
                <a:highlight>
                  <a:srgbClr val="FFFFFF"/>
                </a:highlight>
                <a:latin typeface="Arial"/>
                <a:ea typeface="Arial"/>
                <a:cs typeface="Arial"/>
                <a:sym typeface="Arial"/>
              </a:rPr>
              <a:t> </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fr" sz="1400">
                <a:solidFill>
                  <a:srgbClr val="202122"/>
                </a:solidFill>
                <a:highlight>
                  <a:srgbClr val="FFFFFF"/>
                </a:highlight>
                <a:latin typeface="Arial"/>
                <a:ea typeface="Arial"/>
                <a:cs typeface="Arial"/>
                <a:sym typeface="Arial"/>
              </a:rPr>
              <a:t>Ce n’est rien de plus que la première version, sans le bouton de changement d’objet.</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fr" sz="1400">
                <a:solidFill>
                  <a:srgbClr val="202122"/>
                </a:solidFill>
                <a:highlight>
                  <a:srgbClr val="FFFFFF"/>
                </a:highlight>
                <a:latin typeface="Arial"/>
                <a:ea typeface="Arial"/>
                <a:cs typeface="Arial"/>
                <a:sym typeface="Arial"/>
              </a:rPr>
              <a:t>Par contre il faut faire </a:t>
            </a:r>
            <a:r>
              <a:rPr lang="fr" sz="1400">
                <a:solidFill>
                  <a:srgbClr val="202122"/>
                </a:solidFill>
                <a:highlight>
                  <a:srgbClr val="FFFFFF"/>
                </a:highlight>
                <a:latin typeface="Arial"/>
                <a:ea typeface="Arial"/>
                <a:cs typeface="Arial"/>
                <a:sym typeface="Arial"/>
              </a:rPr>
              <a:t>apparaître</a:t>
            </a:r>
            <a:r>
              <a:rPr lang="fr" sz="1400">
                <a:solidFill>
                  <a:srgbClr val="202122"/>
                </a:solidFill>
                <a:highlight>
                  <a:srgbClr val="FFFFFF"/>
                </a:highlight>
                <a:latin typeface="Arial"/>
                <a:ea typeface="Arial"/>
                <a:cs typeface="Arial"/>
                <a:sym typeface="Arial"/>
              </a:rPr>
              <a:t> le plateau de jeu complet, donc en faire un préfab.</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fr" sz="1400">
                <a:solidFill>
                  <a:srgbClr val="202122"/>
                </a:solidFill>
                <a:highlight>
                  <a:srgbClr val="FFFFFF"/>
                </a:highlight>
                <a:latin typeface="Arial"/>
                <a:ea typeface="Arial"/>
                <a:cs typeface="Arial"/>
                <a:sym typeface="Arial"/>
              </a:rPr>
              <a:t>Il faudrait réfléchir de suite à la logique de sauvegarde de l’état du mastermind :</a:t>
            </a:r>
            <a:endParaRPr sz="1400">
              <a:solidFill>
                <a:srgbClr val="202122"/>
              </a:solidFill>
              <a:highlight>
                <a:srgbClr val="FFFFFF"/>
              </a:highlight>
              <a:latin typeface="Arial"/>
              <a:ea typeface="Arial"/>
              <a:cs typeface="Arial"/>
              <a:sym typeface="Arial"/>
            </a:endParaRPr>
          </a:p>
          <a:p>
            <a:pPr indent="-317500" lvl="0" marL="457200" rtl="0" algn="l">
              <a:spcBef>
                <a:spcPts val="120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Si l’on désactive juste le plateau, il faudra faire attention à ne pas pouvoir déclencher d’actions alors qu’il est invisible. </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Si on le détruit, il faut un </a:t>
            </a:r>
            <a:r>
              <a:rPr lang="fr" sz="1400">
                <a:solidFill>
                  <a:srgbClr val="202122"/>
                </a:solidFill>
                <a:highlight>
                  <a:srgbClr val="FFFFFF"/>
                </a:highlight>
                <a:latin typeface="Arial"/>
                <a:ea typeface="Arial"/>
                <a:cs typeface="Arial"/>
                <a:sym typeface="Arial"/>
              </a:rPr>
              <a:t>système</a:t>
            </a:r>
            <a:r>
              <a:rPr lang="fr" sz="1400">
                <a:solidFill>
                  <a:srgbClr val="202122"/>
                </a:solidFill>
                <a:highlight>
                  <a:srgbClr val="FFFFFF"/>
                </a:highlight>
                <a:latin typeface="Arial"/>
                <a:ea typeface="Arial"/>
                <a:cs typeface="Arial"/>
                <a:sym typeface="Arial"/>
              </a:rPr>
              <a:t> de sauvegarde pour le faire </a:t>
            </a:r>
            <a:r>
              <a:rPr lang="fr" sz="1400">
                <a:solidFill>
                  <a:srgbClr val="202122"/>
                </a:solidFill>
                <a:highlight>
                  <a:srgbClr val="FFFFFF"/>
                </a:highlight>
                <a:latin typeface="Arial"/>
                <a:ea typeface="Arial"/>
                <a:cs typeface="Arial"/>
                <a:sym typeface="Arial"/>
              </a:rPr>
              <a:t>réapparaître</a:t>
            </a:r>
            <a:r>
              <a:rPr lang="fr" sz="1400">
                <a:solidFill>
                  <a:srgbClr val="202122"/>
                </a:solidFill>
                <a:highlight>
                  <a:srgbClr val="FFFFFF"/>
                </a:highlight>
                <a:latin typeface="Arial"/>
                <a:ea typeface="Arial"/>
                <a:cs typeface="Arial"/>
                <a:sym typeface="Arial"/>
              </a:rPr>
              <a:t> en l’état. </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1200"/>
              </a:spcAft>
              <a:buNone/>
            </a:pPr>
            <a:r>
              <a:rPr lang="fr" sz="1400">
                <a:solidFill>
                  <a:srgbClr val="202122"/>
                </a:solidFill>
                <a:highlight>
                  <a:srgbClr val="FFFFFF"/>
                </a:highlight>
                <a:latin typeface="Arial"/>
                <a:ea typeface="Arial"/>
                <a:cs typeface="Arial"/>
                <a:sym typeface="Arial"/>
              </a:rPr>
              <a:t>La deuxième solution est plus propre et plus compliquée.</a:t>
            </a:r>
            <a:endParaRPr sz="1400">
              <a:solidFill>
                <a:srgbClr val="202122"/>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Projet à finir</a:t>
            </a:r>
            <a:r>
              <a:rPr lang="fr" sz="2400">
                <a:solidFill>
                  <a:srgbClr val="202122"/>
                </a:solidFill>
                <a:highlight>
                  <a:schemeClr val="lt1"/>
                </a:highlight>
                <a:latin typeface="Roboto"/>
                <a:ea typeface="Roboto"/>
                <a:cs typeface="Roboto"/>
                <a:sym typeface="Roboto"/>
              </a:rPr>
              <a:t> : Le master mind en AR</a:t>
            </a:r>
            <a:endParaRPr sz="2400">
              <a:latin typeface="Roboto"/>
              <a:ea typeface="Roboto"/>
              <a:cs typeface="Roboto"/>
              <a:sym typeface="Roboto"/>
            </a:endParaRPr>
          </a:p>
        </p:txBody>
      </p:sp>
      <p:sp>
        <p:nvSpPr>
          <p:cNvPr id="156" name="Google Shape;156;p23"/>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(Suite)</a:t>
            </a:r>
            <a:endParaRPr sz="1800">
              <a:latin typeface="Roboto"/>
              <a:ea typeface="Roboto"/>
              <a:cs typeface="Roboto"/>
              <a:sym typeface="Roboto"/>
            </a:endParaRPr>
          </a:p>
        </p:txBody>
      </p:sp>
      <p:sp>
        <p:nvSpPr>
          <p:cNvPr id="157" name="Google Shape;157;p23"/>
          <p:cNvSpPr txBox="1"/>
          <p:nvPr>
            <p:ph idx="1" type="body"/>
          </p:nvPr>
        </p:nvSpPr>
        <p:spPr>
          <a:xfrm>
            <a:off x="729450" y="2078875"/>
            <a:ext cx="7688700" cy="27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u="sng">
                <a:solidFill>
                  <a:srgbClr val="202122"/>
                </a:solidFill>
                <a:highlight>
                  <a:srgbClr val="FFFFFF"/>
                </a:highlight>
                <a:latin typeface="Arial"/>
                <a:ea typeface="Arial"/>
                <a:cs typeface="Arial"/>
                <a:sym typeface="Arial"/>
              </a:rPr>
              <a:t>Objectif : </a:t>
            </a:r>
            <a:endParaRPr sz="1400" u="sng">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fr" sz="1400">
                <a:solidFill>
                  <a:srgbClr val="202122"/>
                </a:solidFill>
                <a:highlight>
                  <a:srgbClr val="FFFFFF"/>
                </a:highlight>
                <a:latin typeface="Arial"/>
                <a:ea typeface="Arial"/>
                <a:cs typeface="Arial"/>
                <a:sym typeface="Arial"/>
              </a:rPr>
              <a:t>Pouvoir jouer au mastermind en réalité augmentée !</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fr" sz="1400" u="sng">
                <a:solidFill>
                  <a:srgbClr val="202122"/>
                </a:solidFill>
                <a:highlight>
                  <a:srgbClr val="FFFFFF"/>
                </a:highlight>
                <a:latin typeface="Arial"/>
                <a:ea typeface="Arial"/>
                <a:cs typeface="Arial"/>
                <a:sym typeface="Arial"/>
              </a:rPr>
              <a:t>Fonction attendues :</a:t>
            </a:r>
            <a:endParaRPr sz="1400" u="sng">
              <a:solidFill>
                <a:srgbClr val="202122"/>
              </a:solidFill>
              <a:highlight>
                <a:srgbClr val="FFFFFF"/>
              </a:highlight>
              <a:latin typeface="Arial"/>
              <a:ea typeface="Arial"/>
              <a:cs typeface="Arial"/>
              <a:sym typeface="Arial"/>
            </a:endParaRPr>
          </a:p>
          <a:p>
            <a:pPr indent="-317500" lvl="0" marL="457200" rtl="0" algn="l">
              <a:spcBef>
                <a:spcPts val="120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reconnaissance d’une image et d’une seule</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apparition du mastermind</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pouvoir y jouer, gagner ET perdre !</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si on perd de vue l’image le mastermind disparaît</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si on revient vers l’image le mastermind réapparaît dans le même état d’avancement </a:t>
            </a:r>
            <a:endParaRPr sz="1400">
              <a:solidFill>
                <a:srgbClr val="202122"/>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Projet à finir : Le master mind en AR</a:t>
            </a:r>
            <a:endParaRPr sz="2400">
              <a:latin typeface="Roboto"/>
              <a:ea typeface="Roboto"/>
              <a:cs typeface="Roboto"/>
              <a:sym typeface="Roboto"/>
            </a:endParaRPr>
          </a:p>
        </p:txBody>
      </p:sp>
      <p:sp>
        <p:nvSpPr>
          <p:cNvPr id="163" name="Google Shape;163;p24"/>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(Suite)</a:t>
            </a:r>
            <a:endParaRPr sz="1800">
              <a:latin typeface="Roboto"/>
              <a:ea typeface="Roboto"/>
              <a:cs typeface="Roboto"/>
              <a:sym typeface="Roboto"/>
            </a:endParaRPr>
          </a:p>
        </p:txBody>
      </p:sp>
      <p:sp>
        <p:nvSpPr>
          <p:cNvPr id="164" name="Google Shape;164;p24"/>
          <p:cNvSpPr txBox="1"/>
          <p:nvPr>
            <p:ph idx="1" type="body"/>
          </p:nvPr>
        </p:nvSpPr>
        <p:spPr>
          <a:xfrm>
            <a:off x="729450" y="2078875"/>
            <a:ext cx="7688700" cy="27753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fr" sz="1400" u="sng">
                <a:solidFill>
                  <a:srgbClr val="202122"/>
                </a:solidFill>
                <a:highlight>
                  <a:srgbClr val="FFFFFF"/>
                </a:highlight>
                <a:latin typeface="Arial"/>
                <a:ea typeface="Arial"/>
                <a:cs typeface="Arial"/>
                <a:sym typeface="Arial"/>
              </a:rPr>
              <a:t>Eléments de réponse</a:t>
            </a:r>
            <a:r>
              <a:rPr lang="fr" sz="1400" u="sng">
                <a:solidFill>
                  <a:srgbClr val="202122"/>
                </a:solidFill>
                <a:highlight>
                  <a:srgbClr val="FFFFFF"/>
                </a:highlight>
                <a:latin typeface="Arial"/>
                <a:ea typeface="Arial"/>
                <a:cs typeface="Arial"/>
                <a:sym typeface="Arial"/>
              </a:rPr>
              <a:t> : </a:t>
            </a:r>
            <a:endParaRPr sz="1400" u="sng">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fr" sz="1400">
                <a:solidFill>
                  <a:srgbClr val="202122"/>
                </a:solidFill>
                <a:highlight>
                  <a:srgbClr val="FFFFFF"/>
                </a:highlight>
                <a:latin typeface="Arial"/>
                <a:ea typeface="Arial"/>
                <a:cs typeface="Arial"/>
                <a:sym typeface="Arial"/>
              </a:rPr>
              <a:t>Nous avons déjà le système pour le faire apparaître en AR.</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fr" sz="1400">
                <a:solidFill>
                  <a:srgbClr val="202122"/>
                </a:solidFill>
                <a:highlight>
                  <a:srgbClr val="FFFFFF"/>
                </a:highlight>
                <a:latin typeface="Arial"/>
                <a:ea typeface="Arial"/>
                <a:cs typeface="Arial"/>
                <a:sym typeface="Arial"/>
              </a:rPr>
              <a:t>Il faut maintenant décider du gameplay en AR, voici des idées mais d’autres peuvent être trouvées :</a:t>
            </a:r>
            <a:endParaRPr sz="1400">
              <a:solidFill>
                <a:srgbClr val="202122"/>
              </a:solidFill>
              <a:highlight>
                <a:srgbClr val="FFFFFF"/>
              </a:highlight>
              <a:latin typeface="Arial"/>
              <a:ea typeface="Arial"/>
              <a:cs typeface="Arial"/>
              <a:sym typeface="Arial"/>
            </a:endParaRPr>
          </a:p>
          <a:p>
            <a:pPr indent="-290830" lvl="0" marL="457200" rtl="0" algn="l">
              <a:spcBef>
                <a:spcPts val="1200"/>
              </a:spcBef>
              <a:spcAft>
                <a:spcPts val="0"/>
              </a:spcAft>
              <a:buClr>
                <a:srgbClr val="202122"/>
              </a:buClr>
              <a:buSzPct val="100000"/>
              <a:buFont typeface="Arial"/>
              <a:buChar char="●"/>
            </a:pPr>
            <a:r>
              <a:rPr lang="fr" sz="1400">
                <a:solidFill>
                  <a:srgbClr val="202122"/>
                </a:solidFill>
                <a:highlight>
                  <a:srgbClr val="FFFFFF"/>
                </a:highlight>
                <a:latin typeface="Arial"/>
                <a:ea typeface="Arial"/>
                <a:cs typeface="Arial"/>
                <a:sym typeface="Arial"/>
              </a:rPr>
              <a:t>Systeme de changement de couleur avec des boutons en UI (un bouton par sphère, avec switch automatique à chaque clic)</a:t>
            </a:r>
            <a:endParaRPr sz="1400">
              <a:solidFill>
                <a:srgbClr val="202122"/>
              </a:solidFill>
              <a:highlight>
                <a:srgbClr val="FFFFFF"/>
              </a:highlight>
              <a:latin typeface="Arial"/>
              <a:ea typeface="Arial"/>
              <a:cs typeface="Arial"/>
              <a:sym typeface="Arial"/>
            </a:endParaRPr>
          </a:p>
          <a:p>
            <a:pPr indent="-290830" lvl="0" marL="457200" rtl="0" algn="l">
              <a:spcBef>
                <a:spcPts val="0"/>
              </a:spcBef>
              <a:spcAft>
                <a:spcPts val="0"/>
              </a:spcAft>
              <a:buClr>
                <a:srgbClr val="202122"/>
              </a:buClr>
              <a:buSzPct val="100000"/>
              <a:buFont typeface="Arial"/>
              <a:buChar char="●"/>
            </a:pPr>
            <a:r>
              <a:rPr lang="fr" sz="1400">
                <a:solidFill>
                  <a:srgbClr val="202122"/>
                </a:solidFill>
                <a:highlight>
                  <a:srgbClr val="FFFFFF"/>
                </a:highlight>
                <a:latin typeface="Arial"/>
                <a:ea typeface="Arial"/>
                <a:cs typeface="Arial"/>
                <a:sym typeface="Arial"/>
              </a:rPr>
              <a:t>Systeme de drag’n’drop à partir d’une liste de couleur</a:t>
            </a:r>
            <a:endParaRPr sz="1400">
              <a:solidFill>
                <a:srgbClr val="202122"/>
              </a:solidFill>
              <a:highlight>
                <a:srgbClr val="FFFFFF"/>
              </a:highlight>
              <a:latin typeface="Arial"/>
              <a:ea typeface="Arial"/>
              <a:cs typeface="Arial"/>
              <a:sym typeface="Arial"/>
            </a:endParaRPr>
          </a:p>
          <a:p>
            <a:pPr indent="-290830" lvl="0" marL="457200" rtl="0" algn="l">
              <a:spcBef>
                <a:spcPts val="0"/>
              </a:spcBef>
              <a:spcAft>
                <a:spcPts val="0"/>
              </a:spcAft>
              <a:buClr>
                <a:srgbClr val="202122"/>
              </a:buClr>
              <a:buSzPct val="100000"/>
              <a:buFont typeface="Arial"/>
              <a:buChar char="●"/>
            </a:pPr>
            <a:r>
              <a:rPr lang="fr" sz="1400">
                <a:solidFill>
                  <a:srgbClr val="202122"/>
                </a:solidFill>
                <a:highlight>
                  <a:srgbClr val="FFFFFF"/>
                </a:highlight>
                <a:latin typeface="Arial"/>
                <a:ea typeface="Arial"/>
                <a:cs typeface="Arial"/>
                <a:sym typeface="Arial"/>
              </a:rPr>
              <a:t>Systeme de pick de couleur : une liste de couleur, on touche une couleur puis on touche la sphère que l’on veut colorer</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fr" sz="1400">
                <a:solidFill>
                  <a:srgbClr val="202122"/>
                </a:solidFill>
                <a:highlight>
                  <a:srgbClr val="FFFFFF"/>
                </a:highlight>
                <a:latin typeface="Arial"/>
                <a:ea typeface="Arial"/>
                <a:cs typeface="Arial"/>
                <a:sym typeface="Arial"/>
              </a:rPr>
              <a:t>Il faudra évidemment un système de validation qui va déclencher la vérification, et un système d’affichage des résultats.</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fr" sz="1400">
                <a:solidFill>
                  <a:srgbClr val="202122"/>
                </a:solidFill>
                <a:highlight>
                  <a:srgbClr val="FFFFFF"/>
                </a:highlight>
                <a:latin typeface="Arial"/>
                <a:ea typeface="Arial"/>
                <a:cs typeface="Arial"/>
                <a:sym typeface="Arial"/>
              </a:rPr>
              <a:t>La validation peut ce faire par un bouton en UI, ou un élément 3D clairement identifié.</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1200"/>
              </a:spcAft>
              <a:buNone/>
            </a:pPr>
            <a:r>
              <a:rPr lang="fr" sz="1400">
                <a:solidFill>
                  <a:srgbClr val="202122"/>
                </a:solidFill>
                <a:highlight>
                  <a:srgbClr val="FFFFFF"/>
                </a:highlight>
                <a:latin typeface="Arial"/>
                <a:ea typeface="Arial"/>
                <a:cs typeface="Arial"/>
                <a:sym typeface="Arial"/>
              </a:rPr>
              <a:t>Pour l’affichage des résultats, le systeme classique des 4 pions de deux couleurs différentes sont à privilégier car c’est le systeme d’origine, mais du texte en UI peut fonctionner aussi. Attention les résultats doivent être toujours et clairement disponibles pour chaque essai.</a:t>
            </a:r>
            <a:endParaRPr sz="1400">
              <a:solidFill>
                <a:srgbClr val="202122"/>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latin typeface="Roboto"/>
                <a:ea typeface="Roboto"/>
                <a:cs typeface="Roboto"/>
                <a:sym typeface="Roboto"/>
              </a:rPr>
              <a:t>La Citation du jour :</a:t>
            </a:r>
            <a:endParaRPr>
              <a:latin typeface="Roboto"/>
              <a:ea typeface="Roboto"/>
              <a:cs typeface="Roboto"/>
              <a:sym typeface="Roboto"/>
            </a:endParaRPr>
          </a:p>
        </p:txBody>
      </p:sp>
      <p:sp>
        <p:nvSpPr>
          <p:cNvPr id="94" name="Google Shape;94;p14"/>
          <p:cNvSpPr txBox="1"/>
          <p:nvPr>
            <p:ph idx="1" type="body"/>
          </p:nvPr>
        </p:nvSpPr>
        <p:spPr>
          <a:xfrm>
            <a:off x="729450" y="2033850"/>
            <a:ext cx="7869600" cy="2499000"/>
          </a:xfrm>
          <a:prstGeom prst="rect">
            <a:avLst/>
          </a:prstGeom>
        </p:spPr>
        <p:txBody>
          <a:bodyPr anchorCtr="0" anchor="t" bIns="91425" lIns="91425" spcFirstLastPara="1" rIns="91425" wrap="square" tIns="91425">
            <a:noAutofit/>
          </a:bodyPr>
          <a:lstStyle/>
          <a:p>
            <a:pPr indent="0" lvl="0" marL="0" rtl="0" algn="l">
              <a:lnSpc>
                <a:spcPct val="130000"/>
              </a:lnSpc>
              <a:spcBef>
                <a:spcPts val="900"/>
              </a:spcBef>
              <a:spcAft>
                <a:spcPts val="0"/>
              </a:spcAft>
              <a:buNone/>
            </a:pPr>
            <a:r>
              <a:rPr lang="fr" sz="1550">
                <a:solidFill>
                  <a:srgbClr val="222222"/>
                </a:solidFill>
                <a:highlight>
                  <a:schemeClr val="lt1"/>
                </a:highlight>
                <a:latin typeface="Arial"/>
                <a:ea typeface="Arial"/>
                <a:cs typeface="Arial"/>
                <a:sym typeface="Arial"/>
              </a:rPr>
              <a:t>“La refactorisation c’est comme faire la vaisselle après la cuisine.”</a:t>
            </a:r>
            <a:endParaRPr sz="1550">
              <a:solidFill>
                <a:srgbClr val="222222"/>
              </a:solidFill>
              <a:highlight>
                <a:schemeClr val="lt1"/>
              </a:highlight>
              <a:latin typeface="Arial"/>
              <a:ea typeface="Arial"/>
              <a:cs typeface="Arial"/>
              <a:sym typeface="Arial"/>
            </a:endParaRPr>
          </a:p>
          <a:p>
            <a:pPr indent="0" lvl="0" marL="0" rtl="0" algn="l">
              <a:lnSpc>
                <a:spcPct val="130000"/>
              </a:lnSpc>
              <a:spcBef>
                <a:spcPts val="900"/>
              </a:spcBef>
              <a:spcAft>
                <a:spcPts val="300"/>
              </a:spcAft>
              <a:buNone/>
            </a:pPr>
            <a:r>
              <a:rPr lang="fr" sz="1550">
                <a:solidFill>
                  <a:srgbClr val="222222"/>
                </a:solidFill>
                <a:highlight>
                  <a:schemeClr val="lt1"/>
                </a:highlight>
                <a:latin typeface="Arial"/>
                <a:ea typeface="Arial"/>
                <a:cs typeface="Arial"/>
                <a:sym typeface="Arial"/>
              </a:rPr>
              <a:t>—Toby Parkins</a:t>
            </a:r>
            <a:endParaRPr sz="2300">
              <a:solidFill>
                <a:srgbClr val="090A0B"/>
              </a:solidFill>
              <a:highlight>
                <a:schemeClr val="lt1"/>
              </a:highlight>
              <a:latin typeface="Arial"/>
              <a:ea typeface="Arial"/>
              <a:cs typeface="Arial"/>
              <a:sym typeface="Arial"/>
            </a:endParaRPr>
          </a:p>
        </p:txBody>
      </p:sp>
      <p:sp>
        <p:nvSpPr>
          <p:cNvPr id="95" name="Google Shape;95;p14"/>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a:t>
            </a:r>
            <a:r>
              <a:rPr lang="fr" sz="1800">
                <a:solidFill>
                  <a:schemeClr val="accent1"/>
                </a:solidFill>
                <a:latin typeface="Roboto"/>
                <a:ea typeface="Roboto"/>
                <a:cs typeface="Roboto"/>
                <a:sym typeface="Roboto"/>
              </a:rPr>
              <a:t>Unity (Suite)</a:t>
            </a:r>
            <a:endParaRPr sz="18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349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latin typeface="Roboto"/>
                <a:ea typeface="Roboto"/>
                <a:cs typeface="Roboto"/>
                <a:sym typeface="Roboto"/>
              </a:rPr>
              <a:t>Et pour commencer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93700" lvl="0" marL="457200" rtl="0" algn="l">
              <a:spcBef>
                <a:spcPts val="0"/>
              </a:spcBef>
              <a:spcAft>
                <a:spcPts val="0"/>
              </a:spcAft>
              <a:buSzPts val="2600"/>
              <a:buFont typeface="Roboto"/>
              <a:buChar char="●"/>
            </a:pPr>
            <a:r>
              <a:rPr lang="fr">
                <a:latin typeface="Roboto"/>
                <a:ea typeface="Roboto"/>
                <a:cs typeface="Roboto"/>
                <a:sym typeface="Roboto"/>
              </a:rPr>
              <a:t>Rappel des épisodes précédents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93700" lvl="0" marL="457200" rtl="0" algn="l">
              <a:spcBef>
                <a:spcPts val="0"/>
              </a:spcBef>
              <a:spcAft>
                <a:spcPts val="0"/>
              </a:spcAft>
              <a:buSzPts val="2600"/>
              <a:buFont typeface="Roboto"/>
              <a:buChar char="●"/>
            </a:pPr>
            <a:r>
              <a:rPr lang="fr">
                <a:latin typeface="Roboto"/>
                <a:ea typeface="Roboto"/>
                <a:cs typeface="Roboto"/>
                <a:sym typeface="Roboto"/>
              </a:rPr>
              <a:t>Et les projets alors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93700" lvl="0" marL="457200" rtl="0" algn="l">
              <a:spcBef>
                <a:spcPts val="0"/>
              </a:spcBef>
              <a:spcAft>
                <a:spcPts val="0"/>
              </a:spcAft>
              <a:buSzPts val="2600"/>
              <a:buFont typeface="Roboto"/>
              <a:buChar char="●"/>
            </a:pPr>
            <a:r>
              <a:rPr lang="fr">
                <a:latin typeface="Roboto"/>
                <a:ea typeface="Roboto"/>
                <a:cs typeface="Roboto"/>
                <a:sym typeface="Roboto"/>
              </a:rPr>
              <a:t>Et aujourd’hui on fait quoi ?</a:t>
            </a:r>
            <a:endParaRPr>
              <a:latin typeface="Roboto"/>
              <a:ea typeface="Roboto"/>
              <a:cs typeface="Roboto"/>
              <a:sym typeface="Roboto"/>
            </a:endParaRPr>
          </a:p>
        </p:txBody>
      </p:sp>
      <p:sp>
        <p:nvSpPr>
          <p:cNvPr id="101" name="Google Shape;101;p15"/>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(Suite)</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349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latin typeface="Roboto"/>
                <a:ea typeface="Roboto"/>
                <a:cs typeface="Roboto"/>
                <a:sym typeface="Roboto"/>
              </a:rPr>
              <a:t>Programme</a:t>
            </a:r>
            <a:r>
              <a:rPr lang="fr">
                <a:latin typeface="Roboto"/>
                <a:ea typeface="Roboto"/>
                <a:cs typeface="Roboto"/>
                <a:sym typeface="Roboto"/>
              </a:rPr>
              <a:t> de la journée</a:t>
            </a:r>
            <a:r>
              <a:rPr lang="fr">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93700" lvl="0" marL="457200" rtl="0" algn="l">
              <a:spcBef>
                <a:spcPts val="0"/>
              </a:spcBef>
              <a:spcAft>
                <a:spcPts val="0"/>
              </a:spcAft>
              <a:buSzPts val="2600"/>
              <a:buFont typeface="Roboto"/>
              <a:buChar char="●"/>
            </a:pPr>
            <a:r>
              <a:rPr lang="fr">
                <a:latin typeface="Roboto"/>
                <a:ea typeface="Roboto"/>
                <a:cs typeface="Roboto"/>
                <a:sym typeface="Roboto"/>
              </a:rPr>
              <a:t>Des exercices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93700" lvl="0" marL="457200" rtl="0" algn="l">
              <a:spcBef>
                <a:spcPts val="0"/>
              </a:spcBef>
              <a:spcAft>
                <a:spcPts val="0"/>
              </a:spcAft>
              <a:buSzPts val="2600"/>
              <a:buFont typeface="Roboto"/>
              <a:buChar char="●"/>
            </a:pPr>
            <a:r>
              <a:rPr lang="fr">
                <a:latin typeface="Roboto"/>
                <a:ea typeface="Roboto"/>
                <a:cs typeface="Roboto"/>
                <a:sym typeface="Roboto"/>
              </a:rPr>
              <a:t>Un projet à finir : MasterMind</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07" name="Google Shape;107;p16"/>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(Suite)</a:t>
            </a:r>
            <a:endParaRPr sz="18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Exercices 1 :</a:t>
            </a:r>
            <a:endParaRPr sz="2400">
              <a:latin typeface="Roboto"/>
              <a:ea typeface="Roboto"/>
              <a:cs typeface="Roboto"/>
              <a:sym typeface="Roboto"/>
            </a:endParaRPr>
          </a:p>
        </p:txBody>
      </p:sp>
      <p:sp>
        <p:nvSpPr>
          <p:cNvPr id="113" name="Google Shape;113;p17"/>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(Suite)</a:t>
            </a:r>
            <a:endParaRPr sz="1800">
              <a:latin typeface="Roboto"/>
              <a:ea typeface="Roboto"/>
              <a:cs typeface="Roboto"/>
              <a:sym typeface="Roboto"/>
            </a:endParaRPr>
          </a:p>
        </p:txBody>
      </p:sp>
      <p:sp>
        <p:nvSpPr>
          <p:cNvPr id="114" name="Google Shape;114;p17"/>
          <p:cNvSpPr txBox="1"/>
          <p:nvPr>
            <p:ph idx="1" type="body"/>
          </p:nvPr>
        </p:nvSpPr>
        <p:spPr>
          <a:xfrm>
            <a:off x="729450" y="2078875"/>
            <a:ext cx="7688700" cy="27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u="sng">
                <a:solidFill>
                  <a:srgbClr val="202122"/>
                </a:solidFill>
                <a:highlight>
                  <a:srgbClr val="FFFFFF"/>
                </a:highlight>
                <a:latin typeface="Arial"/>
                <a:ea typeface="Arial"/>
                <a:cs typeface="Arial"/>
                <a:sym typeface="Arial"/>
              </a:rPr>
              <a:t>Objectif :</a:t>
            </a:r>
            <a:r>
              <a:rPr lang="fr" sz="1400">
                <a:solidFill>
                  <a:srgbClr val="202122"/>
                </a:solidFill>
                <a:highlight>
                  <a:srgbClr val="FFFFFF"/>
                </a:highlight>
                <a:latin typeface="Arial"/>
                <a:ea typeface="Arial"/>
                <a:cs typeface="Arial"/>
                <a:sym typeface="Arial"/>
              </a:rPr>
              <a:t> </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fr" sz="1400">
                <a:solidFill>
                  <a:srgbClr val="202122"/>
                </a:solidFill>
                <a:highlight>
                  <a:srgbClr val="FFFFFF"/>
                </a:highlight>
                <a:latin typeface="Arial"/>
                <a:ea typeface="Arial"/>
                <a:cs typeface="Arial"/>
                <a:sym typeface="Arial"/>
              </a:rPr>
              <a:t>Reproduire le fonctionnement de l’exemple de l’image tracker basic.</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fr" sz="1400" u="sng">
                <a:solidFill>
                  <a:srgbClr val="202122"/>
                </a:solidFill>
                <a:highlight>
                  <a:srgbClr val="FFFFFF"/>
                </a:highlight>
                <a:latin typeface="Arial"/>
                <a:ea typeface="Arial"/>
                <a:cs typeface="Arial"/>
                <a:sym typeface="Arial"/>
              </a:rPr>
              <a:t>Fonction attendues :</a:t>
            </a:r>
            <a:endParaRPr sz="1400" u="sng">
              <a:solidFill>
                <a:srgbClr val="202122"/>
              </a:solidFill>
              <a:highlight>
                <a:srgbClr val="FFFFFF"/>
              </a:highlight>
              <a:latin typeface="Arial"/>
              <a:ea typeface="Arial"/>
              <a:cs typeface="Arial"/>
              <a:sym typeface="Arial"/>
            </a:endParaRPr>
          </a:p>
          <a:p>
            <a:pPr indent="-317500" lvl="0" marL="457200" rtl="0" algn="l">
              <a:spcBef>
                <a:spcPts val="120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reconnaissance d’une image et une seule</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apparition d’un objet présélectionné</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si on perd de vue l’image, l’objet </a:t>
            </a:r>
            <a:r>
              <a:rPr lang="fr" sz="1400">
                <a:solidFill>
                  <a:srgbClr val="202122"/>
                </a:solidFill>
                <a:highlight>
                  <a:srgbClr val="FFFFFF"/>
                </a:highlight>
                <a:latin typeface="Arial"/>
                <a:ea typeface="Arial"/>
                <a:cs typeface="Arial"/>
                <a:sym typeface="Arial"/>
              </a:rPr>
              <a:t>disparaît</a:t>
            </a:r>
            <a:endParaRPr sz="1400">
              <a:solidFill>
                <a:srgbClr val="202122"/>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Exercices 1 : </a:t>
            </a:r>
            <a:endParaRPr sz="2400">
              <a:latin typeface="Roboto"/>
              <a:ea typeface="Roboto"/>
              <a:cs typeface="Roboto"/>
              <a:sym typeface="Roboto"/>
            </a:endParaRPr>
          </a:p>
        </p:txBody>
      </p:sp>
      <p:sp>
        <p:nvSpPr>
          <p:cNvPr id="120" name="Google Shape;120;p18"/>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(Suite)</a:t>
            </a:r>
            <a:endParaRPr sz="1800">
              <a:latin typeface="Roboto"/>
              <a:ea typeface="Roboto"/>
              <a:cs typeface="Roboto"/>
              <a:sym typeface="Roboto"/>
            </a:endParaRPr>
          </a:p>
        </p:txBody>
      </p:sp>
      <p:sp>
        <p:nvSpPr>
          <p:cNvPr id="121" name="Google Shape;121;p18"/>
          <p:cNvSpPr txBox="1"/>
          <p:nvPr>
            <p:ph idx="1" type="body"/>
          </p:nvPr>
        </p:nvSpPr>
        <p:spPr>
          <a:xfrm>
            <a:off x="729450" y="2078875"/>
            <a:ext cx="7688700" cy="2775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fr" sz="1400" u="sng">
                <a:solidFill>
                  <a:srgbClr val="202122"/>
                </a:solidFill>
                <a:highlight>
                  <a:srgbClr val="FFFFFF"/>
                </a:highlight>
                <a:latin typeface="Arial"/>
                <a:ea typeface="Arial"/>
                <a:cs typeface="Arial"/>
                <a:sym typeface="Arial"/>
              </a:rPr>
              <a:t>Eléments de réponse</a:t>
            </a:r>
            <a:r>
              <a:rPr lang="fr" sz="1400" u="sng">
                <a:solidFill>
                  <a:srgbClr val="202122"/>
                </a:solidFill>
                <a:highlight>
                  <a:srgbClr val="FFFFFF"/>
                </a:highlight>
                <a:latin typeface="Arial"/>
                <a:ea typeface="Arial"/>
                <a:cs typeface="Arial"/>
                <a:sym typeface="Arial"/>
              </a:rPr>
              <a:t> : </a:t>
            </a:r>
            <a:endParaRPr sz="1400" u="sng">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fr" sz="1400">
                <a:solidFill>
                  <a:srgbClr val="202122"/>
                </a:solidFill>
                <a:highlight>
                  <a:srgbClr val="FFFFFF"/>
                </a:highlight>
                <a:latin typeface="Arial"/>
                <a:ea typeface="Arial"/>
                <a:cs typeface="Arial"/>
                <a:sym typeface="Arial"/>
              </a:rPr>
              <a:t>Nous allons utiliser l’Event produit par le script ARTrackerImageManager de l’AR Foundation pour faire apparaître ou </a:t>
            </a:r>
            <a:r>
              <a:rPr lang="fr" sz="1400">
                <a:solidFill>
                  <a:srgbClr val="202122"/>
                </a:solidFill>
                <a:highlight>
                  <a:srgbClr val="FFFFFF"/>
                </a:highlight>
                <a:latin typeface="Arial"/>
                <a:ea typeface="Arial"/>
                <a:cs typeface="Arial"/>
                <a:sym typeface="Arial"/>
              </a:rPr>
              <a:t>disparaître</a:t>
            </a:r>
            <a:r>
              <a:rPr lang="fr" sz="1400">
                <a:solidFill>
                  <a:srgbClr val="202122"/>
                </a:solidFill>
                <a:highlight>
                  <a:srgbClr val="FFFFFF"/>
                </a:highlight>
                <a:latin typeface="Arial"/>
                <a:ea typeface="Arial"/>
                <a:cs typeface="Arial"/>
                <a:sym typeface="Arial"/>
              </a:rPr>
              <a:t> l’objet.</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fr" sz="1400">
                <a:solidFill>
                  <a:srgbClr val="202122"/>
                </a:solidFill>
                <a:highlight>
                  <a:srgbClr val="FFFFFF"/>
                </a:highlight>
                <a:latin typeface="Arial"/>
                <a:ea typeface="Arial"/>
                <a:cs typeface="Arial"/>
                <a:sym typeface="Arial"/>
              </a:rPr>
              <a:t>Ce script contient une action (action : autre </a:t>
            </a:r>
            <a:r>
              <a:rPr lang="fr" sz="1400">
                <a:solidFill>
                  <a:srgbClr val="202122"/>
                </a:solidFill>
                <a:highlight>
                  <a:srgbClr val="FFFFFF"/>
                </a:highlight>
                <a:latin typeface="Arial"/>
                <a:ea typeface="Arial"/>
                <a:cs typeface="Arial"/>
                <a:sym typeface="Arial"/>
              </a:rPr>
              <a:t>syntaxe</a:t>
            </a:r>
            <a:r>
              <a:rPr lang="fr" sz="1400">
                <a:solidFill>
                  <a:srgbClr val="202122"/>
                </a:solidFill>
                <a:highlight>
                  <a:srgbClr val="FFFFFF"/>
                </a:highlight>
                <a:latin typeface="Arial"/>
                <a:ea typeface="Arial"/>
                <a:cs typeface="Arial"/>
                <a:sym typeface="Arial"/>
              </a:rPr>
              <a:t> pour delegate + event) : </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fr" sz="1400">
                <a:solidFill>
                  <a:srgbClr val="202122"/>
                </a:solidFill>
                <a:highlight>
                  <a:srgbClr val="FFFFFF"/>
                </a:highlight>
                <a:latin typeface="Arial"/>
                <a:ea typeface="Arial"/>
                <a:cs typeface="Arial"/>
                <a:sym typeface="Arial"/>
              </a:rPr>
              <a:t>On peut donc </a:t>
            </a:r>
            <a:r>
              <a:rPr lang="fr" sz="1400">
                <a:solidFill>
                  <a:srgbClr val="202122"/>
                </a:solidFill>
                <a:highlight>
                  <a:srgbClr val="FFFFFF"/>
                </a:highlight>
                <a:latin typeface="Arial"/>
                <a:ea typeface="Arial"/>
                <a:cs typeface="Arial"/>
                <a:sym typeface="Arial"/>
              </a:rPr>
              <a:t>s'inscrire</a:t>
            </a:r>
            <a:r>
              <a:rPr lang="fr" sz="1400">
                <a:solidFill>
                  <a:srgbClr val="202122"/>
                </a:solidFill>
                <a:highlight>
                  <a:srgbClr val="FFFFFF"/>
                </a:highlight>
                <a:latin typeface="Arial"/>
                <a:ea typeface="Arial"/>
                <a:cs typeface="Arial"/>
                <a:sym typeface="Arial"/>
              </a:rPr>
              <a:t> à cet event en récupérant comme arguments ARTrackedImagesChangedEventArgs. Cette structure contient 3 List&lt;ARTrackedImage&gt; nommées added, updated et removed.</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1200"/>
              </a:spcAft>
              <a:buNone/>
            </a:pPr>
            <a:r>
              <a:rPr lang="fr" sz="1400">
                <a:solidFill>
                  <a:srgbClr val="202122"/>
                </a:solidFill>
                <a:highlight>
                  <a:srgbClr val="FFFFFF"/>
                </a:highlight>
                <a:latin typeface="Arial"/>
                <a:ea typeface="Arial"/>
                <a:cs typeface="Arial"/>
                <a:sym typeface="Arial"/>
              </a:rPr>
              <a:t>A chaque fois que l’event est envoyé, les trois listes sont donc envoyées aussi. La liste added contient les images qui été trouvées durant cette frame, updated les images qui sont toujours présente durant la frame et removed les images qui été perdues durant la frame.</a:t>
            </a:r>
            <a:endParaRPr sz="1400">
              <a:solidFill>
                <a:srgbClr val="202122"/>
              </a:solidFill>
              <a:highlight>
                <a:srgbClr val="FFFFFF"/>
              </a:highlight>
              <a:latin typeface="Arial"/>
              <a:ea typeface="Arial"/>
              <a:cs typeface="Arial"/>
              <a:sym typeface="Arial"/>
            </a:endParaRPr>
          </a:p>
        </p:txBody>
      </p:sp>
      <p:pic>
        <p:nvPicPr>
          <p:cNvPr id="122" name="Google Shape;122;p18"/>
          <p:cNvPicPr preferRelativeResize="0"/>
          <p:nvPr/>
        </p:nvPicPr>
        <p:blipFill>
          <a:blip r:embed="rId3">
            <a:alphaModFix/>
          </a:blip>
          <a:stretch>
            <a:fillRect/>
          </a:stretch>
        </p:blipFill>
        <p:spPr>
          <a:xfrm>
            <a:off x="1317079" y="3301592"/>
            <a:ext cx="6263699" cy="20460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Exercices 2 :</a:t>
            </a:r>
            <a:endParaRPr sz="2400">
              <a:latin typeface="Roboto"/>
              <a:ea typeface="Roboto"/>
              <a:cs typeface="Roboto"/>
              <a:sym typeface="Roboto"/>
            </a:endParaRPr>
          </a:p>
        </p:txBody>
      </p:sp>
      <p:sp>
        <p:nvSpPr>
          <p:cNvPr id="128" name="Google Shape;128;p19"/>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(Suite)</a:t>
            </a:r>
            <a:endParaRPr sz="1800">
              <a:latin typeface="Roboto"/>
              <a:ea typeface="Roboto"/>
              <a:cs typeface="Roboto"/>
              <a:sym typeface="Roboto"/>
            </a:endParaRPr>
          </a:p>
        </p:txBody>
      </p:sp>
      <p:sp>
        <p:nvSpPr>
          <p:cNvPr id="129" name="Google Shape;129;p19"/>
          <p:cNvSpPr txBox="1"/>
          <p:nvPr>
            <p:ph idx="1" type="body"/>
          </p:nvPr>
        </p:nvSpPr>
        <p:spPr>
          <a:xfrm>
            <a:off x="729450" y="2078875"/>
            <a:ext cx="7688700" cy="27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u="sng">
                <a:solidFill>
                  <a:srgbClr val="202122"/>
                </a:solidFill>
                <a:highlight>
                  <a:srgbClr val="FFFFFF"/>
                </a:highlight>
                <a:latin typeface="Arial"/>
                <a:ea typeface="Arial"/>
                <a:cs typeface="Arial"/>
                <a:sym typeface="Arial"/>
              </a:rPr>
              <a:t>Objectif : </a:t>
            </a:r>
            <a:endParaRPr sz="1400" u="sng">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fr" sz="1400">
                <a:solidFill>
                  <a:srgbClr val="202122"/>
                </a:solidFill>
                <a:highlight>
                  <a:srgbClr val="FFFFFF"/>
                </a:highlight>
                <a:latin typeface="Arial"/>
                <a:ea typeface="Arial"/>
                <a:cs typeface="Arial"/>
                <a:sym typeface="Arial"/>
              </a:rPr>
              <a:t>Reconnaître</a:t>
            </a:r>
            <a:r>
              <a:rPr lang="fr" sz="1400">
                <a:solidFill>
                  <a:srgbClr val="202122"/>
                </a:solidFill>
                <a:highlight>
                  <a:srgbClr val="FFFFFF"/>
                </a:highlight>
                <a:latin typeface="Arial"/>
                <a:ea typeface="Arial"/>
                <a:cs typeface="Arial"/>
                <a:sym typeface="Arial"/>
              </a:rPr>
              <a:t> une image, faire </a:t>
            </a:r>
            <a:r>
              <a:rPr lang="fr" sz="1400">
                <a:solidFill>
                  <a:srgbClr val="202122"/>
                </a:solidFill>
                <a:highlight>
                  <a:srgbClr val="FFFFFF"/>
                </a:highlight>
                <a:latin typeface="Arial"/>
                <a:ea typeface="Arial"/>
                <a:cs typeface="Arial"/>
                <a:sym typeface="Arial"/>
              </a:rPr>
              <a:t>apparaître</a:t>
            </a:r>
            <a:r>
              <a:rPr lang="fr" sz="1400">
                <a:solidFill>
                  <a:srgbClr val="202122"/>
                </a:solidFill>
                <a:highlight>
                  <a:srgbClr val="FFFFFF"/>
                </a:highlight>
                <a:latin typeface="Arial"/>
                <a:ea typeface="Arial"/>
                <a:cs typeface="Arial"/>
                <a:sym typeface="Arial"/>
              </a:rPr>
              <a:t> un objet et pouvoir changer d’objet grâce à un bouton.</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fr" sz="1400" u="sng">
                <a:solidFill>
                  <a:srgbClr val="202122"/>
                </a:solidFill>
                <a:highlight>
                  <a:srgbClr val="FFFFFF"/>
                </a:highlight>
                <a:latin typeface="Arial"/>
                <a:ea typeface="Arial"/>
                <a:cs typeface="Arial"/>
                <a:sym typeface="Arial"/>
              </a:rPr>
              <a:t>Fonction attendues :</a:t>
            </a:r>
            <a:endParaRPr sz="1400" u="sng">
              <a:solidFill>
                <a:srgbClr val="202122"/>
              </a:solidFill>
              <a:highlight>
                <a:srgbClr val="FFFFFF"/>
              </a:highlight>
              <a:latin typeface="Arial"/>
              <a:ea typeface="Arial"/>
              <a:cs typeface="Arial"/>
              <a:sym typeface="Arial"/>
            </a:endParaRPr>
          </a:p>
          <a:p>
            <a:pPr indent="-317500" lvl="0" marL="457200" rtl="0" algn="l">
              <a:spcBef>
                <a:spcPts val="120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reconnaissance d’une image et d’une seule</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apparition d’un objet présélectionné</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remplacement de l’objet par un autre lorsque on appui sur un bouton</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si on perd de vue l’image l’objet </a:t>
            </a:r>
            <a:r>
              <a:rPr lang="fr" sz="1400">
                <a:solidFill>
                  <a:srgbClr val="202122"/>
                </a:solidFill>
                <a:highlight>
                  <a:srgbClr val="FFFFFF"/>
                </a:highlight>
                <a:latin typeface="Arial"/>
                <a:ea typeface="Arial"/>
                <a:cs typeface="Arial"/>
                <a:sym typeface="Arial"/>
              </a:rPr>
              <a:t>disparaît</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si on revient vers l’image c’est le dernier objet qui </a:t>
            </a:r>
            <a:r>
              <a:rPr lang="fr" sz="1400">
                <a:solidFill>
                  <a:srgbClr val="202122"/>
                </a:solidFill>
                <a:highlight>
                  <a:srgbClr val="FFFFFF"/>
                </a:highlight>
                <a:latin typeface="Arial"/>
                <a:ea typeface="Arial"/>
                <a:cs typeface="Arial"/>
                <a:sym typeface="Arial"/>
              </a:rPr>
              <a:t>réapparaît</a:t>
            </a:r>
            <a:endParaRPr sz="1400">
              <a:solidFill>
                <a:srgbClr val="202122"/>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Exercices 2 :</a:t>
            </a:r>
            <a:endParaRPr sz="2400">
              <a:latin typeface="Roboto"/>
              <a:ea typeface="Roboto"/>
              <a:cs typeface="Roboto"/>
              <a:sym typeface="Roboto"/>
            </a:endParaRPr>
          </a:p>
        </p:txBody>
      </p:sp>
      <p:sp>
        <p:nvSpPr>
          <p:cNvPr id="135" name="Google Shape;135;p20"/>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(Suite)</a:t>
            </a:r>
            <a:endParaRPr sz="1800">
              <a:latin typeface="Roboto"/>
              <a:ea typeface="Roboto"/>
              <a:cs typeface="Roboto"/>
              <a:sym typeface="Roboto"/>
            </a:endParaRPr>
          </a:p>
        </p:txBody>
      </p:sp>
      <p:sp>
        <p:nvSpPr>
          <p:cNvPr id="136" name="Google Shape;136;p20"/>
          <p:cNvSpPr txBox="1"/>
          <p:nvPr>
            <p:ph idx="1" type="body"/>
          </p:nvPr>
        </p:nvSpPr>
        <p:spPr>
          <a:xfrm>
            <a:off x="729450" y="2078875"/>
            <a:ext cx="7688700" cy="2775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fr" sz="1185" u="sng">
                <a:solidFill>
                  <a:srgbClr val="202122"/>
                </a:solidFill>
                <a:highlight>
                  <a:srgbClr val="FFFFFF"/>
                </a:highlight>
                <a:latin typeface="Arial"/>
                <a:ea typeface="Arial"/>
                <a:cs typeface="Arial"/>
                <a:sym typeface="Arial"/>
              </a:rPr>
              <a:t>Eléments de réponse :</a:t>
            </a:r>
            <a:endParaRPr sz="1185" u="sng">
              <a:solidFill>
                <a:srgbClr val="202122"/>
              </a:solidFill>
              <a:highlight>
                <a:srgbClr val="FFFFFF"/>
              </a:highlight>
              <a:latin typeface="Arial"/>
              <a:ea typeface="Arial"/>
              <a:cs typeface="Arial"/>
              <a:sym typeface="Arial"/>
            </a:endParaRPr>
          </a:p>
          <a:p>
            <a:pPr indent="0" lvl="0" marL="0" rtl="0" algn="l">
              <a:lnSpc>
                <a:spcPct val="95000"/>
              </a:lnSpc>
              <a:spcBef>
                <a:spcPts val="1200"/>
              </a:spcBef>
              <a:spcAft>
                <a:spcPts val="0"/>
              </a:spcAft>
              <a:buSzPts val="852"/>
              <a:buNone/>
            </a:pPr>
            <a:r>
              <a:rPr lang="fr" sz="1185">
                <a:solidFill>
                  <a:srgbClr val="202122"/>
                </a:solidFill>
                <a:highlight>
                  <a:srgbClr val="FFFFFF"/>
                </a:highlight>
                <a:latin typeface="Arial"/>
                <a:ea typeface="Arial"/>
                <a:cs typeface="Arial"/>
                <a:sym typeface="Arial"/>
              </a:rPr>
              <a:t>Nous allons ici utiliser un bouton pour changer d’objet.</a:t>
            </a:r>
            <a:endParaRPr sz="1185">
              <a:solidFill>
                <a:srgbClr val="202122"/>
              </a:solidFill>
              <a:highlight>
                <a:srgbClr val="FFFFFF"/>
              </a:highlight>
              <a:latin typeface="Arial"/>
              <a:ea typeface="Arial"/>
              <a:cs typeface="Arial"/>
              <a:sym typeface="Arial"/>
            </a:endParaRPr>
          </a:p>
          <a:p>
            <a:pPr indent="0" lvl="0" marL="0" rtl="0" algn="l">
              <a:lnSpc>
                <a:spcPct val="95000"/>
              </a:lnSpc>
              <a:spcBef>
                <a:spcPts val="1200"/>
              </a:spcBef>
              <a:spcAft>
                <a:spcPts val="0"/>
              </a:spcAft>
              <a:buSzPts val="852"/>
              <a:buNone/>
            </a:pPr>
            <a:r>
              <a:rPr lang="fr" sz="1185">
                <a:solidFill>
                  <a:srgbClr val="202122"/>
                </a:solidFill>
                <a:highlight>
                  <a:srgbClr val="FFFFFF"/>
                </a:highlight>
                <a:latin typeface="Arial"/>
                <a:ea typeface="Arial"/>
                <a:cs typeface="Arial"/>
                <a:sym typeface="Arial"/>
              </a:rPr>
              <a:t>Il nous faut un tableau contenant les différents objets à instancier.</a:t>
            </a:r>
            <a:endParaRPr sz="1185">
              <a:solidFill>
                <a:srgbClr val="202122"/>
              </a:solidFill>
              <a:highlight>
                <a:srgbClr val="FFFFFF"/>
              </a:highlight>
              <a:latin typeface="Arial"/>
              <a:ea typeface="Arial"/>
              <a:cs typeface="Arial"/>
              <a:sym typeface="Arial"/>
            </a:endParaRPr>
          </a:p>
          <a:p>
            <a:pPr indent="0" lvl="0" marL="0" rtl="0" algn="l">
              <a:lnSpc>
                <a:spcPct val="95000"/>
              </a:lnSpc>
              <a:spcBef>
                <a:spcPts val="1200"/>
              </a:spcBef>
              <a:spcAft>
                <a:spcPts val="0"/>
              </a:spcAft>
              <a:buSzPts val="852"/>
              <a:buNone/>
            </a:pPr>
            <a:r>
              <a:rPr lang="fr" sz="1185">
                <a:solidFill>
                  <a:srgbClr val="202122"/>
                </a:solidFill>
                <a:highlight>
                  <a:srgbClr val="FFFFFF"/>
                </a:highlight>
                <a:latin typeface="Arial"/>
                <a:ea typeface="Arial"/>
                <a:cs typeface="Arial"/>
                <a:sym typeface="Arial"/>
              </a:rPr>
              <a:t>Lorsque l’on trouve la première image on instancie le premier.</a:t>
            </a:r>
            <a:endParaRPr sz="1185">
              <a:solidFill>
                <a:srgbClr val="202122"/>
              </a:solidFill>
              <a:highlight>
                <a:srgbClr val="FFFFFF"/>
              </a:highlight>
              <a:latin typeface="Arial"/>
              <a:ea typeface="Arial"/>
              <a:cs typeface="Arial"/>
              <a:sym typeface="Arial"/>
            </a:endParaRPr>
          </a:p>
          <a:p>
            <a:pPr indent="0" lvl="0" marL="0" rtl="0" algn="l">
              <a:lnSpc>
                <a:spcPct val="95000"/>
              </a:lnSpc>
              <a:spcBef>
                <a:spcPts val="1200"/>
              </a:spcBef>
              <a:spcAft>
                <a:spcPts val="0"/>
              </a:spcAft>
              <a:buSzPts val="852"/>
              <a:buNone/>
            </a:pPr>
            <a:r>
              <a:rPr lang="fr" sz="1185">
                <a:solidFill>
                  <a:srgbClr val="202122"/>
                </a:solidFill>
                <a:highlight>
                  <a:srgbClr val="FFFFFF"/>
                </a:highlight>
                <a:latin typeface="Arial"/>
                <a:ea typeface="Arial"/>
                <a:cs typeface="Arial"/>
                <a:sym typeface="Arial"/>
              </a:rPr>
              <a:t>Si l’on appuie sur le bouton, on détruit l’objet actuel et on instancie le suivant dans le tableau.</a:t>
            </a:r>
            <a:endParaRPr sz="1185">
              <a:solidFill>
                <a:srgbClr val="202122"/>
              </a:solidFill>
              <a:highlight>
                <a:srgbClr val="FFFFFF"/>
              </a:highlight>
              <a:latin typeface="Arial"/>
              <a:ea typeface="Arial"/>
              <a:cs typeface="Arial"/>
              <a:sym typeface="Arial"/>
            </a:endParaRPr>
          </a:p>
          <a:p>
            <a:pPr indent="0" lvl="0" marL="0" rtl="0" algn="l">
              <a:lnSpc>
                <a:spcPct val="95000"/>
              </a:lnSpc>
              <a:spcBef>
                <a:spcPts val="1200"/>
              </a:spcBef>
              <a:spcAft>
                <a:spcPts val="0"/>
              </a:spcAft>
              <a:buSzPts val="852"/>
              <a:buNone/>
            </a:pPr>
            <a:r>
              <a:rPr lang="fr" sz="1185">
                <a:solidFill>
                  <a:srgbClr val="202122"/>
                </a:solidFill>
                <a:highlight>
                  <a:srgbClr val="FFFFFF"/>
                </a:highlight>
                <a:latin typeface="Arial"/>
                <a:ea typeface="Arial"/>
                <a:cs typeface="Arial"/>
                <a:sym typeface="Arial"/>
              </a:rPr>
              <a:t>Si l’on perd l’image puis qu’on la retrouve on se sert du dernier objet instancié</a:t>
            </a:r>
            <a:endParaRPr sz="1185">
              <a:solidFill>
                <a:srgbClr val="202122"/>
              </a:solidFill>
              <a:highlight>
                <a:srgbClr val="FFFFFF"/>
              </a:highlight>
              <a:latin typeface="Arial"/>
              <a:ea typeface="Arial"/>
              <a:cs typeface="Arial"/>
              <a:sym typeface="Arial"/>
            </a:endParaRPr>
          </a:p>
          <a:p>
            <a:pPr indent="0" lvl="0" marL="0" rtl="0" algn="l">
              <a:lnSpc>
                <a:spcPct val="95000"/>
              </a:lnSpc>
              <a:spcBef>
                <a:spcPts val="1200"/>
              </a:spcBef>
              <a:spcAft>
                <a:spcPts val="0"/>
              </a:spcAft>
              <a:buSzPts val="852"/>
              <a:buNone/>
            </a:pPr>
            <a:r>
              <a:rPr lang="fr" sz="1185">
                <a:solidFill>
                  <a:srgbClr val="202122"/>
                </a:solidFill>
                <a:highlight>
                  <a:srgbClr val="FFFFFF"/>
                </a:highlight>
                <a:latin typeface="Arial"/>
                <a:ea typeface="Arial"/>
                <a:cs typeface="Arial"/>
                <a:sym typeface="Arial"/>
              </a:rPr>
              <a:t>On remarque que l’on peut faire un fonction d’apparition d’objet en lui donnant juste le numéro de l’objet dans le tableau, et on fait évoluer ce </a:t>
            </a:r>
            <a:r>
              <a:rPr lang="fr" sz="1185">
                <a:solidFill>
                  <a:srgbClr val="202122"/>
                </a:solidFill>
                <a:highlight>
                  <a:srgbClr val="FFFFFF"/>
                </a:highlight>
                <a:latin typeface="Arial"/>
                <a:ea typeface="Arial"/>
                <a:cs typeface="Arial"/>
                <a:sym typeface="Arial"/>
              </a:rPr>
              <a:t>numéro</a:t>
            </a:r>
            <a:r>
              <a:rPr lang="fr" sz="1185">
                <a:solidFill>
                  <a:srgbClr val="202122"/>
                </a:solidFill>
                <a:highlight>
                  <a:srgbClr val="FFFFFF"/>
                </a:highlight>
                <a:latin typeface="Arial"/>
                <a:ea typeface="Arial"/>
                <a:cs typeface="Arial"/>
                <a:sym typeface="Arial"/>
              </a:rPr>
              <a:t> en fonction des clics sur le bouton.</a:t>
            </a:r>
            <a:endParaRPr sz="1185">
              <a:solidFill>
                <a:srgbClr val="202122"/>
              </a:solidFill>
              <a:highlight>
                <a:srgbClr val="FFFFFF"/>
              </a:highlight>
              <a:latin typeface="Arial"/>
              <a:ea typeface="Arial"/>
              <a:cs typeface="Arial"/>
              <a:sym typeface="Arial"/>
            </a:endParaRPr>
          </a:p>
          <a:p>
            <a:pPr indent="0" lvl="0" marL="0" rtl="0" algn="l">
              <a:lnSpc>
                <a:spcPct val="95000"/>
              </a:lnSpc>
              <a:spcBef>
                <a:spcPts val="1200"/>
              </a:spcBef>
              <a:spcAft>
                <a:spcPts val="1200"/>
              </a:spcAft>
              <a:buSzPts val="852"/>
              <a:buNone/>
            </a:pPr>
            <a:r>
              <a:rPr lang="fr" sz="1185">
                <a:solidFill>
                  <a:srgbClr val="202122"/>
                </a:solidFill>
                <a:highlight>
                  <a:srgbClr val="FFFFFF"/>
                </a:highlight>
                <a:latin typeface="Arial"/>
                <a:ea typeface="Arial"/>
                <a:cs typeface="Arial"/>
                <a:sym typeface="Arial"/>
              </a:rPr>
              <a:t>Attention il faut penser à rendre le bouton inutilisable quand il n’y a pas d’objet visible.</a:t>
            </a:r>
            <a:endParaRPr sz="1185">
              <a:solidFill>
                <a:srgbClr val="202122"/>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Exercices 3 :</a:t>
            </a:r>
            <a:endParaRPr sz="2400">
              <a:latin typeface="Roboto"/>
              <a:ea typeface="Roboto"/>
              <a:cs typeface="Roboto"/>
              <a:sym typeface="Roboto"/>
            </a:endParaRPr>
          </a:p>
        </p:txBody>
      </p:sp>
      <p:sp>
        <p:nvSpPr>
          <p:cNvPr id="142" name="Google Shape;142;p21"/>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(Suite)</a:t>
            </a:r>
            <a:endParaRPr sz="1800">
              <a:latin typeface="Roboto"/>
              <a:ea typeface="Roboto"/>
              <a:cs typeface="Roboto"/>
              <a:sym typeface="Roboto"/>
            </a:endParaRPr>
          </a:p>
        </p:txBody>
      </p:sp>
      <p:sp>
        <p:nvSpPr>
          <p:cNvPr id="143" name="Google Shape;143;p21"/>
          <p:cNvSpPr txBox="1"/>
          <p:nvPr>
            <p:ph idx="1" type="body"/>
          </p:nvPr>
        </p:nvSpPr>
        <p:spPr>
          <a:xfrm>
            <a:off x="729450" y="2078875"/>
            <a:ext cx="7688700" cy="27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u="sng">
                <a:solidFill>
                  <a:srgbClr val="202122"/>
                </a:solidFill>
                <a:highlight>
                  <a:srgbClr val="FFFFFF"/>
                </a:highlight>
                <a:latin typeface="Arial"/>
                <a:ea typeface="Arial"/>
                <a:cs typeface="Arial"/>
                <a:sym typeface="Arial"/>
              </a:rPr>
              <a:t>Objectif :</a:t>
            </a:r>
            <a:r>
              <a:rPr lang="fr" sz="1400">
                <a:solidFill>
                  <a:srgbClr val="202122"/>
                </a:solidFill>
                <a:highlight>
                  <a:srgbClr val="FFFFFF"/>
                </a:highlight>
                <a:latin typeface="Arial"/>
                <a:ea typeface="Arial"/>
                <a:cs typeface="Arial"/>
                <a:sym typeface="Arial"/>
              </a:rPr>
              <a:t> </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fr" sz="1400">
                <a:solidFill>
                  <a:srgbClr val="202122"/>
                </a:solidFill>
                <a:highlight>
                  <a:srgbClr val="FFFFFF"/>
                </a:highlight>
                <a:latin typeface="Arial"/>
                <a:ea typeface="Arial"/>
                <a:cs typeface="Arial"/>
                <a:sym typeface="Arial"/>
              </a:rPr>
              <a:t>Reconnaître une image, faire </a:t>
            </a:r>
            <a:r>
              <a:rPr lang="fr" sz="1400">
                <a:solidFill>
                  <a:srgbClr val="202122"/>
                </a:solidFill>
                <a:highlight>
                  <a:srgbClr val="FFFFFF"/>
                </a:highlight>
                <a:latin typeface="Arial"/>
                <a:ea typeface="Arial"/>
                <a:cs typeface="Arial"/>
                <a:sym typeface="Arial"/>
              </a:rPr>
              <a:t>apparaître</a:t>
            </a:r>
            <a:r>
              <a:rPr lang="fr" sz="1400">
                <a:solidFill>
                  <a:srgbClr val="202122"/>
                </a:solidFill>
                <a:highlight>
                  <a:srgbClr val="FFFFFF"/>
                </a:highlight>
                <a:latin typeface="Arial"/>
                <a:ea typeface="Arial"/>
                <a:cs typeface="Arial"/>
                <a:sym typeface="Arial"/>
              </a:rPr>
              <a:t> le plateau de mastermind. Il n’est pas encore nécessaire de pouvoir y jouer.</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fr" sz="1400" u="sng">
                <a:solidFill>
                  <a:srgbClr val="202122"/>
                </a:solidFill>
                <a:highlight>
                  <a:srgbClr val="FFFFFF"/>
                </a:highlight>
                <a:latin typeface="Arial"/>
                <a:ea typeface="Arial"/>
                <a:cs typeface="Arial"/>
                <a:sym typeface="Arial"/>
              </a:rPr>
              <a:t>Fonction attendues :</a:t>
            </a:r>
            <a:endParaRPr sz="1400" u="sng">
              <a:solidFill>
                <a:srgbClr val="202122"/>
              </a:solidFill>
              <a:highlight>
                <a:srgbClr val="FFFFFF"/>
              </a:highlight>
              <a:latin typeface="Arial"/>
              <a:ea typeface="Arial"/>
              <a:cs typeface="Arial"/>
              <a:sym typeface="Arial"/>
            </a:endParaRPr>
          </a:p>
          <a:p>
            <a:pPr indent="-317500" lvl="0" marL="457200" rtl="0" algn="l">
              <a:spcBef>
                <a:spcPts val="120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reconnaissance d’une image et d’une seule</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apparition du mastermind</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si on perd de vue l’image le mastermind </a:t>
            </a:r>
            <a:r>
              <a:rPr lang="fr" sz="1400">
                <a:solidFill>
                  <a:srgbClr val="202122"/>
                </a:solidFill>
                <a:highlight>
                  <a:srgbClr val="FFFFFF"/>
                </a:highlight>
                <a:latin typeface="Arial"/>
                <a:ea typeface="Arial"/>
                <a:cs typeface="Arial"/>
                <a:sym typeface="Arial"/>
              </a:rPr>
              <a:t>disparaît</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si on revient vers l’image le mastermind </a:t>
            </a:r>
            <a:r>
              <a:rPr lang="fr" sz="1400">
                <a:solidFill>
                  <a:srgbClr val="202122"/>
                </a:solidFill>
                <a:highlight>
                  <a:srgbClr val="FFFFFF"/>
                </a:highlight>
                <a:latin typeface="Arial"/>
                <a:ea typeface="Arial"/>
                <a:cs typeface="Arial"/>
                <a:sym typeface="Arial"/>
              </a:rPr>
              <a:t>réapparaît</a:t>
            </a:r>
            <a:r>
              <a:rPr lang="fr" sz="1400">
                <a:solidFill>
                  <a:srgbClr val="202122"/>
                </a:solidFill>
                <a:highlight>
                  <a:srgbClr val="FFFFFF"/>
                </a:highlight>
                <a:latin typeface="Arial"/>
                <a:ea typeface="Arial"/>
                <a:cs typeface="Arial"/>
                <a:sym typeface="Arial"/>
              </a:rPr>
              <a:t> dans le même état d’avancement </a:t>
            </a:r>
            <a:endParaRPr sz="1400">
              <a:solidFill>
                <a:srgbClr val="202122"/>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