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9" r:id="rId6"/>
    <p:sldId id="25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D3BA9-F525-2E4F-BB41-B3B901E5DB9D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3A356-DD59-4949-89F2-F2F5B5E2D6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11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2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5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8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0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26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C0DC-8C56-294F-B00F-DBD26C154F6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6676-5627-7946-AAC2-E1970E138E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9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of PID control on the 9-reservoir </a:t>
            </a:r>
            <a:r>
              <a:rPr lang="fr-FR" dirty="0" err="1" smtClean="0"/>
              <a:t>grid</a:t>
            </a:r>
            <a:r>
              <a:rPr lang="fr-FR" dirty="0" smtClean="0"/>
              <a:t> network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Guilhem Mariotte</a:t>
            </a:r>
          </a:p>
          <a:p>
            <a:r>
              <a:rPr lang="fr-FR" dirty="0" smtClean="0"/>
              <a:t>12/06/2020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PID control for the 4 </a:t>
            </a:r>
            <a:r>
              <a:rPr lang="fr-FR" dirty="0" err="1" smtClean="0"/>
              <a:t>nodes</a:t>
            </a:r>
            <a:r>
              <a:rPr lang="fr-FR" dirty="0" smtClean="0"/>
              <a:t> to enter R5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5943600" cy="548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531144"/>
            <a:ext cx="4572000" cy="1828800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929938" y="4114801"/>
            <a:ext cx="4295274" cy="108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traffic</a:t>
            </a:r>
            <a:r>
              <a:rPr lang="fr-FR" dirty="0" smtClean="0"/>
              <a:t> conditions in R5, but </a:t>
            </a:r>
            <a:r>
              <a:rPr lang="fr-FR" dirty="0" err="1" smtClean="0"/>
              <a:t>worsen</a:t>
            </a:r>
            <a:r>
              <a:rPr lang="fr-FR" dirty="0" smtClean="0"/>
              <a:t> the conditions in R2, R4, R6 and R8. For the </a:t>
            </a:r>
            <a:r>
              <a:rPr lang="fr-FR" dirty="0" err="1" smtClean="0"/>
              <a:t>whole</a:t>
            </a:r>
            <a:r>
              <a:rPr lang="fr-FR" dirty="0" smtClean="0"/>
              <a:t> network, </a:t>
            </a:r>
            <a:r>
              <a:rPr lang="fr-FR" dirty="0" err="1" smtClean="0"/>
              <a:t>worse</a:t>
            </a:r>
            <a:r>
              <a:rPr lang="fr-FR" dirty="0" smtClean="0"/>
              <a:t> conditions.</a:t>
            </a:r>
          </a:p>
        </p:txBody>
      </p:sp>
    </p:spTree>
    <p:extLst>
      <p:ext uri="{BB962C8B-B14F-4D97-AF65-F5344CB8AC3E}">
        <p14:creationId xmlns:p14="http://schemas.microsoft.com/office/powerpoint/2010/main" val="13676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Reservoir</a:t>
            </a:r>
            <a:r>
              <a:rPr lang="fr-FR" dirty="0" smtClean="0"/>
              <a:t> network configuration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5546557"/>
            <a:ext cx="10515600" cy="630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/>
              <a:t>Reservoirs</a:t>
            </a:r>
            <a:r>
              <a:rPr lang="fr-FR" dirty="0" smtClean="0"/>
              <a:t> adjacent by </a:t>
            </a:r>
            <a:r>
              <a:rPr lang="fr-FR" dirty="0" err="1" smtClean="0"/>
              <a:t>their</a:t>
            </a:r>
            <a:r>
              <a:rPr lang="fr-FR" dirty="0" smtClean="0"/>
              <a:t> N-S-E-W faces, no trips in diagonal (</a:t>
            </a:r>
            <a:r>
              <a:rPr lang="fr-FR" dirty="0" err="1" smtClean="0"/>
              <a:t>like</a:t>
            </a:r>
            <a:r>
              <a:rPr lang="fr-FR" dirty="0" smtClean="0"/>
              <a:t> R1 to R5)</a:t>
            </a:r>
          </a:p>
          <a:p>
            <a:pPr marL="0" indent="0">
              <a:buNone/>
            </a:pPr>
            <a:r>
              <a:rPr lang="fr-FR" dirty="0" err="1" smtClean="0"/>
              <a:t>Two</a:t>
            </a:r>
            <a:r>
              <a:rPr lang="fr-FR" dirty="0" smtClean="0"/>
              <a:t> border </a:t>
            </a:r>
            <a:r>
              <a:rPr lang="fr-FR" dirty="0" err="1" smtClean="0"/>
              <a:t>nodes</a:t>
            </a:r>
            <a:r>
              <a:rPr lang="fr-FR" dirty="0" smtClean="0"/>
              <a:t> by </a:t>
            </a:r>
            <a:r>
              <a:rPr lang="fr-FR" dirty="0" err="1" smtClean="0"/>
              <a:t>reservoir</a:t>
            </a:r>
            <a:r>
              <a:rPr lang="fr-FR" dirty="0" smtClean="0"/>
              <a:t> border: one for </a:t>
            </a:r>
            <a:r>
              <a:rPr lang="fr-FR" dirty="0" err="1" smtClean="0"/>
              <a:t>each</a:t>
            </a:r>
            <a:r>
              <a:rPr lang="fr-FR" dirty="0" smtClean="0"/>
              <a:t> flow direction (</a:t>
            </a:r>
            <a:r>
              <a:rPr lang="fr-FR" dirty="0" err="1" smtClean="0"/>
              <a:t>eg</a:t>
            </a:r>
            <a:r>
              <a:rPr lang="fr-FR" dirty="0" smtClean="0"/>
              <a:t>, </a:t>
            </a:r>
            <a:r>
              <a:rPr lang="fr-FR" dirty="0" err="1" smtClean="0"/>
              <a:t>node</a:t>
            </a:r>
            <a:r>
              <a:rPr lang="fr-FR" dirty="0" smtClean="0"/>
              <a:t> 49 = R2 to R5, </a:t>
            </a:r>
            <a:r>
              <a:rPr lang="fr-FR" dirty="0" err="1" smtClean="0"/>
              <a:t>node</a:t>
            </a:r>
            <a:r>
              <a:rPr lang="fr-FR" dirty="0" smtClean="0"/>
              <a:t> 50 = R5 to R2)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" y="1479884"/>
            <a:ext cx="4572000" cy="36576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05" y="1479884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Demand</a:t>
            </a:r>
            <a:r>
              <a:rPr lang="fr-FR" dirty="0" smtClean="0"/>
              <a:t> scenario (</a:t>
            </a:r>
            <a:r>
              <a:rPr lang="fr-FR" dirty="0" err="1" smtClean="0"/>
              <a:t>reference</a:t>
            </a:r>
            <a:r>
              <a:rPr lang="fr-FR" dirty="0" smtClean="0"/>
              <a:t> scenario)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5546557"/>
            <a:ext cx="11077575" cy="630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and destination </a:t>
            </a:r>
            <a:r>
              <a:rPr lang="fr-FR" dirty="0" err="1" smtClean="0"/>
              <a:t>nodes</a:t>
            </a:r>
            <a:r>
              <a:rPr lang="fr-FR" dirty="0" smtClean="0"/>
              <a:t> are not </a:t>
            </a:r>
            <a:r>
              <a:rPr lang="fr-FR" dirty="0" err="1" smtClean="0"/>
              <a:t>used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external</a:t>
            </a:r>
            <a:r>
              <a:rPr lang="fr-FR" dirty="0" smtClean="0"/>
              <a:t> entry and exit </a:t>
            </a:r>
            <a:r>
              <a:rPr lang="fr-FR" dirty="0" err="1" smtClean="0"/>
              <a:t>nodes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No </a:t>
            </a:r>
            <a:r>
              <a:rPr lang="fr-FR" dirty="0" err="1" smtClean="0"/>
              <a:t>internal</a:t>
            </a:r>
            <a:r>
              <a:rPr lang="fr-FR" dirty="0" smtClean="0"/>
              <a:t> trips, </a:t>
            </a:r>
            <a:r>
              <a:rPr lang="fr-FR" dirty="0" err="1" smtClean="0"/>
              <a:t>only</a:t>
            </a:r>
            <a:r>
              <a:rPr lang="fr-FR" dirty="0" smtClean="0"/>
              <a:t> trips </a:t>
            </a:r>
            <a:r>
              <a:rPr lang="fr-FR" dirty="0" err="1" smtClean="0"/>
              <a:t>crossing</a:t>
            </a:r>
            <a:r>
              <a:rPr lang="fr-FR" dirty="0" smtClean="0"/>
              <a:t> the </a:t>
            </a:r>
            <a:r>
              <a:rPr lang="fr-FR" dirty="0" err="1" smtClean="0"/>
              <a:t>whole</a:t>
            </a:r>
            <a:r>
              <a:rPr lang="fr-FR" dirty="0" smtClean="0"/>
              <a:t> network. 32 macro routes in total (succession of </a:t>
            </a:r>
            <a:r>
              <a:rPr lang="fr-FR" dirty="0" err="1" smtClean="0"/>
              <a:t>nodes</a:t>
            </a:r>
            <a:r>
              <a:rPr lang="fr-FR" dirty="0" smtClean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3" y="1690688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2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MFD fit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Symuvia</a:t>
            </a:r>
            <a:r>
              <a:rPr lang="fr-FR" dirty="0" smtClean="0"/>
              <a:t> outputs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4" y="1371600"/>
            <a:ext cx="5943600" cy="5486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44" y="1371600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7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Symuvia</a:t>
            </a:r>
            <a:r>
              <a:rPr lang="fr-FR" dirty="0" smtClean="0"/>
              <a:t> outputs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5943600" cy="548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1600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6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21105"/>
            <a:ext cx="10515600" cy="6075948"/>
          </a:xfrm>
        </p:spPr>
        <p:txBody>
          <a:bodyPr>
            <a:normAutofit/>
          </a:bodyPr>
          <a:lstStyle/>
          <a:p>
            <a:r>
              <a:rPr lang="fr-FR" dirty="0" smtClean="0"/>
              <a:t>Good match for accumulation </a:t>
            </a:r>
            <a:r>
              <a:rPr lang="fr-FR" dirty="0" err="1" smtClean="0"/>
              <a:t>evolution</a:t>
            </a:r>
            <a:r>
              <a:rPr lang="fr-FR" dirty="0" smtClean="0"/>
              <a:t>,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accurate</a:t>
            </a:r>
            <a:r>
              <a:rPr lang="fr-FR" dirty="0" smtClean="0"/>
              <a:t> for </a:t>
            </a:r>
            <a:r>
              <a:rPr lang="fr-FR" dirty="0" err="1" smtClean="0"/>
              <a:t>mean</a:t>
            </a:r>
            <a:r>
              <a:rPr lang="fr-FR" dirty="0" smtClean="0"/>
              <a:t> speed </a:t>
            </a:r>
            <a:r>
              <a:rPr lang="fr-FR" dirty="0" err="1" smtClean="0"/>
              <a:t>evolution</a:t>
            </a:r>
            <a:endParaRPr lang="fr-FR" dirty="0" smtClean="0"/>
          </a:p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the MFD simulation: accumulation-</a:t>
            </a:r>
            <a:r>
              <a:rPr lang="fr-FR" dirty="0" err="1" smtClean="0"/>
              <a:t>based</a:t>
            </a:r>
            <a:r>
              <a:rPr lang="fr-FR" dirty="0" smtClean="0"/>
              <a:t> or trip-</a:t>
            </a:r>
            <a:r>
              <a:rPr lang="fr-FR" dirty="0" err="1" smtClean="0"/>
              <a:t>based</a:t>
            </a:r>
            <a:r>
              <a:rPr lang="fr-FR" dirty="0" smtClean="0"/>
              <a:t>. </a:t>
            </a:r>
            <a:r>
              <a:rPr lang="fr-FR" dirty="0" err="1" smtClean="0"/>
              <a:t>Although</a:t>
            </a:r>
            <a:r>
              <a:rPr lang="fr-FR" dirty="0"/>
              <a:t> </a:t>
            </a:r>
            <a:r>
              <a:rPr lang="fr-FR" dirty="0" err="1" smtClean="0"/>
              <a:t>slightly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are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trip-</a:t>
            </a:r>
            <a:r>
              <a:rPr lang="fr-FR" dirty="0" err="1" smtClean="0"/>
              <a:t>based</a:t>
            </a:r>
            <a:r>
              <a:rPr lang="fr-FR" dirty="0" smtClean="0"/>
              <a:t> one, </a:t>
            </a:r>
            <a:r>
              <a:rPr lang="fr-FR" dirty="0" err="1" smtClean="0"/>
              <a:t>only</a:t>
            </a:r>
            <a:r>
              <a:rPr lang="fr-FR" dirty="0" smtClean="0"/>
              <a:t> the accumulation-</a:t>
            </a:r>
            <a:r>
              <a:rPr lang="fr-FR" dirty="0" err="1" smtClean="0"/>
              <a:t>based</a:t>
            </a:r>
            <a:r>
              <a:rPr lang="fr-FR" dirty="0" smtClean="0"/>
              <a:t> model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as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faster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(a few seconds vs a few minutes for the trip-</a:t>
            </a:r>
            <a:r>
              <a:rPr lang="fr-FR" dirty="0" err="1" smtClean="0"/>
              <a:t>based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936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PID control for the 4 </a:t>
            </a:r>
            <a:r>
              <a:rPr lang="fr-FR" dirty="0" err="1" smtClean="0"/>
              <a:t>nodes</a:t>
            </a:r>
            <a:r>
              <a:rPr lang="fr-FR" dirty="0" smtClean="0"/>
              <a:t> to enter R5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5943600" cy="5486400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7058526" y="1891047"/>
            <a:ext cx="4295274" cy="1566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/>
              <a:t>Setpoint</a:t>
            </a:r>
            <a:r>
              <a:rPr lang="fr-FR" dirty="0" smtClean="0"/>
              <a:t> = 1000 </a:t>
            </a:r>
            <a:r>
              <a:rPr lang="fr-FR" dirty="0" err="1" smtClean="0"/>
              <a:t>veh</a:t>
            </a:r>
            <a:r>
              <a:rPr lang="fr-FR" dirty="0" smtClean="0"/>
              <a:t> (</a:t>
            </a:r>
            <a:r>
              <a:rPr lang="fr-FR" dirty="0" err="1" smtClean="0"/>
              <a:t>critical</a:t>
            </a:r>
            <a:r>
              <a:rPr lang="fr-FR" dirty="0" smtClean="0"/>
              <a:t> accumulation of R5)</a:t>
            </a:r>
          </a:p>
          <a:p>
            <a:pPr marL="0" indent="0">
              <a:buNone/>
            </a:pPr>
            <a:r>
              <a:rPr lang="fr-FR" dirty="0" err="1" smtClean="0"/>
              <a:t>Kp</a:t>
            </a:r>
            <a:r>
              <a:rPr lang="fr-FR" dirty="0" smtClean="0"/>
              <a:t> = 0.008</a:t>
            </a:r>
          </a:p>
          <a:p>
            <a:pPr marL="0" indent="0">
              <a:buNone/>
            </a:pPr>
            <a:r>
              <a:rPr lang="fr-FR" dirty="0" smtClean="0"/>
              <a:t>Ki = 0</a:t>
            </a:r>
          </a:p>
          <a:p>
            <a:pPr marL="0" indent="0">
              <a:buNone/>
            </a:pPr>
            <a:r>
              <a:rPr lang="fr-FR" dirty="0" err="1" smtClean="0"/>
              <a:t>Kd</a:t>
            </a:r>
            <a:r>
              <a:rPr lang="fr-FR" dirty="0" smtClean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4577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PID control for the 4 </a:t>
            </a:r>
            <a:r>
              <a:rPr lang="fr-FR" dirty="0" err="1" smtClean="0"/>
              <a:t>nodes</a:t>
            </a:r>
            <a:r>
              <a:rPr lang="fr-FR" dirty="0" smtClean="0"/>
              <a:t> to enter R5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5943600" cy="548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1600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PID control for the 4 </a:t>
            </a:r>
            <a:r>
              <a:rPr lang="fr-FR" dirty="0" err="1" smtClean="0"/>
              <a:t>nodes</a:t>
            </a:r>
            <a:r>
              <a:rPr lang="fr-FR" dirty="0" smtClean="0"/>
              <a:t> to enter R5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5" y="1414463"/>
            <a:ext cx="4572000" cy="36576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55" y="1414463"/>
            <a:ext cx="5943600" cy="3657600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5289883" y="5673811"/>
            <a:ext cx="4295274" cy="447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The </a:t>
            </a:r>
            <a:r>
              <a:rPr lang="fr-FR" dirty="0" err="1" smtClean="0"/>
              <a:t>node</a:t>
            </a:r>
            <a:r>
              <a:rPr lang="fr-FR" dirty="0" smtClean="0"/>
              <a:t> max flow </a:t>
            </a:r>
            <a:r>
              <a:rPr lang="fr-FR" dirty="0" err="1" smtClean="0"/>
              <a:t>given</a:t>
            </a:r>
            <a:r>
              <a:rPr lang="fr-FR" dirty="0" smtClean="0"/>
              <a:t> by the </a:t>
            </a:r>
            <a:r>
              <a:rPr lang="fr-FR" dirty="0" err="1" smtClean="0"/>
              <a:t>controler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in light gray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0049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272</Words>
  <Application>Microsoft Macintosh PowerPoint</Application>
  <PresentationFormat>Grand écran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Thème Office</vt:lpstr>
      <vt:lpstr>Test of PID control on the 9-reservoir grid network</vt:lpstr>
      <vt:lpstr>Reservoir network configuration</vt:lpstr>
      <vt:lpstr>Demand scenario (reference scenario)</vt:lpstr>
      <vt:lpstr>MFD fit from Symuvia outputs</vt:lpstr>
      <vt:lpstr>Comparison with Symuvia outputs</vt:lpstr>
      <vt:lpstr>Présentation PowerPoint</vt:lpstr>
      <vt:lpstr>PID control for the 4 nodes to enter R5</vt:lpstr>
      <vt:lpstr>PID control for the 4 nodes to enter R5</vt:lpstr>
      <vt:lpstr>PID control for the 4 nodes to enter R5</vt:lpstr>
      <vt:lpstr>PID control for the 4 nodes to enter R5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Sergio Batista</dc:creator>
  <cp:lastModifiedBy>Sergio Batista</cp:lastModifiedBy>
  <cp:revision>36</cp:revision>
  <cp:lastPrinted>2020-06-13T02:45:40Z</cp:lastPrinted>
  <dcterms:created xsi:type="dcterms:W3CDTF">2020-05-09T00:48:25Z</dcterms:created>
  <dcterms:modified xsi:type="dcterms:W3CDTF">2020-06-13T03:02:23Z</dcterms:modified>
</cp:coreProperties>
</file>