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swald Medium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Medium-bold.fntdata"/><Relationship Id="rId10" Type="http://schemas.openxmlformats.org/officeDocument/2006/relationships/slide" Target="slides/slide5.xml"/><Relationship Id="rId21" Type="http://schemas.openxmlformats.org/officeDocument/2006/relationships/font" Target="fonts/OswaldMedium-regular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d12d3ea2e_1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d12d3ea2e_1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d12d3ea2e_1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d12d3ea2e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d12d3ea2e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d12d3ea2e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d12d3ea2e_1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d12d3ea2e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d12d3ea2e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d12d3ea2e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d12d3ea2e_1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d12d3ea2e_1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d12d3ea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d12d3ea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d12d3ea2e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d12d3ea2e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cf19b4de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cf19b4de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d12d3ea2e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d12d3ea2e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d12d3ea2e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d12d3ea2e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d12d3ea2e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d12d3ea2e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d12d3ea2e_1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d12d3ea2e_1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d12d3ea2e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d12d3ea2e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ode/hiteshpradhan1408/creditcard-fraud-classification" TargetMode="External"/><Relationship Id="rId4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3C4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0"/>
            <a:ext cx="4762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4100" y="1679675"/>
            <a:ext cx="446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PROJETO INTEGRADOR III</a:t>
            </a:r>
            <a:endParaRPr b="1" sz="2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2625" y="2264675"/>
            <a:ext cx="446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Aplicando Modelos de Classificação para detecção de fraudes em transações com cartão de crédito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100" y="4276000"/>
            <a:ext cx="674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Grupo 4: Andreia Bacic, Alex Pivato, Guilherme A. C. Butzke, João Victor Viana e Lucas Gentile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506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204500" y="113200"/>
            <a:ext cx="47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KNEIGHBORS CLASSIFIER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272526" y="749275"/>
            <a:ext cx="17742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175" y="749275"/>
            <a:ext cx="5634826" cy="385432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264850" y="974975"/>
            <a:ext cx="3351600" cy="3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 o modelo de classificação KNeighbors Classifier observamos que há uma acurácia de 99% em teste, obtendo 14.821 de acertos de um total de 15.000 previsões, errando 179.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Verdadeiro positivo (TP): previmos corretamente que as transações não são fraudes (13506)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Falso positivo (FP): previmos que as transações não eram  fraudes, porém eram fraudes (172)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Falso verdadeiro (TN): previmos corretamente que as transações são fraudes (1315)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Falso negativo (FN): previmos que as transações eram  fraudes, porém NÃO eram fraudes (7)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3C4D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/>
        </p:nvSpPr>
        <p:spPr>
          <a:xfrm>
            <a:off x="204500" y="113200"/>
            <a:ext cx="47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DECISION TREE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257176" y="605800"/>
            <a:ext cx="17742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264850" y="974975"/>
            <a:ext cx="3351600" cy="3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 o modelo de classificação Decision Tree observamos que há uma acurácia de 99% em teste, obtendo 14.979 de acertos de um total de 15.000 previsões, errando 21.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Verdadeiro positivo (TP): previmos corretamente que as transações não são fraudes (13678)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Falso positivo (FP): previmos que as transações não eram  fraudes, porém eram fraudes (18)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Falso verdadeiro (TN): previmos corretamente que as transações são fraudes (1301)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Falso negativo (FN): previmos que as transações eram  fraudes, porém NÃO eram fraudes (3)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850" y="974975"/>
            <a:ext cx="5222753" cy="348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506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204500" y="113200"/>
            <a:ext cx="47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CURVA ROC DOS MODELOS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257176" y="542200"/>
            <a:ext cx="17742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257175" y="974975"/>
            <a:ext cx="3657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 maior parte dos modelos apresentaram a curva ROC próxima da linha “perfect”, sendo que o modelo de Logistic Regression é mais próxima a linha “random”. 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Random (chance) Prediction: AUROC = 0.500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Regression: AUROC = 0.980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Random Forest: AUROC = 1.000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KNeighbors Classifier: AUROC = 0.991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Decision Tree: AUROC = 0.997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375" y="1437400"/>
            <a:ext cx="5249976" cy="36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3C4D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204500" y="113200"/>
            <a:ext cx="47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RESUMO DAS MÉTRICAS DOS MODELOS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257176" y="542200"/>
            <a:ext cx="17742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375" y="2053050"/>
            <a:ext cx="469582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287900" y="1045725"/>
            <a:ext cx="36579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 todos os modelos testados foram coletadas as métricas acurácia de treino  e teste, recall, curva auc e F1 score. Notamos que para os modelos de classificação Random Forest e Decision Tree, foram os que obtiveram melhor Recall, indicando maior sensibilidade a resultados positivos.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Também observamos que a métrica F1 score para os modelos Randon Forest e Decision Tree também é alta, confirmando que ambos foram os que tiveram melhor resultado.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506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128300" y="113200"/>
            <a:ext cx="47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CALIBRAÇÃO DOS MODELOS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257175" y="542200"/>
            <a:ext cx="21150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257175" y="674875"/>
            <a:ext cx="3657900" cy="3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Além dos modelos treinados descritos </a:t>
            </a: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anteriormente, também</a:t>
            </a: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traçamos curvas de calibração (diagramas de confiabilidade) adicionando o modelo Naive Bayes e abaixo o histograma mostrando a distribuição das </a:t>
            </a: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probabilidades</a:t>
            </a: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previstas.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Observamos que os modelos RandomForest, KNeighbors e Decision T</a:t>
            </a: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ree tendem a empurrar as probabilidades para 0 ou 1 (ver histograma).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 modelo Naive Bayes vemos que a curva de calibração tende a uma forma sigmóide característica, indicando que o classificador está pouco confiante, podendo retornar probabilidades mais próximas de 0 ou 1.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525" y="113200"/>
            <a:ext cx="5143501" cy="503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3C4D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149525" y="120275"/>
            <a:ext cx="47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CONCLUSÕES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257176" y="542200"/>
            <a:ext cx="17742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275925" y="735800"/>
            <a:ext cx="46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481100" y="8914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29263" r="0" t="0"/>
          <a:stretch/>
        </p:blipFill>
        <p:spPr>
          <a:xfrm>
            <a:off x="5151176" y="1342200"/>
            <a:ext cx="3770148" cy="354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275925" y="1004450"/>
            <a:ext cx="46482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Todos os modelos treinados trouxeram boas previsões, porém como o conjunto de dados é desbalanceado a métrica F1 score, que é a média harmônica entre Recall e Precision, neste caso é a que teve maior peso em nossa análise. 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Portanto o modelo de classificação RandomForest seguido pelo Decision Tree, foram os que tiveram melhor desempenho levando em consideração o F1score.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506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03275" y="1556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RESUMO DA APRESENTAÇÃO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95250" y="648250"/>
            <a:ext cx="27309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95250" y="817450"/>
            <a:ext cx="86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C871"/>
                </a:solidFill>
                <a:latin typeface="Oswald"/>
                <a:ea typeface="Oswald"/>
                <a:cs typeface="Oswald"/>
                <a:sym typeface="Oswald"/>
              </a:rPr>
              <a:t>PRINCIPAIS TÓPICOS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03475" y="1156150"/>
            <a:ext cx="39543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Objetivo.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Sobre os dados e análise exploratória.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Balanceamento dos dados.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Logistic Regression.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Random Forest</a:t>
            </a: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KNeighbors Classifier</a:t>
            </a: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Decision Tree Classifier.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Curva ROC dos modelos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Resumo das métricas dos modelos.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Comparação de Calibração de Classificadores</a:t>
            </a:r>
            <a:endParaRPr sz="1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Conclusões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8164" l="0" r="0" t="0"/>
          <a:stretch/>
        </p:blipFill>
        <p:spPr>
          <a:xfrm>
            <a:off x="5024325" y="1039850"/>
            <a:ext cx="3682550" cy="33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1205275"/>
            <a:ext cx="326023" cy="2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1544017"/>
            <a:ext cx="326023" cy="2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1882759"/>
            <a:ext cx="326023" cy="2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2221502"/>
            <a:ext cx="326023" cy="2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2560244"/>
            <a:ext cx="326023" cy="2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2898986"/>
            <a:ext cx="326023" cy="2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3237728"/>
            <a:ext cx="326023" cy="2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3576471"/>
            <a:ext cx="326023" cy="2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3915213"/>
            <a:ext cx="326023" cy="2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4253955"/>
            <a:ext cx="326023" cy="25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275" y="4592697"/>
            <a:ext cx="326023" cy="25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3C4D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403275" y="1556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OBJETIVO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66950" y="648250"/>
            <a:ext cx="27309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48300" y="1879050"/>
            <a:ext cx="422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 objetivo do Projeto é criar e avaliar modelos de modelos de classificação que possam prever probabilidade de transações de cartões de crédito serem fraudes.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050" y="1353625"/>
            <a:ext cx="3660626" cy="24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506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248575" y="84900"/>
            <a:ext cx="594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DADOS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08326" y="501300"/>
            <a:ext cx="17742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248576" y="592494"/>
            <a:ext cx="561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C871"/>
                </a:solidFill>
                <a:latin typeface="Oswald"/>
                <a:ea typeface="Oswald"/>
                <a:cs typeface="Oswald"/>
                <a:sym typeface="Oswald"/>
              </a:rPr>
              <a:t>COMO OS DADOS FORAM SELECIONADOS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47600" y="786369"/>
            <a:ext cx="60936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Foi selecionado um arquivo do kaggle que contém informações de transações de cartão de crédito.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1- O arquivo está no link abaixo: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u="sng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https://www.kaggle.com/code/hiteshpradhan1408/creditcard-fraud-classification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2 - As colunas do arquivo são: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Distância do local da transação até o endereço do dono do cartão (distancefromhome);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Distância do local da transação até o local da transação anterior (distancefromlast_transaction);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Proporção do preço da transação em relação ao preço médio de transações  (ratiotomedianpurchaseprice);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Transação ocorreu ou não no mesmo estabelecimento (</a:t>
            </a: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repeat_retailer);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Transação realizada ou não usando chip - cartão de crédito (used_chip).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Transação realizada ou não usando número PIN (usedpinnumber);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Transação é ou não uma compra online (online_order);.</a:t>
            </a:r>
            <a:endParaRPr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Transação é ou não fraudulenta (fraud).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000" y="3024550"/>
            <a:ext cx="2902799" cy="19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3C4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204500" y="113200"/>
            <a:ext cx="594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DADOS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264251" y="605800"/>
            <a:ext cx="17742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204501" y="796225"/>
            <a:ext cx="561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C871"/>
                </a:solidFill>
                <a:latin typeface="Oswald"/>
                <a:ea typeface="Oswald"/>
                <a:cs typeface="Oswald"/>
                <a:sym typeface="Oswald"/>
              </a:rPr>
              <a:t>Análise Exploratória.</a:t>
            </a:r>
            <a:endParaRPr sz="1000">
              <a:solidFill>
                <a:srgbClr val="FFC87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4650" y="1404875"/>
            <a:ext cx="3831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Primeiramente foi analisada a correlação entre as features de conjunto de dados com a variável meta ‘fraud’.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Encontramos maior correlação com as variáveis: 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Proporção ao preço de compra da média (0,46)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Pedido Online (0,19)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Char char="●"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Distância de casa (0,19)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swald"/>
              <a:buChar char="●"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Distância da última transação (0,092)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350" y="964175"/>
            <a:ext cx="3446600" cy="391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506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204500" y="113200"/>
            <a:ext cx="594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DADOS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264251" y="605800"/>
            <a:ext cx="17742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204501" y="796225"/>
            <a:ext cx="561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C871"/>
                </a:solidFill>
                <a:latin typeface="Oswald"/>
                <a:ea typeface="Oswald"/>
                <a:cs typeface="Oswald"/>
                <a:sym typeface="Oswald"/>
              </a:rPr>
              <a:t>Balanceamento dos dados.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64250" y="1325350"/>
            <a:ext cx="83568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 quantidade de registros que correspondem aos dados fraudados no conjunto representa 8.7% do total, então os dados estão totalmente desbalanceados.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 resolver esse problema iremos usar a técnica UNDER-sampling dividindo a base de treino com 50% de dados fraudados e 50% de dados não fraudados.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5327750" y="2739500"/>
            <a:ext cx="3293400" cy="21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751" y="2958325"/>
            <a:ext cx="3163402" cy="21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720475" y="2739500"/>
            <a:ext cx="3293400" cy="21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47" y="2740928"/>
            <a:ext cx="3339827" cy="222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3C4D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204500" y="113200"/>
            <a:ext cx="594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DADOS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64251" y="605800"/>
            <a:ext cx="17742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264250" y="1178875"/>
            <a:ext cx="695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 base de dados foi reduzida para 50.000 registros, depois o split separando 30% dos dados para teste. Após o split foi feito o undersampling na base de treino.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64251" y="754788"/>
            <a:ext cx="561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C871"/>
                </a:solidFill>
                <a:latin typeface="Oswald"/>
                <a:ea typeface="Oswald"/>
                <a:cs typeface="Oswald"/>
                <a:sym typeface="Oswald"/>
              </a:rPr>
              <a:t>Balanceamento dos dados.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1503025" y="1988300"/>
            <a:ext cx="6137925" cy="2635900"/>
            <a:chOff x="578550" y="2149500"/>
            <a:chExt cx="6137925" cy="2635900"/>
          </a:xfrm>
        </p:grpSpPr>
        <p:sp>
          <p:nvSpPr>
            <p:cNvPr id="125" name="Google Shape;125;p19"/>
            <p:cNvSpPr/>
            <p:nvPr/>
          </p:nvSpPr>
          <p:spPr>
            <a:xfrm>
              <a:off x="578675" y="2149500"/>
              <a:ext cx="1286800" cy="2274200"/>
            </a:xfrm>
            <a:prstGeom prst="flowChartMagneticDisk">
              <a:avLst/>
            </a:prstGeom>
            <a:solidFill>
              <a:srgbClr val="FFE3B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954000" y="3065950"/>
              <a:ext cx="399300" cy="268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441788" y="2588338"/>
              <a:ext cx="999125" cy="1224025"/>
            </a:xfrm>
            <a:prstGeom prst="flowChartMagneticDisk">
              <a:avLst/>
            </a:prstGeom>
            <a:solidFill>
              <a:srgbClr val="FFE3B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FEFE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105608" y="2379471"/>
              <a:ext cx="967754" cy="842414"/>
            </a:xfrm>
            <a:prstGeom prst="flowChartMagneticDisk">
              <a:avLst/>
            </a:prstGeom>
            <a:solidFill>
              <a:srgbClr val="FFE3B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FEFE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4135650" y="3266921"/>
              <a:ext cx="967750" cy="1224025"/>
            </a:xfrm>
            <a:prstGeom prst="flowChartMagneticDisk">
              <a:avLst/>
            </a:prstGeom>
            <a:solidFill>
              <a:srgbClr val="FFE3B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FEFE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 rot="1066058">
              <a:off x="3560990" y="3404841"/>
              <a:ext cx="399138" cy="268778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 rot="-995767">
              <a:off x="3547223" y="2884033"/>
              <a:ext cx="399127" cy="268901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665000" y="2316746"/>
              <a:ext cx="999100" cy="946475"/>
            </a:xfrm>
            <a:prstGeom prst="flowChartMagneticDisk">
              <a:avLst/>
            </a:prstGeom>
            <a:solidFill>
              <a:srgbClr val="FFE3B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FEFE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717375" y="3861275"/>
              <a:ext cx="999100" cy="400200"/>
            </a:xfrm>
            <a:prstGeom prst="flowChartMagneticDisk">
              <a:avLst/>
            </a:prstGeom>
            <a:solidFill>
              <a:srgbClr val="FFE3B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FEFE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169525" y="2666275"/>
              <a:ext cx="399300" cy="268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200550" y="3790600"/>
              <a:ext cx="399300" cy="2688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578550" y="3204325"/>
              <a:ext cx="1248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1000000</a:t>
              </a:r>
              <a:endParaRPr/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2500799" y="3057438"/>
              <a:ext cx="8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50000</a:t>
              </a:r>
              <a:endParaRPr/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3306225" y="2149500"/>
              <a:ext cx="881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</a:rPr>
                <a:t>Split</a:t>
              </a:r>
              <a:endParaRPr b="1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</a:rPr>
                <a:t> 30%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139" name="Google Shape;139;p19"/>
            <p:cNvSpPr txBox="1"/>
            <p:nvPr/>
          </p:nvSpPr>
          <p:spPr>
            <a:xfrm>
              <a:off x="4128513" y="2340075"/>
              <a:ext cx="8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Teste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19"/>
            <p:cNvSpPr txBox="1"/>
            <p:nvPr/>
          </p:nvSpPr>
          <p:spPr>
            <a:xfrm>
              <a:off x="4158563" y="3293075"/>
              <a:ext cx="8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Treino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4099038" y="2753200"/>
              <a:ext cx="9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15000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4115213" y="3813825"/>
              <a:ext cx="9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35000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5717375" y="3562675"/>
              <a:ext cx="999100" cy="400200"/>
            </a:xfrm>
            <a:prstGeom prst="flowChartMagneticDisk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EFEFE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4744125" y="4385200"/>
              <a:ext cx="1602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lt1"/>
                  </a:solidFill>
                </a:rPr>
                <a:t>Undersampling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5697000" y="3457647"/>
              <a:ext cx="94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Treino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5718113" y="2295400"/>
              <a:ext cx="88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Teste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5717363" y="3790600"/>
              <a:ext cx="9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6172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5722175" y="2740850"/>
              <a:ext cx="9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</a:rPr>
                <a:t>15000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506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204500" y="113200"/>
            <a:ext cx="47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LOGISTIC REGRESSION</a:t>
            </a:r>
            <a:endParaRPr sz="2000">
              <a:solidFill>
                <a:srgbClr val="FFC87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57176" y="680175"/>
            <a:ext cx="17742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550" y="1000850"/>
            <a:ext cx="5357251" cy="35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204500" y="1085313"/>
            <a:ext cx="3641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 o modelo de Regressão Logística observamos que há uma acurácia de 93% em teste, obtendo 13.992 de acertos de um total de 15.000 previsões.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Verdadeiro positivo (TP): previmos corretamente que as transações não são fraudes (12741)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Falso positivo (FP): </a:t>
            </a: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previmos que as transações não eram  fraudes, porém eram fraudes (</a:t>
            </a: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937)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Falso verdadeiro (TN): </a:t>
            </a: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previmos corretamente que as transações são fraudes </a:t>
            </a: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(1251)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Falso negativo (FN): </a:t>
            </a: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previmos que as transações eram  fraudes, porém NÃO eram fraudes (</a:t>
            </a: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71)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3C4D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204500" y="113200"/>
            <a:ext cx="47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C871"/>
                </a:solidFill>
                <a:latin typeface="Oswald Medium"/>
                <a:ea typeface="Oswald Medium"/>
                <a:cs typeface="Oswald Medium"/>
                <a:sym typeface="Oswald Medium"/>
              </a:rPr>
              <a:t>RANDOM FOREST</a:t>
            </a:r>
            <a:endParaRPr sz="2000">
              <a:solidFill>
                <a:srgbClr val="FFC87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264851" y="664825"/>
            <a:ext cx="1774200" cy="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264850" y="974975"/>
            <a:ext cx="3351600" cy="3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 o modelo de classificação Random Forest observamos que há uma acurácia de 99% em teste, obtendo 14.973 de acertos de um total de 15.000 previsões, errando 27.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Verdadeiro positivo (TP): previmos corretamente que as transações não são fraudes (13671)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Falso positivo (FP): previmos que as transações não eram  fraudes, porém eram fraudes (25)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Falso verdadeiro (TN): previmos corretamente que as transações são fraudes (1302)</a:t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Falso negativo (FN): previmos que as transações eram  fraudes, porém NÃO eram fraudes (2)</a:t>
            </a:r>
            <a:endParaRPr sz="1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875" y="1030800"/>
            <a:ext cx="5222753" cy="348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