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1" r:id="rId10"/>
    <p:sldId id="262" r:id="rId11"/>
    <p:sldId id="269" r:id="rId12"/>
    <p:sldId id="270" r:id="rId13"/>
    <p:sldId id="271" r:id="rId14"/>
    <p:sldId id="263" r:id="rId15"/>
    <p:sldId id="264" r:id="rId16"/>
    <p:sldId id="272" r:id="rId17"/>
    <p:sldId id="273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4031-B4E4-44E8-8DA1-E573612BE8F0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E2C-26DC-4907-B4FE-EA1F90793FE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7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4031-B4E4-44E8-8DA1-E573612BE8F0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E2C-26DC-4907-B4FE-EA1F90793FE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6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4031-B4E4-44E8-8DA1-E573612BE8F0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E2C-26DC-4907-B4FE-EA1F90793FE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0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4031-B4E4-44E8-8DA1-E573612BE8F0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E2C-26DC-4907-B4FE-EA1F90793FE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4031-B4E4-44E8-8DA1-E573612BE8F0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E2C-26DC-4907-B4FE-EA1F90793FE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3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4031-B4E4-44E8-8DA1-E573612BE8F0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E2C-26DC-4907-B4FE-EA1F90793FE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4031-B4E4-44E8-8DA1-E573612BE8F0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E2C-26DC-4907-B4FE-EA1F90793FE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8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4031-B4E4-44E8-8DA1-E573612BE8F0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E2C-26DC-4907-B4FE-EA1F90793FE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6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4031-B4E4-44E8-8DA1-E573612BE8F0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E2C-26DC-4907-B4FE-EA1F90793FE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9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4031-B4E4-44E8-8DA1-E573612BE8F0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E2C-26DC-4907-B4FE-EA1F90793FE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4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4031-B4E4-44E8-8DA1-E573612BE8F0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E2C-26DC-4907-B4FE-EA1F90793FE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4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F4031-B4E4-44E8-8DA1-E573612BE8F0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9E2C-26DC-4907-B4FE-EA1F90793FE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9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9206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Indoor Location </a:t>
            </a:r>
            <a:b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</a:t>
            </a:r>
            <a:b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Wi-Fi Signals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9034" y="5712192"/>
            <a:ext cx="3624775" cy="758947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Guilherme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Ribeiro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7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Prediction</a:t>
            </a:r>
          </a:p>
          <a:p>
            <a:pPr lvl="1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SVM was chosen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877990"/>
              </p:ext>
            </p:extLst>
          </p:nvPr>
        </p:nvGraphicFramePr>
        <p:xfrm>
          <a:off x="6205727" y="2963380"/>
          <a:ext cx="4419342" cy="2793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01"/>
                <a:gridCol w="640096"/>
                <a:gridCol w="1042692"/>
                <a:gridCol w="1193409"/>
                <a:gridCol w="969644"/>
              </a:tblGrid>
              <a:tr h="55867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Reference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5867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58677"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Prediction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vert="vert270" anchor="ctr">
                    <a:lnT w="127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536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558677">
                <a:tc vMerge="1"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307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55867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268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589677"/>
              </p:ext>
            </p:extLst>
          </p:nvPr>
        </p:nvGraphicFramePr>
        <p:xfrm>
          <a:off x="838200" y="3748903"/>
          <a:ext cx="3770782" cy="1222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391"/>
                <a:gridCol w="1885391"/>
              </a:tblGrid>
              <a:tr h="606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Accuracy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Kappa</a:t>
                      </a:r>
                      <a:endParaRPr lang="en-US" sz="2400" dirty="0"/>
                    </a:p>
                  </a:txBody>
                  <a:tcPr anchor="ctr"/>
                </a:tc>
              </a:tr>
              <a:tr h="6153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0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68048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Floor predictions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316550"/>
              </p:ext>
            </p:extLst>
          </p:nvPr>
        </p:nvGraphicFramePr>
        <p:xfrm>
          <a:off x="644294" y="3149925"/>
          <a:ext cx="325562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813"/>
                <a:gridCol w="162781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Accuracy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Kappa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0.9720149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0.9603814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516673"/>
              </p:ext>
            </p:extLst>
          </p:nvPr>
        </p:nvGraphicFramePr>
        <p:xfrm>
          <a:off x="226806" y="3987987"/>
          <a:ext cx="3552533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4"/>
                <a:gridCol w="421964"/>
                <a:gridCol w="687364"/>
                <a:gridCol w="786721"/>
                <a:gridCol w="639210"/>
                <a:gridCol w="639210"/>
              </a:tblGrid>
              <a:tr h="225257">
                <a:tc>
                  <a:txBody>
                    <a:bodyPr/>
                    <a:lstStyle/>
                    <a:p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Reference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Prediction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vert="vert270" anchor="ctr">
                    <a:lnT w="127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72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207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159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T w="127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83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410260" y="2140748"/>
            <a:ext cx="1723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0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234153" y="2159260"/>
            <a:ext cx="1723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1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02891"/>
              </p:ext>
            </p:extLst>
          </p:nvPr>
        </p:nvGraphicFramePr>
        <p:xfrm>
          <a:off x="4371234" y="3140051"/>
          <a:ext cx="325562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813"/>
                <a:gridCol w="162781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Accuracy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Kappa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0.8078176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0.7280044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050150"/>
              </p:ext>
            </p:extLst>
          </p:nvPr>
        </p:nvGraphicFramePr>
        <p:xfrm>
          <a:off x="4232530" y="3987987"/>
          <a:ext cx="333404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12"/>
                <a:gridCol w="396012"/>
                <a:gridCol w="645089"/>
                <a:gridCol w="738335"/>
                <a:gridCol w="599896"/>
                <a:gridCol w="599896"/>
              </a:tblGrid>
              <a:tr h="225257">
                <a:tc>
                  <a:txBody>
                    <a:bodyPr/>
                    <a:lstStyle/>
                    <a:p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Reference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Prediction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vert="vert270" anchor="ctr">
                    <a:lnT w="127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26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95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28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83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T w="127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44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323261"/>
              </p:ext>
            </p:extLst>
          </p:nvPr>
        </p:nvGraphicFramePr>
        <p:xfrm>
          <a:off x="8098174" y="3149925"/>
          <a:ext cx="325562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813"/>
                <a:gridCol w="162781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Accuracy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Kappa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0.9328358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0.9087625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18457"/>
              </p:ext>
            </p:extLst>
          </p:nvPr>
        </p:nvGraphicFramePr>
        <p:xfrm>
          <a:off x="8019761" y="3960140"/>
          <a:ext cx="333403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706"/>
                <a:gridCol w="335623"/>
                <a:gridCol w="546718"/>
                <a:gridCol w="625744"/>
                <a:gridCol w="508416"/>
                <a:gridCol w="508416"/>
                <a:gridCol w="508416"/>
              </a:tblGrid>
              <a:tr h="225257">
                <a:tc>
                  <a:txBody>
                    <a:bodyPr/>
                    <a:lstStyle/>
                    <a:p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Reference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Prediction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vert="vert270" anchor="ctr">
                    <a:lnT w="127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21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107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52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T w="127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37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T w="127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33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9099797" y="2159260"/>
            <a:ext cx="1723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2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114546" y="2592930"/>
            <a:ext cx="23195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Random Forest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8698062" y="2592930"/>
            <a:ext cx="2527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Random Forest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60664" y="2592930"/>
            <a:ext cx="8706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SVM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04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 Analysis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42" y="1966302"/>
            <a:ext cx="9319116" cy="4351338"/>
          </a:xfrm>
        </p:spPr>
      </p:pic>
      <p:sp>
        <p:nvSpPr>
          <p:cNvPr id="7" name="CaixaDeTexto 6"/>
          <p:cNvSpPr txBox="1"/>
          <p:nvPr/>
        </p:nvSpPr>
        <p:spPr>
          <a:xfrm>
            <a:off x="4372825" y="1596970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Floor prediction for Building 1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0150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Latitude and Longitude predictions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260733" y="2920224"/>
            <a:ext cx="15969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0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321522" y="2920224"/>
            <a:ext cx="15969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1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421897" y="2919534"/>
            <a:ext cx="15969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2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449640"/>
              </p:ext>
            </p:extLst>
          </p:nvPr>
        </p:nvGraphicFramePr>
        <p:xfrm>
          <a:off x="203201" y="4029536"/>
          <a:ext cx="37599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311"/>
                <a:gridCol w="1253311"/>
                <a:gridCol w="1253311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Latitude</a:t>
                      </a:r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RMSE</a:t>
                      </a:r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R²</a:t>
                      </a:r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MAE</a:t>
                      </a:r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5.1132279</a:t>
                      </a:r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0.9749703</a:t>
                      </a:r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3.5007124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1600922" y="3468025"/>
            <a:ext cx="9165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K-NN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762087" y="3465092"/>
            <a:ext cx="9165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K-NN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961423" y="3480116"/>
            <a:ext cx="23171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Random Forest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676108"/>
              </p:ext>
            </p:extLst>
          </p:nvPr>
        </p:nvGraphicFramePr>
        <p:xfrm>
          <a:off x="203200" y="5263761"/>
          <a:ext cx="37119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326"/>
                <a:gridCol w="1237326"/>
                <a:gridCol w="123732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Longitude</a:t>
                      </a:r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RMSE</a:t>
                      </a:r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R²</a:t>
                      </a:r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MAE</a:t>
                      </a:r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6.1092082</a:t>
                      </a:r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0.9479081 </a:t>
                      </a:r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4.2998259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184963"/>
              </p:ext>
            </p:extLst>
          </p:nvPr>
        </p:nvGraphicFramePr>
        <p:xfrm>
          <a:off x="4119957" y="4029536"/>
          <a:ext cx="39520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362"/>
                <a:gridCol w="1317362"/>
                <a:gridCol w="1317362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Latitude</a:t>
                      </a:r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RMSE</a:t>
                      </a:r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R²</a:t>
                      </a:r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MAE</a:t>
                      </a:r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11.7345699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0.9002153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8.7780720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321053"/>
              </p:ext>
            </p:extLst>
          </p:nvPr>
        </p:nvGraphicFramePr>
        <p:xfrm>
          <a:off x="4143935" y="5266205"/>
          <a:ext cx="3952086" cy="1119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362"/>
                <a:gridCol w="1317362"/>
                <a:gridCol w="1317362"/>
              </a:tblGrid>
              <a:tr h="377874">
                <a:tc gridSpan="3"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Longitude</a:t>
                      </a:r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RMSE</a:t>
                      </a:r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R²</a:t>
                      </a:r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MAE</a:t>
                      </a:r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9.2490759</a:t>
                      </a:r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0.9606184</a:t>
                      </a:r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7.0192680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146946"/>
              </p:ext>
            </p:extLst>
          </p:nvPr>
        </p:nvGraphicFramePr>
        <p:xfrm>
          <a:off x="8276822" y="4029536"/>
          <a:ext cx="38870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688"/>
                <a:gridCol w="1295688"/>
                <a:gridCol w="1295688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Latitude</a:t>
                      </a:r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RMSE</a:t>
                      </a:r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R²</a:t>
                      </a:r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MAE</a:t>
                      </a:r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9.7121582</a:t>
                      </a:r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0.8910852</a:t>
                      </a:r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6.8210913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45792"/>
              </p:ext>
            </p:extLst>
          </p:nvPr>
        </p:nvGraphicFramePr>
        <p:xfrm>
          <a:off x="8276822" y="5256727"/>
          <a:ext cx="3887064" cy="1119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688"/>
                <a:gridCol w="1295688"/>
                <a:gridCol w="1295688"/>
              </a:tblGrid>
              <a:tr h="377874">
                <a:tc gridSpan="3"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Longitude</a:t>
                      </a:r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RMSE</a:t>
                      </a:r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R²</a:t>
                      </a:r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MAE</a:t>
                      </a:r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11.2548716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0.8752998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7.4059147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67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 Analysis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371" y="1690688"/>
            <a:ext cx="6035258" cy="5124675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370" y="1690688"/>
            <a:ext cx="6035259" cy="512467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824383" y="1321356"/>
            <a:ext cx="454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Latitude prediction error in Building 2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6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get 100% accuracy in validation set for building prediction</a:t>
            </a: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need further investigation on building 1 for floor prediction</a:t>
            </a:r>
          </a:p>
          <a:p>
            <a:pPr lvl="1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 and post processing together could improve the model</a:t>
            </a:r>
          </a:p>
          <a:p>
            <a:pPr lvl="1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 processing on Latitude and Longitude based on building boundaries might decrease the errors</a:t>
            </a:r>
          </a:p>
        </p:txBody>
      </p:sp>
    </p:spTree>
    <p:extLst>
      <p:ext uri="{BB962C8B-B14F-4D97-AF65-F5344CB8AC3E}">
        <p14:creationId xmlns:p14="http://schemas.microsoft.com/office/powerpoint/2010/main" val="193311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40" y="1690688"/>
            <a:ext cx="9269119" cy="460121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408678" y="1321356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WAPs signals strength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6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4408679" y="1027906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WAPs signals strength distribution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685" y="1690688"/>
            <a:ext cx="5106113" cy="460121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855690" y="135343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Phone 17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8265177" y="132135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Phone 19</a:t>
            </a:r>
            <a:endParaRPr lang="en-US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44" y="1690687"/>
            <a:ext cx="5106113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1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163605"/>
            <a:ext cx="7095186" cy="2540313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Smartphones are very common now a days</a:t>
            </a: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People are used to use GPS based apps for location and route guide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699" y="690562"/>
            <a:ext cx="3086101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0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327901"/>
            <a:ext cx="10515600" cy="3042589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GPS does not work inside buildings, shopping malls, airports etc.</a:t>
            </a: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overcome this issue?</a:t>
            </a:r>
          </a:p>
          <a:p>
            <a:pPr lvl="1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Beacons</a:t>
            </a:r>
          </a:p>
          <a:p>
            <a:pPr lvl="1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Wi-Fi signals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39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83474" y="1927534"/>
            <a:ext cx="4215684" cy="380372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Universitat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Jaume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</a:t>
            </a: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 Buildings</a:t>
            </a: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 or 5 floors</a:t>
            </a: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110.000m²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6734"/>
            <a:ext cx="6580031" cy="46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5871693" cy="4394871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 different users</a:t>
            </a: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 different smartphone devices</a:t>
            </a: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529 attributes</a:t>
            </a:r>
          </a:p>
          <a:p>
            <a:pPr lvl="1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520 Wireless Access Points (WAP)</a:t>
            </a:r>
          </a:p>
          <a:p>
            <a:pPr lvl="2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Range: -104dBm to 0dBm</a:t>
            </a:r>
          </a:p>
          <a:p>
            <a:pPr lvl="2"/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Building, Floor, Latitude, Longitude…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709893" y="1825624"/>
            <a:ext cx="53060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19.937 rows of training </a:t>
            </a:r>
            <a:r>
              <a:rPr lang="en-US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records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Fixed positions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1.111 </a:t>
            </a: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rows of validation </a:t>
            </a:r>
            <a:r>
              <a:rPr lang="en-US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records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Random positions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73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- Training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113" y="1407353"/>
            <a:ext cx="7365773" cy="507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- Validation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170" y="1407352"/>
            <a:ext cx="5990311" cy="50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4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Approach/Analysis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Divide and conquer</a:t>
            </a:r>
          </a:p>
          <a:p>
            <a:pPr lvl="1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First, find the Building which a person is</a:t>
            </a:r>
          </a:p>
          <a:p>
            <a:pPr lvl="1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Then, knowing the Building, find the Floor, Latitude and Longitude</a:t>
            </a:r>
          </a:p>
          <a:p>
            <a:pPr marL="457200" lvl="1" indent="0">
              <a:buNone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Find the best algorithm for each problem based on its metrics</a:t>
            </a:r>
          </a:p>
          <a:p>
            <a:pPr lvl="1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Random Forest</a:t>
            </a:r>
          </a:p>
          <a:p>
            <a:pPr lvl="1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SVM</a:t>
            </a:r>
          </a:p>
          <a:p>
            <a:pPr lvl="1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K-NN</a:t>
            </a:r>
          </a:p>
          <a:p>
            <a:pPr lvl="1"/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Tune the algorithms selected to find their optimal parameters</a:t>
            </a:r>
          </a:p>
        </p:txBody>
      </p:sp>
    </p:spTree>
    <p:extLst>
      <p:ext uri="{BB962C8B-B14F-4D97-AF65-F5344CB8AC3E}">
        <p14:creationId xmlns:p14="http://schemas.microsoft.com/office/powerpoint/2010/main" val="236973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Approach/Analysis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Replace the +100 values for -105 for all WAPs</a:t>
            </a: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Filter all WAPs with low variance</a:t>
            </a: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Sample the data in a representative way</a:t>
            </a:r>
          </a:p>
          <a:p>
            <a:pPr lvl="1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prediction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 points per floor per building</a:t>
            </a:r>
          </a:p>
          <a:p>
            <a:pPr lvl="2"/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Floor, Latitude and Longitude prediction</a:t>
            </a:r>
          </a:p>
          <a:p>
            <a:pPr lvl="2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 of 5 points per room</a:t>
            </a:r>
          </a:p>
          <a:p>
            <a:pPr marL="914400" lvl="2" indent="0">
              <a:buNone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4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479</Words>
  <Application>Microsoft Office PowerPoint</Application>
  <PresentationFormat>Widescreen</PresentationFormat>
  <Paragraphs>259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Verdana</vt:lpstr>
      <vt:lpstr>Tema do Office</vt:lpstr>
      <vt:lpstr>Indoor Location  using  Wi-Fi Signals</vt:lpstr>
      <vt:lpstr>Context</vt:lpstr>
      <vt:lpstr>Problem</vt:lpstr>
      <vt:lpstr>Data</vt:lpstr>
      <vt:lpstr>Data</vt:lpstr>
      <vt:lpstr>Data - Training</vt:lpstr>
      <vt:lpstr>Data - Validation</vt:lpstr>
      <vt:lpstr>Approach/Analysis</vt:lpstr>
      <vt:lpstr>Approach/Analysis</vt:lpstr>
      <vt:lpstr>Results</vt:lpstr>
      <vt:lpstr>Results</vt:lpstr>
      <vt:lpstr>Error Analysis</vt:lpstr>
      <vt:lpstr>Results</vt:lpstr>
      <vt:lpstr>Error Analysis</vt:lpstr>
      <vt:lpstr>Conclusions</vt:lpstr>
      <vt:lpstr>Appendix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Ribeiro</dc:creator>
  <cp:lastModifiedBy>Guilherme Ribeiro</cp:lastModifiedBy>
  <cp:revision>46</cp:revision>
  <dcterms:created xsi:type="dcterms:W3CDTF">2019-05-30T07:56:38Z</dcterms:created>
  <dcterms:modified xsi:type="dcterms:W3CDTF">2019-05-31T08:16:41Z</dcterms:modified>
</cp:coreProperties>
</file>