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0" r:id="rId1"/>
  </p:sldMasterIdLst>
  <p:notesMasterIdLst>
    <p:notesMasterId r:id="rId29"/>
  </p:notesMasterIdLst>
  <p:handoutMasterIdLst>
    <p:handoutMasterId r:id="rId30"/>
  </p:handoutMasterIdLst>
  <p:sldIdLst>
    <p:sldId id="256" r:id="rId2"/>
    <p:sldId id="258" r:id="rId3"/>
    <p:sldId id="260" r:id="rId4"/>
    <p:sldId id="261" r:id="rId5"/>
    <p:sldId id="265" r:id="rId6"/>
    <p:sldId id="263" r:id="rId7"/>
    <p:sldId id="331" r:id="rId8"/>
    <p:sldId id="332" r:id="rId9"/>
    <p:sldId id="312" r:id="rId10"/>
    <p:sldId id="313" r:id="rId11"/>
    <p:sldId id="266" r:id="rId12"/>
    <p:sldId id="264" r:id="rId13"/>
    <p:sldId id="334" r:id="rId14"/>
    <p:sldId id="337" r:id="rId15"/>
    <p:sldId id="324" r:id="rId16"/>
    <p:sldId id="336" r:id="rId17"/>
    <p:sldId id="315" r:id="rId18"/>
    <p:sldId id="316" r:id="rId19"/>
    <p:sldId id="317" r:id="rId20"/>
    <p:sldId id="318" r:id="rId21"/>
    <p:sldId id="338" r:id="rId22"/>
    <p:sldId id="319" r:id="rId23"/>
    <p:sldId id="335" r:id="rId24"/>
    <p:sldId id="327" r:id="rId25"/>
    <p:sldId id="279" r:id="rId26"/>
    <p:sldId id="322" r:id="rId27"/>
    <p:sldId id="330" r:id="rId2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F1A1973-5789-4FCA-909E-A58C86A6B889}">
  <a:tblStyle styleId="{5F1A1973-5789-4FCA-909E-A58C86A6B88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B2A9E78D-DA44-45B7-90F2-D93C5981E890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91"/>
    <p:restoredTop sz="85775"/>
  </p:normalViewPr>
  <p:slideViewPr>
    <p:cSldViewPr snapToGrid="0">
      <p:cViewPr varScale="1">
        <p:scale>
          <a:sx n="140" d="100"/>
          <a:sy n="140" d="100"/>
        </p:scale>
        <p:origin x="600" y="1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D14F44C-AFED-FB2C-3013-E5B543749F9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7E7668-A97F-46B7-2A7D-E3C662F6409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AA04EF-B806-B345-B99C-CFC31AB833D7}" type="datetimeFigureOut">
              <a:rPr lang="en-PT" smtClean="0"/>
              <a:t>02/02/2024</a:t>
            </a:fld>
            <a:endParaRPr lang="en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7F301D-7EF8-0D90-3C27-1C75322A1DC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GB"/>
              <a:t>asdsad</a:t>
            </a:r>
            <a:endParaRPr lang="en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B20E46-83B0-56C5-8635-94B0CF1F9ED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94818A-C7F8-1741-97EA-4298FB82F7E9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4233420721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hd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Bom dia a todos,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Estou aqui hoje para apresentar o trabalho que pretendo realizar no âmbito da minha tese com o titulo de </a:t>
            </a:r>
            <a:r>
              <a:rPr lang="pt-PT" dirty="0" err="1"/>
              <a:t>Detecting</a:t>
            </a:r>
            <a:r>
              <a:rPr lang="pt-PT" dirty="0"/>
              <a:t> </a:t>
            </a:r>
            <a:r>
              <a:rPr lang="pt-PT" dirty="0" err="1"/>
              <a:t>Multi-file</a:t>
            </a:r>
            <a:r>
              <a:rPr lang="pt-PT" dirty="0"/>
              <a:t> </a:t>
            </a:r>
            <a:r>
              <a:rPr lang="pt-PT" dirty="0" err="1"/>
              <a:t>Vulnerabilities</a:t>
            </a:r>
            <a:r>
              <a:rPr lang="pt-PT" dirty="0"/>
              <a:t> </a:t>
            </a:r>
            <a:r>
              <a:rPr lang="pt-PT" dirty="0" err="1"/>
              <a:t>using</a:t>
            </a:r>
            <a:r>
              <a:rPr lang="pt-PT" dirty="0"/>
              <a:t> </a:t>
            </a:r>
            <a:r>
              <a:rPr lang="pt-PT" dirty="0" err="1"/>
              <a:t>Code</a:t>
            </a:r>
            <a:r>
              <a:rPr lang="pt-PT" dirty="0"/>
              <a:t> </a:t>
            </a:r>
            <a:r>
              <a:rPr lang="pt-PT" dirty="0" err="1"/>
              <a:t>Property</a:t>
            </a:r>
            <a:r>
              <a:rPr lang="pt-PT" dirty="0"/>
              <a:t> </a:t>
            </a:r>
            <a:r>
              <a:rPr lang="pt-PT" dirty="0" err="1"/>
              <a:t>Graphs</a:t>
            </a:r>
            <a:r>
              <a:rPr lang="pt-PT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PT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Existem dois tipos de análise de vulnerabilidades em aplicações.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PT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pt-PT" dirty="0"/>
              <a:t>Deteção de forma estática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pt-PT" dirty="0"/>
              <a:t>	-&gt; </a:t>
            </a:r>
            <a:r>
              <a:rPr lang="en" dirty="0"/>
              <a:t>Analisa a </a:t>
            </a:r>
            <a:r>
              <a:rPr lang="en" dirty="0" err="1"/>
              <a:t>fonte</a:t>
            </a:r>
            <a:r>
              <a:rPr lang="en" dirty="0"/>
              <a:t> do </a:t>
            </a:r>
            <a:r>
              <a:rPr lang="en-GB" dirty="0"/>
              <a:t>c</a:t>
            </a:r>
            <a:r>
              <a:rPr lang="en" dirty="0" err="1"/>
              <a:t>ódigo</a:t>
            </a:r>
            <a:r>
              <a:rPr lang="en" dirty="0"/>
              <a:t> </a:t>
            </a:r>
            <a:r>
              <a:rPr lang="en" dirty="0" err="1"/>
              <a:t>sem</a:t>
            </a:r>
            <a:r>
              <a:rPr lang="en" dirty="0"/>
              <a:t> o </a:t>
            </a:r>
            <a:r>
              <a:rPr lang="en" dirty="0" err="1"/>
              <a:t>executar</a:t>
            </a:r>
            <a:r>
              <a:rPr lang="en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" dirty="0"/>
              <a:t>	</a:t>
            </a:r>
            <a:r>
              <a:rPr lang="pt-PT" dirty="0"/>
              <a:t>-&gt; Vantagens: Maior Cobertura (consegue percorrer mais </a:t>
            </a:r>
            <a:r>
              <a:rPr lang="pt-PT" dirty="0" err="1"/>
              <a:t>possiveis</a:t>
            </a:r>
            <a:r>
              <a:rPr lang="pt-PT" dirty="0"/>
              <a:t> caminhos de execução)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pt-PT" dirty="0"/>
              <a:t>	-&gt; Desvantagens: Falsos Positivos (falta de informação sobre os valores concretos usadas em </a:t>
            </a:r>
            <a:r>
              <a:rPr lang="pt-PT" dirty="0" err="1"/>
              <a:t>runtime</a:t>
            </a:r>
            <a:endParaRPr lang="pt-PT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PT" dirty="0"/>
          </a:p>
          <a:p>
            <a:pPr marL="0" indent="0" algn="l">
              <a:buNone/>
            </a:pPr>
            <a:r>
              <a:rPr lang="pt-PT" dirty="0"/>
              <a:t>Deteção de forma dinâmica </a:t>
            </a:r>
          </a:p>
          <a:p>
            <a:pPr marL="0" indent="0" algn="l">
              <a:buNone/>
            </a:pPr>
            <a:r>
              <a:rPr lang="pt-PT" dirty="0"/>
              <a:t>	-&gt; </a:t>
            </a:r>
            <a:r>
              <a:rPr lang="en" dirty="0"/>
              <a:t>Analisa o </a:t>
            </a:r>
            <a:r>
              <a:rPr lang="en" dirty="0" err="1"/>
              <a:t>comportamento</a:t>
            </a:r>
            <a:r>
              <a:rPr lang="en" dirty="0"/>
              <a:t> do </a:t>
            </a:r>
            <a:r>
              <a:rPr lang="en-GB" dirty="0"/>
              <a:t>c</a:t>
            </a:r>
            <a:r>
              <a:rPr lang="en" dirty="0" err="1"/>
              <a:t>ódigo</a:t>
            </a:r>
            <a:r>
              <a:rPr lang="en" dirty="0"/>
              <a:t> </a:t>
            </a:r>
            <a:r>
              <a:rPr lang="en" dirty="0" err="1"/>
              <a:t>durante</a:t>
            </a:r>
            <a:r>
              <a:rPr lang="en" dirty="0"/>
              <a:t> a </a:t>
            </a:r>
            <a:r>
              <a:rPr lang="en" dirty="0" err="1"/>
              <a:t>sua</a:t>
            </a:r>
            <a:r>
              <a:rPr lang="en" dirty="0"/>
              <a:t> </a:t>
            </a:r>
            <a:r>
              <a:rPr lang="en" dirty="0" err="1"/>
              <a:t>execução</a:t>
            </a:r>
            <a:r>
              <a:rPr lang="en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	-&gt; Vantagens: Não tem falsos positivos (tem informação sobre os valores concretos usadas em </a:t>
            </a:r>
            <a:r>
              <a:rPr lang="pt-PT" dirty="0" err="1"/>
              <a:t>runtime</a:t>
            </a:r>
            <a:r>
              <a:rPr lang="pt-PT" dirty="0"/>
              <a:t>) 	-&gt; Desvantagens: Falsos Negativos (análise não deteta algumas vulnerabilidades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162835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54dda1946d_4_27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54dda1946d_4_27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Aqui estão alguns exemplos de ferramentas para análise de vulnerabilidades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PT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Análise estática temos os </a:t>
            </a:r>
            <a:r>
              <a:rPr lang="pt-PT" dirty="0" err="1"/>
              <a:t>papers</a:t>
            </a:r>
            <a:r>
              <a:rPr lang="pt-PT" dirty="0"/>
              <a:t> já referidos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PT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Análise Dinâmica temos...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PT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 err="1"/>
              <a:t>NodeMedic</a:t>
            </a:r>
            <a:r>
              <a:rPr lang="pt-PT" dirty="0"/>
              <a:t> -&gt; </a:t>
            </a:r>
            <a:r>
              <a:rPr lang="pt-PT" dirty="0" err="1"/>
              <a:t>aplicaca</a:t>
            </a:r>
            <a:r>
              <a:rPr lang="pt-PT" dirty="0"/>
              <a:t> politicas de controlo de propagação de </a:t>
            </a:r>
            <a:r>
              <a:rPr lang="pt-PT" dirty="0" err="1"/>
              <a:t>taint</a:t>
            </a:r>
            <a:r>
              <a:rPr lang="pt-PT" dirty="0"/>
              <a:t> para ser preciso na sua análise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PT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 err="1"/>
              <a:t>Ichnaee</a:t>
            </a:r>
            <a:r>
              <a:rPr lang="pt-PT" dirty="0"/>
              <a:t> -&gt; deteta a propagação de </a:t>
            </a:r>
            <a:r>
              <a:rPr lang="pt-PT" dirty="0" err="1"/>
              <a:t>taint</a:t>
            </a:r>
            <a:r>
              <a:rPr lang="pt-PT" dirty="0"/>
              <a:t> recorrendo a instrumentação do código. Para tal usa uma </a:t>
            </a:r>
            <a:r>
              <a:rPr lang="pt-PT" dirty="0" err="1"/>
              <a:t>stack</a:t>
            </a:r>
            <a:r>
              <a:rPr lang="pt-PT" dirty="0"/>
              <a:t> </a:t>
            </a:r>
            <a:r>
              <a:rPr lang="pt-PT" dirty="0" err="1"/>
              <a:t>machine</a:t>
            </a:r>
            <a:r>
              <a:rPr lang="pt-PT" dirty="0"/>
              <a:t> que permite uma análise dinâmica </a:t>
            </a:r>
            <a:r>
              <a:rPr lang="pt-PT" dirty="0" err="1"/>
              <a:t>independete</a:t>
            </a:r>
            <a:r>
              <a:rPr lang="pt-PT" dirty="0"/>
              <a:t> da plataforma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PT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 err="1"/>
              <a:t>Affogato</a:t>
            </a:r>
            <a:r>
              <a:rPr lang="pt-PT" dirty="0"/>
              <a:t> -&gt; combina </a:t>
            </a:r>
            <a:r>
              <a:rPr lang="pt-PT" dirty="0" err="1"/>
              <a:t>black</a:t>
            </a:r>
            <a:r>
              <a:rPr lang="pt-PT" dirty="0"/>
              <a:t>-box e White-box </a:t>
            </a:r>
            <a:r>
              <a:rPr lang="pt-PT" dirty="0" err="1"/>
              <a:t>analysis</a:t>
            </a:r>
            <a:r>
              <a:rPr lang="pt-PT" dirty="0"/>
              <a:t> para tornar a análise dinâmica de aplicações com muitos módulos eficiente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PT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Todas as dinâmicas apenas preocupam-se com </a:t>
            </a:r>
            <a:r>
              <a:rPr lang="pt-PT" dirty="0" err="1"/>
              <a:t>injection</a:t>
            </a:r>
            <a:r>
              <a:rPr lang="pt-PT" dirty="0"/>
              <a:t> </a:t>
            </a:r>
            <a:r>
              <a:rPr lang="pt-PT" dirty="0" err="1"/>
              <a:t>vulenrabilities</a:t>
            </a:r>
            <a:r>
              <a:rPr lang="pt-PT" dirty="0"/>
              <a:t> e não referem outras bastante comuns como </a:t>
            </a:r>
            <a:r>
              <a:rPr lang="pt-PT" dirty="0" err="1"/>
              <a:t>Prototype</a:t>
            </a:r>
            <a:r>
              <a:rPr lang="pt-PT" dirty="0"/>
              <a:t> </a:t>
            </a:r>
            <a:r>
              <a:rPr lang="pt-PT" dirty="0" err="1"/>
              <a:t>Pollution</a:t>
            </a:r>
            <a:endParaRPr lang="pt-PT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54dda1946d_6_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54dda1946d_6_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Seguindo agora para a ferramenta focada neste trabalho, temos aqui a arquitetura do </a:t>
            </a:r>
            <a:r>
              <a:rPr lang="pt-PT" dirty="0" err="1"/>
              <a:t>Graph.js</a:t>
            </a:r>
            <a:endParaRPr lang="pt-PT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Como se pode ver na figura, o </a:t>
            </a:r>
            <a:r>
              <a:rPr lang="pt-PT" dirty="0" err="1"/>
              <a:t>Graph.js</a:t>
            </a:r>
            <a:r>
              <a:rPr lang="pt-PT" dirty="0"/>
              <a:t> é composto por 2 módulos: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PT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pt-PT" dirty="0" err="1"/>
              <a:t>Graph</a:t>
            </a:r>
            <a:r>
              <a:rPr lang="pt-PT" dirty="0"/>
              <a:t> </a:t>
            </a:r>
            <a:r>
              <a:rPr lang="pt-PT" dirty="0" err="1"/>
              <a:t>Constructor</a:t>
            </a:r>
            <a:r>
              <a:rPr lang="pt-PT" dirty="0"/>
              <a:t> Module -&gt; responsável por processar o código da aplicação e gerar o grafo que modela os objetos e as interações entre eles durante a execução 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endParaRPr lang="pt-PT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pt-PT" dirty="0" err="1"/>
              <a:t>Query</a:t>
            </a:r>
            <a:r>
              <a:rPr lang="pt-PT" dirty="0"/>
              <a:t> </a:t>
            </a:r>
            <a:r>
              <a:rPr lang="pt-PT" dirty="0" err="1"/>
              <a:t>Execution</a:t>
            </a:r>
            <a:r>
              <a:rPr lang="pt-PT" dirty="0"/>
              <a:t> </a:t>
            </a:r>
            <a:r>
              <a:rPr lang="pt-PT" dirty="0" err="1"/>
              <a:t>Engine</a:t>
            </a:r>
            <a:r>
              <a:rPr lang="pt-PT" dirty="0"/>
              <a:t> -&gt; responsável por </a:t>
            </a:r>
            <a:r>
              <a:rPr lang="pt-PT" dirty="0" err="1"/>
              <a:t>exectuar</a:t>
            </a:r>
            <a:r>
              <a:rPr lang="pt-PT" dirty="0"/>
              <a:t> as </a:t>
            </a:r>
            <a:r>
              <a:rPr lang="pt-PT" dirty="0" err="1"/>
              <a:t>queries</a:t>
            </a:r>
            <a:r>
              <a:rPr lang="pt-PT" dirty="0"/>
              <a:t> no grafo para detetar as vulnerabilidades. </a:t>
            </a:r>
          </a:p>
          <a:p>
            <a:pPr marL="2000250" lvl="4" indent="-171450" algn="l" rtl="0">
              <a:spcBef>
                <a:spcPts val="0"/>
              </a:spcBef>
              <a:spcAft>
                <a:spcPts val="0"/>
              </a:spcAft>
            </a:pPr>
            <a:r>
              <a:rPr lang="pt-PT" dirty="0"/>
              <a:t>No caso de </a:t>
            </a:r>
            <a:r>
              <a:rPr lang="pt-PT" dirty="0" err="1"/>
              <a:t>queries</a:t>
            </a:r>
            <a:r>
              <a:rPr lang="pt-PT" dirty="0"/>
              <a:t> para </a:t>
            </a:r>
            <a:r>
              <a:rPr lang="pt-PT" dirty="0" err="1"/>
              <a:t>injection</a:t>
            </a:r>
            <a:r>
              <a:rPr lang="pt-PT" dirty="0"/>
              <a:t> </a:t>
            </a:r>
            <a:r>
              <a:rPr lang="pt-PT" dirty="0" err="1"/>
              <a:t>vulerabilidades</a:t>
            </a:r>
            <a:r>
              <a:rPr lang="pt-PT" dirty="0"/>
              <a:t>, estas procuram um caminho no grafo que começa no nó </a:t>
            </a:r>
            <a:r>
              <a:rPr lang="pt-PT" dirty="0" err="1"/>
              <a:t>source</a:t>
            </a:r>
            <a:r>
              <a:rPr lang="pt-PT" dirty="0"/>
              <a:t> e acabam no nó </a:t>
            </a:r>
            <a:r>
              <a:rPr lang="pt-PT" dirty="0" err="1"/>
              <a:t>sink</a:t>
            </a:r>
            <a:r>
              <a:rPr lang="pt-PT" dirty="0"/>
              <a:t>, percorrendo os arcos do grafo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Tal como referi, o </a:t>
            </a:r>
            <a:r>
              <a:rPr lang="pt-PT" dirty="0" err="1"/>
              <a:t>Graph.js</a:t>
            </a:r>
            <a:r>
              <a:rPr lang="pt-PT" dirty="0"/>
              <a:t> é incapaz de raciocinar sobre módulos. Particularmente, vai ter problemas a analisar o exemplo que apresento no slide.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PT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O exemplo apresenta dois módulos, </a:t>
            </a:r>
            <a:r>
              <a:rPr lang="pt-PT" dirty="0" err="1"/>
              <a:t>main</a:t>
            </a:r>
            <a:r>
              <a:rPr lang="pt-PT" dirty="0"/>
              <a:t> e bar, e os falos </a:t>
            </a:r>
            <a:r>
              <a:rPr lang="pt-PT" dirty="0" err="1"/>
              <a:t>postivos</a:t>
            </a:r>
            <a:r>
              <a:rPr lang="pt-PT" dirty="0"/>
              <a:t> aparecem nas chamadas ao módulo bar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PT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Por exemplo, na chamada a </a:t>
            </a:r>
            <a:r>
              <a:rPr lang="pt-PT" dirty="0" err="1"/>
              <a:t>bar.f</a:t>
            </a:r>
            <a:r>
              <a:rPr lang="pt-PT" dirty="0"/>
              <a:t> vemos que o são passados dois </a:t>
            </a:r>
            <a:r>
              <a:rPr lang="pt-PT" dirty="0" err="1"/>
              <a:t>parametros</a:t>
            </a:r>
            <a:r>
              <a:rPr lang="pt-PT" dirty="0"/>
              <a:t>, a </a:t>
            </a:r>
            <a:r>
              <a:rPr lang="pt-PT" dirty="0" err="1"/>
              <a:t>string</a:t>
            </a:r>
            <a:r>
              <a:rPr lang="pt-PT" dirty="0"/>
              <a:t> "</a:t>
            </a:r>
            <a:r>
              <a:rPr lang="pt-PT" dirty="0" err="1"/>
              <a:t>foo</a:t>
            </a:r>
            <a:r>
              <a:rPr lang="pt-PT" dirty="0"/>
              <a:t>" e o </a:t>
            </a:r>
            <a:r>
              <a:rPr lang="pt-PT" dirty="0" err="1"/>
              <a:t>parametro</a:t>
            </a:r>
            <a:r>
              <a:rPr lang="pt-PT" dirty="0"/>
              <a:t> controlado pelo atacante y. No módulo bar vemos que a o primeiro </a:t>
            </a:r>
            <a:r>
              <a:rPr lang="pt-PT" dirty="0" err="1"/>
              <a:t>parametro</a:t>
            </a:r>
            <a:r>
              <a:rPr lang="pt-PT" dirty="0"/>
              <a:t> é usado na chamada ao </a:t>
            </a:r>
            <a:r>
              <a:rPr lang="pt-PT" dirty="0" err="1"/>
              <a:t>eval</a:t>
            </a:r>
            <a:r>
              <a:rPr lang="pt-PT" dirty="0"/>
              <a:t>. Como o </a:t>
            </a:r>
            <a:r>
              <a:rPr lang="pt-PT" dirty="0" err="1"/>
              <a:t>Graph.js</a:t>
            </a:r>
            <a:r>
              <a:rPr lang="pt-PT" dirty="0"/>
              <a:t> analisa os módulos de forma independente ele apenas vai ver um </a:t>
            </a:r>
            <a:r>
              <a:rPr lang="pt-PT" dirty="0" err="1"/>
              <a:t>parametro</a:t>
            </a:r>
            <a:r>
              <a:rPr lang="pt-PT" dirty="0"/>
              <a:t> controlado pelo atacante a chegar a uma função </a:t>
            </a:r>
            <a:r>
              <a:rPr lang="pt-PT" dirty="0" err="1"/>
              <a:t>sensisvel</a:t>
            </a:r>
            <a:r>
              <a:rPr lang="pt-PT" dirty="0"/>
              <a:t>, o </a:t>
            </a:r>
            <a:r>
              <a:rPr lang="pt-PT" dirty="0" err="1"/>
              <a:t>eval</a:t>
            </a:r>
            <a:r>
              <a:rPr lang="pt-PT" dirty="0"/>
              <a:t>, e portanto vai reportar a vulnerabilidade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PT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No entanto, isto não é correto, pois o valor do </a:t>
            </a:r>
            <a:r>
              <a:rPr lang="pt-PT" dirty="0" err="1"/>
              <a:t>paramêtro</a:t>
            </a:r>
            <a:r>
              <a:rPr lang="pt-PT" dirty="0"/>
              <a:t> a é a </a:t>
            </a:r>
            <a:r>
              <a:rPr lang="pt-PT" dirty="0" err="1"/>
              <a:t>string</a:t>
            </a:r>
            <a:r>
              <a:rPr lang="pt-PT" dirty="0"/>
              <a:t> "</a:t>
            </a:r>
            <a:r>
              <a:rPr lang="pt-PT" dirty="0" err="1"/>
              <a:t>foo</a:t>
            </a:r>
            <a:r>
              <a:rPr lang="pt-PT" dirty="0"/>
              <a:t>".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PT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Existe uma vulnerabilidade neste </a:t>
            </a:r>
            <a:r>
              <a:rPr lang="pt-PT" dirty="0" err="1"/>
              <a:t>chamda</a:t>
            </a:r>
            <a:r>
              <a:rPr lang="pt-PT" dirty="0"/>
              <a:t>, que advém do facto do </a:t>
            </a:r>
            <a:r>
              <a:rPr lang="pt-PT" dirty="0" err="1"/>
              <a:t>bar.f</a:t>
            </a:r>
            <a:r>
              <a:rPr lang="pt-PT" dirty="0"/>
              <a:t> retornar o segundo </a:t>
            </a:r>
            <a:r>
              <a:rPr lang="pt-PT" dirty="0" err="1"/>
              <a:t>parametro</a:t>
            </a:r>
            <a:r>
              <a:rPr lang="pt-PT" dirty="0"/>
              <a:t> que recebe intacto e este retorno ser passado ao </a:t>
            </a:r>
            <a:r>
              <a:rPr lang="pt-PT" dirty="0" err="1"/>
              <a:t>eval</a:t>
            </a:r>
            <a:r>
              <a:rPr lang="pt-PT" dirty="0"/>
              <a:t> no módulo </a:t>
            </a:r>
            <a:r>
              <a:rPr lang="pt-PT" dirty="0" err="1"/>
              <a:t>main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8079830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Aqui temos o grafo gerado para o bar module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PT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PT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O grafo modela então as interações e a evolução dos objetos ao longo da execução. Tem os objetos da função (a e b a azul) e tem as funções que são chamadas (</a:t>
            </a:r>
            <a:r>
              <a:rPr lang="pt-PT" dirty="0" err="1"/>
              <a:t>eval</a:t>
            </a:r>
            <a:r>
              <a:rPr lang="pt-PT" dirty="0"/>
              <a:t> a roxo)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PT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Por exemplo, tem arcos de </a:t>
            </a:r>
            <a:r>
              <a:rPr lang="pt-PT" dirty="0" err="1"/>
              <a:t>parametro</a:t>
            </a:r>
            <a:r>
              <a:rPr lang="pt-PT" dirty="0"/>
              <a:t> (liga as funções aos seus argumentos) e tem arcos de </a:t>
            </a:r>
            <a:r>
              <a:rPr lang="pt-PT" dirty="0" err="1"/>
              <a:t>dependencia</a:t>
            </a:r>
            <a:r>
              <a:rPr lang="pt-PT" dirty="0"/>
              <a:t> (indica que o objeto de onde sai o arco influencia o valor do objeto de onde entra o arco)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PT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O problema neste caso advém do facto de que o grafo não ter informação de como é que este é chamado e por isso o caminho do </a:t>
            </a:r>
            <a:r>
              <a:rPr lang="pt-PT" dirty="0" err="1"/>
              <a:t>source</a:t>
            </a:r>
            <a:r>
              <a:rPr lang="pt-PT" dirty="0"/>
              <a:t> para o </a:t>
            </a:r>
            <a:r>
              <a:rPr lang="pt-PT" dirty="0" err="1"/>
              <a:t>sink</a:t>
            </a:r>
            <a:r>
              <a:rPr lang="pt-PT" dirty="0"/>
              <a:t> existe sempre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4767126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Outro falso positivo que pretendo remover é o que ocorre na chamada ao </a:t>
            </a:r>
            <a:r>
              <a:rPr lang="pt-PT" dirty="0" err="1"/>
              <a:t>bar.g</a:t>
            </a:r>
            <a:endParaRPr lang="pt-PT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PT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Nesta chamada, o atacante controla apenas um dos argumentos (o x) logo o </a:t>
            </a:r>
            <a:r>
              <a:rPr lang="pt-PT" dirty="0" err="1"/>
              <a:t>Graph.js</a:t>
            </a:r>
            <a:r>
              <a:rPr lang="pt-PT" dirty="0"/>
              <a:t> irá classificar o retorno como inseguro.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PT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No módulo bar podemos ver que o retorno é sempre a constante 0, logo não existe vulnerabilidade neste caso.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PT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No entanto, existe uma </a:t>
            </a:r>
            <a:r>
              <a:rPr lang="pt-PT" dirty="0" err="1"/>
              <a:t>vulenerabilidade</a:t>
            </a:r>
            <a:r>
              <a:rPr lang="pt-PT" dirty="0"/>
              <a:t> na função g do módulo bar, visto que o atacante controla o primeiro parâmetro da chamada</a:t>
            </a:r>
          </a:p>
        </p:txBody>
      </p:sp>
    </p:spTree>
    <p:extLst>
      <p:ext uri="{BB962C8B-B14F-4D97-AF65-F5344CB8AC3E}">
        <p14:creationId xmlns:p14="http://schemas.microsoft.com/office/powerpoint/2010/main" val="10339921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Neste caso, o falso </a:t>
            </a:r>
            <a:r>
              <a:rPr lang="pt-PT" dirty="0" err="1"/>
              <a:t>postivo</a:t>
            </a:r>
            <a:r>
              <a:rPr lang="pt-PT" dirty="0"/>
              <a:t> aparece devido ao arco extra entre o x e o b, que indicia que o x influencia o valor do b.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PT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Isto não está correto porque como já foi demonstrado neste caso os </a:t>
            </a:r>
            <a:r>
              <a:rPr lang="pt-PT" dirty="0" err="1"/>
              <a:t>parametros</a:t>
            </a:r>
            <a:r>
              <a:rPr lang="pt-PT" dirty="0"/>
              <a:t> </a:t>
            </a:r>
            <a:r>
              <a:rPr lang="pt-PT" dirty="0" err="1"/>
              <a:t>nao</a:t>
            </a:r>
            <a:r>
              <a:rPr lang="pt-PT" dirty="0"/>
              <a:t> influenciam o retorno da função</a:t>
            </a:r>
          </a:p>
        </p:txBody>
      </p:sp>
    </p:spTree>
    <p:extLst>
      <p:ext uri="{BB962C8B-B14F-4D97-AF65-F5344CB8AC3E}">
        <p14:creationId xmlns:p14="http://schemas.microsoft.com/office/powerpoint/2010/main" val="20881909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73452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54dda1946d_6_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54dda1946d_6_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Para resolver o problema serão criadas duas novas estratégias que pretendem gerar um grafo que corretamente modela as interações entre os módulos da aplicação.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PT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 err="1"/>
              <a:t>Quick</a:t>
            </a:r>
            <a:r>
              <a:rPr lang="pt-PT" dirty="0"/>
              <a:t> </a:t>
            </a:r>
            <a:r>
              <a:rPr lang="pt-PT" dirty="0" err="1"/>
              <a:t>overview</a:t>
            </a:r>
            <a:r>
              <a:rPr lang="pt-PT" dirty="0"/>
              <a:t> das estratégias -&gt; ambas criam um grafo com informação sobre todos os módulos externos usados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PT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Diferem onde colocam a complexidade -&gt; grafo ou </a:t>
            </a:r>
            <a:r>
              <a:rPr lang="pt-PT" dirty="0" err="1"/>
              <a:t>queries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715813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Para </a:t>
            </a:r>
            <a:r>
              <a:rPr lang="en-GB" dirty="0" err="1"/>
              <a:t>construir</a:t>
            </a:r>
            <a:r>
              <a:rPr lang="en-GB" dirty="0"/>
              <a:t> o </a:t>
            </a:r>
            <a:r>
              <a:rPr lang="en-GB" dirty="0" err="1"/>
              <a:t>grafo</a:t>
            </a:r>
            <a:r>
              <a:rPr lang="en-GB" dirty="0"/>
              <a:t> </a:t>
            </a:r>
            <a:r>
              <a:rPr lang="en-GB" dirty="0" err="1"/>
              <a:t>gerado</a:t>
            </a:r>
            <a:r>
              <a:rPr lang="en-GB" dirty="0"/>
              <a:t> pela </a:t>
            </a:r>
            <a:r>
              <a:rPr lang="en-GB" dirty="0" err="1"/>
              <a:t>estratégia</a:t>
            </a:r>
            <a:r>
              <a:rPr lang="en-GB" dirty="0"/>
              <a:t> </a:t>
            </a:r>
            <a:r>
              <a:rPr lang="en-GB" dirty="0" err="1"/>
              <a:t>Grafo</a:t>
            </a:r>
            <a:r>
              <a:rPr lang="en-GB" dirty="0"/>
              <a:t> Complex ... </a:t>
            </a:r>
            <a:r>
              <a:rPr lang="en-GB" dirty="0" err="1"/>
              <a:t>partimos</a:t>
            </a:r>
            <a:r>
              <a:rPr lang="en-GB" dirty="0"/>
              <a:t> da </a:t>
            </a:r>
            <a:r>
              <a:rPr lang="en-GB" dirty="0" err="1"/>
              <a:t>junçaõ</a:t>
            </a:r>
            <a:r>
              <a:rPr lang="en-GB" dirty="0"/>
              <a:t> dos </a:t>
            </a:r>
            <a:r>
              <a:rPr lang="en-GB" dirty="0" err="1"/>
              <a:t>grafos</a:t>
            </a:r>
            <a:r>
              <a:rPr lang="en-GB" dirty="0"/>
              <a:t> de </a:t>
            </a:r>
            <a:r>
              <a:rPr lang="en-GB" dirty="0" err="1"/>
              <a:t>todas</a:t>
            </a:r>
            <a:r>
              <a:rPr lang="en-GB" dirty="0"/>
              <a:t> as </a:t>
            </a:r>
            <a:r>
              <a:rPr lang="en-GB" dirty="0" err="1"/>
              <a:t>chamadas</a:t>
            </a:r>
            <a:r>
              <a:rPr lang="en-GB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Começaremos</a:t>
            </a:r>
            <a:r>
              <a:rPr lang="en-GB" dirty="0"/>
              <a:t> </a:t>
            </a:r>
            <a:r>
              <a:rPr lang="en-GB" dirty="0" err="1"/>
              <a:t>por</a:t>
            </a:r>
            <a:r>
              <a:rPr lang="en-GB" dirty="0"/>
              <a:t> </a:t>
            </a:r>
            <a:r>
              <a:rPr lang="en-GB" dirty="0" err="1"/>
              <a:t>adicionar</a:t>
            </a:r>
            <a:r>
              <a:rPr lang="en-GB" dirty="0"/>
              <a:t> </a:t>
            </a:r>
            <a:r>
              <a:rPr lang="en-GB" dirty="0" err="1"/>
              <a:t>os</a:t>
            </a:r>
            <a:r>
              <a:rPr lang="en-GB" dirty="0"/>
              <a:t> </a:t>
            </a:r>
            <a:r>
              <a:rPr lang="en-GB" dirty="0" err="1"/>
              <a:t>nós</a:t>
            </a:r>
            <a:r>
              <a:rPr lang="en-GB" dirty="0"/>
              <a:t> de </a:t>
            </a:r>
            <a:r>
              <a:rPr lang="en-GB" dirty="0" err="1"/>
              <a:t>retorno</a:t>
            </a:r>
            <a:r>
              <a:rPr lang="en-GB" dirty="0"/>
              <a:t> ( a </a:t>
            </a:r>
            <a:r>
              <a:rPr lang="en-GB" dirty="0" err="1"/>
              <a:t>vermelho</a:t>
            </a:r>
            <a:r>
              <a:rPr lang="en-GB" dirty="0"/>
              <a:t>), para </a:t>
            </a:r>
            <a:r>
              <a:rPr lang="en-GB" dirty="0" err="1"/>
              <a:t>conseguirmos</a:t>
            </a:r>
            <a:r>
              <a:rPr lang="en-GB" dirty="0"/>
              <a:t> </a:t>
            </a:r>
            <a:r>
              <a:rPr lang="en-GB" dirty="0" err="1"/>
              <a:t>modelar</a:t>
            </a:r>
            <a:r>
              <a:rPr lang="en-GB" dirty="0"/>
              <a:t> as </a:t>
            </a:r>
            <a:r>
              <a:rPr lang="en-GB" dirty="0" err="1"/>
              <a:t>dependencias</a:t>
            </a:r>
            <a:r>
              <a:rPr lang="en-GB" dirty="0"/>
              <a:t> com o </a:t>
            </a:r>
            <a:r>
              <a:rPr lang="en-GB" dirty="0" err="1"/>
              <a:t>retorno</a:t>
            </a:r>
            <a:r>
              <a:rPr lang="en-GB" dirty="0"/>
              <a:t> da </a:t>
            </a:r>
            <a:r>
              <a:rPr lang="en-GB" dirty="0" err="1"/>
              <a:t>funçao</a:t>
            </a:r>
            <a:endParaRPr lang="en-GB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De </a:t>
            </a:r>
            <a:r>
              <a:rPr lang="en-GB" dirty="0" err="1"/>
              <a:t>seguida</a:t>
            </a:r>
            <a:r>
              <a:rPr lang="en-GB" dirty="0"/>
              <a:t>, </a:t>
            </a:r>
            <a:r>
              <a:rPr lang="en-GB" dirty="0" err="1"/>
              <a:t>ligamos</a:t>
            </a:r>
            <a:r>
              <a:rPr lang="en-GB" dirty="0"/>
              <a:t> </a:t>
            </a:r>
            <a:r>
              <a:rPr lang="en-GB" dirty="0" err="1"/>
              <a:t>estes</a:t>
            </a:r>
            <a:r>
              <a:rPr lang="en-GB" dirty="0"/>
              <a:t> </a:t>
            </a:r>
            <a:r>
              <a:rPr lang="en-GB" dirty="0" err="1"/>
              <a:t>novos</a:t>
            </a:r>
            <a:r>
              <a:rPr lang="en-GB" dirty="0"/>
              <a:t> </a:t>
            </a:r>
            <a:r>
              <a:rPr lang="en-GB" dirty="0" err="1"/>
              <a:t>nós</a:t>
            </a:r>
            <a:r>
              <a:rPr lang="en-GB" dirty="0"/>
              <a:t> </a:t>
            </a:r>
            <a:r>
              <a:rPr lang="en-GB" dirty="0" err="1"/>
              <a:t>aos</a:t>
            </a:r>
            <a:r>
              <a:rPr lang="en-GB" dirty="0"/>
              <a:t> </a:t>
            </a:r>
            <a:r>
              <a:rPr lang="en-GB" dirty="0" err="1"/>
              <a:t>objetos</a:t>
            </a:r>
            <a:r>
              <a:rPr lang="en-GB" dirty="0"/>
              <a:t> no </a:t>
            </a:r>
            <a:r>
              <a:rPr lang="en-GB" dirty="0" err="1"/>
              <a:t>contexto</a:t>
            </a:r>
            <a:r>
              <a:rPr lang="en-GB" dirty="0"/>
              <a:t> </a:t>
            </a:r>
            <a:r>
              <a:rPr lang="en-GB" dirty="0" err="1"/>
              <a:t>onde</a:t>
            </a:r>
            <a:r>
              <a:rPr lang="en-GB" dirty="0"/>
              <a:t> a </a:t>
            </a:r>
            <a:r>
              <a:rPr lang="en-GB" dirty="0" err="1"/>
              <a:t>função</a:t>
            </a:r>
            <a:r>
              <a:rPr lang="en-GB" dirty="0"/>
              <a:t> </a:t>
            </a:r>
            <a:r>
              <a:rPr lang="en-GB" dirty="0" err="1"/>
              <a:t>foi</a:t>
            </a:r>
            <a:r>
              <a:rPr lang="en-GB" dirty="0"/>
              <a:t> </a:t>
            </a:r>
            <a:r>
              <a:rPr lang="en-GB" dirty="0" err="1"/>
              <a:t>chamada</a:t>
            </a:r>
            <a:r>
              <a:rPr lang="en-GB" dirty="0"/>
              <a:t> para </a:t>
            </a:r>
            <a:r>
              <a:rPr lang="en-GB" dirty="0" err="1"/>
              <a:t>termos</a:t>
            </a:r>
            <a:r>
              <a:rPr lang="en-GB" dirty="0"/>
              <a:t> </a:t>
            </a:r>
            <a:r>
              <a:rPr lang="en-GB" dirty="0" err="1"/>
              <a:t>informaçaõ</a:t>
            </a:r>
            <a:r>
              <a:rPr lang="en-GB" dirty="0"/>
              <a:t> </a:t>
            </a:r>
            <a:r>
              <a:rPr lang="en-GB" dirty="0" err="1"/>
              <a:t>sobre</a:t>
            </a:r>
            <a:r>
              <a:rPr lang="en-GB" dirty="0"/>
              <a:t> </a:t>
            </a:r>
            <a:r>
              <a:rPr lang="en-GB" dirty="0" err="1"/>
              <a:t>como</a:t>
            </a:r>
            <a:r>
              <a:rPr lang="en-GB" dirty="0"/>
              <a:t> </a:t>
            </a:r>
            <a:r>
              <a:rPr lang="en-GB" dirty="0" err="1"/>
              <a:t>é</a:t>
            </a:r>
            <a:r>
              <a:rPr lang="en-GB" dirty="0"/>
              <a:t> que </a:t>
            </a:r>
            <a:r>
              <a:rPr lang="en-GB" dirty="0" err="1"/>
              <a:t>os</a:t>
            </a:r>
            <a:r>
              <a:rPr lang="en-GB" dirty="0"/>
              <a:t> </a:t>
            </a:r>
            <a:r>
              <a:rPr lang="en-GB" dirty="0" err="1"/>
              <a:t>retornos</a:t>
            </a:r>
            <a:r>
              <a:rPr lang="en-GB" dirty="0"/>
              <a:t> </a:t>
            </a:r>
            <a:r>
              <a:rPr lang="en-GB" dirty="0" err="1"/>
              <a:t>influenciam</a:t>
            </a:r>
            <a:r>
              <a:rPr lang="en-GB" dirty="0"/>
              <a:t> </a:t>
            </a:r>
            <a:r>
              <a:rPr lang="en-GB" dirty="0" err="1"/>
              <a:t>este</a:t>
            </a:r>
            <a:r>
              <a:rPr lang="en-GB" dirty="0"/>
              <a:t> </a:t>
            </a:r>
            <a:r>
              <a:rPr lang="en-GB" dirty="0" err="1"/>
              <a:t>contexto</a:t>
            </a:r>
            <a:endParaRPr lang="en-GB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Por </a:t>
            </a:r>
            <a:r>
              <a:rPr lang="en-GB" dirty="0" err="1"/>
              <a:t>fim</a:t>
            </a:r>
            <a:r>
              <a:rPr lang="en-GB" dirty="0"/>
              <a:t>, para </a:t>
            </a:r>
            <a:r>
              <a:rPr lang="en-GB" dirty="0" err="1"/>
              <a:t>termos</a:t>
            </a:r>
            <a:r>
              <a:rPr lang="en-GB" dirty="0"/>
              <a:t> </a:t>
            </a:r>
            <a:r>
              <a:rPr lang="en-GB" dirty="0" err="1"/>
              <a:t>informação</a:t>
            </a:r>
            <a:r>
              <a:rPr lang="en-GB" dirty="0"/>
              <a:t> </a:t>
            </a:r>
            <a:r>
              <a:rPr lang="en-GB" dirty="0" err="1"/>
              <a:t>sobre</a:t>
            </a:r>
            <a:r>
              <a:rPr lang="en-GB" dirty="0"/>
              <a:t> </a:t>
            </a:r>
            <a:r>
              <a:rPr lang="en-GB" dirty="0" err="1"/>
              <a:t>como</a:t>
            </a:r>
            <a:r>
              <a:rPr lang="en-GB" dirty="0"/>
              <a:t> </a:t>
            </a:r>
            <a:r>
              <a:rPr lang="en-GB" dirty="0" err="1"/>
              <a:t>é</a:t>
            </a:r>
            <a:r>
              <a:rPr lang="en-GB" dirty="0"/>
              <a:t> que as </a:t>
            </a:r>
            <a:r>
              <a:rPr lang="en-GB" dirty="0" err="1"/>
              <a:t>funções</a:t>
            </a:r>
            <a:r>
              <a:rPr lang="en-GB" dirty="0"/>
              <a:t> </a:t>
            </a:r>
            <a:r>
              <a:rPr lang="en-GB" dirty="0" err="1"/>
              <a:t>são</a:t>
            </a:r>
            <a:r>
              <a:rPr lang="en-GB" dirty="0"/>
              <a:t> </a:t>
            </a:r>
            <a:r>
              <a:rPr lang="en-GB" dirty="0" err="1"/>
              <a:t>chamadas</a:t>
            </a:r>
            <a:r>
              <a:rPr lang="en-GB" dirty="0"/>
              <a:t> </a:t>
            </a:r>
            <a:r>
              <a:rPr lang="en-GB" dirty="0" err="1"/>
              <a:t>ligamos</a:t>
            </a:r>
            <a:r>
              <a:rPr lang="en-GB" dirty="0"/>
              <a:t> </a:t>
            </a:r>
            <a:r>
              <a:rPr lang="en-GB" dirty="0" err="1"/>
              <a:t>os</a:t>
            </a:r>
            <a:r>
              <a:rPr lang="en-GB" dirty="0"/>
              <a:t> </a:t>
            </a:r>
            <a:r>
              <a:rPr lang="en-GB" dirty="0" err="1"/>
              <a:t>argumentos</a:t>
            </a:r>
            <a:r>
              <a:rPr lang="en-GB" dirty="0"/>
              <a:t> das </a:t>
            </a:r>
            <a:r>
              <a:rPr lang="en-GB" dirty="0" err="1"/>
              <a:t>chamadas</a:t>
            </a:r>
            <a:r>
              <a:rPr lang="en-GB" dirty="0"/>
              <a:t> </a:t>
            </a:r>
            <a:r>
              <a:rPr lang="en-GB" dirty="0" err="1"/>
              <a:t>aos</a:t>
            </a:r>
            <a:r>
              <a:rPr lang="en-GB" dirty="0"/>
              <a:t> </a:t>
            </a:r>
            <a:r>
              <a:rPr lang="en-GB" dirty="0" err="1"/>
              <a:t>parametros</a:t>
            </a:r>
            <a:r>
              <a:rPr lang="en-GB" dirty="0"/>
              <a:t> </a:t>
            </a:r>
            <a:r>
              <a:rPr lang="en-GB" dirty="0" err="1"/>
              <a:t>conrrespondentes</a:t>
            </a:r>
            <a:r>
              <a:rPr lang="en-GB" dirty="0"/>
              <a:t> </a:t>
            </a:r>
            <a:r>
              <a:rPr lang="en-GB" dirty="0" err="1"/>
              <a:t>nos</a:t>
            </a:r>
            <a:r>
              <a:rPr lang="en-GB" dirty="0"/>
              <a:t> </a:t>
            </a:r>
            <a:r>
              <a:rPr lang="en-GB" dirty="0" err="1"/>
              <a:t>grafos</a:t>
            </a:r>
            <a:r>
              <a:rPr lang="en-GB" dirty="0"/>
              <a:t> das </a:t>
            </a:r>
            <a:r>
              <a:rPr lang="en-GB" dirty="0" err="1"/>
              <a:t>funções</a:t>
            </a:r>
            <a:r>
              <a:rPr lang="en-GB" dirty="0"/>
              <a:t> </a:t>
            </a:r>
            <a:r>
              <a:rPr lang="en-GB" dirty="0" err="1"/>
              <a:t>externas</a:t>
            </a:r>
            <a:endParaRPr lang="en-GB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Isto</a:t>
            </a:r>
            <a:r>
              <a:rPr lang="en-GB" dirty="0"/>
              <a:t> </a:t>
            </a:r>
            <a:r>
              <a:rPr lang="en-GB" dirty="0" err="1"/>
              <a:t>cria</a:t>
            </a:r>
            <a:r>
              <a:rPr lang="en-GB" dirty="0"/>
              <a:t> um </a:t>
            </a:r>
            <a:r>
              <a:rPr lang="en-GB" dirty="0" err="1"/>
              <a:t>grafo</a:t>
            </a:r>
            <a:r>
              <a:rPr lang="en-GB" dirty="0"/>
              <a:t> que </a:t>
            </a:r>
            <a:r>
              <a:rPr lang="en-GB" dirty="0" err="1"/>
              <a:t>modela</a:t>
            </a:r>
            <a:r>
              <a:rPr lang="en-GB" dirty="0"/>
              <a:t> </a:t>
            </a:r>
            <a:r>
              <a:rPr lang="en-GB" dirty="0" err="1"/>
              <a:t>corretamente</a:t>
            </a:r>
            <a:r>
              <a:rPr lang="en-GB" dirty="0"/>
              <a:t> o </a:t>
            </a:r>
            <a:r>
              <a:rPr lang="en-GB" dirty="0" err="1"/>
              <a:t>exemplo</a:t>
            </a:r>
            <a:r>
              <a:rPr lang="en-GB" dirty="0"/>
              <a:t> anterior e as </a:t>
            </a:r>
            <a:r>
              <a:rPr lang="en-GB" dirty="0" err="1"/>
              <a:t>únicos</a:t>
            </a:r>
            <a:r>
              <a:rPr lang="en-GB" dirty="0"/>
              <a:t> </a:t>
            </a:r>
            <a:r>
              <a:rPr lang="en-GB" dirty="0" err="1"/>
              <a:t>caminhos</a:t>
            </a:r>
            <a:r>
              <a:rPr lang="en-GB" dirty="0"/>
              <a:t> </a:t>
            </a:r>
            <a:r>
              <a:rPr lang="en-GB" dirty="0" err="1"/>
              <a:t>vulneraveis</a:t>
            </a:r>
            <a:r>
              <a:rPr lang="en-GB" dirty="0"/>
              <a:t> </a:t>
            </a:r>
            <a:r>
              <a:rPr lang="en-GB" dirty="0" err="1"/>
              <a:t>são</a:t>
            </a:r>
            <a:r>
              <a:rPr lang="en-GB" dirty="0"/>
              <a:t> </a:t>
            </a:r>
            <a:r>
              <a:rPr lang="en-GB" dirty="0" err="1"/>
              <a:t>apenas</a:t>
            </a:r>
            <a:r>
              <a:rPr lang="en-GB" dirty="0"/>
              <a:t> </a:t>
            </a:r>
            <a:r>
              <a:rPr lang="en-GB" dirty="0" err="1"/>
              <a:t>aqueles</a:t>
            </a:r>
            <a:r>
              <a:rPr lang="en-GB" dirty="0"/>
              <a:t> </a:t>
            </a:r>
            <a:r>
              <a:rPr lang="en-GB" dirty="0" err="1"/>
              <a:t>salientados</a:t>
            </a:r>
            <a:r>
              <a:rPr lang="en-GB" dirty="0"/>
              <a:t> a </a:t>
            </a:r>
            <a:r>
              <a:rPr lang="en-GB" dirty="0" err="1"/>
              <a:t>verde</a:t>
            </a:r>
            <a:r>
              <a:rPr lang="en-GB" dirty="0"/>
              <a:t> e </a:t>
            </a:r>
            <a:r>
              <a:rPr lang="en-GB" dirty="0" err="1"/>
              <a:t>vermelho</a:t>
            </a:r>
            <a:r>
              <a:rPr lang="en-GB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Deste</a:t>
            </a:r>
            <a:r>
              <a:rPr lang="en-GB" dirty="0"/>
              <a:t> modo, as queries </a:t>
            </a:r>
            <a:r>
              <a:rPr lang="en-GB" dirty="0" err="1"/>
              <a:t>apenas</a:t>
            </a:r>
            <a:r>
              <a:rPr lang="en-GB" dirty="0"/>
              <a:t> </a:t>
            </a:r>
            <a:r>
              <a:rPr lang="en-GB" dirty="0" err="1"/>
              <a:t>tem</a:t>
            </a:r>
            <a:r>
              <a:rPr lang="en-GB" dirty="0"/>
              <a:t> que </a:t>
            </a:r>
            <a:r>
              <a:rPr lang="en-GB" dirty="0" err="1"/>
              <a:t>seguir</a:t>
            </a:r>
            <a:r>
              <a:rPr lang="en-GB" dirty="0"/>
              <a:t> </a:t>
            </a:r>
            <a:r>
              <a:rPr lang="en-GB" dirty="0" err="1"/>
              <a:t>arcos</a:t>
            </a:r>
            <a:r>
              <a:rPr lang="en-GB" dirty="0"/>
              <a:t> de </a:t>
            </a:r>
            <a:r>
              <a:rPr lang="en-GB" dirty="0" err="1"/>
              <a:t>parametro</a:t>
            </a:r>
            <a:r>
              <a:rPr lang="en-GB" dirty="0"/>
              <a:t> </a:t>
            </a:r>
            <a:r>
              <a:rPr lang="en-GB" dirty="0" err="1"/>
              <a:t>dependencia</a:t>
            </a:r>
            <a:r>
              <a:rPr lang="en-GB" dirty="0"/>
              <a:t> e </a:t>
            </a:r>
            <a:r>
              <a:rPr lang="en-GB" dirty="0" err="1"/>
              <a:t>estes</a:t>
            </a:r>
            <a:r>
              <a:rPr lang="en-GB" dirty="0"/>
              <a:t> </a:t>
            </a:r>
            <a:r>
              <a:rPr lang="en-GB" dirty="0" err="1"/>
              <a:t>novos</a:t>
            </a:r>
            <a:r>
              <a:rPr lang="en-GB" dirty="0"/>
              <a:t> </a:t>
            </a:r>
            <a:r>
              <a:rPr lang="en-GB" dirty="0" err="1"/>
              <a:t>arcos</a:t>
            </a:r>
            <a:r>
              <a:rPr lang="en-GB" dirty="0"/>
              <a:t> para </a:t>
            </a:r>
            <a:r>
              <a:rPr lang="en-GB" dirty="0" err="1"/>
              <a:t>detetar</a:t>
            </a:r>
            <a:r>
              <a:rPr lang="en-GB" dirty="0"/>
              <a:t> as </a:t>
            </a:r>
            <a:r>
              <a:rPr lang="en-GB" dirty="0" err="1"/>
              <a:t>vulnerabilidades</a:t>
            </a:r>
            <a:endParaRPr lang="en-GB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803285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Primeiro, começarei por fazer uma breve introdução ao tema, explicitando o problema que vai ser abordado e as contribuições que pretendo fazer com o trabalho.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PT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De seguida, falarei um pouco sobre o contexto onde o trabalho se insere e sobre investigação científica relacionada.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PT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Depois, apresentarei a solução para o problema e como a vou avaliar essa solução.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PT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Para terminar, descreverei como é que o trabalho será desenvolvido ao longo do semestre e apresentarei algumas conclusões finais.</a:t>
            </a: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Para </a:t>
            </a:r>
            <a:r>
              <a:rPr lang="en-GB" dirty="0" err="1"/>
              <a:t>construir</a:t>
            </a:r>
            <a:r>
              <a:rPr lang="en-GB" dirty="0"/>
              <a:t> o </a:t>
            </a:r>
            <a:r>
              <a:rPr lang="en-GB" dirty="0" err="1"/>
              <a:t>grafo</a:t>
            </a:r>
            <a:r>
              <a:rPr lang="en-GB" dirty="0"/>
              <a:t> </a:t>
            </a:r>
            <a:r>
              <a:rPr lang="en-GB" dirty="0" err="1"/>
              <a:t>gerado</a:t>
            </a:r>
            <a:r>
              <a:rPr lang="en-GB" dirty="0"/>
              <a:t> pela </a:t>
            </a:r>
            <a:r>
              <a:rPr lang="en-GB" dirty="0" err="1"/>
              <a:t>estratégia</a:t>
            </a:r>
            <a:r>
              <a:rPr lang="en-GB" dirty="0"/>
              <a:t> </a:t>
            </a:r>
            <a:r>
              <a:rPr lang="en-GB" dirty="0" err="1"/>
              <a:t>Grafo</a:t>
            </a:r>
            <a:r>
              <a:rPr lang="en-GB" dirty="0"/>
              <a:t> Simples ... </a:t>
            </a:r>
            <a:r>
              <a:rPr lang="en-GB" dirty="0" err="1"/>
              <a:t>partimos</a:t>
            </a:r>
            <a:r>
              <a:rPr lang="en-GB" dirty="0"/>
              <a:t> da </a:t>
            </a:r>
            <a:r>
              <a:rPr lang="en-GB" dirty="0" err="1"/>
              <a:t>junçaõ</a:t>
            </a:r>
            <a:r>
              <a:rPr lang="en-GB" dirty="0"/>
              <a:t> dos </a:t>
            </a:r>
            <a:r>
              <a:rPr lang="en-GB" dirty="0" err="1"/>
              <a:t>grafos</a:t>
            </a:r>
            <a:r>
              <a:rPr lang="en-GB" dirty="0"/>
              <a:t> de </a:t>
            </a:r>
            <a:r>
              <a:rPr lang="en-GB" dirty="0" err="1"/>
              <a:t>todas</a:t>
            </a:r>
            <a:r>
              <a:rPr lang="en-GB" dirty="0"/>
              <a:t> as </a:t>
            </a:r>
            <a:r>
              <a:rPr lang="en-GB" dirty="0" err="1"/>
              <a:t>chamadas</a:t>
            </a:r>
            <a:r>
              <a:rPr lang="en-GB" dirty="0"/>
              <a:t>. Mas </a:t>
            </a:r>
            <a:r>
              <a:rPr lang="en-GB" dirty="0" err="1"/>
              <a:t>esta</a:t>
            </a:r>
            <a:r>
              <a:rPr lang="en-GB" dirty="0"/>
              <a:t> </a:t>
            </a:r>
            <a:r>
              <a:rPr lang="en-GB" dirty="0" err="1"/>
              <a:t>separação</a:t>
            </a:r>
            <a:r>
              <a:rPr lang="en-GB" dirty="0"/>
              <a:t> </a:t>
            </a:r>
            <a:r>
              <a:rPr lang="en-GB" dirty="0" err="1"/>
              <a:t>é</a:t>
            </a:r>
            <a:r>
              <a:rPr lang="en-GB" dirty="0"/>
              <a:t> </a:t>
            </a:r>
            <a:r>
              <a:rPr lang="en-GB" dirty="0" err="1"/>
              <a:t>mantida</a:t>
            </a:r>
            <a:endParaRPr lang="en-GB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Começaremos</a:t>
            </a:r>
            <a:r>
              <a:rPr lang="en-GB" dirty="0"/>
              <a:t> </a:t>
            </a:r>
            <a:r>
              <a:rPr lang="en-GB" dirty="0" err="1"/>
              <a:t>por</a:t>
            </a:r>
            <a:r>
              <a:rPr lang="en-GB" dirty="0"/>
              <a:t> </a:t>
            </a:r>
            <a:r>
              <a:rPr lang="en-GB" dirty="0" err="1"/>
              <a:t>adicionar</a:t>
            </a:r>
            <a:r>
              <a:rPr lang="en-GB" dirty="0"/>
              <a:t> </a:t>
            </a:r>
            <a:r>
              <a:rPr lang="en-GB" dirty="0" err="1"/>
              <a:t>os</a:t>
            </a:r>
            <a:r>
              <a:rPr lang="en-GB" dirty="0"/>
              <a:t> </a:t>
            </a:r>
            <a:r>
              <a:rPr lang="en-GB" dirty="0" err="1"/>
              <a:t>nós</a:t>
            </a:r>
            <a:r>
              <a:rPr lang="en-GB" dirty="0"/>
              <a:t> de </a:t>
            </a:r>
            <a:r>
              <a:rPr lang="en-GB" dirty="0" err="1"/>
              <a:t>retorno</a:t>
            </a:r>
            <a:r>
              <a:rPr lang="en-GB" dirty="0"/>
              <a:t> ( a </a:t>
            </a:r>
            <a:r>
              <a:rPr lang="en-GB" dirty="0" err="1"/>
              <a:t>vermelho</a:t>
            </a:r>
            <a:r>
              <a:rPr lang="en-GB" dirty="0"/>
              <a:t>), para </a:t>
            </a:r>
            <a:r>
              <a:rPr lang="en-GB" dirty="0" err="1"/>
              <a:t>conseguirmos</a:t>
            </a:r>
            <a:r>
              <a:rPr lang="en-GB" dirty="0"/>
              <a:t> </a:t>
            </a:r>
            <a:r>
              <a:rPr lang="en-GB" dirty="0" err="1"/>
              <a:t>modelar</a:t>
            </a:r>
            <a:r>
              <a:rPr lang="en-GB" dirty="0"/>
              <a:t> as </a:t>
            </a:r>
            <a:r>
              <a:rPr lang="en-GB" dirty="0" err="1"/>
              <a:t>dependencias</a:t>
            </a:r>
            <a:r>
              <a:rPr lang="en-GB" dirty="0"/>
              <a:t> com o </a:t>
            </a:r>
            <a:r>
              <a:rPr lang="en-GB" dirty="0" err="1"/>
              <a:t>retorno</a:t>
            </a:r>
            <a:r>
              <a:rPr lang="en-GB" dirty="0"/>
              <a:t> da </a:t>
            </a:r>
            <a:r>
              <a:rPr lang="en-GB" dirty="0" err="1"/>
              <a:t>funçao</a:t>
            </a:r>
            <a:endParaRPr lang="en-GB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Para </a:t>
            </a:r>
            <a:r>
              <a:rPr lang="en-GB" dirty="0" err="1"/>
              <a:t>termos</a:t>
            </a:r>
            <a:r>
              <a:rPr lang="en-GB" dirty="0"/>
              <a:t> a </a:t>
            </a:r>
            <a:r>
              <a:rPr lang="en-GB" dirty="0" err="1"/>
              <a:t>mesma</a:t>
            </a:r>
            <a:r>
              <a:rPr lang="en-GB" dirty="0"/>
              <a:t> </a:t>
            </a:r>
            <a:r>
              <a:rPr lang="en-GB" dirty="0" err="1"/>
              <a:t>informção</a:t>
            </a:r>
            <a:r>
              <a:rPr lang="en-GB" dirty="0"/>
              <a:t> </a:t>
            </a:r>
            <a:r>
              <a:rPr lang="en-GB" dirty="0" err="1"/>
              <a:t>sobre</a:t>
            </a:r>
            <a:r>
              <a:rPr lang="en-GB" dirty="0"/>
              <a:t> o </a:t>
            </a:r>
            <a:r>
              <a:rPr lang="en-GB" dirty="0" err="1"/>
              <a:t>retorno</a:t>
            </a:r>
            <a:r>
              <a:rPr lang="en-GB" dirty="0"/>
              <a:t> que no </a:t>
            </a:r>
            <a:r>
              <a:rPr lang="en-GB" dirty="0" err="1"/>
              <a:t>grafo</a:t>
            </a:r>
            <a:r>
              <a:rPr lang="en-GB" dirty="0"/>
              <a:t> anterior, </a:t>
            </a:r>
            <a:r>
              <a:rPr lang="en-GB" dirty="0" err="1"/>
              <a:t>vamos</a:t>
            </a:r>
            <a:r>
              <a:rPr lang="en-GB" dirty="0"/>
              <a:t> </a:t>
            </a:r>
            <a:r>
              <a:rPr lang="en-GB" dirty="0" err="1"/>
              <a:t>ligar</a:t>
            </a:r>
            <a:r>
              <a:rPr lang="en-GB" dirty="0"/>
              <a:t> </a:t>
            </a:r>
            <a:r>
              <a:rPr lang="en-GB" dirty="0" err="1"/>
              <a:t>os</a:t>
            </a:r>
            <a:r>
              <a:rPr lang="en-GB" dirty="0"/>
              <a:t> call nodes </a:t>
            </a:r>
            <a:r>
              <a:rPr lang="en-GB" dirty="0" err="1"/>
              <a:t>aos</a:t>
            </a:r>
            <a:r>
              <a:rPr lang="en-GB" dirty="0"/>
              <a:t> </a:t>
            </a:r>
            <a:r>
              <a:rPr lang="en-GB" dirty="0" err="1"/>
              <a:t>objetos</a:t>
            </a:r>
            <a:r>
              <a:rPr lang="en-GB" dirty="0"/>
              <a:t> que </a:t>
            </a:r>
            <a:r>
              <a:rPr lang="en-GB" dirty="0" err="1"/>
              <a:t>guardam</a:t>
            </a:r>
            <a:r>
              <a:rPr lang="en-GB" dirty="0"/>
              <a:t> </a:t>
            </a:r>
            <a:r>
              <a:rPr lang="en-GB" dirty="0" err="1"/>
              <a:t>este</a:t>
            </a:r>
            <a:r>
              <a:rPr lang="en-GB" dirty="0"/>
              <a:t> </a:t>
            </a:r>
            <a:r>
              <a:rPr lang="en-GB" dirty="0" err="1"/>
              <a:t>valor</a:t>
            </a:r>
            <a:r>
              <a:rPr lang="en-GB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Por </a:t>
            </a:r>
            <a:r>
              <a:rPr lang="en-GB" dirty="0" err="1"/>
              <a:t>fim</a:t>
            </a:r>
            <a:r>
              <a:rPr lang="en-GB" dirty="0"/>
              <a:t>, para </a:t>
            </a:r>
            <a:r>
              <a:rPr lang="en-GB" dirty="0" err="1"/>
              <a:t>termos</a:t>
            </a:r>
            <a:r>
              <a:rPr lang="en-GB" dirty="0"/>
              <a:t> </a:t>
            </a:r>
            <a:r>
              <a:rPr lang="en-GB" dirty="0" err="1"/>
              <a:t>informação</a:t>
            </a:r>
            <a:r>
              <a:rPr lang="en-GB" dirty="0"/>
              <a:t> </a:t>
            </a:r>
            <a:r>
              <a:rPr lang="en-GB" dirty="0" err="1"/>
              <a:t>sobre</a:t>
            </a:r>
            <a:r>
              <a:rPr lang="en-GB" dirty="0"/>
              <a:t> </a:t>
            </a:r>
            <a:r>
              <a:rPr lang="en-GB" dirty="0" err="1"/>
              <a:t>como</a:t>
            </a:r>
            <a:r>
              <a:rPr lang="en-GB" dirty="0"/>
              <a:t> </a:t>
            </a:r>
            <a:r>
              <a:rPr lang="en-GB" dirty="0" err="1"/>
              <a:t>é</a:t>
            </a:r>
            <a:r>
              <a:rPr lang="en-GB" dirty="0"/>
              <a:t> que as </a:t>
            </a:r>
            <a:r>
              <a:rPr lang="en-GB" dirty="0" err="1"/>
              <a:t>funções</a:t>
            </a:r>
            <a:r>
              <a:rPr lang="en-GB" dirty="0"/>
              <a:t> </a:t>
            </a:r>
            <a:r>
              <a:rPr lang="en-GB" dirty="0" err="1"/>
              <a:t>são</a:t>
            </a:r>
            <a:r>
              <a:rPr lang="en-GB" dirty="0"/>
              <a:t> </a:t>
            </a:r>
            <a:r>
              <a:rPr lang="en-GB" dirty="0" err="1"/>
              <a:t>chamadas</a:t>
            </a:r>
            <a:r>
              <a:rPr lang="en-GB" dirty="0"/>
              <a:t> </a:t>
            </a:r>
            <a:r>
              <a:rPr lang="en-GB" dirty="0" err="1"/>
              <a:t>ligamos</a:t>
            </a:r>
            <a:r>
              <a:rPr lang="en-GB" dirty="0"/>
              <a:t> </a:t>
            </a:r>
            <a:r>
              <a:rPr lang="en-GB" dirty="0" err="1"/>
              <a:t>os</a:t>
            </a:r>
            <a:r>
              <a:rPr lang="en-GB" dirty="0"/>
              <a:t> </a:t>
            </a:r>
            <a:r>
              <a:rPr lang="en-GB" dirty="0" err="1"/>
              <a:t>argumentos</a:t>
            </a:r>
            <a:r>
              <a:rPr lang="en-GB" dirty="0"/>
              <a:t> das </a:t>
            </a:r>
            <a:r>
              <a:rPr lang="en-GB" dirty="0" err="1"/>
              <a:t>chamadas</a:t>
            </a:r>
            <a:r>
              <a:rPr lang="en-GB" dirty="0"/>
              <a:t> </a:t>
            </a:r>
            <a:r>
              <a:rPr lang="en-GB" dirty="0" err="1"/>
              <a:t>aos</a:t>
            </a:r>
            <a:r>
              <a:rPr lang="en-GB" dirty="0"/>
              <a:t> call nodes, e </a:t>
            </a:r>
            <a:r>
              <a:rPr lang="en-GB" dirty="0" err="1"/>
              <a:t>anotamos</a:t>
            </a:r>
            <a:r>
              <a:rPr lang="en-GB" dirty="0"/>
              <a:t> </a:t>
            </a:r>
            <a:r>
              <a:rPr lang="en-GB" dirty="0" err="1"/>
              <a:t>nos</a:t>
            </a:r>
            <a:r>
              <a:rPr lang="en-GB" dirty="0"/>
              <a:t> </a:t>
            </a:r>
            <a:r>
              <a:rPr lang="en-GB" dirty="0" err="1"/>
              <a:t>arcos</a:t>
            </a:r>
            <a:r>
              <a:rPr lang="en-GB" dirty="0"/>
              <a:t> qual dos </a:t>
            </a:r>
            <a:r>
              <a:rPr lang="en-GB" dirty="0" err="1"/>
              <a:t>parametros</a:t>
            </a:r>
            <a:r>
              <a:rPr lang="en-GB" dirty="0"/>
              <a:t> e que </a:t>
            </a:r>
            <a:r>
              <a:rPr lang="en-GB" dirty="0" err="1"/>
              <a:t>esta</a:t>
            </a:r>
            <a:r>
              <a:rPr lang="en-GB" dirty="0"/>
              <a:t> </a:t>
            </a:r>
            <a:r>
              <a:rPr lang="en-GB" dirty="0" err="1"/>
              <a:t>em</a:t>
            </a:r>
            <a:r>
              <a:rPr lang="en-GB" dirty="0"/>
              <a:t> </a:t>
            </a:r>
            <a:r>
              <a:rPr lang="en-GB" dirty="0" err="1"/>
              <a:t>questao</a:t>
            </a:r>
            <a:endParaRPr lang="en-GB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Isto</a:t>
            </a:r>
            <a:r>
              <a:rPr lang="en-GB" dirty="0"/>
              <a:t> </a:t>
            </a:r>
            <a:r>
              <a:rPr lang="en-GB" dirty="0" err="1"/>
              <a:t>cria</a:t>
            </a:r>
            <a:r>
              <a:rPr lang="en-GB" dirty="0"/>
              <a:t> um </a:t>
            </a:r>
            <a:r>
              <a:rPr lang="en-GB" dirty="0" err="1"/>
              <a:t>grafo</a:t>
            </a:r>
            <a:r>
              <a:rPr lang="en-GB" dirty="0"/>
              <a:t> que com </a:t>
            </a:r>
            <a:r>
              <a:rPr lang="en-GB" dirty="0" err="1"/>
              <a:t>subgrafos</a:t>
            </a:r>
            <a:r>
              <a:rPr lang="en-GB" dirty="0"/>
              <a:t> que </a:t>
            </a:r>
            <a:r>
              <a:rPr lang="en-GB" dirty="0" err="1"/>
              <a:t>corretamente</a:t>
            </a:r>
            <a:r>
              <a:rPr lang="en-GB" dirty="0"/>
              <a:t> </a:t>
            </a:r>
            <a:r>
              <a:rPr lang="en-GB" dirty="0" err="1"/>
              <a:t>modela</a:t>
            </a:r>
            <a:r>
              <a:rPr lang="en-GB" dirty="0"/>
              <a:t> o </a:t>
            </a:r>
            <a:r>
              <a:rPr lang="en-GB" dirty="0" err="1"/>
              <a:t>código</a:t>
            </a:r>
            <a:r>
              <a:rPr lang="en-GB" dirty="0"/>
              <a:t> </a:t>
            </a:r>
            <a:r>
              <a:rPr lang="en-GB" dirty="0" err="1"/>
              <a:t>onde</a:t>
            </a:r>
            <a:r>
              <a:rPr lang="en-GB" dirty="0"/>
              <a:t> </a:t>
            </a:r>
            <a:r>
              <a:rPr lang="en-GB" dirty="0" err="1"/>
              <a:t>os</a:t>
            </a:r>
            <a:r>
              <a:rPr lang="en-GB" dirty="0"/>
              <a:t> </a:t>
            </a:r>
            <a:r>
              <a:rPr lang="en-GB" dirty="0" err="1"/>
              <a:t>únicos</a:t>
            </a:r>
            <a:r>
              <a:rPr lang="en-GB" dirty="0"/>
              <a:t> </a:t>
            </a:r>
            <a:r>
              <a:rPr lang="en-GB" dirty="0" err="1"/>
              <a:t>caminhos</a:t>
            </a:r>
            <a:r>
              <a:rPr lang="en-GB" dirty="0"/>
              <a:t> </a:t>
            </a:r>
            <a:r>
              <a:rPr lang="en-GB" dirty="0" err="1"/>
              <a:t>possíveis</a:t>
            </a:r>
            <a:r>
              <a:rPr lang="en-GB" dirty="0"/>
              <a:t> </a:t>
            </a:r>
            <a:r>
              <a:rPr lang="en-GB" dirty="0" err="1"/>
              <a:t>são</a:t>
            </a:r>
            <a:r>
              <a:rPr lang="en-GB" dirty="0"/>
              <a:t> as </a:t>
            </a:r>
            <a:r>
              <a:rPr lang="en-GB" dirty="0" err="1"/>
              <a:t>únicas</a:t>
            </a:r>
            <a:r>
              <a:rPr lang="en-GB" dirty="0"/>
              <a:t> </a:t>
            </a:r>
            <a:r>
              <a:rPr lang="en-GB" dirty="0" err="1"/>
              <a:t>vulnerabilidades</a:t>
            </a:r>
            <a:r>
              <a:rPr lang="en-GB" dirty="0"/>
              <a:t> que </a:t>
            </a:r>
            <a:r>
              <a:rPr lang="en-GB" dirty="0" err="1"/>
              <a:t>existem</a:t>
            </a:r>
            <a:r>
              <a:rPr lang="en-GB" dirty="0"/>
              <a:t>. No </a:t>
            </a:r>
            <a:r>
              <a:rPr lang="en-GB" dirty="0" err="1"/>
              <a:t>entanto</a:t>
            </a:r>
            <a:r>
              <a:rPr lang="en-GB" dirty="0"/>
              <a:t> as queries </a:t>
            </a:r>
            <a:r>
              <a:rPr lang="en-GB" dirty="0" err="1"/>
              <a:t>terão</a:t>
            </a:r>
            <a:r>
              <a:rPr lang="en-GB" dirty="0"/>
              <a:t> </a:t>
            </a:r>
            <a:r>
              <a:rPr lang="en-GB" dirty="0" err="1"/>
              <a:t>qeu</a:t>
            </a:r>
            <a:r>
              <a:rPr lang="en-GB" dirty="0"/>
              <a:t> </a:t>
            </a:r>
            <a:r>
              <a:rPr lang="en-GB" dirty="0" err="1"/>
              <a:t>conectar</a:t>
            </a:r>
            <a:r>
              <a:rPr lang="en-GB" dirty="0"/>
              <a:t> </a:t>
            </a:r>
            <a:r>
              <a:rPr lang="en-GB" dirty="0" err="1"/>
              <a:t>estes</a:t>
            </a:r>
            <a:r>
              <a:rPr lang="en-GB" dirty="0"/>
              <a:t> </a:t>
            </a:r>
            <a:r>
              <a:rPr lang="en-GB" dirty="0" err="1"/>
              <a:t>caminhos</a:t>
            </a:r>
            <a:endParaRPr lang="en-GB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(</a:t>
            </a:r>
            <a:r>
              <a:rPr lang="en-GB" dirty="0" err="1"/>
              <a:t>explicar</a:t>
            </a:r>
            <a:r>
              <a:rPr lang="en-GB" dirty="0"/>
              <a:t> o </a:t>
            </a:r>
            <a:r>
              <a:rPr lang="en-GB" dirty="0" err="1"/>
              <a:t>caminho</a:t>
            </a:r>
            <a:r>
              <a:rPr lang="en-GB" dirty="0"/>
              <a:t> </a:t>
            </a:r>
            <a:r>
              <a:rPr lang="en-GB" dirty="0" err="1"/>
              <a:t>vermelho</a:t>
            </a:r>
            <a:r>
              <a:rPr lang="en-GB" dirty="0"/>
              <a:t>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(</a:t>
            </a:r>
            <a:r>
              <a:rPr lang="en-GB" dirty="0" err="1"/>
              <a:t>explicar</a:t>
            </a:r>
            <a:r>
              <a:rPr lang="en-GB" dirty="0"/>
              <a:t> o </a:t>
            </a:r>
            <a:r>
              <a:rPr lang="en-GB" dirty="0" err="1"/>
              <a:t>camino</a:t>
            </a:r>
            <a:r>
              <a:rPr lang="en-GB" dirty="0"/>
              <a:t> </a:t>
            </a:r>
            <a:r>
              <a:rPr lang="en-GB" dirty="0" err="1"/>
              <a:t>verde</a:t>
            </a:r>
            <a:r>
              <a:rPr lang="en-GB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830424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762586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2745475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1111820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54dda1946d_6_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54dda1946d_6_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Para ser possível comparações entre todas as ferramentas consideradas, utilizarei as seguintes métricas: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PT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 err="1"/>
              <a:t>Recall</a:t>
            </a:r>
            <a:endParaRPr lang="pt-PT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Precisão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Eficiência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PT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É expectável que a precisão melhore (visto que estamos a reduzir os falsos positivos), mas é possível que o </a:t>
            </a:r>
            <a:r>
              <a:rPr lang="pt-PT" dirty="0" err="1"/>
              <a:t>recall</a:t>
            </a:r>
            <a:r>
              <a:rPr lang="pt-PT" dirty="0"/>
              <a:t> pior (pois podemos não detetar algumas vulnerabilidades com esta nova técnica)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0480221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g54dda1946d_4_27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3" name="Google Shape;633;g54dda1946d_4_27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Para a realização do trabalho é preciso completar as seguintes tarefas.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PT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As tarefas serão realizadas ao longo do semestre da maneira como está descrita na tabela</a:t>
            </a:r>
            <a:endParaRPr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199819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37612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0" i="0" u="none" strike="noStrike" dirty="0">
                <a:solidFill>
                  <a:srgbClr val="D1D5DB"/>
                </a:solidFill>
                <a:effectLst/>
                <a:latin typeface="Barlow" pitchFamily="2" charset="77"/>
              </a:rPr>
              <a:t>Node.js </a:t>
            </a:r>
            <a:r>
              <a:rPr lang="en-GB" b="0" i="0" u="none" strike="noStrike" dirty="0" err="1">
                <a:solidFill>
                  <a:srgbClr val="D1D5DB"/>
                </a:solidFill>
                <a:effectLst/>
                <a:latin typeface="Barlow" pitchFamily="2" charset="77"/>
              </a:rPr>
              <a:t>é</a:t>
            </a:r>
            <a:r>
              <a:rPr lang="en-GB" b="0" i="0" u="none" strike="noStrike" dirty="0">
                <a:solidFill>
                  <a:srgbClr val="D1D5DB"/>
                </a:solidFill>
                <a:effectLst/>
                <a:latin typeface="Barlow" pitchFamily="2" charset="77"/>
              </a:rPr>
              <a:t> </a:t>
            </a:r>
            <a:r>
              <a:rPr lang="en-GB" b="0" i="0" u="none" strike="noStrike" dirty="0" err="1">
                <a:solidFill>
                  <a:srgbClr val="D1D5DB"/>
                </a:solidFill>
                <a:effectLst/>
                <a:latin typeface="Barlow" pitchFamily="2" charset="77"/>
              </a:rPr>
              <a:t>uma</a:t>
            </a:r>
            <a:r>
              <a:rPr lang="en-GB" b="0" i="0" u="none" strike="noStrike" dirty="0">
                <a:solidFill>
                  <a:srgbClr val="D1D5DB"/>
                </a:solidFill>
                <a:effectLst/>
                <a:latin typeface="Barlow" pitchFamily="2" charset="77"/>
              </a:rPr>
              <a:t> </a:t>
            </a:r>
            <a:r>
              <a:rPr lang="en-GB" b="0" i="0" u="none" strike="noStrike" dirty="0" err="1">
                <a:solidFill>
                  <a:srgbClr val="D1D5DB"/>
                </a:solidFill>
                <a:effectLst/>
                <a:latin typeface="Barlow" pitchFamily="2" charset="77"/>
              </a:rPr>
              <a:t>plataforma</a:t>
            </a:r>
            <a:r>
              <a:rPr lang="en-GB" b="0" i="0" u="none" strike="noStrike" dirty="0">
                <a:solidFill>
                  <a:srgbClr val="D1D5DB"/>
                </a:solidFill>
                <a:effectLst/>
                <a:latin typeface="Barlow" pitchFamily="2" charset="77"/>
              </a:rPr>
              <a:t> que </a:t>
            </a:r>
            <a:r>
              <a:rPr lang="en-GB" b="0" i="0" u="none" strike="noStrike" dirty="0" err="1">
                <a:solidFill>
                  <a:srgbClr val="D1D5DB"/>
                </a:solidFill>
                <a:effectLst/>
                <a:latin typeface="Barlow" pitchFamily="2" charset="77"/>
              </a:rPr>
              <a:t>permite</a:t>
            </a:r>
            <a:r>
              <a:rPr lang="en-GB" b="0" i="0" u="none" strike="noStrike" dirty="0">
                <a:solidFill>
                  <a:srgbClr val="D1D5DB"/>
                </a:solidFill>
                <a:effectLst/>
                <a:latin typeface="Barlow" pitchFamily="2" charset="77"/>
              </a:rPr>
              <a:t> a </a:t>
            </a:r>
            <a:r>
              <a:rPr lang="en-GB" b="0" i="0" u="none" strike="noStrike" dirty="0" err="1">
                <a:solidFill>
                  <a:srgbClr val="D1D5DB"/>
                </a:solidFill>
                <a:effectLst/>
                <a:latin typeface="Barlow" pitchFamily="2" charset="77"/>
              </a:rPr>
              <a:t>execução</a:t>
            </a:r>
            <a:r>
              <a:rPr lang="en-GB" b="0" i="0" u="none" strike="noStrike" dirty="0">
                <a:solidFill>
                  <a:srgbClr val="D1D5DB"/>
                </a:solidFill>
                <a:effectLst/>
                <a:latin typeface="Barlow" pitchFamily="2" charset="77"/>
              </a:rPr>
              <a:t> de JavaScript </a:t>
            </a:r>
            <a:r>
              <a:rPr lang="en-GB" b="0" i="0" u="none" strike="noStrike" dirty="0" err="1">
                <a:solidFill>
                  <a:srgbClr val="D1D5DB"/>
                </a:solidFill>
                <a:effectLst/>
                <a:latin typeface="Barlow" pitchFamily="2" charset="77"/>
              </a:rPr>
              <a:t>nos</a:t>
            </a:r>
            <a:r>
              <a:rPr lang="en-GB" b="0" i="0" u="none" strike="noStrike" dirty="0">
                <a:solidFill>
                  <a:srgbClr val="D1D5DB"/>
                </a:solidFill>
                <a:effectLst/>
                <a:latin typeface="Barlow" pitchFamily="2" charset="77"/>
              </a:rPr>
              <a:t> </a:t>
            </a:r>
            <a:r>
              <a:rPr lang="en-GB" b="0" i="0" u="none" strike="noStrike" dirty="0" err="1">
                <a:solidFill>
                  <a:srgbClr val="D1D5DB"/>
                </a:solidFill>
                <a:effectLst/>
                <a:latin typeface="Barlow" pitchFamily="2" charset="77"/>
              </a:rPr>
              <a:t>servidores</a:t>
            </a:r>
            <a:r>
              <a:rPr lang="en-GB" b="0" i="0" u="none" strike="noStrike" dirty="0">
                <a:solidFill>
                  <a:srgbClr val="D1D5DB"/>
                </a:solidFill>
                <a:effectLst/>
                <a:latin typeface="Barlow" pitchFamily="2" charset="77"/>
              </a:rPr>
              <a:t>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b="0" i="0" u="none" strike="noStrike" dirty="0">
              <a:solidFill>
                <a:srgbClr val="D1D5DB"/>
              </a:solidFill>
              <a:effectLst/>
              <a:latin typeface="Barlow" pitchFamily="2" charset="7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0" i="0" u="none" strike="noStrike" dirty="0" err="1">
                <a:solidFill>
                  <a:srgbClr val="D1D5DB"/>
                </a:solidFill>
                <a:effectLst/>
                <a:latin typeface="Barlow" pitchFamily="2" charset="77"/>
              </a:rPr>
              <a:t>Oferece</a:t>
            </a:r>
            <a:r>
              <a:rPr lang="en-GB" b="0" i="0" u="none" strike="noStrike" dirty="0">
                <a:solidFill>
                  <a:srgbClr val="D1D5DB"/>
                </a:solidFill>
                <a:effectLst/>
                <a:latin typeface="Barlow" pitchFamily="2" charset="77"/>
              </a:rPr>
              <a:t>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0" i="0" u="none" strike="noStrike" dirty="0">
                <a:solidFill>
                  <a:srgbClr val="D1D5DB"/>
                </a:solidFill>
                <a:effectLst/>
                <a:latin typeface="Barlow" pitchFamily="2" charset="77"/>
              </a:rPr>
              <a:t>	- </a:t>
            </a:r>
            <a:r>
              <a:rPr lang="en-GB" b="0" i="0" u="none" strike="noStrike" dirty="0" err="1">
                <a:solidFill>
                  <a:srgbClr val="D1D5DB"/>
                </a:solidFill>
                <a:effectLst/>
                <a:latin typeface="Barlow" pitchFamily="2" charset="77"/>
              </a:rPr>
              <a:t>arquitetura</a:t>
            </a:r>
            <a:r>
              <a:rPr lang="en-GB" b="0" i="0" u="none" strike="noStrike" dirty="0">
                <a:solidFill>
                  <a:srgbClr val="D1D5DB"/>
                </a:solidFill>
                <a:effectLst/>
                <a:latin typeface="Barlow" pitchFamily="2" charset="77"/>
              </a:rPr>
              <a:t> </a:t>
            </a:r>
            <a:r>
              <a:rPr lang="en-GB" b="0" i="0" u="none" strike="noStrike" dirty="0" err="1">
                <a:solidFill>
                  <a:srgbClr val="D1D5DB"/>
                </a:solidFill>
                <a:effectLst/>
                <a:latin typeface="Barlow" pitchFamily="2" charset="77"/>
              </a:rPr>
              <a:t>orientada</a:t>
            </a:r>
            <a:r>
              <a:rPr lang="en-GB" b="0" i="0" u="none" strike="noStrike" dirty="0">
                <a:solidFill>
                  <a:srgbClr val="D1D5DB"/>
                </a:solidFill>
                <a:effectLst/>
                <a:latin typeface="Barlow" pitchFamily="2" charset="77"/>
              </a:rPr>
              <a:t> a </a:t>
            </a:r>
            <a:r>
              <a:rPr lang="en-GB" b="0" i="0" u="none" strike="noStrike" dirty="0" err="1">
                <a:solidFill>
                  <a:srgbClr val="D1D5DB"/>
                </a:solidFill>
                <a:effectLst/>
                <a:latin typeface="Barlow" pitchFamily="2" charset="77"/>
              </a:rPr>
              <a:t>eventos</a:t>
            </a:r>
            <a:r>
              <a:rPr lang="en-GB" b="0" i="0" u="none" strike="noStrike" dirty="0">
                <a:solidFill>
                  <a:srgbClr val="D1D5DB"/>
                </a:solidFill>
                <a:effectLst/>
                <a:latin typeface="Barlow" pitchFamily="2" charset="77"/>
              </a:rPr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0" i="0" u="none" strike="noStrike" dirty="0">
                <a:solidFill>
                  <a:srgbClr val="D1D5DB"/>
                </a:solidFill>
                <a:effectLst/>
                <a:latin typeface="Barlow" pitchFamily="2" charset="77"/>
              </a:rPr>
              <a:t>	- </a:t>
            </a:r>
            <a:r>
              <a:rPr lang="en-GB" b="0" i="0" u="none" strike="noStrike" dirty="0" err="1">
                <a:solidFill>
                  <a:srgbClr val="D1D5DB"/>
                </a:solidFill>
                <a:effectLst/>
                <a:latin typeface="Barlow" pitchFamily="2" charset="77"/>
              </a:rPr>
              <a:t>modelo</a:t>
            </a:r>
            <a:r>
              <a:rPr lang="en-GB" b="0" i="0" u="none" strike="noStrike" dirty="0">
                <a:solidFill>
                  <a:srgbClr val="D1D5DB"/>
                </a:solidFill>
                <a:effectLst/>
                <a:latin typeface="Barlow" pitchFamily="2" charset="77"/>
              </a:rPr>
              <a:t> I/O </a:t>
            </a:r>
            <a:r>
              <a:rPr lang="en-GB" b="0" i="0" u="none" strike="noStrike" dirty="0" err="1">
                <a:solidFill>
                  <a:srgbClr val="D1D5DB"/>
                </a:solidFill>
                <a:effectLst/>
                <a:latin typeface="Barlow" pitchFamily="2" charset="77"/>
              </a:rPr>
              <a:t>não</a:t>
            </a:r>
            <a:r>
              <a:rPr lang="en-GB" b="0" i="0" u="none" strike="noStrike" dirty="0">
                <a:solidFill>
                  <a:srgbClr val="D1D5DB"/>
                </a:solidFill>
                <a:effectLst/>
                <a:latin typeface="Barlow" pitchFamily="2" charset="77"/>
              </a:rPr>
              <a:t> </a:t>
            </a:r>
            <a:r>
              <a:rPr lang="en-GB" b="0" i="0" u="none" strike="noStrike" dirty="0" err="1">
                <a:solidFill>
                  <a:srgbClr val="D1D5DB"/>
                </a:solidFill>
                <a:effectLst/>
                <a:latin typeface="Barlow" pitchFamily="2" charset="77"/>
              </a:rPr>
              <a:t>bloqueantes</a:t>
            </a:r>
            <a:endParaRPr lang="en-GB" b="0" i="0" u="none" strike="noStrike" dirty="0">
              <a:solidFill>
                <a:srgbClr val="D1D5DB"/>
              </a:solidFill>
              <a:effectLst/>
              <a:latin typeface="Barlow" pitchFamily="2" charset="7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b="0" i="0" u="none" strike="noStrike" dirty="0">
              <a:solidFill>
                <a:srgbClr val="D1D5DB"/>
              </a:solidFill>
              <a:effectLst/>
              <a:latin typeface="Barlow" pitchFamily="2" charset="7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0" i="0" u="none" strike="noStrike" dirty="0" err="1">
                <a:solidFill>
                  <a:srgbClr val="D1D5DB"/>
                </a:solidFill>
                <a:effectLst/>
                <a:latin typeface="Barlow" pitchFamily="2" charset="77"/>
              </a:rPr>
              <a:t>Permitindo</a:t>
            </a:r>
            <a:r>
              <a:rPr lang="en-GB" b="0" i="0" u="none" strike="noStrike" dirty="0">
                <a:solidFill>
                  <a:srgbClr val="D1D5DB"/>
                </a:solidFill>
                <a:effectLst/>
                <a:latin typeface="Barlow" pitchFamily="2" charset="77"/>
              </a:rPr>
              <a:t> o </a:t>
            </a:r>
            <a:r>
              <a:rPr lang="en-GB" b="0" i="0" u="none" strike="noStrike" dirty="0" err="1">
                <a:solidFill>
                  <a:srgbClr val="D1D5DB"/>
                </a:solidFill>
                <a:effectLst/>
                <a:latin typeface="Barlow" pitchFamily="2" charset="77"/>
              </a:rPr>
              <a:t>desenvolvimento</a:t>
            </a:r>
            <a:r>
              <a:rPr lang="en-GB" b="0" i="0" u="none" strike="noStrike" dirty="0">
                <a:solidFill>
                  <a:srgbClr val="D1D5DB"/>
                </a:solidFill>
                <a:effectLst/>
                <a:latin typeface="Barlow" pitchFamily="2" charset="77"/>
              </a:rPr>
              <a:t> de </a:t>
            </a:r>
            <a:r>
              <a:rPr lang="en-GB" b="0" i="0" u="none" strike="noStrike" dirty="0" err="1">
                <a:solidFill>
                  <a:srgbClr val="D1D5DB"/>
                </a:solidFill>
                <a:effectLst/>
                <a:latin typeface="Barlow" pitchFamily="2" charset="77"/>
              </a:rPr>
              <a:t>aplicações</a:t>
            </a:r>
            <a:r>
              <a:rPr lang="en-GB" b="0" i="0" u="none" strike="noStrike" dirty="0">
                <a:solidFill>
                  <a:srgbClr val="D1D5DB"/>
                </a:solidFill>
                <a:effectLst/>
                <a:latin typeface="Barlow" pitchFamily="2" charset="77"/>
              </a:rPr>
              <a:t> </a:t>
            </a:r>
            <a:r>
              <a:rPr lang="en-GB" b="0" i="0" u="none" strike="noStrike" dirty="0" err="1">
                <a:solidFill>
                  <a:srgbClr val="D1D5DB"/>
                </a:solidFill>
                <a:effectLst/>
                <a:latin typeface="Barlow" pitchFamily="2" charset="77"/>
              </a:rPr>
              <a:t>eficientes</a:t>
            </a:r>
            <a:r>
              <a:rPr lang="en-GB" b="0" i="0" u="none" strike="noStrike" dirty="0">
                <a:solidFill>
                  <a:srgbClr val="D1D5DB"/>
                </a:solidFill>
                <a:effectLst/>
                <a:latin typeface="Barlow" pitchFamily="2" charset="77"/>
              </a:rPr>
              <a:t> e </a:t>
            </a:r>
            <a:r>
              <a:rPr lang="en-GB" b="0" i="0" u="none" strike="noStrike" dirty="0" err="1">
                <a:solidFill>
                  <a:srgbClr val="D1D5DB"/>
                </a:solidFill>
                <a:effectLst/>
                <a:latin typeface="Barlow" pitchFamily="2" charset="77"/>
              </a:rPr>
              <a:t>escaláveis</a:t>
            </a:r>
            <a:endParaRPr lang="en-GB" b="0" i="0" u="none" strike="noStrike" dirty="0">
              <a:solidFill>
                <a:srgbClr val="D1D5DB"/>
              </a:solidFill>
              <a:effectLst/>
              <a:latin typeface="Barlow" pitchFamily="2" charset="7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0" i="0" u="none" strike="noStrike" dirty="0">
                <a:solidFill>
                  <a:srgbClr val="D1D5DB"/>
                </a:solidFill>
                <a:effectLst/>
                <a:latin typeface="Barlow" pitchFamily="2" charset="77"/>
              </a:rPr>
              <a:t>	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0" i="0" u="none" strike="noStrike" dirty="0">
                <a:solidFill>
                  <a:srgbClr val="D1D5DB"/>
                </a:solidFill>
                <a:effectLst/>
                <a:latin typeface="Barlow" pitchFamily="2" charset="77"/>
              </a:rPr>
              <a:t>Por </a:t>
            </a:r>
            <a:r>
              <a:rPr lang="en-GB" b="0" i="0" u="none" strike="noStrike" dirty="0" err="1">
                <a:solidFill>
                  <a:srgbClr val="D1D5DB"/>
                </a:solidFill>
                <a:effectLst/>
                <a:latin typeface="Barlow" pitchFamily="2" charset="77"/>
              </a:rPr>
              <a:t>isso</a:t>
            </a:r>
            <a:r>
              <a:rPr lang="en-GB" b="0" i="0" u="none" strike="noStrike" dirty="0">
                <a:solidFill>
                  <a:srgbClr val="D1D5DB"/>
                </a:solidFill>
                <a:effectLst/>
                <a:latin typeface="Barlow" pitchFamily="2" charset="77"/>
              </a:rPr>
              <a:t> </a:t>
            </a:r>
            <a:r>
              <a:rPr lang="en-GB" b="0" i="0" u="none" strike="noStrike" dirty="0" err="1">
                <a:solidFill>
                  <a:srgbClr val="D1D5DB"/>
                </a:solidFill>
                <a:effectLst/>
                <a:latin typeface="Barlow" pitchFamily="2" charset="77"/>
              </a:rPr>
              <a:t>é</a:t>
            </a:r>
            <a:r>
              <a:rPr lang="en-GB" b="0" i="0" u="none" strike="noStrike" dirty="0">
                <a:solidFill>
                  <a:srgbClr val="D1D5DB"/>
                </a:solidFill>
                <a:effectLst/>
                <a:latin typeface="Barlow" pitchFamily="2" charset="77"/>
              </a:rPr>
              <a:t> </a:t>
            </a:r>
            <a:r>
              <a:rPr lang="en-GB" b="0" i="0" u="none" strike="noStrike" dirty="0" err="1">
                <a:solidFill>
                  <a:srgbClr val="D1D5DB"/>
                </a:solidFill>
                <a:effectLst/>
                <a:latin typeface="Barlow" pitchFamily="2" charset="77"/>
              </a:rPr>
              <a:t>muito</a:t>
            </a:r>
            <a:r>
              <a:rPr lang="en-GB" b="0" i="0" u="none" strike="noStrike" dirty="0">
                <a:solidFill>
                  <a:srgbClr val="D1D5DB"/>
                </a:solidFill>
                <a:effectLst/>
                <a:latin typeface="Barlow" pitchFamily="2" charset="77"/>
              </a:rPr>
              <a:t> </a:t>
            </a:r>
            <a:r>
              <a:rPr lang="en-GB" b="0" i="0" u="none" strike="noStrike" dirty="0" err="1">
                <a:solidFill>
                  <a:srgbClr val="D1D5DB"/>
                </a:solidFill>
                <a:effectLst/>
                <a:latin typeface="Barlow" pitchFamily="2" charset="77"/>
              </a:rPr>
              <a:t>utilizado</a:t>
            </a:r>
            <a:r>
              <a:rPr lang="en-GB" b="0" i="0" u="none" strike="noStrike" dirty="0">
                <a:solidFill>
                  <a:srgbClr val="D1D5DB"/>
                </a:solidFill>
                <a:effectLst/>
                <a:latin typeface="Barlow" pitchFamily="2" charset="77"/>
              </a:rPr>
              <a:t> </a:t>
            </a:r>
            <a:r>
              <a:rPr lang="en-GB" b="0" i="0" u="none" strike="noStrike" dirty="0" err="1">
                <a:solidFill>
                  <a:srgbClr val="D1D5DB"/>
                </a:solidFill>
                <a:effectLst/>
                <a:latin typeface="Barlow" pitchFamily="2" charset="77"/>
              </a:rPr>
              <a:t>especialmente</a:t>
            </a:r>
            <a:r>
              <a:rPr lang="en-GB" b="0" i="0" u="none" strike="noStrike" dirty="0">
                <a:solidFill>
                  <a:srgbClr val="D1D5DB"/>
                </a:solidFill>
                <a:effectLst/>
                <a:latin typeface="Barlow" pitchFamily="2" charset="77"/>
              </a:rPr>
              <a:t> </a:t>
            </a:r>
            <a:r>
              <a:rPr lang="en-GB" b="0" i="0" u="none" strike="noStrike" dirty="0" err="1">
                <a:solidFill>
                  <a:srgbClr val="D1D5DB"/>
                </a:solidFill>
                <a:effectLst/>
                <a:latin typeface="Barlow" pitchFamily="2" charset="77"/>
              </a:rPr>
              <a:t>na</a:t>
            </a:r>
            <a:r>
              <a:rPr lang="en-GB" b="0" i="0" u="none" strike="noStrike" dirty="0">
                <a:solidFill>
                  <a:srgbClr val="D1D5DB"/>
                </a:solidFill>
                <a:effectLst/>
                <a:latin typeface="Barlow" pitchFamily="2" charset="77"/>
              </a:rPr>
              <a:t>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0" i="0" u="none" strike="noStrike" dirty="0">
                <a:solidFill>
                  <a:srgbClr val="D1D5DB"/>
                </a:solidFill>
                <a:effectLst/>
                <a:latin typeface="Barlow" pitchFamily="2" charset="77"/>
              </a:rPr>
              <a:t>	- </a:t>
            </a:r>
            <a:r>
              <a:rPr lang="en-GB" b="0" i="0" u="none" strike="noStrike" dirty="0" err="1">
                <a:solidFill>
                  <a:srgbClr val="D1D5DB"/>
                </a:solidFill>
                <a:effectLst/>
                <a:latin typeface="Barlow" pitchFamily="2" charset="77"/>
              </a:rPr>
              <a:t>Criação</a:t>
            </a:r>
            <a:r>
              <a:rPr lang="en-GB" b="0" i="0" u="none" strike="noStrike" dirty="0">
                <a:solidFill>
                  <a:srgbClr val="D1D5DB"/>
                </a:solidFill>
                <a:effectLst/>
                <a:latin typeface="Barlow" pitchFamily="2" charset="77"/>
              </a:rPr>
              <a:t> de websites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0" i="0" u="none" strike="noStrike" dirty="0">
                <a:solidFill>
                  <a:srgbClr val="D1D5DB"/>
                </a:solidFill>
                <a:effectLst/>
                <a:latin typeface="Barlow" pitchFamily="2" charset="77"/>
              </a:rPr>
              <a:t>	- </a:t>
            </a:r>
            <a:r>
              <a:rPr lang="en-GB" b="0" i="0" u="none" strike="noStrike" dirty="0" err="1">
                <a:solidFill>
                  <a:srgbClr val="D1D5DB"/>
                </a:solidFill>
                <a:effectLst/>
                <a:latin typeface="Barlow" pitchFamily="2" charset="77"/>
              </a:rPr>
              <a:t>Desenvolvimento</a:t>
            </a:r>
            <a:r>
              <a:rPr lang="en-GB" b="0" i="0" u="none" strike="noStrike" dirty="0">
                <a:solidFill>
                  <a:srgbClr val="D1D5DB"/>
                </a:solidFill>
                <a:effectLst/>
                <a:latin typeface="Barlow" pitchFamily="2" charset="77"/>
              </a:rPr>
              <a:t> de APIs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b="0" i="0" u="none" strike="noStrike" dirty="0">
              <a:solidFill>
                <a:srgbClr val="D1D5DB"/>
              </a:solidFill>
              <a:effectLst/>
              <a:latin typeface="Barlow" pitchFamily="2" charset="77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d5260bdd85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d5260bdd85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pt-PT" dirty="0"/>
              <a:t>No entanto, as aplicações de </a:t>
            </a:r>
            <a:r>
              <a:rPr lang="pt-PT" dirty="0" err="1"/>
              <a:t>Node.js</a:t>
            </a:r>
            <a:r>
              <a:rPr lang="pt-PT" dirty="0"/>
              <a:t> tem problemas de segurança uma vez que apresentam vulnerabilidades que podem compromete-las.  Como por exemplo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pt-PT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pt-PT" dirty="0"/>
              <a:t>	- </a:t>
            </a:r>
            <a:r>
              <a:rPr lang="pt-PT" dirty="0" err="1"/>
              <a:t>Code</a:t>
            </a:r>
            <a:r>
              <a:rPr lang="pt-PT" dirty="0"/>
              <a:t> </a:t>
            </a:r>
            <a:r>
              <a:rPr lang="pt-PT" dirty="0" err="1"/>
              <a:t>injection</a:t>
            </a:r>
            <a:endParaRPr lang="pt-PT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pt-PT" dirty="0"/>
              <a:t>	- </a:t>
            </a:r>
            <a:r>
              <a:rPr lang="pt-PT" dirty="0" err="1"/>
              <a:t>Command</a:t>
            </a:r>
            <a:r>
              <a:rPr lang="pt-PT" dirty="0"/>
              <a:t> </a:t>
            </a:r>
            <a:r>
              <a:rPr lang="pt-PT" dirty="0" err="1"/>
              <a:t>Injection</a:t>
            </a:r>
            <a:endParaRPr lang="pt-PT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pt-PT" dirty="0"/>
              <a:t>	- SQL </a:t>
            </a:r>
            <a:r>
              <a:rPr lang="pt-PT" dirty="0" err="1"/>
              <a:t>Injection</a:t>
            </a:r>
            <a:endParaRPr lang="pt-PT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pt-PT" dirty="0"/>
              <a:t>	- </a:t>
            </a:r>
            <a:r>
              <a:rPr lang="pt-PT" dirty="0" err="1"/>
              <a:t>Path</a:t>
            </a:r>
            <a:r>
              <a:rPr lang="pt-PT" dirty="0"/>
              <a:t> </a:t>
            </a:r>
            <a:r>
              <a:rPr lang="pt-PT" dirty="0" err="1"/>
              <a:t>traversal</a:t>
            </a:r>
            <a:endParaRPr lang="pt-PT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pt-PT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pt-PT" dirty="0"/>
              <a:t>Todas estas vulnerabilidades envolvem um atacante que que consegue influenciar o comportamento da aplicação através de inputs maliciosos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pt-PT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pt-PT" dirty="0"/>
              <a:t>Com o objetivo de: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pt-PT" dirty="0"/>
              <a:t>	- Comprometer a integridade dos dados (SQL </a:t>
            </a:r>
            <a:r>
              <a:rPr lang="pt-PT" dirty="0" err="1"/>
              <a:t>injection</a:t>
            </a:r>
            <a:r>
              <a:rPr lang="pt-PT" dirty="0"/>
              <a:t> e </a:t>
            </a:r>
            <a:r>
              <a:rPr lang="pt-PT" dirty="0" err="1"/>
              <a:t>code</a:t>
            </a:r>
            <a:r>
              <a:rPr lang="pt-PT" dirty="0"/>
              <a:t> </a:t>
            </a:r>
            <a:r>
              <a:rPr lang="pt-PT" dirty="0" err="1"/>
              <a:t>injection</a:t>
            </a:r>
            <a:r>
              <a:rPr lang="pt-PT" dirty="0"/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pt-PT" dirty="0"/>
              <a:t>	- Acessos não autorizados (SQL </a:t>
            </a:r>
            <a:r>
              <a:rPr lang="pt-PT" dirty="0" err="1"/>
              <a:t>injection</a:t>
            </a:r>
            <a:r>
              <a:rPr lang="pt-PT" dirty="0"/>
              <a:t>/</a:t>
            </a:r>
            <a:r>
              <a:rPr lang="pt-PT" dirty="0" err="1"/>
              <a:t>code</a:t>
            </a:r>
            <a:r>
              <a:rPr lang="pt-PT" dirty="0"/>
              <a:t> </a:t>
            </a:r>
            <a:r>
              <a:rPr lang="pt-PT" dirty="0" err="1"/>
              <a:t>injection</a:t>
            </a:r>
            <a:r>
              <a:rPr lang="pt-PT" dirty="0"/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pt-PT" dirty="0"/>
              <a:t>	- Exposição de informações confidenciais (</a:t>
            </a:r>
            <a:r>
              <a:rPr lang="pt-PT" dirty="0" err="1"/>
              <a:t>path</a:t>
            </a:r>
            <a:r>
              <a:rPr lang="pt-PT" dirty="0"/>
              <a:t> </a:t>
            </a:r>
            <a:r>
              <a:rPr lang="pt-PT" dirty="0" err="1"/>
              <a:t>traversal</a:t>
            </a:r>
            <a:r>
              <a:rPr lang="pt-PT" dirty="0"/>
              <a:t>)</a:t>
            </a: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Para melhorar a segurança das aplicações de </a:t>
            </a:r>
            <a:r>
              <a:rPr lang="pt-PT" dirty="0" err="1"/>
              <a:t>Node.js</a:t>
            </a:r>
            <a:r>
              <a:rPr lang="pt-PT" dirty="0"/>
              <a:t>, foram criadas ferramentas capazes de detetar de forma automática as vulnerabilidades.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O objetivo destas ferramentas é mitigar e/ou remover o impacto da presença das vulnerabilidades no código.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 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Para tal, geram um grafo que modela o comportamento do programa durante a sua execução e executam </a:t>
            </a:r>
            <a:r>
              <a:rPr lang="pt-PT" dirty="0" err="1"/>
              <a:t>queries</a:t>
            </a:r>
            <a:r>
              <a:rPr lang="pt-PT" dirty="0"/>
              <a:t> nele para detetarem as </a:t>
            </a:r>
            <a:r>
              <a:rPr lang="pt-PT" dirty="0" err="1"/>
              <a:t>vulnerabililidades</a:t>
            </a:r>
            <a:endParaRPr lang="pt-PT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PT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 err="1"/>
              <a:t>CodeQL</a:t>
            </a:r>
            <a:r>
              <a:rPr lang="pt-PT" dirty="0"/>
              <a:t>, </a:t>
            </a:r>
            <a:r>
              <a:rPr lang="pt-PT" dirty="0" err="1"/>
              <a:t>Graph.js</a:t>
            </a:r>
            <a:r>
              <a:rPr lang="pt-PT" dirty="0"/>
              <a:t> e </a:t>
            </a:r>
            <a:r>
              <a:rPr lang="pt-PT" dirty="0" err="1"/>
              <a:t>ODGen</a:t>
            </a:r>
            <a:r>
              <a:rPr lang="pt-PT" dirty="0"/>
              <a:t> são alguns exemplos das ferramentas.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Nomeadamente, o </a:t>
            </a:r>
            <a:r>
              <a:rPr lang="pt-PT" dirty="0" err="1"/>
              <a:t>Graph.js</a:t>
            </a:r>
            <a:r>
              <a:rPr lang="pt-PT" dirty="0"/>
              <a:t> é a ferramenta que tem melhor desempenho, já que apresenta melhor precisão e melhor </a:t>
            </a:r>
            <a:r>
              <a:rPr lang="pt-PT" dirty="0" err="1"/>
              <a:t>recall</a:t>
            </a: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Apesar dos seus bons resultados o </a:t>
            </a:r>
            <a:r>
              <a:rPr lang="pt-PT" dirty="0" err="1"/>
              <a:t>graph.js</a:t>
            </a:r>
            <a:r>
              <a:rPr lang="pt-PT" dirty="0"/>
              <a:t> tem alguns problemas: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	- Classifica incorretamente o retorno de funções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		-&gt; ou seja, considera inseguras chamadas onde o atacante controla apenas um dos argumentos da chamada.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		-&gt; </a:t>
            </a:r>
            <a:r>
              <a:rPr lang="pt-PT" dirty="0" err="1"/>
              <a:t>Nao</a:t>
            </a:r>
            <a:r>
              <a:rPr lang="pt-PT" dirty="0"/>
              <a:t> e correto pois os </a:t>
            </a:r>
            <a:r>
              <a:rPr lang="pt-PT" dirty="0" err="1"/>
              <a:t>paramteros</a:t>
            </a:r>
            <a:r>
              <a:rPr lang="pt-PT" dirty="0"/>
              <a:t> podem nem influenciar o retorno (</a:t>
            </a:r>
            <a:r>
              <a:rPr lang="pt-PT" dirty="0" err="1"/>
              <a:t>i.e</a:t>
            </a:r>
            <a:r>
              <a:rPr lang="pt-PT" dirty="0"/>
              <a:t>, no caso de retornar um valor constante)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	- Analisa cada módulo de forma independente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		-&gt; perde informação sobre como os módulos são chamados.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		-&gt; os módulos </a:t>
            </a:r>
            <a:r>
              <a:rPr lang="pt-PT" dirty="0" err="1"/>
              <a:t>vulenraveiss</a:t>
            </a:r>
            <a:r>
              <a:rPr lang="pt-PT" dirty="0"/>
              <a:t> podem ser sempre chamados com valores </a:t>
            </a:r>
            <a:r>
              <a:rPr lang="pt-PT" dirty="0" err="1"/>
              <a:t>nao</a:t>
            </a:r>
            <a:r>
              <a:rPr lang="pt-PT" dirty="0"/>
              <a:t> controlados pelo atacante (</a:t>
            </a:r>
            <a:r>
              <a:rPr lang="pt-PT" dirty="0" err="1"/>
              <a:t>i.e</a:t>
            </a:r>
            <a:r>
              <a:rPr lang="pt-PT" dirty="0"/>
              <a:t>, constantes)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PT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Isto gera muitos falsos </a:t>
            </a:r>
            <a:r>
              <a:rPr lang="pt-PT" dirty="0" err="1"/>
              <a:t>postivos</a:t>
            </a:r>
            <a:endParaRPr lang="pt-PT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197741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Para resolver o problema, este trabalho fará as seguintes contribuições: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PT" dirty="0"/>
              <a:t>	Duas </a:t>
            </a:r>
            <a:r>
              <a:rPr lang="en-GB" dirty="0" err="1"/>
              <a:t>novas</a:t>
            </a:r>
            <a:r>
              <a:rPr lang="en-GB" dirty="0"/>
              <a:t> </a:t>
            </a:r>
            <a:r>
              <a:rPr lang="en-GB" dirty="0" err="1"/>
              <a:t>estratégias</a:t>
            </a:r>
            <a:r>
              <a:rPr lang="en-GB" dirty="0"/>
              <a:t> para </a:t>
            </a:r>
            <a:r>
              <a:rPr lang="en-GB" dirty="0" err="1"/>
              <a:t>raciocinar</a:t>
            </a:r>
            <a:r>
              <a:rPr lang="en-GB" dirty="0"/>
              <a:t> </a:t>
            </a:r>
            <a:r>
              <a:rPr lang="en-GB" dirty="0" err="1"/>
              <a:t>corretamente</a:t>
            </a:r>
            <a:r>
              <a:rPr lang="en-GB" dirty="0"/>
              <a:t> </a:t>
            </a:r>
            <a:r>
              <a:rPr lang="en-GB" dirty="0" err="1"/>
              <a:t>sobre</a:t>
            </a:r>
            <a:r>
              <a:rPr lang="en-GB" dirty="0"/>
              <a:t> </a:t>
            </a:r>
            <a:r>
              <a:rPr lang="en-GB" dirty="0" err="1"/>
              <a:t>módulos</a:t>
            </a:r>
            <a:r>
              <a:rPr lang="en-GB" dirty="0"/>
              <a:t> e </a:t>
            </a:r>
            <a:r>
              <a:rPr lang="en-GB" dirty="0" err="1"/>
              <a:t>respetivas</a:t>
            </a:r>
            <a:r>
              <a:rPr lang="en-GB" dirty="0"/>
              <a:t> queries 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dirty="0"/>
              <a:t>-&gt; as </a:t>
            </a:r>
            <a:r>
              <a:rPr lang="en-GB" dirty="0" err="1"/>
              <a:t>novas</a:t>
            </a:r>
            <a:r>
              <a:rPr lang="en-GB" dirty="0"/>
              <a:t> </a:t>
            </a:r>
            <a:r>
              <a:rPr lang="en-GB" dirty="0" err="1"/>
              <a:t>versões</a:t>
            </a:r>
            <a:r>
              <a:rPr lang="en-GB" dirty="0"/>
              <a:t> </a:t>
            </a:r>
            <a:r>
              <a:rPr lang="en-GB" dirty="0" err="1"/>
              <a:t>iram</a:t>
            </a:r>
            <a:r>
              <a:rPr lang="en-GB" dirty="0"/>
              <a:t> remover </a:t>
            </a:r>
            <a:r>
              <a:rPr lang="en-GB" dirty="0" err="1"/>
              <a:t>os</a:t>
            </a:r>
            <a:r>
              <a:rPr lang="en-GB" dirty="0"/>
              <a:t> </a:t>
            </a:r>
            <a:r>
              <a:rPr lang="en-GB" dirty="0" err="1"/>
              <a:t>falsos</a:t>
            </a:r>
            <a:r>
              <a:rPr lang="en-GB" dirty="0"/>
              <a:t> </a:t>
            </a:r>
            <a:r>
              <a:rPr lang="en-GB" dirty="0" err="1"/>
              <a:t>positivos</a:t>
            </a:r>
            <a:r>
              <a:rPr lang="en-GB" dirty="0"/>
              <a:t> </a:t>
            </a:r>
            <a:r>
              <a:rPr lang="en-GB" dirty="0" err="1"/>
              <a:t>uma</a:t>
            </a:r>
            <a:r>
              <a:rPr lang="en-GB" dirty="0"/>
              <a:t> </a:t>
            </a:r>
            <a:r>
              <a:rPr lang="en-GB" dirty="0" err="1"/>
              <a:t>vez</a:t>
            </a:r>
            <a:r>
              <a:rPr lang="en-GB" dirty="0"/>
              <a:t> que </a:t>
            </a:r>
            <a:r>
              <a:rPr lang="en-GB" dirty="0" err="1"/>
              <a:t>vão</a:t>
            </a:r>
            <a:r>
              <a:rPr lang="en-GB" dirty="0"/>
              <a:t> </a:t>
            </a:r>
            <a:r>
              <a:rPr lang="en-GB" dirty="0" err="1"/>
              <a:t>gerar</a:t>
            </a:r>
            <a:r>
              <a:rPr lang="en-GB" dirty="0"/>
              <a:t> um </a:t>
            </a:r>
            <a:r>
              <a:rPr lang="en-GB" dirty="0" err="1"/>
              <a:t>grafo</a:t>
            </a:r>
            <a:r>
              <a:rPr lang="en-GB" dirty="0"/>
              <a:t> que </a:t>
            </a:r>
            <a:r>
              <a:rPr lang="en-GB" dirty="0" err="1"/>
              <a:t>contém</a:t>
            </a:r>
            <a:r>
              <a:rPr lang="en-GB" dirty="0"/>
              <a:t> </a:t>
            </a:r>
            <a:r>
              <a:rPr lang="en-GB" dirty="0" err="1"/>
              <a:t>informação</a:t>
            </a:r>
            <a:r>
              <a:rPr lang="en-GB" dirty="0"/>
              <a:t> </a:t>
            </a:r>
            <a:r>
              <a:rPr lang="en-GB" dirty="0" err="1"/>
              <a:t>sobre</a:t>
            </a:r>
            <a:r>
              <a:rPr lang="en-GB" dirty="0"/>
              <a:t> </a:t>
            </a:r>
            <a:r>
              <a:rPr lang="en-GB" dirty="0" err="1"/>
              <a:t>como</a:t>
            </a:r>
            <a:r>
              <a:rPr lang="en-GB" dirty="0"/>
              <a:t> </a:t>
            </a:r>
            <a:r>
              <a:rPr lang="en-GB" dirty="0" err="1"/>
              <a:t>todos</a:t>
            </a:r>
            <a:r>
              <a:rPr lang="en-GB" dirty="0"/>
              <a:t> </a:t>
            </a:r>
            <a:r>
              <a:rPr lang="en-GB" dirty="0" err="1"/>
              <a:t>os</a:t>
            </a:r>
            <a:r>
              <a:rPr lang="en-GB" dirty="0"/>
              <a:t> </a:t>
            </a:r>
            <a:r>
              <a:rPr lang="en-GB" dirty="0" err="1"/>
              <a:t>módulos</a:t>
            </a:r>
            <a:r>
              <a:rPr lang="en-GB" dirty="0"/>
              <a:t> </a:t>
            </a:r>
            <a:r>
              <a:rPr lang="en-GB" dirty="0" err="1"/>
              <a:t>são</a:t>
            </a:r>
            <a:r>
              <a:rPr lang="en-GB" dirty="0"/>
              <a:t> </a:t>
            </a:r>
            <a:r>
              <a:rPr lang="en-GB" dirty="0" err="1"/>
              <a:t>chamados</a:t>
            </a:r>
            <a:endParaRPr lang="en-GB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dirty="0"/>
              <a:t>Para </a:t>
            </a:r>
            <a:r>
              <a:rPr lang="en-GB" dirty="0" err="1"/>
              <a:t>além</a:t>
            </a:r>
            <a:r>
              <a:rPr lang="en-GB" dirty="0"/>
              <a:t>, </a:t>
            </a:r>
            <a:r>
              <a:rPr lang="en-GB" dirty="0" err="1"/>
              <a:t>apenas</a:t>
            </a:r>
            <a:r>
              <a:rPr lang="en-GB" dirty="0"/>
              <a:t> </a:t>
            </a:r>
            <a:r>
              <a:rPr lang="en-GB" dirty="0" err="1"/>
              <a:t>consideram</a:t>
            </a:r>
            <a:r>
              <a:rPr lang="en-GB" dirty="0"/>
              <a:t> </a:t>
            </a:r>
            <a:r>
              <a:rPr lang="en-GB" dirty="0" err="1"/>
              <a:t>os</a:t>
            </a:r>
            <a:r>
              <a:rPr lang="en-GB" dirty="0"/>
              <a:t> </a:t>
            </a:r>
            <a:r>
              <a:rPr lang="en-GB" dirty="0" err="1"/>
              <a:t>retornos</a:t>
            </a:r>
            <a:r>
              <a:rPr lang="en-GB" dirty="0"/>
              <a:t> </a:t>
            </a:r>
            <a:r>
              <a:rPr lang="en-GB" dirty="0" err="1"/>
              <a:t>como</a:t>
            </a:r>
            <a:r>
              <a:rPr lang="en-GB" dirty="0"/>
              <a:t> </a:t>
            </a:r>
            <a:r>
              <a:rPr lang="en-GB" dirty="0" err="1"/>
              <a:t>inseguros</a:t>
            </a:r>
            <a:r>
              <a:rPr lang="en-GB" dirty="0"/>
              <a:t> </a:t>
            </a:r>
            <a:r>
              <a:rPr lang="en-GB" dirty="0" err="1"/>
              <a:t>caso</a:t>
            </a:r>
            <a:r>
              <a:rPr lang="en-GB" dirty="0"/>
              <a:t> </a:t>
            </a:r>
            <a:r>
              <a:rPr lang="en-GB" dirty="0" err="1"/>
              <a:t>os</a:t>
            </a:r>
            <a:r>
              <a:rPr lang="en-GB" dirty="0"/>
              <a:t> </a:t>
            </a:r>
            <a:r>
              <a:rPr lang="en-GB" dirty="0" err="1"/>
              <a:t>paramteros</a:t>
            </a:r>
            <a:r>
              <a:rPr lang="en-GB" dirty="0"/>
              <a:t> </a:t>
            </a:r>
            <a:r>
              <a:rPr lang="en-GB" dirty="0" err="1"/>
              <a:t>controlados</a:t>
            </a:r>
            <a:r>
              <a:rPr lang="en-GB" dirty="0"/>
              <a:t> </a:t>
            </a:r>
            <a:r>
              <a:rPr lang="en-GB" dirty="0" err="1"/>
              <a:t>pelo</a:t>
            </a:r>
            <a:r>
              <a:rPr lang="en-GB" dirty="0"/>
              <a:t> </a:t>
            </a:r>
            <a:r>
              <a:rPr lang="en-GB" dirty="0" err="1"/>
              <a:t>atacante</a:t>
            </a:r>
            <a:r>
              <a:rPr lang="en-GB" dirty="0"/>
              <a:t> </a:t>
            </a:r>
            <a:r>
              <a:rPr lang="en-GB" dirty="0" err="1"/>
              <a:t>influenciem</a:t>
            </a:r>
            <a:r>
              <a:rPr lang="en-GB" dirty="0"/>
              <a:t> o </a:t>
            </a:r>
            <a:r>
              <a:rPr lang="en-GB" dirty="0" err="1"/>
              <a:t>retorno</a:t>
            </a:r>
            <a:endParaRPr lang="en-GB" dirty="0"/>
          </a:p>
          <a:p>
            <a:pPr>
              <a:buSzPts val="1400"/>
            </a:pPr>
            <a:endParaRPr lang="en-GB" dirty="0"/>
          </a:p>
          <a:p>
            <a:pPr algn="l">
              <a:buFont typeface="Barlow"/>
              <a:buChar char="●"/>
            </a:pPr>
            <a:r>
              <a:rPr lang="en-GB" dirty="0" err="1"/>
              <a:t>Estas</a:t>
            </a:r>
            <a:r>
              <a:rPr lang="en-GB" dirty="0"/>
              <a:t> </a:t>
            </a:r>
            <a:r>
              <a:rPr lang="en-GB" dirty="0" err="1"/>
              <a:t>duas</a:t>
            </a:r>
            <a:r>
              <a:rPr lang="en-GB" dirty="0"/>
              <a:t> </a:t>
            </a:r>
            <a:r>
              <a:rPr lang="en-GB" dirty="0" err="1"/>
              <a:t>novas</a:t>
            </a:r>
            <a:r>
              <a:rPr lang="en-GB" dirty="0"/>
              <a:t> </a:t>
            </a:r>
            <a:r>
              <a:rPr lang="en-GB" dirty="0" err="1"/>
              <a:t>estratégias</a:t>
            </a:r>
            <a:r>
              <a:rPr lang="en-GB" dirty="0"/>
              <a:t> </a:t>
            </a:r>
            <a:r>
              <a:rPr lang="en-GB" dirty="0" err="1"/>
              <a:t>serão</a:t>
            </a:r>
            <a:r>
              <a:rPr lang="en-GB" dirty="0"/>
              <a:t> </a:t>
            </a:r>
            <a:r>
              <a:rPr lang="en-GB" dirty="0" err="1"/>
              <a:t>integradas</a:t>
            </a:r>
            <a:r>
              <a:rPr lang="en-GB" dirty="0"/>
              <a:t> no </a:t>
            </a:r>
            <a:r>
              <a:rPr lang="en-GB" dirty="0" err="1"/>
              <a:t>Graph.js</a:t>
            </a:r>
            <a:r>
              <a:rPr lang="en-GB" dirty="0"/>
              <a:t> de forma a </a:t>
            </a:r>
            <a:r>
              <a:rPr lang="en-GB" dirty="0" err="1"/>
              <a:t>este</a:t>
            </a:r>
            <a:r>
              <a:rPr lang="en-GB" dirty="0"/>
              <a:t> ser </a:t>
            </a:r>
            <a:r>
              <a:rPr lang="en-GB" dirty="0" err="1"/>
              <a:t>capaz</a:t>
            </a:r>
            <a:r>
              <a:rPr lang="en-GB" dirty="0"/>
              <a:t> de </a:t>
            </a:r>
            <a:r>
              <a:rPr lang="en-GB" dirty="0" err="1"/>
              <a:t>raciocinar</a:t>
            </a:r>
            <a:r>
              <a:rPr lang="en-GB" dirty="0"/>
              <a:t> </a:t>
            </a:r>
            <a:r>
              <a:rPr lang="en-GB" dirty="0" err="1"/>
              <a:t>sobre</a:t>
            </a:r>
            <a:r>
              <a:rPr lang="en-GB" dirty="0"/>
              <a:t> </a:t>
            </a:r>
            <a:r>
              <a:rPr lang="en-GB" dirty="0" err="1"/>
              <a:t>módulos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453440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Antes de vermos a solução para o problema em mão, vamos apenas referir contexto necessário + investigação cientifica relacionada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17795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userDrawn="1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oogle Shape;11;p2"/>
          <p:cNvGrpSpPr/>
          <p:nvPr userDrawn="1"/>
        </p:nvGrpSpPr>
        <p:grpSpPr>
          <a:xfrm>
            <a:off x="-309429" y="-18575"/>
            <a:ext cx="9762808" cy="2072599"/>
            <a:chOff x="-309396" y="-67899"/>
            <a:chExt cx="9762808" cy="2072599"/>
          </a:xfrm>
        </p:grpSpPr>
        <p:pic>
          <p:nvPicPr>
            <p:cNvPr id="12" name="Google Shape;12;p2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-309396" y="108370"/>
              <a:ext cx="1022625" cy="143615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" name="Google Shape;13;p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561661" y="-67899"/>
              <a:ext cx="2020675" cy="409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" name="Google Shape;14;p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5400000">
              <a:off x="7939750" y="491037"/>
              <a:ext cx="2004699" cy="10226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4EB0EC3-FFDE-7526-C296-1808014B794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B802C82-D88E-2154-F87D-554C2B4ED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26"/>
          <p:cNvSpPr txBox="1">
            <a:spLocks noGrp="1"/>
          </p:cNvSpPr>
          <p:nvPr>
            <p:ph type="subTitle" idx="1"/>
          </p:nvPr>
        </p:nvSpPr>
        <p:spPr>
          <a:xfrm>
            <a:off x="2268961" y="1931352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63" name="Google Shape;163;p26"/>
          <p:cNvSpPr txBox="1">
            <a:spLocks noGrp="1"/>
          </p:cNvSpPr>
          <p:nvPr>
            <p:ph type="subTitle" idx="2"/>
          </p:nvPr>
        </p:nvSpPr>
        <p:spPr>
          <a:xfrm>
            <a:off x="5415514" y="1931352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26"/>
          <p:cNvSpPr txBox="1">
            <a:spLocks noGrp="1"/>
          </p:cNvSpPr>
          <p:nvPr>
            <p:ph type="subTitle" idx="3"/>
          </p:nvPr>
        </p:nvSpPr>
        <p:spPr>
          <a:xfrm>
            <a:off x="2268961" y="3567689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26"/>
          <p:cNvSpPr txBox="1">
            <a:spLocks noGrp="1"/>
          </p:cNvSpPr>
          <p:nvPr>
            <p:ph type="subTitle" idx="4"/>
          </p:nvPr>
        </p:nvSpPr>
        <p:spPr>
          <a:xfrm>
            <a:off x="5415514" y="3567689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26"/>
          <p:cNvSpPr txBox="1">
            <a:spLocks noGrp="1"/>
          </p:cNvSpPr>
          <p:nvPr>
            <p:ph type="subTitle" idx="5"/>
          </p:nvPr>
        </p:nvSpPr>
        <p:spPr>
          <a:xfrm>
            <a:off x="2268961" y="1510913"/>
            <a:ext cx="19782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67" name="Google Shape;167;p26"/>
          <p:cNvSpPr txBox="1">
            <a:spLocks noGrp="1"/>
          </p:cNvSpPr>
          <p:nvPr>
            <p:ph type="subTitle" idx="6"/>
          </p:nvPr>
        </p:nvSpPr>
        <p:spPr>
          <a:xfrm>
            <a:off x="2268961" y="3147350"/>
            <a:ext cx="19782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68" name="Google Shape;168;p26"/>
          <p:cNvSpPr txBox="1">
            <a:spLocks noGrp="1"/>
          </p:cNvSpPr>
          <p:nvPr>
            <p:ph type="subTitle" idx="7"/>
          </p:nvPr>
        </p:nvSpPr>
        <p:spPr>
          <a:xfrm>
            <a:off x="5415511" y="1510913"/>
            <a:ext cx="19782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69" name="Google Shape;169;p26"/>
          <p:cNvSpPr txBox="1">
            <a:spLocks noGrp="1"/>
          </p:cNvSpPr>
          <p:nvPr>
            <p:ph type="subTitle" idx="8"/>
          </p:nvPr>
        </p:nvSpPr>
        <p:spPr>
          <a:xfrm>
            <a:off x="5415511" y="3147350"/>
            <a:ext cx="19782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99315A1-4A02-64F2-2344-359965C9D11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P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27"/>
          <p:cNvSpPr txBox="1">
            <a:spLocks noGrp="1"/>
          </p:cNvSpPr>
          <p:nvPr>
            <p:ph type="subTitle" idx="1"/>
          </p:nvPr>
        </p:nvSpPr>
        <p:spPr>
          <a:xfrm>
            <a:off x="1108627" y="1911709"/>
            <a:ext cx="19860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9" name="Google Shape;179;p27"/>
          <p:cNvSpPr txBox="1">
            <a:spLocks noGrp="1"/>
          </p:cNvSpPr>
          <p:nvPr>
            <p:ph type="subTitle" idx="2"/>
          </p:nvPr>
        </p:nvSpPr>
        <p:spPr>
          <a:xfrm>
            <a:off x="3579000" y="1911709"/>
            <a:ext cx="19860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27"/>
          <p:cNvSpPr txBox="1">
            <a:spLocks noGrp="1"/>
          </p:cNvSpPr>
          <p:nvPr>
            <p:ph type="subTitle" idx="3"/>
          </p:nvPr>
        </p:nvSpPr>
        <p:spPr>
          <a:xfrm>
            <a:off x="1108627" y="3548023"/>
            <a:ext cx="19860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p27"/>
          <p:cNvSpPr txBox="1">
            <a:spLocks noGrp="1"/>
          </p:cNvSpPr>
          <p:nvPr>
            <p:ph type="subTitle" idx="4"/>
          </p:nvPr>
        </p:nvSpPr>
        <p:spPr>
          <a:xfrm>
            <a:off x="3579000" y="3548023"/>
            <a:ext cx="19860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2" name="Google Shape;182;p27"/>
          <p:cNvSpPr txBox="1">
            <a:spLocks noGrp="1"/>
          </p:cNvSpPr>
          <p:nvPr>
            <p:ph type="subTitle" idx="5"/>
          </p:nvPr>
        </p:nvSpPr>
        <p:spPr>
          <a:xfrm>
            <a:off x="6049373" y="1911709"/>
            <a:ext cx="19860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p27"/>
          <p:cNvSpPr txBox="1">
            <a:spLocks noGrp="1"/>
          </p:cNvSpPr>
          <p:nvPr>
            <p:ph type="subTitle" idx="6"/>
          </p:nvPr>
        </p:nvSpPr>
        <p:spPr>
          <a:xfrm>
            <a:off x="6049373" y="3548023"/>
            <a:ext cx="19860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p27"/>
          <p:cNvSpPr txBox="1">
            <a:spLocks noGrp="1"/>
          </p:cNvSpPr>
          <p:nvPr>
            <p:ph type="subTitle" idx="7"/>
          </p:nvPr>
        </p:nvSpPr>
        <p:spPr>
          <a:xfrm>
            <a:off x="1109527" y="1495308"/>
            <a:ext cx="19842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85" name="Google Shape;185;p27"/>
          <p:cNvSpPr txBox="1">
            <a:spLocks noGrp="1"/>
          </p:cNvSpPr>
          <p:nvPr>
            <p:ph type="subTitle" idx="8"/>
          </p:nvPr>
        </p:nvSpPr>
        <p:spPr>
          <a:xfrm>
            <a:off x="3579900" y="1495308"/>
            <a:ext cx="19842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86" name="Google Shape;186;p27"/>
          <p:cNvSpPr txBox="1">
            <a:spLocks noGrp="1"/>
          </p:cNvSpPr>
          <p:nvPr>
            <p:ph type="subTitle" idx="9"/>
          </p:nvPr>
        </p:nvSpPr>
        <p:spPr>
          <a:xfrm>
            <a:off x="6050273" y="1495308"/>
            <a:ext cx="19842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87" name="Google Shape;187;p27"/>
          <p:cNvSpPr txBox="1">
            <a:spLocks noGrp="1"/>
          </p:cNvSpPr>
          <p:nvPr>
            <p:ph type="subTitle" idx="13"/>
          </p:nvPr>
        </p:nvSpPr>
        <p:spPr>
          <a:xfrm>
            <a:off x="1109527" y="3131598"/>
            <a:ext cx="19842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88" name="Google Shape;188;p27"/>
          <p:cNvSpPr txBox="1">
            <a:spLocks noGrp="1"/>
          </p:cNvSpPr>
          <p:nvPr>
            <p:ph type="subTitle" idx="14"/>
          </p:nvPr>
        </p:nvSpPr>
        <p:spPr>
          <a:xfrm>
            <a:off x="3579900" y="3131598"/>
            <a:ext cx="19842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89" name="Google Shape;189;p27"/>
          <p:cNvSpPr txBox="1">
            <a:spLocks noGrp="1"/>
          </p:cNvSpPr>
          <p:nvPr>
            <p:ph type="subTitle" idx="15"/>
          </p:nvPr>
        </p:nvSpPr>
        <p:spPr>
          <a:xfrm>
            <a:off x="6050273" y="3131598"/>
            <a:ext cx="19842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ACF34A4-A2C6-6F24-B0EA-14E09D6AAB4D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PT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51EE2DA-D30B-F881-D85E-78BD133856A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PT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E15DF-F3E7-8E37-6323-2006217AC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5F7DDB-D590-072A-21A6-25D204194FE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17155133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7E15D0F-6E90-DF59-66C6-BCB08833D73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P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941825" y="1455400"/>
            <a:ext cx="5067600" cy="91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2" hasCustomPrompt="1"/>
          </p:nvPr>
        </p:nvSpPr>
        <p:spPr>
          <a:xfrm>
            <a:off x="941825" y="691900"/>
            <a:ext cx="1652100" cy="763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941825" y="2445850"/>
            <a:ext cx="50676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9" name="Google Shape;19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5400000" flipH="1">
            <a:off x="-719490" y="1588673"/>
            <a:ext cx="2121574" cy="667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D07E94C-7A33-F79C-24B0-BCA8EC17FFA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P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720000" y="1131450"/>
            <a:ext cx="3679800" cy="6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subTitle" idx="1"/>
          </p:nvPr>
        </p:nvSpPr>
        <p:spPr>
          <a:xfrm>
            <a:off x="720000" y="1885638"/>
            <a:ext cx="3679800" cy="212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DE704E3-307E-4A3E-80D0-B4D9EDE2607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P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title"/>
          </p:nvPr>
        </p:nvSpPr>
        <p:spPr>
          <a:xfrm>
            <a:off x="3784375" y="445025"/>
            <a:ext cx="464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4577199" y="1578227"/>
            <a:ext cx="3853500" cy="40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subTitle" idx="2"/>
          </p:nvPr>
        </p:nvSpPr>
        <p:spPr>
          <a:xfrm>
            <a:off x="4577199" y="2426822"/>
            <a:ext cx="3853500" cy="40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subTitle" idx="3"/>
          </p:nvPr>
        </p:nvSpPr>
        <p:spPr>
          <a:xfrm>
            <a:off x="4577199" y="3275417"/>
            <a:ext cx="3853500" cy="40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4"/>
          </p:nvPr>
        </p:nvSpPr>
        <p:spPr>
          <a:xfrm>
            <a:off x="4577199" y="4124012"/>
            <a:ext cx="3853500" cy="40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title" idx="5" hasCustomPrompt="1"/>
          </p:nvPr>
        </p:nvSpPr>
        <p:spPr>
          <a:xfrm>
            <a:off x="3784375" y="1246280"/>
            <a:ext cx="734700" cy="735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5" name="Google Shape;65;p13"/>
          <p:cNvSpPr txBox="1">
            <a:spLocks noGrp="1"/>
          </p:cNvSpPr>
          <p:nvPr>
            <p:ph type="title" idx="6" hasCustomPrompt="1"/>
          </p:nvPr>
        </p:nvSpPr>
        <p:spPr>
          <a:xfrm>
            <a:off x="3784375" y="2943342"/>
            <a:ext cx="734700" cy="735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6" name="Google Shape;66;p13"/>
          <p:cNvSpPr txBox="1">
            <a:spLocks noGrp="1"/>
          </p:cNvSpPr>
          <p:nvPr>
            <p:ph type="title" idx="7" hasCustomPrompt="1"/>
          </p:nvPr>
        </p:nvSpPr>
        <p:spPr>
          <a:xfrm>
            <a:off x="3784375" y="2094811"/>
            <a:ext cx="734700" cy="735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7" name="Google Shape;67;p13"/>
          <p:cNvSpPr txBox="1">
            <a:spLocks noGrp="1"/>
          </p:cNvSpPr>
          <p:nvPr>
            <p:ph type="title" idx="8" hasCustomPrompt="1"/>
          </p:nvPr>
        </p:nvSpPr>
        <p:spPr>
          <a:xfrm>
            <a:off x="3784375" y="3791872"/>
            <a:ext cx="734700" cy="735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9"/>
          </p:nvPr>
        </p:nvSpPr>
        <p:spPr>
          <a:xfrm>
            <a:off x="4577199" y="1246275"/>
            <a:ext cx="3853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subTitle" idx="13"/>
          </p:nvPr>
        </p:nvSpPr>
        <p:spPr>
          <a:xfrm>
            <a:off x="4577199" y="2094695"/>
            <a:ext cx="3853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subTitle" idx="14"/>
          </p:nvPr>
        </p:nvSpPr>
        <p:spPr>
          <a:xfrm>
            <a:off x="4577199" y="2943115"/>
            <a:ext cx="3853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subTitle" idx="15"/>
          </p:nvPr>
        </p:nvSpPr>
        <p:spPr>
          <a:xfrm>
            <a:off x="4577199" y="3791535"/>
            <a:ext cx="3853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0B6BC5B-E840-1B89-23EA-E5FB2290D827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P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BLANK_1_1_1_1_1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>
            <a:spLocks noGrp="1"/>
          </p:cNvSpPr>
          <p:nvPr>
            <p:ph type="title"/>
          </p:nvPr>
        </p:nvSpPr>
        <p:spPr>
          <a:xfrm>
            <a:off x="720000" y="126037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44E1F6C-BA8C-0797-3AC6-2CF4D21A650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P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23"/>
          <p:cNvSpPr txBox="1">
            <a:spLocks noGrp="1"/>
          </p:cNvSpPr>
          <p:nvPr>
            <p:ph type="subTitle" idx="1"/>
          </p:nvPr>
        </p:nvSpPr>
        <p:spPr>
          <a:xfrm>
            <a:off x="5194151" y="2828425"/>
            <a:ext cx="2640000" cy="117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23"/>
          <p:cNvSpPr txBox="1">
            <a:spLocks noGrp="1"/>
          </p:cNvSpPr>
          <p:nvPr>
            <p:ph type="subTitle" idx="2"/>
          </p:nvPr>
        </p:nvSpPr>
        <p:spPr>
          <a:xfrm>
            <a:off x="1309849" y="2828425"/>
            <a:ext cx="2640000" cy="117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23"/>
          <p:cNvSpPr txBox="1">
            <a:spLocks noGrp="1"/>
          </p:cNvSpPr>
          <p:nvPr>
            <p:ph type="subTitle" idx="3"/>
          </p:nvPr>
        </p:nvSpPr>
        <p:spPr>
          <a:xfrm>
            <a:off x="1309849" y="2269525"/>
            <a:ext cx="26400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36" name="Google Shape;136;p23"/>
          <p:cNvSpPr txBox="1">
            <a:spLocks noGrp="1"/>
          </p:cNvSpPr>
          <p:nvPr>
            <p:ph type="subTitle" idx="4"/>
          </p:nvPr>
        </p:nvSpPr>
        <p:spPr>
          <a:xfrm>
            <a:off x="5194151" y="2269525"/>
            <a:ext cx="26400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F016E2B-788C-E65F-CAC5-5F3E722B53D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PT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1_1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24"/>
          <p:cNvSpPr txBox="1">
            <a:spLocks noGrp="1"/>
          </p:cNvSpPr>
          <p:nvPr>
            <p:ph type="subTitle" idx="1"/>
          </p:nvPr>
        </p:nvSpPr>
        <p:spPr>
          <a:xfrm>
            <a:off x="4759165" y="1815475"/>
            <a:ext cx="3664800" cy="178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24"/>
          <p:cNvSpPr txBox="1">
            <a:spLocks noGrp="1"/>
          </p:cNvSpPr>
          <p:nvPr>
            <p:ph type="subTitle" idx="2"/>
          </p:nvPr>
        </p:nvSpPr>
        <p:spPr>
          <a:xfrm>
            <a:off x="720035" y="1815475"/>
            <a:ext cx="3664800" cy="178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56CFA4D-3D81-2BEB-76C6-02EB071946E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P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25"/>
          <p:cNvSpPr txBox="1">
            <a:spLocks noGrp="1"/>
          </p:cNvSpPr>
          <p:nvPr>
            <p:ph type="subTitle" idx="1"/>
          </p:nvPr>
        </p:nvSpPr>
        <p:spPr>
          <a:xfrm>
            <a:off x="2268100" y="1774384"/>
            <a:ext cx="5820600" cy="49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25"/>
          <p:cNvSpPr txBox="1">
            <a:spLocks noGrp="1"/>
          </p:cNvSpPr>
          <p:nvPr>
            <p:ph type="subTitle" idx="2"/>
          </p:nvPr>
        </p:nvSpPr>
        <p:spPr>
          <a:xfrm>
            <a:off x="2268100" y="2912535"/>
            <a:ext cx="5820600" cy="49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25"/>
          <p:cNvSpPr txBox="1">
            <a:spLocks noGrp="1"/>
          </p:cNvSpPr>
          <p:nvPr>
            <p:ph type="subTitle" idx="3"/>
          </p:nvPr>
        </p:nvSpPr>
        <p:spPr>
          <a:xfrm>
            <a:off x="2268100" y="4050700"/>
            <a:ext cx="5820600" cy="49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25"/>
          <p:cNvSpPr txBox="1">
            <a:spLocks noGrp="1"/>
          </p:cNvSpPr>
          <p:nvPr>
            <p:ph type="subTitle" idx="4"/>
          </p:nvPr>
        </p:nvSpPr>
        <p:spPr>
          <a:xfrm>
            <a:off x="2268100" y="1195063"/>
            <a:ext cx="5820600" cy="66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52" name="Google Shape;152;p25"/>
          <p:cNvSpPr txBox="1">
            <a:spLocks noGrp="1"/>
          </p:cNvSpPr>
          <p:nvPr>
            <p:ph type="subTitle" idx="5"/>
          </p:nvPr>
        </p:nvSpPr>
        <p:spPr>
          <a:xfrm>
            <a:off x="2268100" y="2333223"/>
            <a:ext cx="5820600" cy="66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53" name="Google Shape;153;p25"/>
          <p:cNvSpPr txBox="1">
            <a:spLocks noGrp="1"/>
          </p:cNvSpPr>
          <p:nvPr>
            <p:ph type="subTitle" idx="6"/>
          </p:nvPr>
        </p:nvSpPr>
        <p:spPr>
          <a:xfrm>
            <a:off x="2268100" y="3471383"/>
            <a:ext cx="5820600" cy="66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E92FDF9-59B0-0884-0F02-B993F64D75A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P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chivo Narrow"/>
              <a:buNone/>
              <a:defRPr sz="3500" b="1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chivo Narrow"/>
              <a:buNone/>
              <a:defRPr sz="3500" b="1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chivo Narrow"/>
              <a:buNone/>
              <a:defRPr sz="3500" b="1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chivo Narrow"/>
              <a:buNone/>
              <a:defRPr sz="3500" b="1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chivo Narrow"/>
              <a:buNone/>
              <a:defRPr sz="3500" b="1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chivo Narrow"/>
              <a:buNone/>
              <a:defRPr sz="3500" b="1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chivo Narrow"/>
              <a:buNone/>
              <a:defRPr sz="3500" b="1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chivo Narrow"/>
              <a:buNone/>
              <a:defRPr sz="3500" b="1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chivo Narrow"/>
              <a:buNone/>
              <a:defRPr sz="3500" b="1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 lang="pt-PT" dirty="0"/>
          </a:p>
          <a:p>
            <a:pPr lvl="2"/>
            <a:endParaRPr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1CA6D16-C323-4799-0BF3-71B18AABEB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T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8" r:id="rId4"/>
    <p:sldLayoutId id="2147483659" r:id="rId5"/>
    <p:sldLayoutId id="2147483663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6" r:id="rId12"/>
    <p:sldLayoutId id="2147483678" r:id="rId13"/>
    <p:sldLayoutId id="2147483677" r:id="rId14"/>
  </p:sldLayoutIdLst>
  <p:hf hdr="0" ft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L="596900" marR="0" lvl="1" indent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5"/>
          <p:cNvSpPr txBox="1">
            <a:spLocks noGrp="1"/>
          </p:cNvSpPr>
          <p:nvPr>
            <p:ph type="ctrTitle"/>
          </p:nvPr>
        </p:nvSpPr>
        <p:spPr>
          <a:xfrm>
            <a:off x="1079688" y="1197350"/>
            <a:ext cx="6984600" cy="161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Detecting Multi-file Vulnerabilities using Code Property Graphs</a:t>
            </a:r>
            <a:endParaRPr dirty="0"/>
          </a:p>
        </p:txBody>
      </p:sp>
      <p:sp>
        <p:nvSpPr>
          <p:cNvPr id="236" name="Google Shape;236;p35"/>
          <p:cNvSpPr txBox="1">
            <a:spLocks noGrp="1"/>
          </p:cNvSpPr>
          <p:nvPr>
            <p:ph type="subTitle" idx="4294967295"/>
          </p:nvPr>
        </p:nvSpPr>
        <p:spPr>
          <a:xfrm>
            <a:off x="6560530" y="3653696"/>
            <a:ext cx="6984600" cy="16100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Guilherme Gonçalves 95585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Orientadores</a:t>
            </a:r>
            <a:r>
              <a:rPr lang="en" dirty="0"/>
              <a:t>: José Santos</a:t>
            </a:r>
          </a:p>
          <a:p>
            <a:pPr marL="457200" lvl="1" indent="0" algn="l">
              <a:buNone/>
            </a:pPr>
            <a:r>
              <a:rPr lang="en" dirty="0"/>
              <a:t>                   Pedro </a:t>
            </a:r>
            <a:r>
              <a:rPr lang="en" dirty="0" err="1"/>
              <a:t>Adão</a:t>
            </a:r>
            <a:endParaRPr lang="e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4" name="Picture 3" descr="A blue shield with white letters&#10;&#10;Description automatically generated">
            <a:extLst>
              <a:ext uri="{FF2B5EF4-FFF2-40B4-BE49-F238E27FC236}">
                <a16:creationId xmlns:a16="http://schemas.microsoft.com/office/drawing/2014/main" id="{7E005639-A50F-55EC-92D5-9AADF30B20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251" y="3716060"/>
            <a:ext cx="1056504" cy="128216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Tipos</a:t>
            </a:r>
            <a:r>
              <a:rPr lang="en" dirty="0"/>
              <a:t> de </a:t>
            </a:r>
            <a:r>
              <a:rPr lang="en" dirty="0" err="1"/>
              <a:t>análise</a:t>
            </a:r>
            <a:r>
              <a:rPr lang="en" dirty="0"/>
              <a:t> de </a:t>
            </a:r>
            <a:r>
              <a:rPr lang="en" dirty="0" err="1"/>
              <a:t>vulnerabilidades</a:t>
            </a:r>
            <a:endParaRPr dirty="0"/>
          </a:p>
        </p:txBody>
      </p:sp>
      <p:sp>
        <p:nvSpPr>
          <p:cNvPr id="316" name="Google Shape;316;p42"/>
          <p:cNvSpPr txBox="1">
            <a:spLocks noGrp="1"/>
          </p:cNvSpPr>
          <p:nvPr>
            <p:ph type="subTitle" idx="2"/>
          </p:nvPr>
        </p:nvSpPr>
        <p:spPr>
          <a:xfrm>
            <a:off x="720000" y="1944066"/>
            <a:ext cx="3514070" cy="298332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Analisa o </a:t>
            </a:r>
            <a:r>
              <a:rPr lang="en-GB" dirty="0"/>
              <a:t>c</a:t>
            </a:r>
            <a:r>
              <a:rPr lang="en" dirty="0" err="1"/>
              <a:t>ódigo</a:t>
            </a:r>
            <a:r>
              <a:rPr lang="en" dirty="0"/>
              <a:t> da </a:t>
            </a:r>
            <a:r>
              <a:rPr lang="en" dirty="0" err="1"/>
              <a:t>aplicação</a:t>
            </a:r>
            <a:r>
              <a:rPr lang="en" dirty="0"/>
              <a:t> </a:t>
            </a:r>
            <a:r>
              <a:rPr lang="en" dirty="0" err="1"/>
              <a:t>sem</a:t>
            </a:r>
            <a:r>
              <a:rPr lang="en" dirty="0"/>
              <a:t> o </a:t>
            </a:r>
            <a:r>
              <a:rPr lang="en" dirty="0" err="1"/>
              <a:t>executar</a:t>
            </a:r>
            <a:r>
              <a:rPr lang="en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b="1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 err="1">
                <a:solidFill>
                  <a:srgbClr val="00B050"/>
                </a:solidFill>
              </a:rPr>
              <a:t>Maior</a:t>
            </a:r>
            <a:r>
              <a:rPr lang="en" dirty="0">
                <a:solidFill>
                  <a:srgbClr val="00B050"/>
                </a:solidFill>
              </a:rPr>
              <a:t> </a:t>
            </a:r>
            <a:r>
              <a:rPr lang="en" dirty="0" err="1">
                <a:solidFill>
                  <a:srgbClr val="00B050"/>
                </a:solidFill>
              </a:rPr>
              <a:t>cobertura</a:t>
            </a:r>
            <a:endParaRPr lang="en" dirty="0">
              <a:solidFill>
                <a:srgbClr val="00B050"/>
              </a:solidFill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FF0000"/>
                </a:solidFill>
              </a:rPr>
              <a:t>G</a:t>
            </a:r>
            <a:r>
              <a:rPr lang="en" dirty="0">
                <a:solidFill>
                  <a:srgbClr val="FF0000"/>
                </a:solidFill>
              </a:rPr>
              <a:t>era </a:t>
            </a:r>
            <a:r>
              <a:rPr lang="en" dirty="0" err="1">
                <a:solidFill>
                  <a:srgbClr val="FF0000"/>
                </a:solidFill>
              </a:rPr>
              <a:t>falsos</a:t>
            </a:r>
            <a:r>
              <a:rPr lang="en" dirty="0">
                <a:solidFill>
                  <a:srgbClr val="FF0000"/>
                </a:solidFill>
              </a:rPr>
              <a:t> </a:t>
            </a:r>
            <a:r>
              <a:rPr lang="en" dirty="0" err="1">
                <a:solidFill>
                  <a:srgbClr val="FF0000"/>
                </a:solidFill>
              </a:rPr>
              <a:t>positivos</a:t>
            </a:r>
            <a:endParaRPr lang="en" dirty="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" dirty="0">
              <a:solidFill>
                <a:srgbClr val="FF0000"/>
              </a:solidFill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 err="1">
                <a:solidFill>
                  <a:srgbClr val="FF0000"/>
                </a:solidFill>
              </a:rPr>
              <a:t>Baixa</a:t>
            </a:r>
            <a:r>
              <a:rPr lang="en" dirty="0">
                <a:solidFill>
                  <a:srgbClr val="FF0000"/>
                </a:solidFill>
              </a:rPr>
              <a:t> </a:t>
            </a:r>
            <a:r>
              <a:rPr lang="en" dirty="0" err="1">
                <a:solidFill>
                  <a:srgbClr val="FF0000"/>
                </a:solidFill>
              </a:rPr>
              <a:t>precisão</a:t>
            </a:r>
            <a:endParaRPr lang="en" dirty="0">
              <a:solidFill>
                <a:srgbClr val="FF0000"/>
              </a:solidFill>
            </a:endParaRPr>
          </a:p>
        </p:txBody>
      </p:sp>
      <p:sp>
        <p:nvSpPr>
          <p:cNvPr id="317" name="Google Shape;317;p42"/>
          <p:cNvSpPr txBox="1">
            <a:spLocks noGrp="1"/>
          </p:cNvSpPr>
          <p:nvPr>
            <p:ph type="subTitle" idx="3"/>
          </p:nvPr>
        </p:nvSpPr>
        <p:spPr>
          <a:xfrm>
            <a:off x="1157035" y="1364175"/>
            <a:ext cx="26400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Estática</a:t>
            </a:r>
            <a:endParaRPr dirty="0"/>
          </a:p>
        </p:txBody>
      </p:sp>
      <p:sp>
        <p:nvSpPr>
          <p:cNvPr id="318" name="Google Shape;318;p42"/>
          <p:cNvSpPr txBox="1">
            <a:spLocks noGrp="1"/>
          </p:cNvSpPr>
          <p:nvPr>
            <p:ph type="subTitle" idx="4"/>
          </p:nvPr>
        </p:nvSpPr>
        <p:spPr>
          <a:xfrm>
            <a:off x="5277393" y="1364175"/>
            <a:ext cx="26400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Dinâmica</a:t>
            </a:r>
            <a:endParaRPr dirty="0"/>
          </a:p>
        </p:txBody>
      </p:sp>
      <p:sp>
        <p:nvSpPr>
          <p:cNvPr id="4" name="Google Shape;316;p42">
            <a:extLst>
              <a:ext uri="{FF2B5EF4-FFF2-40B4-BE49-F238E27FC236}">
                <a16:creationId xmlns:a16="http://schemas.microsoft.com/office/drawing/2014/main" id="{5F02906E-C16B-C3E2-C38E-DA2A3B64EAB2}"/>
              </a:ext>
            </a:extLst>
          </p:cNvPr>
          <p:cNvSpPr txBox="1">
            <a:spLocks/>
          </p:cNvSpPr>
          <p:nvPr/>
        </p:nvSpPr>
        <p:spPr>
          <a:xfrm>
            <a:off x="4840358" y="1946901"/>
            <a:ext cx="3514070" cy="306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indent="0" algn="l"/>
            <a:r>
              <a:rPr lang="en" dirty="0"/>
              <a:t>Analisa o </a:t>
            </a:r>
            <a:r>
              <a:rPr lang="en" dirty="0" err="1"/>
              <a:t>comportamento</a:t>
            </a:r>
            <a:r>
              <a:rPr lang="en" dirty="0"/>
              <a:t> do </a:t>
            </a:r>
            <a:r>
              <a:rPr lang="en-GB" dirty="0"/>
              <a:t>c</a:t>
            </a:r>
            <a:r>
              <a:rPr lang="en" dirty="0" err="1"/>
              <a:t>ódigo</a:t>
            </a:r>
            <a:r>
              <a:rPr lang="en" dirty="0"/>
              <a:t> </a:t>
            </a:r>
            <a:r>
              <a:rPr lang="en" dirty="0" err="1"/>
              <a:t>durante</a:t>
            </a:r>
            <a:r>
              <a:rPr lang="en" dirty="0"/>
              <a:t> a </a:t>
            </a:r>
            <a:r>
              <a:rPr lang="en" dirty="0" err="1"/>
              <a:t>sua</a:t>
            </a:r>
            <a:r>
              <a:rPr lang="en" dirty="0"/>
              <a:t> </a:t>
            </a:r>
            <a:r>
              <a:rPr lang="en" dirty="0" err="1"/>
              <a:t>execução</a:t>
            </a:r>
            <a:r>
              <a:rPr lang="en" dirty="0"/>
              <a:t>.</a:t>
            </a:r>
          </a:p>
          <a:p>
            <a:pPr marL="0" indent="0" algn="l"/>
            <a:endParaRPr lang="en" dirty="0"/>
          </a:p>
          <a:p>
            <a:pPr marL="0" indent="0" algn="l"/>
            <a:endParaRPr lang="en" b="1" dirty="0"/>
          </a:p>
          <a:p>
            <a:pPr marL="0" indent="0" algn="l"/>
            <a:endParaRPr lang="en" b="1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" dirty="0" err="1">
                <a:solidFill>
                  <a:srgbClr val="00B050"/>
                </a:solidFill>
              </a:rPr>
              <a:t>Não</a:t>
            </a:r>
            <a:r>
              <a:rPr lang="en" dirty="0">
                <a:solidFill>
                  <a:srgbClr val="00B050"/>
                </a:solidFill>
              </a:rPr>
              <a:t> </a:t>
            </a:r>
            <a:r>
              <a:rPr lang="en" dirty="0" err="1">
                <a:solidFill>
                  <a:srgbClr val="00B050"/>
                </a:solidFill>
              </a:rPr>
              <a:t>gera</a:t>
            </a:r>
            <a:r>
              <a:rPr lang="en" dirty="0">
                <a:solidFill>
                  <a:srgbClr val="00B050"/>
                </a:solidFill>
              </a:rPr>
              <a:t> </a:t>
            </a:r>
            <a:r>
              <a:rPr lang="en" dirty="0" err="1">
                <a:solidFill>
                  <a:srgbClr val="00B050"/>
                </a:solidFill>
              </a:rPr>
              <a:t>falsos</a:t>
            </a:r>
            <a:r>
              <a:rPr lang="en" dirty="0">
                <a:solidFill>
                  <a:srgbClr val="00B050"/>
                </a:solidFill>
              </a:rPr>
              <a:t> </a:t>
            </a:r>
            <a:r>
              <a:rPr lang="en" dirty="0" err="1">
                <a:solidFill>
                  <a:srgbClr val="00B050"/>
                </a:solidFill>
              </a:rPr>
              <a:t>positivos</a:t>
            </a:r>
            <a:endParaRPr lang="en" dirty="0">
              <a:solidFill>
                <a:srgbClr val="00B050"/>
              </a:solidFill>
            </a:endParaRPr>
          </a:p>
          <a:p>
            <a:pPr marL="0" indent="0" algn="l"/>
            <a:endParaRPr lang="en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FF0000"/>
                </a:solidFill>
              </a:rPr>
              <a:t>G</a:t>
            </a:r>
            <a:r>
              <a:rPr lang="en" dirty="0">
                <a:solidFill>
                  <a:srgbClr val="FF0000"/>
                </a:solidFill>
              </a:rPr>
              <a:t>era </a:t>
            </a:r>
            <a:r>
              <a:rPr lang="en" dirty="0" err="1">
                <a:solidFill>
                  <a:srgbClr val="FF0000"/>
                </a:solidFill>
              </a:rPr>
              <a:t>falsos</a:t>
            </a:r>
            <a:r>
              <a:rPr lang="en" dirty="0">
                <a:solidFill>
                  <a:srgbClr val="FF0000"/>
                </a:solidFill>
              </a:rPr>
              <a:t> </a:t>
            </a:r>
            <a:r>
              <a:rPr lang="en" dirty="0" err="1">
                <a:solidFill>
                  <a:srgbClr val="FF0000"/>
                </a:solidFill>
              </a:rPr>
              <a:t>negativos</a:t>
            </a:r>
            <a:endParaRPr lang="en" dirty="0">
              <a:solidFill>
                <a:srgbClr val="FF0000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" dirty="0">
              <a:solidFill>
                <a:srgbClr val="FF0000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" dirty="0" err="1">
                <a:solidFill>
                  <a:srgbClr val="FF0000"/>
                </a:solidFill>
              </a:rPr>
              <a:t>Baixo</a:t>
            </a:r>
            <a:r>
              <a:rPr lang="en" dirty="0">
                <a:solidFill>
                  <a:srgbClr val="FF0000"/>
                </a:solidFill>
              </a:rPr>
              <a:t> recall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" dirty="0">
              <a:solidFill>
                <a:srgbClr val="FF0000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" dirty="0" err="1">
                <a:solidFill>
                  <a:srgbClr val="FF0000"/>
                </a:solidFill>
              </a:rPr>
              <a:t>Pior</a:t>
            </a:r>
            <a:r>
              <a:rPr lang="en" dirty="0">
                <a:solidFill>
                  <a:srgbClr val="FF0000"/>
                </a:solidFill>
              </a:rPr>
              <a:t> performance</a:t>
            </a:r>
          </a:p>
          <a:p>
            <a:pPr marL="0" indent="0" algn="l"/>
            <a:endParaRPr lang="en" dirty="0"/>
          </a:p>
          <a:p>
            <a:pPr marL="0" indent="0" algn="l"/>
            <a:endParaRPr lang="e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96A12EE-0A34-B3B3-6E22-9C2FC48954AA}"/>
              </a:ext>
            </a:extLst>
          </p:cNvPr>
          <p:cNvSpPr txBox="1"/>
          <p:nvPr/>
        </p:nvSpPr>
        <p:spPr>
          <a:xfrm>
            <a:off x="8735260" y="4760844"/>
            <a:ext cx="23356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3968A015-BBA9-E34C-BBB3-9E89A737AE1D}" type="slidenum">
              <a:rPr lang="en-PT" smtClean="0">
                <a:solidFill>
                  <a:schemeClr val="tx1"/>
                </a:solidFill>
                <a:latin typeface="Barlow" pitchFamily="2" charset="77"/>
              </a:rPr>
              <a:t>10</a:t>
            </a:fld>
            <a:endParaRPr lang="en-PT" dirty="0">
              <a:solidFill>
                <a:schemeClr val="tx1"/>
              </a:solidFill>
              <a:latin typeface="Barlow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072362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" grpId="0" build="p"/>
      <p:bldP spid="318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4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Exemplos</a:t>
            </a:r>
            <a:r>
              <a:rPr lang="en" dirty="0"/>
              <a:t> de ferramentas para </a:t>
            </a:r>
            <a:r>
              <a:rPr lang="en" dirty="0" err="1"/>
              <a:t>análise</a:t>
            </a:r>
            <a:r>
              <a:rPr lang="en" dirty="0"/>
              <a:t> de </a:t>
            </a:r>
            <a:r>
              <a:rPr lang="en" dirty="0" err="1"/>
              <a:t>vulnerabilidades</a:t>
            </a:r>
            <a:endParaRPr dirty="0"/>
          </a:p>
        </p:txBody>
      </p:sp>
      <p:sp>
        <p:nvSpPr>
          <p:cNvPr id="392" name="Google Shape;392;p45"/>
          <p:cNvSpPr txBox="1">
            <a:spLocks noGrp="1"/>
          </p:cNvSpPr>
          <p:nvPr>
            <p:ph type="subTitle" idx="7"/>
          </p:nvPr>
        </p:nvSpPr>
        <p:spPr>
          <a:xfrm>
            <a:off x="1412262" y="2248810"/>
            <a:ext cx="1190883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ODGen</a:t>
            </a:r>
            <a:endParaRPr dirty="0"/>
          </a:p>
        </p:txBody>
      </p:sp>
      <p:sp>
        <p:nvSpPr>
          <p:cNvPr id="393" name="Google Shape;393;p45"/>
          <p:cNvSpPr txBox="1">
            <a:spLocks noGrp="1"/>
          </p:cNvSpPr>
          <p:nvPr>
            <p:ph type="subTitle" idx="8"/>
          </p:nvPr>
        </p:nvSpPr>
        <p:spPr>
          <a:xfrm>
            <a:off x="3746362" y="2248810"/>
            <a:ext cx="1190883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CodeQL</a:t>
            </a:r>
            <a:endParaRPr dirty="0"/>
          </a:p>
        </p:txBody>
      </p:sp>
      <p:sp>
        <p:nvSpPr>
          <p:cNvPr id="394" name="Google Shape;394;p45"/>
          <p:cNvSpPr txBox="1">
            <a:spLocks noGrp="1"/>
          </p:cNvSpPr>
          <p:nvPr>
            <p:ph type="subTitle" idx="9"/>
          </p:nvPr>
        </p:nvSpPr>
        <p:spPr>
          <a:xfrm>
            <a:off x="6069046" y="2248810"/>
            <a:ext cx="1278051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Graph.js</a:t>
            </a:r>
            <a:endParaRPr dirty="0"/>
          </a:p>
        </p:txBody>
      </p:sp>
      <p:sp>
        <p:nvSpPr>
          <p:cNvPr id="395" name="Google Shape;395;p45"/>
          <p:cNvSpPr txBox="1">
            <a:spLocks noGrp="1"/>
          </p:cNvSpPr>
          <p:nvPr>
            <p:ph type="subTitle" idx="13"/>
          </p:nvPr>
        </p:nvSpPr>
        <p:spPr>
          <a:xfrm>
            <a:off x="1261195" y="3927936"/>
            <a:ext cx="1830054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NodeMedic</a:t>
            </a:r>
            <a:r>
              <a:rPr lang="en" baseline="30000" dirty="0"/>
              <a:t>4</a:t>
            </a:r>
            <a:endParaRPr baseline="30000" dirty="0"/>
          </a:p>
        </p:txBody>
      </p:sp>
      <p:sp>
        <p:nvSpPr>
          <p:cNvPr id="396" name="Google Shape;396;p45"/>
          <p:cNvSpPr txBox="1">
            <a:spLocks noGrp="1"/>
          </p:cNvSpPr>
          <p:nvPr>
            <p:ph type="subTitle" idx="14"/>
          </p:nvPr>
        </p:nvSpPr>
        <p:spPr>
          <a:xfrm>
            <a:off x="3541370" y="3894114"/>
            <a:ext cx="1747806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AFFOGATO</a:t>
            </a:r>
            <a:r>
              <a:rPr lang="en" baseline="30000" dirty="0"/>
              <a:t>5</a:t>
            </a:r>
            <a:endParaRPr baseline="30000" dirty="0"/>
          </a:p>
        </p:txBody>
      </p:sp>
      <p:sp>
        <p:nvSpPr>
          <p:cNvPr id="397" name="Google Shape;397;p45"/>
          <p:cNvSpPr txBox="1">
            <a:spLocks noGrp="1"/>
          </p:cNvSpPr>
          <p:nvPr>
            <p:ph type="subTitle" idx="15"/>
          </p:nvPr>
        </p:nvSpPr>
        <p:spPr>
          <a:xfrm>
            <a:off x="6029771" y="3894114"/>
            <a:ext cx="1317326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Ichnaea</a:t>
            </a:r>
            <a:r>
              <a:rPr lang="en-GB" baseline="30000" dirty="0"/>
              <a:t>6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D5B2E53-6226-40A4-3493-E0AF1CB71D6A}"/>
              </a:ext>
            </a:extLst>
          </p:cNvPr>
          <p:cNvSpPr/>
          <p:nvPr/>
        </p:nvSpPr>
        <p:spPr>
          <a:xfrm>
            <a:off x="1109526" y="1991447"/>
            <a:ext cx="6752325" cy="9242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2DB91E2-0C3D-B128-2EA1-6056E84B349E}"/>
              </a:ext>
            </a:extLst>
          </p:cNvPr>
          <p:cNvSpPr/>
          <p:nvPr/>
        </p:nvSpPr>
        <p:spPr>
          <a:xfrm>
            <a:off x="1109527" y="3678298"/>
            <a:ext cx="6752324" cy="9242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96D5BFB-8086-F81F-8199-2C5517F41DC9}"/>
              </a:ext>
            </a:extLst>
          </p:cNvPr>
          <p:cNvSpPr txBox="1"/>
          <p:nvPr/>
        </p:nvSpPr>
        <p:spPr>
          <a:xfrm>
            <a:off x="1107049" y="1626948"/>
            <a:ext cx="1984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dirty="0">
                <a:solidFill>
                  <a:schemeClr val="accent1"/>
                </a:solidFill>
                <a:latin typeface="Barlow" pitchFamily="2" charset="77"/>
              </a:rPr>
              <a:t>Análise Estática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E9C6C3B-71A5-7C34-AC3C-8DA910A4891B}"/>
              </a:ext>
            </a:extLst>
          </p:cNvPr>
          <p:cNvSpPr txBox="1"/>
          <p:nvPr/>
        </p:nvSpPr>
        <p:spPr>
          <a:xfrm>
            <a:off x="1107049" y="3350140"/>
            <a:ext cx="19842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PT" dirty="0">
                <a:solidFill>
                  <a:schemeClr val="accent1"/>
                </a:solidFill>
                <a:latin typeface="Barlow" pitchFamily="2" charset="77"/>
              </a:rPr>
              <a:t>Análise Dinâmica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5282198-7582-C574-EF38-9C576B3A4F7B}"/>
              </a:ext>
            </a:extLst>
          </p:cNvPr>
          <p:cNvSpPr txBox="1"/>
          <p:nvPr/>
        </p:nvSpPr>
        <p:spPr>
          <a:xfrm>
            <a:off x="8735260" y="4760844"/>
            <a:ext cx="23356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3968A015-BBA9-E34C-BBB3-9E89A737AE1D}" type="slidenum">
              <a:rPr lang="en-PT" smtClean="0">
                <a:solidFill>
                  <a:schemeClr val="tx1"/>
                </a:solidFill>
                <a:latin typeface="Barlow" pitchFamily="2" charset="77"/>
              </a:rPr>
              <a:t>11</a:t>
            </a:fld>
            <a:endParaRPr lang="en-PT" dirty="0">
              <a:solidFill>
                <a:schemeClr val="tx1"/>
              </a:solidFill>
              <a:latin typeface="Barlow" pitchFamily="2" charset="77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5970A6-CC96-7251-1C30-7E8E3F94EDF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1" y="4838983"/>
            <a:ext cx="9386046" cy="274637"/>
          </a:xfrm>
        </p:spPr>
        <p:txBody>
          <a:bodyPr/>
          <a:lstStyle/>
          <a:p>
            <a:pPr marL="228600" indent="-228600" algn="l">
              <a:buClr>
                <a:schemeClr val="tx1"/>
              </a:buClr>
              <a:buFont typeface="+mj-lt"/>
              <a:buAutoNum type="arabicPeriod" startAt="4"/>
            </a:pPr>
            <a:r>
              <a:rPr lang="en-GB" sz="600" dirty="0">
                <a:latin typeface="Barlow" pitchFamily="2" charset="77"/>
              </a:rPr>
              <a:t>D. Cassel, W. T. Wong, and L. Jia. </a:t>
            </a:r>
            <a:r>
              <a:rPr lang="en-GB" sz="600" dirty="0" err="1">
                <a:latin typeface="Barlow" pitchFamily="2" charset="77"/>
              </a:rPr>
              <a:t>Nodemedic</a:t>
            </a:r>
            <a:r>
              <a:rPr lang="en-GB" sz="600" dirty="0">
                <a:latin typeface="Barlow" pitchFamily="2" charset="77"/>
              </a:rPr>
              <a:t>: End-to-end analysis of </a:t>
            </a:r>
            <a:r>
              <a:rPr lang="en-GB" sz="600" dirty="0" err="1">
                <a:latin typeface="Barlow" pitchFamily="2" charset="77"/>
              </a:rPr>
              <a:t>node.js</a:t>
            </a:r>
            <a:r>
              <a:rPr lang="en-GB" sz="600" dirty="0">
                <a:latin typeface="Barlow" pitchFamily="2" charset="77"/>
              </a:rPr>
              <a:t> vulnerabilities with provenance graphs. In Proceedings of the IEEE European Symposium on Security and Privacy (Euro S&amp;P), July 2023.</a:t>
            </a:r>
          </a:p>
          <a:p>
            <a:pPr marL="228600" indent="-228600" algn="l">
              <a:buClr>
                <a:schemeClr val="tx1"/>
              </a:buClr>
              <a:buFont typeface="+mj-lt"/>
              <a:buAutoNum type="arabicPeriod" startAt="4"/>
            </a:pPr>
            <a:r>
              <a:rPr lang="en-GB" sz="600" dirty="0" err="1">
                <a:effectLst/>
                <a:latin typeface="Barlow" pitchFamily="2" charset="77"/>
              </a:rPr>
              <a:t>François</a:t>
            </a:r>
            <a:r>
              <a:rPr lang="en-GB" sz="600" dirty="0">
                <a:effectLst/>
                <a:latin typeface="Barlow" pitchFamily="2" charset="77"/>
              </a:rPr>
              <a:t> Gauthier, </a:t>
            </a:r>
            <a:r>
              <a:rPr lang="en-GB" sz="600" dirty="0" err="1">
                <a:effectLst/>
                <a:latin typeface="Barlow" pitchFamily="2" charset="77"/>
              </a:rPr>
              <a:t>Behnaz</a:t>
            </a:r>
            <a:r>
              <a:rPr lang="en-GB" sz="600" dirty="0">
                <a:effectLst/>
                <a:latin typeface="Barlow" pitchFamily="2" charset="77"/>
              </a:rPr>
              <a:t> </a:t>
            </a:r>
            <a:r>
              <a:rPr lang="en-GB" sz="600" dirty="0" err="1">
                <a:effectLst/>
                <a:latin typeface="Barlow" pitchFamily="2" charset="77"/>
              </a:rPr>
              <a:t>Hassanshahi</a:t>
            </a:r>
            <a:r>
              <a:rPr lang="en-GB" sz="600" dirty="0">
                <a:effectLst/>
                <a:latin typeface="Barlow" pitchFamily="2" charset="77"/>
              </a:rPr>
              <a:t>, and Alexander Jordan. AFFOGATO: Runtime detection of injection attacks for Node.js. In </a:t>
            </a:r>
            <a:r>
              <a:rPr lang="en-GB" sz="600" i="1" dirty="0">
                <a:effectLst/>
                <a:latin typeface="Barlow" pitchFamily="2" charset="77"/>
              </a:rPr>
              <a:t>ISSTA/ECOOP Workshops</a:t>
            </a:r>
            <a:r>
              <a:rPr lang="en-GB" sz="600" dirty="0">
                <a:effectLst/>
                <a:latin typeface="Barlow" pitchFamily="2" charset="77"/>
              </a:rPr>
              <a:t>, 2018.</a:t>
            </a:r>
          </a:p>
          <a:p>
            <a:pPr marL="228600" indent="-228600" algn="l">
              <a:buClr>
                <a:schemeClr val="tx1"/>
              </a:buClr>
              <a:buFont typeface="+mj-lt"/>
              <a:buAutoNum type="arabicPeriod" startAt="4"/>
            </a:pPr>
            <a:r>
              <a:rPr lang="en-GB" sz="600" dirty="0">
                <a:effectLst/>
                <a:latin typeface="Barlow" pitchFamily="2" charset="77"/>
              </a:rPr>
              <a:t>R. Karim, F. Tip, A. </a:t>
            </a:r>
            <a:r>
              <a:rPr lang="en-GB" sz="600" dirty="0" err="1">
                <a:effectLst/>
                <a:latin typeface="Barlow" pitchFamily="2" charset="77"/>
              </a:rPr>
              <a:t>Sochurkova</a:t>
            </a:r>
            <a:r>
              <a:rPr lang="en-GB" sz="600" dirty="0">
                <a:effectLst/>
                <a:latin typeface="Barlow" pitchFamily="2" charset="77"/>
              </a:rPr>
              <a:t>, and K. Sen. Platform-Independent Dynamic Taint Analysis for JavaScript. </a:t>
            </a:r>
            <a:r>
              <a:rPr lang="en-GB" sz="600" i="1" dirty="0">
                <a:effectLst/>
                <a:latin typeface="Barlow" pitchFamily="2" charset="77"/>
              </a:rPr>
              <a:t>IEEE Transactions on Software Engineering (TSE)</a:t>
            </a:r>
            <a:r>
              <a:rPr lang="en-GB" sz="600" dirty="0">
                <a:effectLst/>
                <a:latin typeface="Barlow" pitchFamily="2" charset="77"/>
              </a:rPr>
              <a:t>, 2018. </a:t>
            </a:r>
          </a:p>
          <a:p>
            <a:pPr algn="l"/>
            <a:endParaRPr lang="en-GB" sz="600" dirty="0">
              <a:effectLst/>
              <a:latin typeface="Barlow" pitchFamily="2" charset="77"/>
            </a:endParaRPr>
          </a:p>
          <a:p>
            <a:pPr algn="l"/>
            <a:endParaRPr lang="en-PT" sz="600" dirty="0">
              <a:latin typeface="Barlow" pitchFamily="2" charset="77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4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Graph.js</a:t>
            </a:r>
            <a:endParaRPr dirty="0"/>
          </a:p>
        </p:txBody>
      </p:sp>
      <p:pic>
        <p:nvPicPr>
          <p:cNvPr id="17" name="Picture 16" descr="A diagram of a graph&#10;&#10;Description automatically generated">
            <a:extLst>
              <a:ext uri="{FF2B5EF4-FFF2-40B4-BE49-F238E27FC236}">
                <a16:creationId xmlns:a16="http://schemas.microsoft.com/office/drawing/2014/main" id="{2D2C5A26-5C01-559B-5956-150BF50E47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076" y="1184496"/>
            <a:ext cx="7772400" cy="305302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E35D987-4C57-2A5C-7FBE-6210A95BBEB4}"/>
              </a:ext>
            </a:extLst>
          </p:cNvPr>
          <p:cNvSpPr txBox="1"/>
          <p:nvPr/>
        </p:nvSpPr>
        <p:spPr>
          <a:xfrm>
            <a:off x="8735260" y="4760844"/>
            <a:ext cx="23356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3968A015-BBA9-E34C-BBB3-9E89A737AE1D}" type="slidenum">
              <a:rPr lang="en-PT" smtClean="0">
                <a:solidFill>
                  <a:schemeClr val="tx1"/>
                </a:solidFill>
                <a:latin typeface="Barlow" pitchFamily="2" charset="77"/>
              </a:rPr>
              <a:t>12</a:t>
            </a:fld>
            <a:endParaRPr lang="en-PT" dirty="0">
              <a:solidFill>
                <a:schemeClr val="tx1"/>
              </a:solidFill>
              <a:latin typeface="Barlow" pitchFamily="2" charset="77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042EA3-2D42-20B5-42DB-A6A24B4CBBF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06189" y="4767263"/>
            <a:ext cx="9359152" cy="274637"/>
          </a:xfrm>
        </p:spPr>
        <p:txBody>
          <a:bodyPr/>
          <a:lstStyle/>
          <a:p>
            <a:pPr marL="228600" indent="-228600" algn="l">
              <a:buClr>
                <a:schemeClr val="tx1"/>
              </a:buClr>
              <a:buFont typeface="+mj-lt"/>
              <a:buAutoNum type="arabicPeriod" startAt="7"/>
            </a:pPr>
            <a:r>
              <a:rPr lang="en-GB" sz="600" dirty="0">
                <a:latin typeface="Barlow" pitchFamily="2" charset="77"/>
              </a:rPr>
              <a:t>M. Monteiro, “</a:t>
            </a:r>
            <a:r>
              <a:rPr lang="en-GB" sz="600" dirty="0" err="1">
                <a:latin typeface="Barlow" pitchFamily="2" charset="77"/>
              </a:rPr>
              <a:t>Explodeq.js</a:t>
            </a:r>
            <a:r>
              <a:rPr lang="en-GB" sz="600" dirty="0">
                <a:latin typeface="Barlow" pitchFamily="2" charset="77"/>
              </a:rPr>
              <a:t>: A library of queries to detect injection vulnerabilities in </a:t>
            </a:r>
            <a:r>
              <a:rPr lang="en-GB" sz="600" dirty="0" err="1">
                <a:latin typeface="Barlow" pitchFamily="2" charset="77"/>
              </a:rPr>
              <a:t>node.js</a:t>
            </a:r>
            <a:r>
              <a:rPr lang="en-GB" sz="600" dirty="0">
                <a:latin typeface="Barlow" pitchFamily="2" charset="77"/>
              </a:rPr>
              <a:t> applications,”. Master’s thesis, Instituto Superior Técnico, 2023.</a:t>
            </a:r>
            <a:endParaRPr lang="en-PT" sz="600" dirty="0">
              <a:latin typeface="Barlow" pitchFamily="2" charset="7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FA3006-3003-7AEF-F3EA-7989B2DC103E}"/>
              </a:ext>
            </a:extLst>
          </p:cNvPr>
          <p:cNvSpPr txBox="1"/>
          <p:nvPr/>
        </p:nvSpPr>
        <p:spPr>
          <a:xfrm>
            <a:off x="6234281" y="3177316"/>
            <a:ext cx="1792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dirty="0"/>
              <a:t>7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31E0393-0DB1-4281-AF22-7058E80BF842}"/>
              </a:ext>
            </a:extLst>
          </p:cNvPr>
          <p:cNvSpPr txBox="1"/>
          <p:nvPr/>
        </p:nvSpPr>
        <p:spPr>
          <a:xfrm>
            <a:off x="1793971" y="1274455"/>
            <a:ext cx="15478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1600" dirty="0">
                <a:solidFill>
                  <a:srgbClr val="00B050"/>
                </a:solidFill>
                <a:latin typeface="Barlow" pitchFamily="2" charset="77"/>
              </a:rPr>
              <a:t>main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490878-FB4A-DCF8-595E-CE2CE51C1A11}"/>
              </a:ext>
            </a:extLst>
          </p:cNvPr>
          <p:cNvSpPr txBox="1"/>
          <p:nvPr/>
        </p:nvSpPr>
        <p:spPr>
          <a:xfrm>
            <a:off x="309097" y="1715774"/>
            <a:ext cx="4517618" cy="3108543"/>
          </a:xfrm>
          <a:prstGeom prst="rect">
            <a:avLst/>
          </a:prstGeom>
          <a:solidFill>
            <a:schemeClr val="tx1"/>
          </a:solidFill>
          <a:ln w="254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GB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GB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bar</a:t>
            </a:r>
            <a:r>
              <a:rPr lang="en-GB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require</a:t>
            </a:r>
            <a:r>
              <a:rPr lang="en-GB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'./</a:t>
            </a:r>
            <a:r>
              <a:rPr lang="en-GB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bar.js</a:t>
            </a:r>
            <a:r>
              <a:rPr lang="en-GB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’</a:t>
            </a:r>
            <a:r>
              <a:rPr lang="en-GB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function</a:t>
            </a:r>
            <a:r>
              <a:rPr lang="en-GB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f</a:t>
            </a:r>
            <a:r>
              <a:rPr lang="en-GB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-GB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GB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y</a:t>
            </a:r>
            <a:r>
              <a:rPr lang="en-GB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){</a:t>
            </a:r>
          </a:p>
          <a:p>
            <a:pPr lvl="1"/>
            <a:r>
              <a:rPr lang="en-GB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	if</a:t>
            </a:r>
            <a:r>
              <a:rPr lang="en-GB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-GB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&gt;</a:t>
            </a:r>
            <a:r>
              <a:rPr lang="en-GB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){</a:t>
            </a:r>
          </a:p>
          <a:p>
            <a:pPr lvl="1"/>
            <a:endParaRPr lang="en-GB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pPr lvl="1"/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		var</a:t>
            </a:r>
            <a:r>
              <a:rPr lang="en-GB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-GB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bar</a:t>
            </a:r>
            <a:r>
              <a:rPr lang="en-GB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f</a:t>
            </a:r>
            <a:r>
              <a:rPr lang="en-GB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foo"</a:t>
            </a:r>
            <a:r>
              <a:rPr lang="en-GB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GB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y</a:t>
            </a:r>
            <a:r>
              <a:rPr lang="en-GB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pPr lvl="1"/>
            <a:endParaRPr lang="en-GB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pPr lvl="1"/>
            <a:r>
              <a:rPr lang="en-GB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		eval</a:t>
            </a:r>
            <a:r>
              <a:rPr lang="en-GB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-GB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pPr lvl="1"/>
            <a:r>
              <a:rPr lang="en-GB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	}</a:t>
            </a:r>
          </a:p>
          <a:p>
            <a:pPr lvl="1"/>
            <a:r>
              <a:rPr lang="en-GB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	else</a:t>
            </a:r>
            <a:r>
              <a:rPr lang="en-GB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pPr lvl="1"/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		var</a:t>
            </a:r>
            <a:r>
              <a:rPr lang="en-GB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b</a:t>
            </a:r>
            <a:r>
              <a:rPr lang="en-GB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bar</a:t>
            </a:r>
            <a:r>
              <a:rPr lang="en-GB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g</a:t>
            </a:r>
            <a:r>
              <a:rPr lang="en-GB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-GB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GB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);</a:t>
            </a:r>
            <a:endParaRPr lang="en-GB" b="0" dirty="0">
              <a:solidFill>
                <a:srgbClr val="795E26"/>
              </a:solidFill>
              <a:effectLst/>
              <a:latin typeface="Menlo" panose="020B0609030804020204" pitchFamily="49" charset="0"/>
            </a:endParaRPr>
          </a:p>
          <a:p>
            <a:pPr lvl="1"/>
            <a:r>
              <a:rPr lang="en-GB" dirty="0">
                <a:solidFill>
                  <a:srgbClr val="795E26"/>
                </a:solidFill>
                <a:latin typeface="Menlo" panose="020B0609030804020204" pitchFamily="49" charset="0"/>
              </a:rPr>
              <a:t>		</a:t>
            </a:r>
            <a:r>
              <a:rPr lang="en-GB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eval</a:t>
            </a:r>
            <a:r>
              <a:rPr lang="en-GB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b</a:t>
            </a:r>
            <a:r>
              <a:rPr lang="en-GB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pPr lvl="1"/>
            <a:r>
              <a:rPr lang="en-GB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	}</a:t>
            </a:r>
          </a:p>
          <a:p>
            <a:pPr lvl="1"/>
            <a:r>
              <a:rPr lang="en-GB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GB" b="0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module</a:t>
            </a:r>
            <a:r>
              <a:rPr lang="en-GB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b="0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exports</a:t>
            </a:r>
            <a:r>
              <a:rPr lang="en-GB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{</a:t>
            </a:r>
            <a:r>
              <a:rPr lang="en-GB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f</a:t>
            </a:r>
            <a:r>
              <a:rPr lang="en-GB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};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34752C-0295-7F28-032C-C9A2D6442287}"/>
              </a:ext>
            </a:extLst>
          </p:cNvPr>
          <p:cNvSpPr txBox="1"/>
          <p:nvPr/>
        </p:nvSpPr>
        <p:spPr>
          <a:xfrm>
            <a:off x="5200228" y="1715774"/>
            <a:ext cx="2845032" cy="3108543"/>
          </a:xfrm>
          <a:prstGeom prst="rect">
            <a:avLst/>
          </a:prstGeom>
          <a:solidFill>
            <a:schemeClr val="tx1"/>
          </a:solidFill>
          <a:ln w="254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GB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GB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foo</a:t>
            </a:r>
            <a:r>
              <a:rPr lang="en-GB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4</a:t>
            </a:r>
            <a:r>
              <a:rPr lang="en-GB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function</a:t>
            </a:r>
            <a:r>
              <a:rPr lang="en-GB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f</a:t>
            </a:r>
            <a:r>
              <a:rPr lang="en-GB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dirty="0" err="1">
                <a:solidFill>
                  <a:srgbClr val="001080"/>
                </a:solidFill>
                <a:latin typeface="Menlo" panose="020B0609030804020204" pitchFamily="49" charset="0"/>
              </a:rPr>
              <a:t>a</a:t>
            </a:r>
            <a:r>
              <a:rPr lang="en-GB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GB" dirty="0" err="1">
                <a:solidFill>
                  <a:srgbClr val="001080"/>
                </a:solidFill>
                <a:latin typeface="Menlo" panose="020B0609030804020204" pitchFamily="49" charset="0"/>
              </a:rPr>
              <a:t>b</a:t>
            </a:r>
            <a:r>
              <a:rPr lang="en-GB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){</a:t>
            </a:r>
          </a:p>
          <a:p>
            <a:endParaRPr lang="en-GB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	eval</a:t>
            </a:r>
            <a:r>
              <a:rPr lang="en-GB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dirty="0">
                <a:solidFill>
                  <a:srgbClr val="001080"/>
                </a:solidFill>
                <a:latin typeface="Menlo" panose="020B0609030804020204" pitchFamily="49" charset="0"/>
              </a:rPr>
              <a:t>a</a:t>
            </a:r>
            <a:r>
              <a:rPr lang="en-GB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endParaRPr lang="en-GB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	return</a:t>
            </a:r>
            <a:r>
              <a:rPr lang="en-GB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dirty="0">
                <a:solidFill>
                  <a:srgbClr val="001080"/>
                </a:solidFill>
                <a:latin typeface="Menlo" panose="020B0609030804020204" pitchFamily="49" charset="0"/>
              </a:rPr>
              <a:t>b</a:t>
            </a:r>
            <a:r>
              <a:rPr lang="en-GB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endParaRPr lang="en-GB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function</a:t>
            </a:r>
            <a:r>
              <a:rPr lang="en-GB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g</a:t>
            </a:r>
            <a:r>
              <a:rPr lang="en-GB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dirty="0" err="1">
                <a:solidFill>
                  <a:srgbClr val="001080"/>
                </a:solidFill>
                <a:latin typeface="Menlo" panose="020B0609030804020204" pitchFamily="49" charset="0"/>
              </a:rPr>
              <a:t>a</a:t>
            </a:r>
            <a:r>
              <a:rPr lang="en-GB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GB" dirty="0" err="1">
                <a:solidFill>
                  <a:srgbClr val="001080"/>
                </a:solidFill>
                <a:latin typeface="Menlo" panose="020B0609030804020204" pitchFamily="49" charset="0"/>
              </a:rPr>
              <a:t>b</a:t>
            </a:r>
            <a:r>
              <a:rPr lang="en-GB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){</a:t>
            </a:r>
          </a:p>
          <a:p>
            <a:r>
              <a:rPr lang="en-GB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	eval</a:t>
            </a:r>
            <a:r>
              <a:rPr lang="en-GB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dirty="0">
                <a:solidFill>
                  <a:srgbClr val="001080"/>
                </a:solidFill>
                <a:latin typeface="Menlo" panose="020B0609030804020204" pitchFamily="49" charset="0"/>
              </a:rPr>
              <a:t>a</a:t>
            </a:r>
            <a:r>
              <a:rPr lang="en-GB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);</a:t>
            </a:r>
            <a:endParaRPr lang="en-GB" dirty="0">
              <a:solidFill>
                <a:srgbClr val="AF00DB"/>
              </a:solidFill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	return</a:t>
            </a:r>
            <a:r>
              <a:rPr lang="en-GB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endParaRPr lang="en-GB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module</a:t>
            </a:r>
            <a:r>
              <a:rPr lang="en-GB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b="0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exports</a:t>
            </a:r>
            <a:r>
              <a:rPr lang="en-GB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{</a:t>
            </a:r>
            <a:r>
              <a:rPr lang="en-GB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f</a:t>
            </a:r>
            <a:r>
              <a:rPr lang="en-GB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g</a:t>
            </a:r>
            <a:r>
              <a:rPr lang="en-GB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};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563ACB3-9E95-FCEE-C2EC-D7040FDB4D33}"/>
              </a:ext>
            </a:extLst>
          </p:cNvPr>
          <p:cNvSpPr txBox="1"/>
          <p:nvPr/>
        </p:nvSpPr>
        <p:spPr>
          <a:xfrm>
            <a:off x="5848809" y="1341149"/>
            <a:ext cx="15478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1600" dirty="0">
                <a:solidFill>
                  <a:srgbClr val="00B050"/>
                </a:solidFill>
                <a:latin typeface="Barlow" pitchFamily="2" charset="77"/>
              </a:rPr>
              <a:t>bar</a:t>
            </a:r>
            <a:r>
              <a:rPr lang="en-PT" dirty="0">
                <a:solidFill>
                  <a:srgbClr val="00B050"/>
                </a:solidFill>
                <a:latin typeface="Barlow" pitchFamily="2" charset="77"/>
              </a:rPr>
              <a:t>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E168A77-4F39-911C-8FBF-88EBBD3480B0}"/>
              </a:ext>
            </a:extLst>
          </p:cNvPr>
          <p:cNvSpPr txBox="1"/>
          <p:nvPr/>
        </p:nvSpPr>
        <p:spPr>
          <a:xfrm>
            <a:off x="8735260" y="4760844"/>
            <a:ext cx="23356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3968A015-BBA9-E34C-BBB3-9E89A737AE1D}" type="slidenum">
              <a:rPr lang="en-PT" smtClean="0">
                <a:solidFill>
                  <a:schemeClr val="tx1"/>
                </a:solidFill>
                <a:latin typeface="Barlow" pitchFamily="2" charset="77"/>
              </a:rPr>
              <a:t>13</a:t>
            </a:fld>
            <a:endParaRPr lang="en-PT" dirty="0">
              <a:solidFill>
                <a:schemeClr val="tx1"/>
              </a:solidFill>
              <a:latin typeface="Barlow" pitchFamily="2" charset="77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23CA414-6B83-6B76-3E4B-3DA6C70A20B2}"/>
              </a:ext>
            </a:extLst>
          </p:cNvPr>
          <p:cNvSpPr/>
          <p:nvPr/>
        </p:nvSpPr>
        <p:spPr>
          <a:xfrm>
            <a:off x="2023453" y="2515886"/>
            <a:ext cx="2710149" cy="4737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B6447BC-5950-AEDA-1A8D-D809387ADA5D}"/>
              </a:ext>
            </a:extLst>
          </p:cNvPr>
          <p:cNvSpPr/>
          <p:nvPr/>
        </p:nvSpPr>
        <p:spPr>
          <a:xfrm>
            <a:off x="5735886" y="2292794"/>
            <a:ext cx="1773716" cy="4461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13061D2-9556-9991-B0EF-183744C0C59C}"/>
              </a:ext>
            </a:extLst>
          </p:cNvPr>
          <p:cNvCxnSpPr>
            <a:cxnSpLocks/>
          </p:cNvCxnSpPr>
          <p:nvPr/>
        </p:nvCxnSpPr>
        <p:spPr>
          <a:xfrm flipV="1">
            <a:off x="4803353" y="2515886"/>
            <a:ext cx="932533" cy="179031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Google Shape;333;p43">
            <a:extLst>
              <a:ext uri="{FF2B5EF4-FFF2-40B4-BE49-F238E27FC236}">
                <a16:creationId xmlns:a16="http://schemas.microsoft.com/office/drawing/2014/main" id="{B0E4D766-70DD-589E-0F8A-921476AE1EF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Falsos</a:t>
            </a:r>
            <a:r>
              <a:rPr lang="en" dirty="0"/>
              <a:t> </a:t>
            </a:r>
            <a:r>
              <a:rPr lang="en" dirty="0" err="1"/>
              <a:t>Positivos</a:t>
            </a:r>
            <a:r>
              <a:rPr lang="en" dirty="0"/>
              <a:t> no </a:t>
            </a:r>
            <a:r>
              <a:rPr lang="en" dirty="0" err="1"/>
              <a:t>Graph.js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57491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25CF3BF-C425-4690-6BF6-8896259CBE35}"/>
              </a:ext>
            </a:extLst>
          </p:cNvPr>
          <p:cNvSpPr txBox="1"/>
          <p:nvPr/>
        </p:nvSpPr>
        <p:spPr>
          <a:xfrm>
            <a:off x="8735260" y="4760844"/>
            <a:ext cx="23356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3968A015-BBA9-E34C-BBB3-9E89A737AE1D}" type="slidenum">
              <a:rPr lang="en-PT" smtClean="0">
                <a:solidFill>
                  <a:schemeClr val="tx1"/>
                </a:solidFill>
                <a:latin typeface="Barlow" pitchFamily="2" charset="77"/>
              </a:rPr>
              <a:t>14</a:t>
            </a:fld>
            <a:endParaRPr lang="en-PT" dirty="0">
              <a:solidFill>
                <a:schemeClr val="tx1"/>
              </a:solidFill>
              <a:latin typeface="Barlow" pitchFamily="2" charset="77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B217F80-CAC9-D5BA-1225-29396F8317F8}"/>
              </a:ext>
            </a:extLst>
          </p:cNvPr>
          <p:cNvSpPr/>
          <p:nvPr/>
        </p:nvSpPr>
        <p:spPr>
          <a:xfrm>
            <a:off x="2933578" y="4342032"/>
            <a:ext cx="3083442" cy="57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 dirty="0">
              <a:solidFill>
                <a:schemeClr val="tx1"/>
              </a:solidFill>
              <a:latin typeface="Barlow" pitchFamily="2" charset="77"/>
            </a:endParaRPr>
          </a:p>
          <a:p>
            <a:pPr algn="ctr"/>
            <a:r>
              <a:rPr lang="en-PT" dirty="0">
                <a:solidFill>
                  <a:schemeClr val="tx1"/>
                </a:solidFill>
                <a:latin typeface="Barlow" pitchFamily="2" charset="77"/>
              </a:rPr>
              <a:t>Este falso positivo será removido</a:t>
            </a:r>
          </a:p>
          <a:p>
            <a:pPr algn="ctr"/>
            <a:endParaRPr lang="en-PT" dirty="0"/>
          </a:p>
        </p:txBody>
      </p:sp>
      <p:sp>
        <p:nvSpPr>
          <p:cNvPr id="9" name="Google Shape;333;p43">
            <a:extLst>
              <a:ext uri="{FF2B5EF4-FFF2-40B4-BE49-F238E27FC236}">
                <a16:creationId xmlns:a16="http://schemas.microsoft.com/office/drawing/2014/main" id="{8EA4E3EF-6FAC-41D7-4F41-75775ACFF12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Falsos</a:t>
            </a:r>
            <a:r>
              <a:rPr lang="en" dirty="0"/>
              <a:t> </a:t>
            </a:r>
            <a:r>
              <a:rPr lang="en" dirty="0" err="1"/>
              <a:t>Positivos</a:t>
            </a:r>
            <a:r>
              <a:rPr lang="en" dirty="0"/>
              <a:t> no </a:t>
            </a:r>
            <a:r>
              <a:rPr lang="en" dirty="0" err="1"/>
              <a:t>Graph.js</a:t>
            </a:r>
            <a:endParaRPr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3B971AC-C5A1-C740-1E6F-00DF14243C7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170408" y="1641482"/>
            <a:ext cx="3715784" cy="225601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4143586-C2B5-A086-A3F9-D27CDD5F8EBE}"/>
              </a:ext>
            </a:extLst>
          </p:cNvPr>
          <p:cNvSpPr txBox="1"/>
          <p:nvPr/>
        </p:nvSpPr>
        <p:spPr>
          <a:xfrm>
            <a:off x="823112" y="2292434"/>
            <a:ext cx="3018768" cy="954107"/>
          </a:xfrm>
          <a:prstGeom prst="rect">
            <a:avLst/>
          </a:prstGeom>
          <a:solidFill>
            <a:schemeClr val="tx1"/>
          </a:solidFill>
          <a:ln w="254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function</a:t>
            </a:r>
            <a:r>
              <a:rPr lang="en-GB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f</a:t>
            </a:r>
            <a:r>
              <a:rPr lang="en-GB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dirty="0" err="1">
                <a:solidFill>
                  <a:srgbClr val="001080"/>
                </a:solidFill>
                <a:latin typeface="Menlo" panose="020B0609030804020204" pitchFamily="49" charset="0"/>
              </a:rPr>
              <a:t>a</a:t>
            </a:r>
            <a:r>
              <a:rPr lang="en-GB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GB" dirty="0" err="1">
                <a:solidFill>
                  <a:srgbClr val="001080"/>
                </a:solidFill>
                <a:latin typeface="Menlo" panose="020B0609030804020204" pitchFamily="49" charset="0"/>
              </a:rPr>
              <a:t>b</a:t>
            </a:r>
            <a:r>
              <a:rPr lang="en-GB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){</a:t>
            </a:r>
          </a:p>
          <a:p>
            <a:r>
              <a:rPr lang="en-GB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	eval</a:t>
            </a:r>
            <a:r>
              <a:rPr lang="en-GB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dirty="0">
                <a:solidFill>
                  <a:srgbClr val="001080"/>
                </a:solidFill>
                <a:latin typeface="Menlo" panose="020B0609030804020204" pitchFamily="49" charset="0"/>
              </a:rPr>
              <a:t>a</a:t>
            </a:r>
            <a:r>
              <a:rPr lang="en-GB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GB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	return</a:t>
            </a:r>
            <a:r>
              <a:rPr lang="en-GB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dirty="0">
                <a:solidFill>
                  <a:srgbClr val="001080"/>
                </a:solidFill>
                <a:latin typeface="Menlo" panose="020B0609030804020204" pitchFamily="49" charset="0"/>
              </a:rPr>
              <a:t>b</a:t>
            </a:r>
            <a:r>
              <a:rPr lang="en-GB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26BC39-9144-17EC-47B9-5C5495FC1F7B}"/>
              </a:ext>
            </a:extLst>
          </p:cNvPr>
          <p:cNvSpPr txBox="1"/>
          <p:nvPr/>
        </p:nvSpPr>
        <p:spPr>
          <a:xfrm>
            <a:off x="1385707" y="1953880"/>
            <a:ext cx="15478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1600" dirty="0">
                <a:solidFill>
                  <a:srgbClr val="00B050"/>
                </a:solidFill>
                <a:latin typeface="Barlow" pitchFamily="2" charset="77"/>
              </a:rPr>
              <a:t>bar</a:t>
            </a:r>
            <a:r>
              <a:rPr lang="en-PT" dirty="0">
                <a:solidFill>
                  <a:srgbClr val="00B050"/>
                </a:solidFill>
                <a:latin typeface="Barlow" pitchFamily="2" charset="77"/>
              </a:rPr>
              <a:t> 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9242D9F-B052-0DDE-81A7-99C628967B25}"/>
              </a:ext>
            </a:extLst>
          </p:cNvPr>
          <p:cNvSpPr txBox="1">
            <a:spLocks/>
          </p:cNvSpPr>
          <p:nvPr/>
        </p:nvSpPr>
        <p:spPr>
          <a:xfrm>
            <a:off x="-573437" y="1265621"/>
            <a:ext cx="5811867" cy="44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1339850" lvl="2" indent="-285750" algn="l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  <a:latin typeface="Barlow" pitchFamily="2" charset="77"/>
              </a:rPr>
              <a:t>Falta de </a:t>
            </a:r>
            <a:r>
              <a:rPr lang="en-GB" dirty="0" err="1">
                <a:solidFill>
                  <a:schemeClr val="tx1"/>
                </a:solidFill>
                <a:latin typeface="Barlow" pitchFamily="2" charset="77"/>
              </a:rPr>
              <a:t>informação</a:t>
            </a:r>
            <a:r>
              <a:rPr lang="en-GB" dirty="0">
                <a:solidFill>
                  <a:schemeClr val="tx1"/>
                </a:solidFill>
                <a:latin typeface="Barlow" pitchFamily="2" charset="77"/>
              </a:rPr>
              <a:t> </a:t>
            </a:r>
            <a:r>
              <a:rPr lang="en-GB" dirty="0" err="1">
                <a:solidFill>
                  <a:schemeClr val="tx1"/>
                </a:solidFill>
                <a:latin typeface="Barlow" pitchFamily="2" charset="77"/>
              </a:rPr>
              <a:t>sobre</a:t>
            </a:r>
            <a:r>
              <a:rPr lang="en-GB" dirty="0">
                <a:solidFill>
                  <a:schemeClr val="tx1"/>
                </a:solidFill>
                <a:latin typeface="Barlow" pitchFamily="2" charset="77"/>
              </a:rPr>
              <a:t> </a:t>
            </a:r>
            <a:r>
              <a:rPr lang="en-GB" dirty="0" err="1">
                <a:solidFill>
                  <a:schemeClr val="tx1"/>
                </a:solidFill>
                <a:latin typeface="Barlow" pitchFamily="2" charset="77"/>
              </a:rPr>
              <a:t>como</a:t>
            </a:r>
            <a:r>
              <a:rPr lang="en-GB" dirty="0">
                <a:solidFill>
                  <a:schemeClr val="tx1"/>
                </a:solidFill>
                <a:latin typeface="Barlow" pitchFamily="2" charset="77"/>
              </a:rPr>
              <a:t> o modulo </a:t>
            </a:r>
            <a:r>
              <a:rPr lang="en-GB" dirty="0" err="1">
                <a:solidFill>
                  <a:schemeClr val="tx1"/>
                </a:solidFill>
                <a:latin typeface="Barlow" pitchFamily="2" charset="77"/>
              </a:rPr>
              <a:t>é</a:t>
            </a:r>
            <a:r>
              <a:rPr lang="en-GB" dirty="0">
                <a:solidFill>
                  <a:schemeClr val="tx1"/>
                </a:solidFill>
                <a:latin typeface="Barlow" pitchFamily="2" charset="77"/>
              </a:rPr>
              <a:t> </a:t>
            </a:r>
            <a:r>
              <a:rPr lang="en-GB" dirty="0" err="1">
                <a:solidFill>
                  <a:schemeClr val="tx1"/>
                </a:solidFill>
                <a:latin typeface="Barlow" pitchFamily="2" charset="77"/>
              </a:rPr>
              <a:t>chamado</a:t>
            </a:r>
            <a:endParaRPr lang="en-GB" dirty="0">
              <a:solidFill>
                <a:schemeClr val="tx1"/>
              </a:solidFill>
              <a:latin typeface="Barlow" pitchFamily="2" charset="77"/>
            </a:endParaRPr>
          </a:p>
          <a:p>
            <a:pPr lvl="1" algn="l">
              <a:buFont typeface="Arial" panose="020B0604020202020204" pitchFamily="34" charset="0"/>
              <a:buChar char="•"/>
            </a:pPr>
            <a:endParaRPr lang="en-GB" dirty="0">
              <a:solidFill>
                <a:srgbClr val="D1D5DB"/>
              </a:solidFill>
              <a:latin typeface="Barlow" pitchFamily="2" charset="77"/>
            </a:endParaRPr>
          </a:p>
          <a:p>
            <a:pPr marL="596900" lvl="1" indent="0" algn="l"/>
            <a:endParaRPr lang="en-GB" dirty="0">
              <a:solidFill>
                <a:srgbClr val="D1D5DB"/>
              </a:solidFill>
              <a:latin typeface="Barlow" pitchFamily="2" charset="77"/>
            </a:endParaRPr>
          </a:p>
          <a:p>
            <a:pPr lvl="1" algn="l">
              <a:buFont typeface="Arial" panose="020B0604020202020204" pitchFamily="34" charset="0"/>
              <a:buChar char="•"/>
            </a:pPr>
            <a:endParaRPr lang="en-GB" dirty="0">
              <a:solidFill>
                <a:srgbClr val="D1D5DB"/>
              </a:solidFill>
              <a:latin typeface="Barlow" pitchFamily="2" charset="77"/>
            </a:endParaRPr>
          </a:p>
          <a:p>
            <a:pPr lvl="1" algn="l">
              <a:buFont typeface="Arial" panose="020B0604020202020204" pitchFamily="34" charset="0"/>
              <a:buChar char="•"/>
            </a:pPr>
            <a:endParaRPr lang="en-PT" dirty="0">
              <a:latin typeface="Barlow" pitchFamily="2" charset="77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A92E176-8ACE-F8C7-29C6-94848FCDE668}"/>
              </a:ext>
            </a:extLst>
          </p:cNvPr>
          <p:cNvSpPr/>
          <p:nvPr/>
        </p:nvSpPr>
        <p:spPr>
          <a:xfrm>
            <a:off x="7229960" y="2018455"/>
            <a:ext cx="68308" cy="208940"/>
          </a:xfrm>
          <a:prstGeom prst="rect">
            <a:avLst/>
          </a:prstGeom>
          <a:solidFill>
            <a:srgbClr val="FF0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30F42DB-491B-4298-CC4E-439F3B806A9C}"/>
              </a:ext>
            </a:extLst>
          </p:cNvPr>
          <p:cNvSpPr/>
          <p:nvPr/>
        </p:nvSpPr>
        <p:spPr>
          <a:xfrm>
            <a:off x="6234280" y="2362809"/>
            <a:ext cx="58147" cy="519243"/>
          </a:xfrm>
          <a:prstGeom prst="rect">
            <a:avLst/>
          </a:prstGeom>
          <a:solidFill>
            <a:srgbClr val="FF0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FE73381-5CB6-2497-97BD-AA3630498C55}"/>
              </a:ext>
            </a:extLst>
          </p:cNvPr>
          <p:cNvSpPr/>
          <p:nvPr/>
        </p:nvSpPr>
        <p:spPr>
          <a:xfrm rot="5400000">
            <a:off x="6498887" y="2069127"/>
            <a:ext cx="60638" cy="589853"/>
          </a:xfrm>
          <a:prstGeom prst="rect">
            <a:avLst/>
          </a:prstGeom>
          <a:solidFill>
            <a:srgbClr val="FF0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88DA2B4-E270-6A19-4F08-B5A54CB84600}"/>
              </a:ext>
            </a:extLst>
          </p:cNvPr>
          <p:cNvSpPr/>
          <p:nvPr/>
        </p:nvSpPr>
        <p:spPr>
          <a:xfrm rot="5400000">
            <a:off x="6393899" y="2681835"/>
            <a:ext cx="60640" cy="379881"/>
          </a:xfrm>
          <a:prstGeom prst="rect">
            <a:avLst/>
          </a:prstGeom>
          <a:solidFill>
            <a:srgbClr val="FF0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321A668-5B7F-FC47-5F29-3ED04A9352BA}"/>
              </a:ext>
            </a:extLst>
          </p:cNvPr>
          <p:cNvSpPr/>
          <p:nvPr/>
        </p:nvSpPr>
        <p:spPr>
          <a:xfrm rot="10800000">
            <a:off x="6332939" y="2769486"/>
            <a:ext cx="58148" cy="569667"/>
          </a:xfrm>
          <a:prstGeom prst="rect">
            <a:avLst/>
          </a:prstGeom>
          <a:solidFill>
            <a:srgbClr val="FF0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5F1F7CD-24CB-CA1E-2BFC-9DD65754ECCD}"/>
              </a:ext>
            </a:extLst>
          </p:cNvPr>
          <p:cNvSpPr/>
          <p:nvPr/>
        </p:nvSpPr>
        <p:spPr>
          <a:xfrm rot="5400000">
            <a:off x="6492559" y="2609867"/>
            <a:ext cx="60640" cy="379881"/>
          </a:xfrm>
          <a:prstGeom prst="rect">
            <a:avLst/>
          </a:prstGeom>
          <a:solidFill>
            <a:srgbClr val="FF0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8FE7A98-48DD-A115-2DE5-A5E516869F5E}"/>
              </a:ext>
            </a:extLst>
          </p:cNvPr>
          <p:cNvSpPr/>
          <p:nvPr/>
        </p:nvSpPr>
        <p:spPr>
          <a:xfrm rot="5400000">
            <a:off x="6548215" y="3123877"/>
            <a:ext cx="60640" cy="491195"/>
          </a:xfrm>
          <a:prstGeom prst="rect">
            <a:avLst/>
          </a:prstGeom>
          <a:solidFill>
            <a:srgbClr val="FF0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7095E8C-2DC7-1DD1-B13F-0B29EA08B6F5}"/>
              </a:ext>
            </a:extLst>
          </p:cNvPr>
          <p:cNvSpPr/>
          <p:nvPr/>
        </p:nvSpPr>
        <p:spPr>
          <a:xfrm rot="10800000">
            <a:off x="7216127" y="3433273"/>
            <a:ext cx="58148" cy="217554"/>
          </a:xfrm>
          <a:prstGeom prst="rect">
            <a:avLst/>
          </a:prstGeom>
          <a:solidFill>
            <a:srgbClr val="FF0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 dirty="0"/>
          </a:p>
        </p:txBody>
      </p:sp>
    </p:spTree>
    <p:extLst>
      <p:ext uri="{BB962C8B-B14F-4D97-AF65-F5344CB8AC3E}">
        <p14:creationId xmlns:p14="http://schemas.microsoft.com/office/powerpoint/2010/main" val="62834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1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31E0393-0DB1-4281-AF22-7058E80BF842}"/>
              </a:ext>
            </a:extLst>
          </p:cNvPr>
          <p:cNvSpPr txBox="1"/>
          <p:nvPr/>
        </p:nvSpPr>
        <p:spPr>
          <a:xfrm>
            <a:off x="1759943" y="1324548"/>
            <a:ext cx="15478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1600" dirty="0">
                <a:solidFill>
                  <a:srgbClr val="00B050"/>
                </a:solidFill>
                <a:latin typeface="Barlow" pitchFamily="2" charset="77"/>
              </a:rPr>
              <a:t>main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490878-FB4A-DCF8-595E-CE2CE51C1A11}"/>
              </a:ext>
            </a:extLst>
          </p:cNvPr>
          <p:cNvSpPr txBox="1"/>
          <p:nvPr/>
        </p:nvSpPr>
        <p:spPr>
          <a:xfrm>
            <a:off x="277093" y="1646408"/>
            <a:ext cx="4513570" cy="3323987"/>
          </a:xfrm>
          <a:prstGeom prst="rect">
            <a:avLst/>
          </a:prstGeom>
          <a:solidFill>
            <a:schemeClr val="tx1"/>
          </a:solidFill>
          <a:ln w="254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GB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GB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bar</a:t>
            </a:r>
            <a:r>
              <a:rPr lang="en-GB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require</a:t>
            </a:r>
            <a:r>
              <a:rPr lang="en-GB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'./</a:t>
            </a:r>
            <a:r>
              <a:rPr lang="en-GB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bar.js</a:t>
            </a:r>
            <a:r>
              <a:rPr lang="en-GB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’</a:t>
            </a:r>
            <a:r>
              <a:rPr lang="en-GB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function</a:t>
            </a:r>
            <a:r>
              <a:rPr lang="en-GB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f</a:t>
            </a:r>
            <a:r>
              <a:rPr lang="en-GB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-GB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GB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y</a:t>
            </a:r>
            <a:r>
              <a:rPr lang="en-GB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){</a:t>
            </a:r>
          </a:p>
          <a:p>
            <a:pPr lvl="1"/>
            <a:r>
              <a:rPr lang="en-GB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	if</a:t>
            </a:r>
            <a:r>
              <a:rPr lang="en-GB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-GB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&gt;</a:t>
            </a:r>
            <a:r>
              <a:rPr lang="en-GB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){</a:t>
            </a:r>
          </a:p>
          <a:p>
            <a:pPr lvl="1"/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		var</a:t>
            </a:r>
            <a:r>
              <a:rPr lang="en-GB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-GB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bar</a:t>
            </a:r>
            <a:r>
              <a:rPr lang="en-GB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f</a:t>
            </a:r>
            <a:r>
              <a:rPr lang="en-GB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foo"</a:t>
            </a:r>
            <a:r>
              <a:rPr lang="en-GB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GB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y</a:t>
            </a:r>
            <a:r>
              <a:rPr lang="en-GB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pPr lvl="1"/>
            <a:r>
              <a:rPr lang="en-GB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		eval</a:t>
            </a:r>
            <a:r>
              <a:rPr lang="en-GB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-GB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pPr lvl="1"/>
            <a:r>
              <a:rPr lang="en-GB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	}</a:t>
            </a:r>
          </a:p>
          <a:p>
            <a:pPr lvl="1"/>
            <a:r>
              <a:rPr lang="en-GB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	else</a:t>
            </a:r>
            <a:r>
              <a:rPr lang="en-GB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pPr lvl="1"/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		var</a:t>
            </a:r>
            <a:r>
              <a:rPr lang="en-GB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b</a:t>
            </a:r>
            <a:r>
              <a:rPr lang="en-GB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bar</a:t>
            </a:r>
            <a:r>
              <a:rPr lang="en-GB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g</a:t>
            </a:r>
            <a:r>
              <a:rPr lang="en-GB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-GB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GB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pPr lvl="1"/>
            <a:endParaRPr lang="en-GB" b="0" dirty="0">
              <a:solidFill>
                <a:srgbClr val="795E26"/>
              </a:solidFill>
              <a:effectLst/>
              <a:latin typeface="Menlo" panose="020B0609030804020204" pitchFamily="49" charset="0"/>
            </a:endParaRPr>
          </a:p>
          <a:p>
            <a:pPr lvl="1"/>
            <a:endParaRPr lang="en-GB" b="0" dirty="0">
              <a:solidFill>
                <a:srgbClr val="795E26"/>
              </a:solidFill>
              <a:effectLst/>
              <a:latin typeface="Menlo" panose="020B0609030804020204" pitchFamily="49" charset="0"/>
            </a:endParaRPr>
          </a:p>
          <a:p>
            <a:pPr lvl="1"/>
            <a:endParaRPr lang="en-GB" b="0" dirty="0">
              <a:solidFill>
                <a:srgbClr val="795E26"/>
              </a:solidFill>
              <a:effectLst/>
              <a:latin typeface="Menlo" panose="020B0609030804020204" pitchFamily="49" charset="0"/>
            </a:endParaRPr>
          </a:p>
          <a:p>
            <a:pPr lvl="1"/>
            <a:r>
              <a:rPr lang="en-GB" dirty="0">
                <a:solidFill>
                  <a:srgbClr val="795E26"/>
                </a:solidFill>
                <a:latin typeface="Menlo" panose="020B0609030804020204" pitchFamily="49" charset="0"/>
              </a:rPr>
              <a:t>		      </a:t>
            </a:r>
            <a:r>
              <a:rPr lang="en-GB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eval</a:t>
            </a:r>
            <a:r>
              <a:rPr lang="en-GB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b</a:t>
            </a:r>
            <a:r>
              <a:rPr lang="en-GB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pPr lvl="1"/>
            <a:r>
              <a:rPr lang="en-GB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	}</a:t>
            </a:r>
          </a:p>
          <a:p>
            <a:pPr lvl="1"/>
            <a:r>
              <a:rPr lang="en-GB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GB" b="0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module</a:t>
            </a:r>
            <a:r>
              <a:rPr lang="en-GB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b="0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exports</a:t>
            </a:r>
            <a:r>
              <a:rPr lang="en-GB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{</a:t>
            </a:r>
            <a:r>
              <a:rPr lang="en-GB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f</a:t>
            </a:r>
            <a:r>
              <a:rPr lang="en-GB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};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B3F31E7-77E0-DF6D-2445-B57C4AA5DB91}"/>
              </a:ext>
            </a:extLst>
          </p:cNvPr>
          <p:cNvSpPr/>
          <p:nvPr/>
        </p:nvSpPr>
        <p:spPr>
          <a:xfrm>
            <a:off x="1926496" y="3057964"/>
            <a:ext cx="2710149" cy="4737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8C580E9-8857-0977-071D-11A5296112B6}"/>
              </a:ext>
            </a:extLst>
          </p:cNvPr>
          <p:cNvSpPr/>
          <p:nvPr/>
        </p:nvSpPr>
        <p:spPr>
          <a:xfrm>
            <a:off x="2542754" y="3968389"/>
            <a:ext cx="1470751" cy="4461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34752C-0295-7F28-032C-C9A2D6442287}"/>
              </a:ext>
            </a:extLst>
          </p:cNvPr>
          <p:cNvSpPr txBox="1"/>
          <p:nvPr/>
        </p:nvSpPr>
        <p:spPr>
          <a:xfrm>
            <a:off x="5229451" y="1646408"/>
            <a:ext cx="3018768" cy="3323987"/>
          </a:xfrm>
          <a:prstGeom prst="rect">
            <a:avLst/>
          </a:prstGeom>
          <a:solidFill>
            <a:schemeClr val="tx1"/>
          </a:solidFill>
          <a:ln w="254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GB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GB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foo</a:t>
            </a:r>
            <a:r>
              <a:rPr lang="en-GB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4</a:t>
            </a:r>
            <a:r>
              <a:rPr lang="en-GB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function</a:t>
            </a:r>
            <a:r>
              <a:rPr lang="en-GB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f</a:t>
            </a:r>
            <a:r>
              <a:rPr lang="en-GB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dirty="0" err="1">
                <a:solidFill>
                  <a:srgbClr val="001080"/>
                </a:solidFill>
                <a:latin typeface="Menlo" panose="020B0609030804020204" pitchFamily="49" charset="0"/>
              </a:rPr>
              <a:t>a</a:t>
            </a:r>
            <a:r>
              <a:rPr lang="en-GB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GB" dirty="0" err="1">
                <a:solidFill>
                  <a:srgbClr val="001080"/>
                </a:solidFill>
                <a:latin typeface="Menlo" panose="020B0609030804020204" pitchFamily="49" charset="0"/>
              </a:rPr>
              <a:t>b</a:t>
            </a:r>
            <a:r>
              <a:rPr lang="en-GB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){</a:t>
            </a:r>
          </a:p>
          <a:p>
            <a:r>
              <a:rPr lang="en-GB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	eval</a:t>
            </a:r>
            <a:r>
              <a:rPr lang="en-GB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dirty="0">
                <a:solidFill>
                  <a:srgbClr val="001080"/>
                </a:solidFill>
                <a:latin typeface="Menlo" panose="020B0609030804020204" pitchFamily="49" charset="0"/>
              </a:rPr>
              <a:t>a</a:t>
            </a:r>
            <a:r>
              <a:rPr lang="en-GB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GB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	return</a:t>
            </a:r>
            <a:r>
              <a:rPr lang="en-GB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dirty="0">
                <a:solidFill>
                  <a:srgbClr val="001080"/>
                </a:solidFill>
                <a:latin typeface="Menlo" panose="020B0609030804020204" pitchFamily="49" charset="0"/>
              </a:rPr>
              <a:t>b</a:t>
            </a:r>
            <a:r>
              <a:rPr lang="en-GB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endParaRPr lang="en-GB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function</a:t>
            </a:r>
            <a:r>
              <a:rPr lang="en-GB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g</a:t>
            </a:r>
            <a:r>
              <a:rPr lang="en-GB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dirty="0" err="1">
                <a:solidFill>
                  <a:srgbClr val="001080"/>
                </a:solidFill>
                <a:latin typeface="Menlo" panose="020B0609030804020204" pitchFamily="49" charset="0"/>
              </a:rPr>
              <a:t>a</a:t>
            </a:r>
            <a:r>
              <a:rPr lang="en-GB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GB" dirty="0" err="1">
                <a:solidFill>
                  <a:srgbClr val="001080"/>
                </a:solidFill>
                <a:latin typeface="Menlo" panose="020B0609030804020204" pitchFamily="49" charset="0"/>
              </a:rPr>
              <a:t>b</a:t>
            </a:r>
            <a:r>
              <a:rPr lang="en-GB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){</a:t>
            </a:r>
          </a:p>
          <a:p>
            <a:r>
              <a:rPr lang="en-GB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n-GB" b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eval</a:t>
            </a:r>
            <a:r>
              <a:rPr lang="en-GB" b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dirty="0">
                <a:solidFill>
                  <a:srgbClr val="001080"/>
                </a:solidFill>
                <a:latin typeface="Menlo" panose="020B0609030804020204" pitchFamily="49" charset="0"/>
              </a:rPr>
              <a:t>a</a:t>
            </a:r>
            <a:r>
              <a:rPr lang="en-GB" b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);</a:t>
            </a:r>
            <a:endParaRPr lang="en-GB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	</a:t>
            </a:r>
          </a:p>
          <a:p>
            <a:endParaRPr lang="en-GB" dirty="0">
              <a:solidFill>
                <a:srgbClr val="AF00DB"/>
              </a:solidFill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	return</a:t>
            </a:r>
            <a:r>
              <a:rPr lang="en-GB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endParaRPr lang="en-GB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endParaRPr lang="en-GB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module</a:t>
            </a:r>
            <a:r>
              <a:rPr lang="en-GB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b="0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exports</a:t>
            </a:r>
            <a:r>
              <a:rPr lang="en-GB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{</a:t>
            </a:r>
            <a:r>
              <a:rPr lang="en-GB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f</a:t>
            </a:r>
            <a:r>
              <a:rPr lang="en-GB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g</a:t>
            </a:r>
            <a:r>
              <a:rPr lang="en-GB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};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5CE1118-8DEA-DF36-7797-F9D99A9C6559}"/>
              </a:ext>
            </a:extLst>
          </p:cNvPr>
          <p:cNvSpPr/>
          <p:nvPr/>
        </p:nvSpPr>
        <p:spPr>
          <a:xfrm>
            <a:off x="5964900" y="3712799"/>
            <a:ext cx="1514820" cy="4461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563ACB3-9E95-FCEE-C2EC-D7040FDB4D33}"/>
              </a:ext>
            </a:extLst>
          </p:cNvPr>
          <p:cNvSpPr txBox="1"/>
          <p:nvPr/>
        </p:nvSpPr>
        <p:spPr>
          <a:xfrm>
            <a:off x="5964900" y="1302338"/>
            <a:ext cx="1547871" cy="308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dirty="0">
                <a:solidFill>
                  <a:srgbClr val="00B050"/>
                </a:solidFill>
                <a:latin typeface="Barlow" pitchFamily="2" charset="77"/>
              </a:rPr>
              <a:t>bar 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92F56E3-9E37-FB73-2962-78B131EFD742}"/>
              </a:ext>
            </a:extLst>
          </p:cNvPr>
          <p:cNvCxnSpPr>
            <a:cxnSpLocks/>
            <a:stCxn id="17" idx="2"/>
            <a:endCxn id="9" idx="6"/>
          </p:cNvCxnSpPr>
          <p:nvPr/>
        </p:nvCxnSpPr>
        <p:spPr>
          <a:xfrm flipH="1" flipV="1">
            <a:off x="4636645" y="3294827"/>
            <a:ext cx="1328255" cy="641064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26228A7-52E6-BDAB-05D2-E088C9348DA1}"/>
              </a:ext>
            </a:extLst>
          </p:cNvPr>
          <p:cNvCxnSpPr>
            <a:cxnSpLocks/>
          </p:cNvCxnSpPr>
          <p:nvPr/>
        </p:nvCxnSpPr>
        <p:spPr>
          <a:xfrm>
            <a:off x="3176761" y="3531689"/>
            <a:ext cx="0" cy="417401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E168A77-4F39-911C-8FBF-88EBBD3480B0}"/>
              </a:ext>
            </a:extLst>
          </p:cNvPr>
          <p:cNvSpPr txBox="1"/>
          <p:nvPr/>
        </p:nvSpPr>
        <p:spPr>
          <a:xfrm>
            <a:off x="8735260" y="4760844"/>
            <a:ext cx="23356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3968A015-BBA9-E34C-BBB3-9E89A737AE1D}" type="slidenum">
              <a:rPr lang="en-PT" smtClean="0">
                <a:solidFill>
                  <a:schemeClr val="tx1"/>
                </a:solidFill>
                <a:latin typeface="Barlow" pitchFamily="2" charset="77"/>
              </a:rPr>
              <a:t>15</a:t>
            </a:fld>
            <a:endParaRPr lang="en-PT" dirty="0">
              <a:solidFill>
                <a:schemeClr val="tx1"/>
              </a:solidFill>
              <a:latin typeface="Barlow" pitchFamily="2" charset="77"/>
            </a:endParaRPr>
          </a:p>
        </p:txBody>
      </p:sp>
      <p:sp>
        <p:nvSpPr>
          <p:cNvPr id="12" name="Google Shape;333;p43">
            <a:extLst>
              <a:ext uri="{FF2B5EF4-FFF2-40B4-BE49-F238E27FC236}">
                <a16:creationId xmlns:a16="http://schemas.microsoft.com/office/drawing/2014/main" id="{9F21E65D-E916-1368-AC9D-14C29C60D2D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Falsos</a:t>
            </a:r>
            <a:r>
              <a:rPr lang="en" dirty="0"/>
              <a:t> </a:t>
            </a:r>
            <a:r>
              <a:rPr lang="en" dirty="0" err="1"/>
              <a:t>Positivos</a:t>
            </a:r>
            <a:r>
              <a:rPr lang="en" dirty="0"/>
              <a:t> no </a:t>
            </a:r>
            <a:r>
              <a:rPr lang="en" dirty="0" err="1"/>
              <a:t>Graph.js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18120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87485025-6493-ACCA-96F6-EE10F5EEECBD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-263985" y="1201119"/>
            <a:ext cx="5124209" cy="1073451"/>
          </a:xfrm>
        </p:spPr>
        <p:txBody>
          <a:bodyPr/>
          <a:lstStyle/>
          <a:p>
            <a:pPr marL="1339850" lvl="2" indent="-285750" algn="l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  <a:latin typeface="Barlow" pitchFamily="2" charset="77"/>
              </a:rPr>
              <a:t>Arco de </a:t>
            </a:r>
            <a:r>
              <a:rPr lang="en-GB" dirty="0" err="1">
                <a:solidFill>
                  <a:schemeClr val="tx1"/>
                </a:solidFill>
                <a:latin typeface="Barlow" pitchFamily="2" charset="77"/>
              </a:rPr>
              <a:t>depedência</a:t>
            </a:r>
            <a:r>
              <a:rPr lang="en-GB" dirty="0">
                <a:solidFill>
                  <a:schemeClr val="tx1"/>
                </a:solidFill>
                <a:latin typeface="Barlow" pitchFamily="2" charset="77"/>
              </a:rPr>
              <a:t> entre o</a:t>
            </a:r>
            <a:r>
              <a:rPr lang="en-GB" baseline="-25000" dirty="0">
                <a:solidFill>
                  <a:schemeClr val="tx1"/>
                </a:solidFill>
                <a:latin typeface="Barlow" pitchFamily="2" charset="77"/>
              </a:rPr>
              <a:t>1</a:t>
            </a:r>
            <a:r>
              <a:rPr lang="en-GB" dirty="0">
                <a:solidFill>
                  <a:schemeClr val="tx1"/>
                </a:solidFill>
                <a:latin typeface="Barlow" pitchFamily="2" charset="77"/>
              </a:rPr>
              <a:t> (x) e o</a:t>
            </a:r>
            <a:r>
              <a:rPr lang="en-GB" baseline="-25000" dirty="0">
                <a:solidFill>
                  <a:schemeClr val="tx1"/>
                </a:solidFill>
                <a:latin typeface="Barlow" pitchFamily="2" charset="77"/>
              </a:rPr>
              <a:t>4</a:t>
            </a:r>
            <a:r>
              <a:rPr lang="en-GB" dirty="0">
                <a:solidFill>
                  <a:schemeClr val="tx1"/>
                </a:solidFill>
                <a:latin typeface="Barlow" pitchFamily="2" charset="77"/>
              </a:rPr>
              <a:t> (b) </a:t>
            </a:r>
          </a:p>
          <a:p>
            <a:pPr lvl="1" algn="l">
              <a:buFont typeface="Arial" panose="020B0604020202020204" pitchFamily="34" charset="0"/>
              <a:buChar char="•"/>
            </a:pPr>
            <a:endParaRPr lang="en-GB" b="0" i="0" u="none" strike="noStrike" dirty="0">
              <a:solidFill>
                <a:srgbClr val="D1D5DB"/>
              </a:solidFill>
              <a:effectLst/>
              <a:latin typeface="Barlow" pitchFamily="2" charset="77"/>
            </a:endParaRPr>
          </a:p>
          <a:p>
            <a:pPr marL="596900" lvl="1" indent="0" algn="l"/>
            <a:endParaRPr lang="en-GB" b="0" i="0" u="none" strike="noStrike" dirty="0">
              <a:solidFill>
                <a:srgbClr val="D1D5DB"/>
              </a:solidFill>
              <a:effectLst/>
              <a:latin typeface="Barlow" pitchFamily="2" charset="77"/>
            </a:endParaRPr>
          </a:p>
          <a:p>
            <a:pPr lvl="1" algn="l">
              <a:buFont typeface="Arial" panose="020B0604020202020204" pitchFamily="34" charset="0"/>
              <a:buChar char="•"/>
            </a:pPr>
            <a:endParaRPr lang="en-GB" b="0" i="0" u="none" strike="noStrike" dirty="0">
              <a:solidFill>
                <a:srgbClr val="D1D5DB"/>
              </a:solidFill>
              <a:effectLst/>
              <a:latin typeface="Barlow" pitchFamily="2" charset="77"/>
            </a:endParaRPr>
          </a:p>
          <a:p>
            <a:pPr lvl="1" algn="l">
              <a:buFont typeface="Arial" panose="020B0604020202020204" pitchFamily="34" charset="0"/>
              <a:buChar char="•"/>
            </a:pPr>
            <a:endParaRPr lang="en-PT" dirty="0">
              <a:latin typeface="Barlow" pitchFamily="2" charset="7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25CF3BF-C425-4690-6BF6-8896259CBE35}"/>
              </a:ext>
            </a:extLst>
          </p:cNvPr>
          <p:cNvSpPr txBox="1"/>
          <p:nvPr/>
        </p:nvSpPr>
        <p:spPr>
          <a:xfrm>
            <a:off x="8735260" y="4760844"/>
            <a:ext cx="23356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3968A015-BBA9-E34C-BBB3-9E89A737AE1D}" type="slidenum">
              <a:rPr lang="en-PT" smtClean="0">
                <a:solidFill>
                  <a:schemeClr val="tx1"/>
                </a:solidFill>
                <a:latin typeface="Barlow" pitchFamily="2" charset="77"/>
              </a:rPr>
              <a:t>16</a:t>
            </a:fld>
            <a:endParaRPr lang="en-PT" dirty="0">
              <a:solidFill>
                <a:schemeClr val="tx1"/>
              </a:solidFill>
              <a:latin typeface="Barlow" pitchFamily="2" charset="77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B217F80-CAC9-D5BA-1225-29396F8317F8}"/>
              </a:ext>
            </a:extLst>
          </p:cNvPr>
          <p:cNvSpPr/>
          <p:nvPr/>
        </p:nvSpPr>
        <p:spPr>
          <a:xfrm>
            <a:off x="2216870" y="4412125"/>
            <a:ext cx="3083442" cy="57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 dirty="0">
              <a:solidFill>
                <a:schemeClr val="tx1"/>
              </a:solidFill>
              <a:latin typeface="Barlow" pitchFamily="2" charset="77"/>
            </a:endParaRPr>
          </a:p>
          <a:p>
            <a:pPr algn="ctr"/>
            <a:r>
              <a:rPr lang="en-PT" dirty="0">
                <a:solidFill>
                  <a:schemeClr val="tx1"/>
                </a:solidFill>
                <a:latin typeface="Barlow" pitchFamily="2" charset="77"/>
              </a:rPr>
              <a:t>Este falso positivo será removido</a:t>
            </a:r>
          </a:p>
          <a:p>
            <a:pPr algn="ctr"/>
            <a:endParaRPr lang="en-PT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876BA10-7236-3A09-FB9E-13AA0E2A91E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823608" y="1306767"/>
            <a:ext cx="2517184" cy="3607965"/>
          </a:xfrm>
          <a:prstGeom prst="rect">
            <a:avLst/>
          </a:prstGeom>
        </p:spPr>
      </p:pic>
      <p:sp>
        <p:nvSpPr>
          <p:cNvPr id="13" name="Google Shape;333;p43">
            <a:extLst>
              <a:ext uri="{FF2B5EF4-FFF2-40B4-BE49-F238E27FC236}">
                <a16:creationId xmlns:a16="http://schemas.microsoft.com/office/drawing/2014/main" id="{76EE03D1-AF62-BB01-6F86-7B53FAE19FD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Falsos</a:t>
            </a:r>
            <a:r>
              <a:rPr lang="en" dirty="0"/>
              <a:t> </a:t>
            </a:r>
            <a:r>
              <a:rPr lang="en" dirty="0" err="1"/>
              <a:t>Positivos</a:t>
            </a:r>
            <a:r>
              <a:rPr lang="en" dirty="0"/>
              <a:t> no </a:t>
            </a:r>
            <a:r>
              <a:rPr lang="en" dirty="0" err="1"/>
              <a:t>Graph.js</a:t>
            </a:r>
            <a:endParaRPr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B09FACA-EA09-3C65-B933-FF5D2E7DA3C9}"/>
              </a:ext>
            </a:extLst>
          </p:cNvPr>
          <p:cNvCxnSpPr>
            <a:cxnSpLocks/>
          </p:cNvCxnSpPr>
          <p:nvPr/>
        </p:nvCxnSpPr>
        <p:spPr>
          <a:xfrm>
            <a:off x="4282957" y="1465946"/>
            <a:ext cx="1772322" cy="8853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C880AB5-E7FC-090B-8BD0-A5187CFAAC39}"/>
              </a:ext>
            </a:extLst>
          </p:cNvPr>
          <p:cNvSpPr txBox="1"/>
          <p:nvPr/>
        </p:nvSpPr>
        <p:spPr>
          <a:xfrm>
            <a:off x="41334" y="1987365"/>
            <a:ext cx="4513570" cy="2246769"/>
          </a:xfrm>
          <a:prstGeom prst="rect">
            <a:avLst/>
          </a:prstGeom>
          <a:solidFill>
            <a:schemeClr val="tx1"/>
          </a:solidFill>
          <a:ln w="254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function</a:t>
            </a:r>
            <a:r>
              <a:rPr lang="en-GB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f</a:t>
            </a:r>
            <a:r>
              <a:rPr lang="en-GB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-GB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GB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y</a:t>
            </a:r>
            <a:r>
              <a:rPr lang="en-GB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){</a:t>
            </a:r>
          </a:p>
          <a:p>
            <a:pPr lvl="1"/>
            <a:r>
              <a:rPr lang="en-GB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	if</a:t>
            </a:r>
            <a:r>
              <a:rPr lang="en-GB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-GB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&gt;</a:t>
            </a:r>
            <a:r>
              <a:rPr lang="en-GB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){</a:t>
            </a:r>
          </a:p>
          <a:p>
            <a:pPr lvl="1"/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		var</a:t>
            </a:r>
            <a:r>
              <a:rPr lang="en-GB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-GB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bar</a:t>
            </a:r>
            <a:r>
              <a:rPr lang="en-GB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f</a:t>
            </a:r>
            <a:r>
              <a:rPr lang="en-GB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foo"</a:t>
            </a:r>
            <a:r>
              <a:rPr lang="en-GB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GB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y</a:t>
            </a:r>
            <a:r>
              <a:rPr lang="en-GB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pPr lvl="1"/>
            <a:r>
              <a:rPr lang="en-GB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		eval</a:t>
            </a:r>
            <a:r>
              <a:rPr lang="en-GB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-GB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pPr lvl="1"/>
            <a:r>
              <a:rPr lang="en-GB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	}</a:t>
            </a:r>
          </a:p>
          <a:p>
            <a:pPr lvl="1"/>
            <a:r>
              <a:rPr lang="en-GB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	else</a:t>
            </a:r>
            <a:r>
              <a:rPr lang="en-GB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pPr lvl="1"/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		var</a:t>
            </a:r>
            <a:r>
              <a:rPr lang="en-GB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b</a:t>
            </a:r>
            <a:r>
              <a:rPr lang="en-GB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bar</a:t>
            </a:r>
            <a:r>
              <a:rPr lang="en-GB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g</a:t>
            </a:r>
            <a:r>
              <a:rPr lang="en-GB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-GB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GB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);</a:t>
            </a:r>
            <a:endParaRPr lang="en-GB" b="0" dirty="0">
              <a:solidFill>
                <a:srgbClr val="795E26"/>
              </a:solidFill>
              <a:effectLst/>
              <a:latin typeface="Menlo" panose="020B0609030804020204" pitchFamily="49" charset="0"/>
            </a:endParaRPr>
          </a:p>
          <a:p>
            <a:pPr lvl="1"/>
            <a:r>
              <a:rPr lang="en-GB" dirty="0">
                <a:solidFill>
                  <a:srgbClr val="795E26"/>
                </a:solidFill>
                <a:latin typeface="Menlo" panose="020B0609030804020204" pitchFamily="49" charset="0"/>
              </a:rPr>
              <a:t>		</a:t>
            </a:r>
            <a:r>
              <a:rPr lang="en-GB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eval</a:t>
            </a:r>
            <a:r>
              <a:rPr lang="en-GB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b</a:t>
            </a:r>
            <a:r>
              <a:rPr lang="en-GB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pPr lvl="1"/>
            <a:r>
              <a:rPr lang="en-GB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	}</a:t>
            </a:r>
          </a:p>
          <a:p>
            <a:pPr lvl="1"/>
            <a:r>
              <a:rPr lang="en-GB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2EF44B6-EE0E-03CD-CB13-5C57DF383C90}"/>
              </a:ext>
            </a:extLst>
          </p:cNvPr>
          <p:cNvSpPr/>
          <p:nvPr/>
        </p:nvSpPr>
        <p:spPr>
          <a:xfrm>
            <a:off x="7069459" y="1515836"/>
            <a:ext cx="59672" cy="254486"/>
          </a:xfrm>
          <a:prstGeom prst="rect">
            <a:avLst/>
          </a:prstGeom>
          <a:solidFill>
            <a:srgbClr val="FF0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E190B95-A2AE-F58A-CDEF-097CCA674351}"/>
              </a:ext>
            </a:extLst>
          </p:cNvPr>
          <p:cNvSpPr/>
          <p:nvPr/>
        </p:nvSpPr>
        <p:spPr>
          <a:xfrm>
            <a:off x="7074775" y="1913952"/>
            <a:ext cx="54356" cy="182477"/>
          </a:xfrm>
          <a:prstGeom prst="rect">
            <a:avLst/>
          </a:prstGeom>
          <a:solidFill>
            <a:srgbClr val="FF0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E06D7FA-4ABE-358E-DD87-3048B6F75FB4}"/>
              </a:ext>
            </a:extLst>
          </p:cNvPr>
          <p:cNvSpPr/>
          <p:nvPr/>
        </p:nvSpPr>
        <p:spPr>
          <a:xfrm rot="5400000">
            <a:off x="6869862" y="1888616"/>
            <a:ext cx="45719" cy="389152"/>
          </a:xfrm>
          <a:prstGeom prst="rect">
            <a:avLst/>
          </a:prstGeom>
          <a:solidFill>
            <a:srgbClr val="FF0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CE34400-2DE3-0D93-10D5-582EF343136D}"/>
              </a:ext>
            </a:extLst>
          </p:cNvPr>
          <p:cNvSpPr/>
          <p:nvPr/>
        </p:nvSpPr>
        <p:spPr>
          <a:xfrm rot="10800000">
            <a:off x="6689588" y="2063514"/>
            <a:ext cx="54356" cy="182477"/>
          </a:xfrm>
          <a:prstGeom prst="rect">
            <a:avLst/>
          </a:prstGeom>
          <a:solidFill>
            <a:srgbClr val="FF0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FFB5A26-D739-9A78-E523-56BA5E7C0B06}"/>
              </a:ext>
            </a:extLst>
          </p:cNvPr>
          <p:cNvSpPr/>
          <p:nvPr/>
        </p:nvSpPr>
        <p:spPr>
          <a:xfrm>
            <a:off x="6116513" y="2274569"/>
            <a:ext cx="45719" cy="1610515"/>
          </a:xfrm>
          <a:prstGeom prst="rect">
            <a:avLst/>
          </a:prstGeom>
          <a:solidFill>
            <a:srgbClr val="FF0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40BCA9B-034A-BDC3-8819-59F517E9ED00}"/>
              </a:ext>
            </a:extLst>
          </p:cNvPr>
          <p:cNvSpPr/>
          <p:nvPr/>
        </p:nvSpPr>
        <p:spPr>
          <a:xfrm>
            <a:off x="7944133" y="3345833"/>
            <a:ext cx="45719" cy="1467033"/>
          </a:xfrm>
          <a:prstGeom prst="rect">
            <a:avLst/>
          </a:prstGeom>
          <a:solidFill>
            <a:srgbClr val="00B05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D07D599-5313-E48F-5F4D-B48368C1BFA4}"/>
              </a:ext>
            </a:extLst>
          </p:cNvPr>
          <p:cNvSpPr/>
          <p:nvPr/>
        </p:nvSpPr>
        <p:spPr>
          <a:xfrm rot="5400000">
            <a:off x="6300644" y="2103747"/>
            <a:ext cx="45719" cy="389152"/>
          </a:xfrm>
          <a:prstGeom prst="rect">
            <a:avLst/>
          </a:prstGeom>
          <a:solidFill>
            <a:srgbClr val="FF0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B4F88DC-B84E-F1FC-BA64-E4D177B992D6}"/>
              </a:ext>
            </a:extLst>
          </p:cNvPr>
          <p:cNvSpPr/>
          <p:nvPr/>
        </p:nvSpPr>
        <p:spPr>
          <a:xfrm rot="5400000">
            <a:off x="6262964" y="3711651"/>
            <a:ext cx="45721" cy="338624"/>
          </a:xfrm>
          <a:prstGeom prst="rect">
            <a:avLst/>
          </a:prstGeom>
          <a:solidFill>
            <a:srgbClr val="FF0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C404E13-E86F-42D6-FF0C-6B6CFEC09DE2}"/>
              </a:ext>
            </a:extLst>
          </p:cNvPr>
          <p:cNvSpPr/>
          <p:nvPr/>
        </p:nvSpPr>
        <p:spPr>
          <a:xfrm>
            <a:off x="6654072" y="3903824"/>
            <a:ext cx="54356" cy="462578"/>
          </a:xfrm>
          <a:prstGeom prst="rect">
            <a:avLst/>
          </a:prstGeom>
          <a:solidFill>
            <a:srgbClr val="FF0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552692A-F383-FD0A-E43C-20BA9B9682EB}"/>
              </a:ext>
            </a:extLst>
          </p:cNvPr>
          <p:cNvSpPr/>
          <p:nvPr/>
        </p:nvSpPr>
        <p:spPr>
          <a:xfrm rot="5400000">
            <a:off x="6868740" y="4137794"/>
            <a:ext cx="45721" cy="475059"/>
          </a:xfrm>
          <a:prstGeom prst="rect">
            <a:avLst/>
          </a:prstGeom>
          <a:solidFill>
            <a:srgbClr val="FF0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BB0CF73-633B-0308-B55E-A9858A001C43}"/>
              </a:ext>
            </a:extLst>
          </p:cNvPr>
          <p:cNvSpPr/>
          <p:nvPr/>
        </p:nvSpPr>
        <p:spPr>
          <a:xfrm>
            <a:off x="7362021" y="4412125"/>
            <a:ext cx="45719" cy="177717"/>
          </a:xfrm>
          <a:prstGeom prst="rect">
            <a:avLst/>
          </a:prstGeom>
          <a:solidFill>
            <a:srgbClr val="FF0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0521655-3492-87B9-B09C-EB73D6723254}"/>
              </a:ext>
            </a:extLst>
          </p:cNvPr>
          <p:cNvSpPr/>
          <p:nvPr/>
        </p:nvSpPr>
        <p:spPr>
          <a:xfrm rot="5400000">
            <a:off x="7222110" y="4410268"/>
            <a:ext cx="45719" cy="325540"/>
          </a:xfrm>
          <a:prstGeom prst="rect">
            <a:avLst/>
          </a:prstGeom>
          <a:solidFill>
            <a:srgbClr val="FF0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AA29712-F1DB-0F09-F604-0E83388587E2}"/>
              </a:ext>
            </a:extLst>
          </p:cNvPr>
          <p:cNvSpPr/>
          <p:nvPr/>
        </p:nvSpPr>
        <p:spPr>
          <a:xfrm rot="10800000">
            <a:off x="7073194" y="4551474"/>
            <a:ext cx="55935" cy="177716"/>
          </a:xfrm>
          <a:prstGeom prst="rect">
            <a:avLst/>
          </a:prstGeom>
          <a:solidFill>
            <a:srgbClr val="FF0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021777C-8731-90AA-9FC5-0CBB91239804}"/>
              </a:ext>
            </a:extLst>
          </p:cNvPr>
          <p:cNvSpPr/>
          <p:nvPr/>
        </p:nvSpPr>
        <p:spPr>
          <a:xfrm rot="16200000">
            <a:off x="7717807" y="4545947"/>
            <a:ext cx="45719" cy="498370"/>
          </a:xfrm>
          <a:prstGeom prst="rect">
            <a:avLst/>
          </a:prstGeom>
          <a:solidFill>
            <a:srgbClr val="00B05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FD5CC4C-FD95-6BA9-F058-E82DCD264B7B}"/>
              </a:ext>
            </a:extLst>
          </p:cNvPr>
          <p:cNvSpPr/>
          <p:nvPr/>
        </p:nvSpPr>
        <p:spPr>
          <a:xfrm rot="16200000">
            <a:off x="7805535" y="3202106"/>
            <a:ext cx="45719" cy="322919"/>
          </a:xfrm>
          <a:prstGeom prst="rect">
            <a:avLst/>
          </a:prstGeom>
          <a:solidFill>
            <a:srgbClr val="00B05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569D2A5-20FF-0B38-A835-990524783676}"/>
              </a:ext>
            </a:extLst>
          </p:cNvPr>
          <p:cNvSpPr/>
          <p:nvPr/>
        </p:nvSpPr>
        <p:spPr>
          <a:xfrm rot="16200000">
            <a:off x="6842536" y="3126035"/>
            <a:ext cx="45720" cy="475058"/>
          </a:xfrm>
          <a:prstGeom prst="rect">
            <a:avLst/>
          </a:prstGeom>
          <a:solidFill>
            <a:srgbClr val="00B05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227D57A-4031-38AF-C397-91AEACBCF66B}"/>
              </a:ext>
            </a:extLst>
          </p:cNvPr>
          <p:cNvSpPr/>
          <p:nvPr/>
        </p:nvSpPr>
        <p:spPr>
          <a:xfrm>
            <a:off x="6613211" y="2866145"/>
            <a:ext cx="54356" cy="520279"/>
          </a:xfrm>
          <a:prstGeom prst="rect">
            <a:avLst/>
          </a:prstGeom>
          <a:solidFill>
            <a:srgbClr val="00B05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BAB6435-33E6-713D-331C-E3EDD22F1DAE}"/>
              </a:ext>
            </a:extLst>
          </p:cNvPr>
          <p:cNvSpPr/>
          <p:nvPr/>
        </p:nvSpPr>
        <p:spPr>
          <a:xfrm>
            <a:off x="7384264" y="2359011"/>
            <a:ext cx="54355" cy="195681"/>
          </a:xfrm>
          <a:prstGeom prst="rect">
            <a:avLst/>
          </a:prstGeom>
          <a:solidFill>
            <a:srgbClr val="00B05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46CB11B-FE96-D2C5-191C-C8384A90F7F1}"/>
              </a:ext>
            </a:extLst>
          </p:cNvPr>
          <p:cNvSpPr/>
          <p:nvPr/>
        </p:nvSpPr>
        <p:spPr>
          <a:xfrm rot="5400000">
            <a:off x="6998746" y="2122503"/>
            <a:ext cx="61309" cy="803069"/>
          </a:xfrm>
          <a:prstGeom prst="rect">
            <a:avLst/>
          </a:prstGeom>
          <a:solidFill>
            <a:srgbClr val="00B05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79B4EEA-6FE9-CF7C-9E34-089772ECB897}"/>
              </a:ext>
            </a:extLst>
          </p:cNvPr>
          <p:cNvSpPr/>
          <p:nvPr/>
        </p:nvSpPr>
        <p:spPr>
          <a:xfrm rot="10800000">
            <a:off x="6620180" y="2506163"/>
            <a:ext cx="54355" cy="206692"/>
          </a:xfrm>
          <a:prstGeom prst="rect">
            <a:avLst/>
          </a:prstGeom>
          <a:solidFill>
            <a:srgbClr val="00B05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898BD0E-9189-A22C-3E51-BFB3A43F6080}"/>
              </a:ext>
            </a:extLst>
          </p:cNvPr>
          <p:cNvSpPr/>
          <p:nvPr/>
        </p:nvSpPr>
        <p:spPr>
          <a:xfrm>
            <a:off x="7378335" y="2060333"/>
            <a:ext cx="68553" cy="165386"/>
          </a:xfrm>
          <a:prstGeom prst="rect">
            <a:avLst/>
          </a:prstGeom>
          <a:solidFill>
            <a:srgbClr val="00B05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FAE9141-41F2-DC39-6D50-601770FA20EB}"/>
              </a:ext>
            </a:extLst>
          </p:cNvPr>
          <p:cNvSpPr/>
          <p:nvPr/>
        </p:nvSpPr>
        <p:spPr>
          <a:xfrm rot="5400000">
            <a:off x="7232983" y="1915229"/>
            <a:ext cx="57138" cy="324514"/>
          </a:xfrm>
          <a:prstGeom prst="rect">
            <a:avLst/>
          </a:prstGeom>
          <a:solidFill>
            <a:srgbClr val="00B05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058E650-E270-6781-95D1-00C2EE78ADC3}"/>
              </a:ext>
            </a:extLst>
          </p:cNvPr>
          <p:cNvSpPr/>
          <p:nvPr/>
        </p:nvSpPr>
        <p:spPr>
          <a:xfrm rot="10800000">
            <a:off x="7076216" y="1920905"/>
            <a:ext cx="52913" cy="175524"/>
          </a:xfrm>
          <a:prstGeom prst="rect">
            <a:avLst/>
          </a:prstGeom>
          <a:solidFill>
            <a:srgbClr val="00B05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70C27CA-E80F-81B7-56F8-B580A2448476}"/>
              </a:ext>
            </a:extLst>
          </p:cNvPr>
          <p:cNvSpPr/>
          <p:nvPr/>
        </p:nvSpPr>
        <p:spPr>
          <a:xfrm rot="10800000">
            <a:off x="7063694" y="1509903"/>
            <a:ext cx="59672" cy="252838"/>
          </a:xfrm>
          <a:prstGeom prst="rect">
            <a:avLst/>
          </a:prstGeom>
          <a:solidFill>
            <a:srgbClr val="00B05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 dirty="0"/>
          </a:p>
        </p:txBody>
      </p:sp>
    </p:spTree>
    <p:extLst>
      <p:ext uri="{BB962C8B-B14F-4D97-AF65-F5344CB8AC3E}">
        <p14:creationId xmlns:p14="http://schemas.microsoft.com/office/powerpoint/2010/main" val="924887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" dur="1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3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1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6" dur="1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8" dur="1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  <p:bldP spid="11" grpId="0" animBg="1"/>
      <p:bldP spid="12" grpId="0" animBg="1"/>
      <p:bldP spid="14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6" grpId="1" animBg="1"/>
      <p:bldP spid="3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9"/>
          <p:cNvSpPr txBox="1">
            <a:spLocks noGrp="1"/>
          </p:cNvSpPr>
          <p:nvPr>
            <p:ph type="title"/>
          </p:nvPr>
        </p:nvSpPr>
        <p:spPr>
          <a:xfrm>
            <a:off x="941825" y="1455400"/>
            <a:ext cx="5067600" cy="91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Solução</a:t>
            </a:r>
            <a:endParaRPr dirty="0"/>
          </a:p>
        </p:txBody>
      </p:sp>
      <p:sp>
        <p:nvSpPr>
          <p:cNvPr id="287" name="Google Shape;287;p39"/>
          <p:cNvSpPr txBox="1">
            <a:spLocks noGrp="1"/>
          </p:cNvSpPr>
          <p:nvPr>
            <p:ph type="title" idx="2"/>
          </p:nvPr>
        </p:nvSpPr>
        <p:spPr>
          <a:xfrm>
            <a:off x="941825" y="691900"/>
            <a:ext cx="1652100" cy="76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pic>
        <p:nvPicPr>
          <p:cNvPr id="291" name="Google Shape;291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71073" y="-542755"/>
            <a:ext cx="2901066" cy="29010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EC7D53D-4817-AF79-35B6-B4C39E97F471}"/>
              </a:ext>
            </a:extLst>
          </p:cNvPr>
          <p:cNvSpPr txBox="1"/>
          <p:nvPr/>
        </p:nvSpPr>
        <p:spPr>
          <a:xfrm>
            <a:off x="8735260" y="4760844"/>
            <a:ext cx="23356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3968A015-BBA9-E34C-BBB3-9E89A737AE1D}" type="slidenum">
              <a:rPr lang="en-PT" smtClean="0">
                <a:solidFill>
                  <a:schemeClr val="tx1"/>
                </a:solidFill>
                <a:latin typeface="Barlow" pitchFamily="2" charset="77"/>
              </a:rPr>
              <a:t>17</a:t>
            </a:fld>
            <a:endParaRPr lang="en-PT" dirty="0">
              <a:solidFill>
                <a:schemeClr val="tx1"/>
              </a:solidFill>
              <a:latin typeface="Barlow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3670082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4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Novas</a:t>
            </a:r>
            <a:r>
              <a:rPr lang="en" dirty="0"/>
              <a:t> </a:t>
            </a:r>
            <a:r>
              <a:rPr lang="en" dirty="0" err="1"/>
              <a:t>Estratégias</a:t>
            </a:r>
            <a:endParaRPr dirty="0"/>
          </a:p>
        </p:txBody>
      </p:sp>
      <p:sp>
        <p:nvSpPr>
          <p:cNvPr id="335" name="Google Shape;335;p43"/>
          <p:cNvSpPr txBox="1">
            <a:spLocks noGrp="1"/>
          </p:cNvSpPr>
          <p:nvPr>
            <p:ph type="subTitle" idx="4"/>
          </p:nvPr>
        </p:nvSpPr>
        <p:spPr>
          <a:xfrm>
            <a:off x="720000" y="1254554"/>
            <a:ext cx="5820600" cy="66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 err="1"/>
              <a:t>Grafo</a:t>
            </a:r>
            <a:r>
              <a:rPr lang="en" dirty="0"/>
              <a:t> </a:t>
            </a:r>
            <a:r>
              <a:rPr lang="en" dirty="0" err="1"/>
              <a:t>Complexo</a:t>
            </a:r>
            <a:r>
              <a:rPr lang="en" dirty="0"/>
              <a:t> com Queries Simples</a:t>
            </a:r>
            <a:endParaRPr dirty="0"/>
          </a:p>
        </p:txBody>
      </p:sp>
      <p:sp>
        <p:nvSpPr>
          <p:cNvPr id="350" name="Google Shape;350;p43"/>
          <p:cNvSpPr txBox="1">
            <a:spLocks noGrp="1"/>
          </p:cNvSpPr>
          <p:nvPr>
            <p:ph type="subTitle" idx="6"/>
          </p:nvPr>
        </p:nvSpPr>
        <p:spPr>
          <a:xfrm>
            <a:off x="720000" y="2890277"/>
            <a:ext cx="5820600" cy="66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 err="1"/>
              <a:t>Grafo</a:t>
            </a:r>
            <a:r>
              <a:rPr lang="en" dirty="0"/>
              <a:t> Simples com Queries </a:t>
            </a:r>
            <a:r>
              <a:rPr lang="en" dirty="0" err="1"/>
              <a:t>Complexas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071B128-2D76-A79E-0425-4394FFD7C8FE}"/>
              </a:ext>
            </a:extLst>
          </p:cNvPr>
          <p:cNvSpPr txBox="1"/>
          <p:nvPr/>
        </p:nvSpPr>
        <p:spPr>
          <a:xfrm>
            <a:off x="8735260" y="4760844"/>
            <a:ext cx="23356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3968A015-BBA9-E34C-BBB3-9E89A737AE1D}" type="slidenum">
              <a:rPr lang="en-PT" smtClean="0">
                <a:solidFill>
                  <a:schemeClr val="tx1"/>
                </a:solidFill>
                <a:latin typeface="Barlow" pitchFamily="2" charset="77"/>
              </a:rPr>
              <a:t>18</a:t>
            </a:fld>
            <a:endParaRPr lang="en-PT" dirty="0">
              <a:solidFill>
                <a:schemeClr val="tx1"/>
              </a:solidFill>
              <a:latin typeface="Barlow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5183378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Grafo</a:t>
            </a:r>
            <a:r>
              <a:rPr lang="en-GB" dirty="0"/>
              <a:t> </a:t>
            </a:r>
            <a:r>
              <a:rPr lang="en-GB" dirty="0" err="1"/>
              <a:t>Complexo</a:t>
            </a:r>
            <a:r>
              <a:rPr lang="en-GB" dirty="0"/>
              <a:t> com Queries Simples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648E231-43FE-A566-647E-D543F376AEA4}"/>
              </a:ext>
            </a:extLst>
          </p:cNvPr>
          <p:cNvSpPr txBox="1"/>
          <p:nvPr/>
        </p:nvSpPr>
        <p:spPr>
          <a:xfrm>
            <a:off x="8735260" y="4760844"/>
            <a:ext cx="23356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3968A015-BBA9-E34C-BBB3-9E89A737AE1D}" type="slidenum">
              <a:rPr lang="en-PT" smtClean="0">
                <a:solidFill>
                  <a:schemeClr val="tx1"/>
                </a:solidFill>
                <a:latin typeface="Barlow" pitchFamily="2" charset="77"/>
              </a:rPr>
              <a:t>19</a:t>
            </a:fld>
            <a:endParaRPr lang="en-PT" dirty="0">
              <a:solidFill>
                <a:schemeClr val="tx1"/>
              </a:solidFill>
              <a:latin typeface="Barlow" pitchFamily="2" charset="77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D09384-3B3D-F92F-C36B-BEAB1B010021}"/>
              </a:ext>
            </a:extLst>
          </p:cNvPr>
          <p:cNvSpPr txBox="1">
            <a:spLocks/>
          </p:cNvSpPr>
          <p:nvPr/>
        </p:nvSpPr>
        <p:spPr>
          <a:xfrm>
            <a:off x="-102210" y="1746652"/>
            <a:ext cx="5124209" cy="29518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882650" lvl="1" indent="-285750" algn="l">
              <a:buFont typeface="Arial" panose="020B0604020202020204" pitchFamily="34" charset="0"/>
              <a:buChar char="•"/>
            </a:pPr>
            <a:r>
              <a:rPr lang="en-GB" dirty="0" err="1">
                <a:solidFill>
                  <a:schemeClr val="tx1"/>
                </a:solidFill>
                <a:latin typeface="Barlow" pitchFamily="2" charset="77"/>
              </a:rPr>
              <a:t>Introdução</a:t>
            </a:r>
            <a:r>
              <a:rPr lang="en-GB" dirty="0">
                <a:solidFill>
                  <a:schemeClr val="tx1"/>
                </a:solidFill>
                <a:latin typeface="Barlow" pitchFamily="2" charset="77"/>
              </a:rPr>
              <a:t> de </a:t>
            </a:r>
            <a:r>
              <a:rPr lang="en-GB" dirty="0" err="1">
                <a:solidFill>
                  <a:schemeClr val="tx1"/>
                </a:solidFill>
                <a:latin typeface="Barlow" pitchFamily="2" charset="77"/>
              </a:rPr>
              <a:t>novos</a:t>
            </a:r>
            <a:r>
              <a:rPr lang="en-GB" dirty="0">
                <a:solidFill>
                  <a:schemeClr val="tx1"/>
                </a:solidFill>
                <a:latin typeface="Barlow" pitchFamily="2" charset="77"/>
              </a:rPr>
              <a:t> </a:t>
            </a:r>
            <a:r>
              <a:rPr lang="en-GB" dirty="0" err="1">
                <a:solidFill>
                  <a:schemeClr val="tx1"/>
                </a:solidFill>
                <a:latin typeface="Barlow" pitchFamily="2" charset="77"/>
              </a:rPr>
              <a:t>nós</a:t>
            </a:r>
            <a:r>
              <a:rPr lang="en-GB" dirty="0">
                <a:solidFill>
                  <a:schemeClr val="tx1"/>
                </a:solidFill>
                <a:latin typeface="Barlow" pitchFamily="2" charset="77"/>
              </a:rPr>
              <a:t>:</a:t>
            </a:r>
          </a:p>
          <a:p>
            <a:pPr marL="596900" lvl="1" indent="0" algn="l"/>
            <a:endParaRPr lang="en-GB" dirty="0">
              <a:solidFill>
                <a:schemeClr val="tx1"/>
              </a:solidFill>
              <a:latin typeface="Barlow" pitchFamily="2" charset="77"/>
            </a:endParaRPr>
          </a:p>
          <a:p>
            <a:pPr marL="1339850" lvl="2" indent="-285750" algn="l">
              <a:buFont typeface="Arial" panose="020B0604020202020204" pitchFamily="34" charset="0"/>
              <a:buChar char="•"/>
            </a:pPr>
            <a:r>
              <a:rPr lang="en-GB" dirty="0" err="1">
                <a:solidFill>
                  <a:schemeClr val="tx1"/>
                </a:solidFill>
                <a:latin typeface="Barlow" pitchFamily="2" charset="77"/>
              </a:rPr>
              <a:t>Nós</a:t>
            </a:r>
            <a:r>
              <a:rPr lang="en-GB" dirty="0">
                <a:solidFill>
                  <a:schemeClr val="tx1"/>
                </a:solidFill>
                <a:latin typeface="Barlow" pitchFamily="2" charset="77"/>
              </a:rPr>
              <a:t> de </a:t>
            </a:r>
            <a:r>
              <a:rPr lang="en-GB" dirty="0" err="1">
                <a:solidFill>
                  <a:schemeClr val="tx1"/>
                </a:solidFill>
                <a:latin typeface="Barlow" pitchFamily="2" charset="77"/>
              </a:rPr>
              <a:t>retorno</a:t>
            </a:r>
            <a:endParaRPr lang="en-GB" dirty="0">
              <a:solidFill>
                <a:schemeClr val="tx1"/>
              </a:solidFill>
              <a:latin typeface="Barlow" pitchFamily="2" charset="77"/>
            </a:endParaRPr>
          </a:p>
          <a:p>
            <a:pPr marL="1339850" lvl="2" indent="-285750" algn="l">
              <a:buFont typeface="Arial" panose="020B0604020202020204" pitchFamily="34" charset="0"/>
              <a:buChar char="•"/>
            </a:pPr>
            <a:endParaRPr lang="en-GB" dirty="0">
              <a:solidFill>
                <a:schemeClr val="tx1"/>
              </a:solidFill>
              <a:latin typeface="Barlow" pitchFamily="2" charset="77"/>
            </a:endParaRPr>
          </a:p>
          <a:p>
            <a:pPr marL="1339850" lvl="2" indent="-285750" algn="l">
              <a:buFont typeface="Arial" panose="020B0604020202020204" pitchFamily="34" charset="0"/>
              <a:buChar char="•"/>
            </a:pPr>
            <a:endParaRPr lang="en-GB" dirty="0">
              <a:solidFill>
                <a:schemeClr val="tx1"/>
              </a:solidFill>
              <a:latin typeface="Barlow" pitchFamily="2" charset="77"/>
            </a:endParaRPr>
          </a:p>
          <a:p>
            <a:pPr marL="882650" lvl="1" indent="-285750" algn="l">
              <a:buFont typeface="Arial" panose="020B0604020202020204" pitchFamily="34" charset="0"/>
              <a:buChar char="•"/>
            </a:pPr>
            <a:r>
              <a:rPr lang="en-GB" dirty="0" err="1">
                <a:solidFill>
                  <a:schemeClr val="tx1"/>
                </a:solidFill>
                <a:latin typeface="Barlow" pitchFamily="2" charset="77"/>
              </a:rPr>
              <a:t>Introdução</a:t>
            </a:r>
            <a:r>
              <a:rPr lang="en-GB" dirty="0">
                <a:solidFill>
                  <a:schemeClr val="tx1"/>
                </a:solidFill>
                <a:latin typeface="Barlow" pitchFamily="2" charset="77"/>
              </a:rPr>
              <a:t> de </a:t>
            </a:r>
            <a:r>
              <a:rPr lang="en-GB" dirty="0" err="1">
                <a:solidFill>
                  <a:schemeClr val="tx1"/>
                </a:solidFill>
                <a:latin typeface="Barlow" pitchFamily="2" charset="77"/>
              </a:rPr>
              <a:t>novos</a:t>
            </a:r>
            <a:r>
              <a:rPr lang="en-GB" dirty="0">
                <a:solidFill>
                  <a:schemeClr val="tx1"/>
                </a:solidFill>
                <a:latin typeface="Barlow" pitchFamily="2" charset="77"/>
              </a:rPr>
              <a:t> </a:t>
            </a:r>
            <a:r>
              <a:rPr lang="en-GB" dirty="0" err="1">
                <a:solidFill>
                  <a:schemeClr val="tx1"/>
                </a:solidFill>
                <a:latin typeface="Barlow" pitchFamily="2" charset="77"/>
              </a:rPr>
              <a:t>arcos</a:t>
            </a:r>
            <a:r>
              <a:rPr lang="en-GB" dirty="0">
                <a:solidFill>
                  <a:schemeClr val="tx1"/>
                </a:solidFill>
                <a:latin typeface="Barlow" pitchFamily="2" charset="77"/>
              </a:rPr>
              <a:t>:</a:t>
            </a:r>
          </a:p>
          <a:p>
            <a:pPr marL="596900" lvl="1" indent="0" algn="l"/>
            <a:endParaRPr lang="en-GB" dirty="0">
              <a:solidFill>
                <a:schemeClr val="tx1"/>
              </a:solidFill>
              <a:latin typeface="Barlow" pitchFamily="2" charset="77"/>
            </a:endParaRPr>
          </a:p>
          <a:p>
            <a:pPr marL="1339850" lvl="2" indent="-285750" algn="l">
              <a:buFont typeface="Arial" panose="020B0604020202020204" pitchFamily="34" charset="0"/>
              <a:buChar char="•"/>
            </a:pPr>
            <a:r>
              <a:rPr lang="en-GB" dirty="0" err="1">
                <a:solidFill>
                  <a:schemeClr val="tx1"/>
                </a:solidFill>
                <a:latin typeface="Barlow" pitchFamily="2" charset="77"/>
              </a:rPr>
              <a:t>Arcos</a:t>
            </a:r>
            <a:r>
              <a:rPr lang="en-GB" dirty="0">
                <a:solidFill>
                  <a:schemeClr val="tx1"/>
                </a:solidFill>
                <a:latin typeface="Barlow" pitchFamily="2" charset="77"/>
              </a:rPr>
              <a:t> de </a:t>
            </a:r>
            <a:r>
              <a:rPr lang="en-GB" dirty="0" err="1">
                <a:solidFill>
                  <a:schemeClr val="tx1"/>
                </a:solidFill>
                <a:latin typeface="Barlow" pitchFamily="2" charset="77"/>
              </a:rPr>
              <a:t>retorno</a:t>
            </a:r>
            <a:endParaRPr lang="en-GB" dirty="0">
              <a:solidFill>
                <a:schemeClr val="tx1"/>
              </a:solidFill>
              <a:latin typeface="Barlow" pitchFamily="2" charset="77"/>
            </a:endParaRPr>
          </a:p>
          <a:p>
            <a:pPr marL="1054100" lvl="2" indent="0" algn="l"/>
            <a:endParaRPr lang="en-GB" dirty="0">
              <a:solidFill>
                <a:schemeClr val="tx1"/>
              </a:solidFill>
              <a:latin typeface="Barlow" pitchFamily="2" charset="77"/>
            </a:endParaRPr>
          </a:p>
          <a:p>
            <a:pPr marL="1339850" lvl="2" indent="-285750" algn="l">
              <a:buFont typeface="Arial" panose="020B0604020202020204" pitchFamily="34" charset="0"/>
              <a:buChar char="•"/>
            </a:pPr>
            <a:r>
              <a:rPr lang="en-GB" dirty="0" err="1">
                <a:solidFill>
                  <a:schemeClr val="tx1"/>
                </a:solidFill>
                <a:latin typeface="Barlow" pitchFamily="2" charset="77"/>
              </a:rPr>
              <a:t>Arcos</a:t>
            </a:r>
            <a:r>
              <a:rPr lang="en-GB" dirty="0">
                <a:solidFill>
                  <a:schemeClr val="tx1"/>
                </a:solidFill>
                <a:latin typeface="Barlow" pitchFamily="2" charset="77"/>
              </a:rPr>
              <a:t> de </a:t>
            </a:r>
            <a:r>
              <a:rPr lang="en-GB" dirty="0" err="1">
                <a:solidFill>
                  <a:schemeClr val="tx1"/>
                </a:solidFill>
                <a:latin typeface="Barlow" pitchFamily="2" charset="77"/>
              </a:rPr>
              <a:t>argumento</a:t>
            </a:r>
            <a:endParaRPr lang="en-GB" dirty="0">
              <a:solidFill>
                <a:schemeClr val="tx1"/>
              </a:solidFill>
              <a:latin typeface="Barlow" pitchFamily="2" charset="77"/>
            </a:endParaRPr>
          </a:p>
          <a:p>
            <a:pPr lvl="1" algn="l">
              <a:buFont typeface="Arial" panose="020B0604020202020204" pitchFamily="34" charset="0"/>
              <a:buChar char="•"/>
            </a:pPr>
            <a:endParaRPr lang="en-GB" dirty="0">
              <a:solidFill>
                <a:srgbClr val="D1D5DB"/>
              </a:solidFill>
              <a:latin typeface="Barlow" pitchFamily="2" charset="77"/>
            </a:endParaRPr>
          </a:p>
          <a:p>
            <a:pPr lvl="1" algn="l">
              <a:buFont typeface="Arial" panose="020B0604020202020204" pitchFamily="34" charset="0"/>
              <a:buChar char="•"/>
            </a:pPr>
            <a:endParaRPr lang="en-GB" dirty="0">
              <a:solidFill>
                <a:srgbClr val="D1D5DB"/>
              </a:solidFill>
              <a:latin typeface="Barlow" pitchFamily="2" charset="77"/>
            </a:endParaRPr>
          </a:p>
          <a:p>
            <a:pPr lvl="1" algn="l">
              <a:buFont typeface="Arial" panose="020B0604020202020204" pitchFamily="34" charset="0"/>
              <a:buChar char="•"/>
            </a:pPr>
            <a:endParaRPr lang="en-PT" dirty="0">
              <a:latin typeface="Barlow" pitchFamily="2" charset="77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06356F61-E1D0-419E-4F66-17DA5AEE625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572203" y="1401358"/>
            <a:ext cx="3642587" cy="3193501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ECDBBC4C-6986-6566-BB42-FF89FCE94282}"/>
              </a:ext>
            </a:extLst>
          </p:cNvPr>
          <p:cNvCxnSpPr>
            <a:cxnSpLocks/>
          </p:cNvCxnSpPr>
          <p:nvPr/>
        </p:nvCxnSpPr>
        <p:spPr>
          <a:xfrm>
            <a:off x="7574573" y="2368967"/>
            <a:ext cx="0" cy="536891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336043D6-69F0-67A6-C54D-453A075DEB4A}"/>
              </a:ext>
            </a:extLst>
          </p:cNvPr>
          <p:cNvCxnSpPr>
            <a:cxnSpLocks/>
          </p:cNvCxnSpPr>
          <p:nvPr/>
        </p:nvCxnSpPr>
        <p:spPr>
          <a:xfrm flipH="1">
            <a:off x="7350628" y="2905858"/>
            <a:ext cx="223945" cy="0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TextBox 257">
            <a:extLst>
              <a:ext uri="{FF2B5EF4-FFF2-40B4-BE49-F238E27FC236}">
                <a16:creationId xmlns:a16="http://schemas.microsoft.com/office/drawing/2014/main" id="{88952DAC-0DBB-2329-1CB6-49B64F5ABD94}"/>
              </a:ext>
            </a:extLst>
          </p:cNvPr>
          <p:cNvSpPr txBox="1"/>
          <p:nvPr/>
        </p:nvSpPr>
        <p:spPr>
          <a:xfrm>
            <a:off x="7523281" y="2673897"/>
            <a:ext cx="44390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600" dirty="0">
                <a:solidFill>
                  <a:srgbClr val="92D05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DEP</a:t>
            </a:r>
          </a:p>
        </p:txBody>
      </p:sp>
      <p:pic>
        <p:nvPicPr>
          <p:cNvPr id="262" name="Picture 261" descr="A red rectangular sign with black numbers&#10;&#10;Description automatically generated">
            <a:extLst>
              <a:ext uri="{FF2B5EF4-FFF2-40B4-BE49-F238E27FC236}">
                <a16:creationId xmlns:a16="http://schemas.microsoft.com/office/drawing/2014/main" id="{B3E08AE5-C58A-7BFA-6917-D9AEE2FC47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6066" y="2828529"/>
            <a:ext cx="603239" cy="131800"/>
          </a:xfrm>
          <a:prstGeom prst="rect">
            <a:avLst/>
          </a:prstGeom>
        </p:spPr>
      </p:pic>
      <p:sp>
        <p:nvSpPr>
          <p:cNvPr id="306" name="Oval 305">
            <a:extLst>
              <a:ext uri="{FF2B5EF4-FFF2-40B4-BE49-F238E27FC236}">
                <a16:creationId xmlns:a16="http://schemas.microsoft.com/office/drawing/2014/main" id="{BC22B3F0-C557-C54F-C346-2731CBE5CE6E}"/>
              </a:ext>
            </a:extLst>
          </p:cNvPr>
          <p:cNvSpPr/>
          <p:nvPr/>
        </p:nvSpPr>
        <p:spPr>
          <a:xfrm>
            <a:off x="6695987" y="2758536"/>
            <a:ext cx="757105" cy="27432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 dirty="0"/>
          </a:p>
        </p:txBody>
      </p:sp>
      <p:pic>
        <p:nvPicPr>
          <p:cNvPr id="290" name="Picture 289">
            <a:extLst>
              <a:ext uri="{FF2B5EF4-FFF2-40B4-BE49-F238E27FC236}">
                <a16:creationId xmlns:a16="http://schemas.microsoft.com/office/drawing/2014/main" id="{8C527B47-3384-3FB3-57C6-0EB4DB7DC9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45912" y="4044969"/>
            <a:ext cx="677259" cy="113875"/>
          </a:xfrm>
          <a:prstGeom prst="rect">
            <a:avLst/>
          </a:prstGeom>
        </p:spPr>
      </p:pic>
      <p:sp>
        <p:nvSpPr>
          <p:cNvPr id="318" name="Oval 317">
            <a:extLst>
              <a:ext uri="{FF2B5EF4-FFF2-40B4-BE49-F238E27FC236}">
                <a16:creationId xmlns:a16="http://schemas.microsoft.com/office/drawing/2014/main" id="{4195DE4E-9C55-27BA-2F5B-741F26253650}"/>
              </a:ext>
            </a:extLst>
          </p:cNvPr>
          <p:cNvSpPr/>
          <p:nvPr/>
        </p:nvSpPr>
        <p:spPr>
          <a:xfrm>
            <a:off x="6766066" y="3972264"/>
            <a:ext cx="870038" cy="26352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 dirty="0"/>
          </a:p>
        </p:txBody>
      </p:sp>
      <p:cxnSp>
        <p:nvCxnSpPr>
          <p:cNvPr id="266" name="Straight Arrow Connector 265">
            <a:extLst>
              <a:ext uri="{FF2B5EF4-FFF2-40B4-BE49-F238E27FC236}">
                <a16:creationId xmlns:a16="http://schemas.microsoft.com/office/drawing/2014/main" id="{8E6FBDC3-8F9E-EAA7-D034-6AA7EC28762E}"/>
              </a:ext>
            </a:extLst>
          </p:cNvPr>
          <p:cNvCxnSpPr>
            <a:cxnSpLocks/>
          </p:cNvCxnSpPr>
          <p:nvPr/>
        </p:nvCxnSpPr>
        <p:spPr>
          <a:xfrm flipV="1">
            <a:off x="5361597" y="2700214"/>
            <a:ext cx="0" cy="19421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Straight Arrow Connector 293">
            <a:extLst>
              <a:ext uri="{FF2B5EF4-FFF2-40B4-BE49-F238E27FC236}">
                <a16:creationId xmlns:a16="http://schemas.microsoft.com/office/drawing/2014/main" id="{625D854F-A821-5DFD-D7C7-7D9335046A30}"/>
              </a:ext>
            </a:extLst>
          </p:cNvPr>
          <p:cNvCxnSpPr>
            <a:cxnSpLocks/>
          </p:cNvCxnSpPr>
          <p:nvPr/>
        </p:nvCxnSpPr>
        <p:spPr>
          <a:xfrm flipV="1">
            <a:off x="5233571" y="3611704"/>
            <a:ext cx="0" cy="49745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1" name="TextBox 300">
            <a:extLst>
              <a:ext uri="{FF2B5EF4-FFF2-40B4-BE49-F238E27FC236}">
                <a16:creationId xmlns:a16="http://schemas.microsoft.com/office/drawing/2014/main" id="{B32B65BF-56C4-E0D1-BC75-F40309C6133D}"/>
              </a:ext>
            </a:extLst>
          </p:cNvPr>
          <p:cNvSpPr txBox="1"/>
          <p:nvPr/>
        </p:nvSpPr>
        <p:spPr>
          <a:xfrm>
            <a:off x="5292930" y="4082585"/>
            <a:ext cx="72345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600" dirty="0">
                <a:solidFill>
                  <a:srgbClr val="FF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RET(bar.g)</a:t>
            </a:r>
          </a:p>
        </p:txBody>
      </p:sp>
      <p:cxnSp>
        <p:nvCxnSpPr>
          <p:cNvPr id="325" name="Straight Connector 324">
            <a:extLst>
              <a:ext uri="{FF2B5EF4-FFF2-40B4-BE49-F238E27FC236}">
                <a16:creationId xmlns:a16="http://schemas.microsoft.com/office/drawing/2014/main" id="{7B45F915-5C36-579E-A4F0-7D986EF43253}"/>
              </a:ext>
            </a:extLst>
          </p:cNvPr>
          <p:cNvCxnSpPr>
            <a:cxnSpLocks/>
            <a:stCxn id="262" idx="1"/>
          </p:cNvCxnSpPr>
          <p:nvPr/>
        </p:nvCxnSpPr>
        <p:spPr>
          <a:xfrm flipH="1" flipV="1">
            <a:off x="5361597" y="2892633"/>
            <a:ext cx="1404469" cy="179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8" name="TextBox 327">
            <a:extLst>
              <a:ext uri="{FF2B5EF4-FFF2-40B4-BE49-F238E27FC236}">
                <a16:creationId xmlns:a16="http://schemas.microsoft.com/office/drawing/2014/main" id="{EC062009-32AA-AEF6-F15B-130E34CFF35A}"/>
              </a:ext>
            </a:extLst>
          </p:cNvPr>
          <p:cNvSpPr txBox="1"/>
          <p:nvPr/>
        </p:nvSpPr>
        <p:spPr>
          <a:xfrm>
            <a:off x="5414613" y="2753470"/>
            <a:ext cx="60177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600" dirty="0">
                <a:solidFill>
                  <a:srgbClr val="FF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RET(bar.f)</a:t>
            </a:r>
          </a:p>
        </p:txBody>
      </p:sp>
      <p:cxnSp>
        <p:nvCxnSpPr>
          <p:cNvPr id="331" name="Straight Connector 330">
            <a:extLst>
              <a:ext uri="{FF2B5EF4-FFF2-40B4-BE49-F238E27FC236}">
                <a16:creationId xmlns:a16="http://schemas.microsoft.com/office/drawing/2014/main" id="{5831B38E-5DD3-B019-2910-C5E440699B5E}"/>
              </a:ext>
            </a:extLst>
          </p:cNvPr>
          <p:cNvCxnSpPr>
            <a:cxnSpLocks/>
            <a:stCxn id="290" idx="1"/>
          </p:cNvCxnSpPr>
          <p:nvPr/>
        </p:nvCxnSpPr>
        <p:spPr>
          <a:xfrm flipH="1">
            <a:off x="5233571" y="4101907"/>
            <a:ext cx="1612341" cy="331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35" name="Right Arrow 334">
            <a:extLst>
              <a:ext uri="{FF2B5EF4-FFF2-40B4-BE49-F238E27FC236}">
                <a16:creationId xmlns:a16="http://schemas.microsoft.com/office/drawing/2014/main" id="{43CA9884-E811-AA88-6711-5256678F1768}"/>
              </a:ext>
            </a:extLst>
          </p:cNvPr>
          <p:cNvSpPr/>
          <p:nvPr/>
        </p:nvSpPr>
        <p:spPr>
          <a:xfrm rot="18717620" flipV="1">
            <a:off x="5194750" y="3004147"/>
            <a:ext cx="341701" cy="132772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 useBgFill="1">
        <p:nvSpPr>
          <p:cNvPr id="336" name="Right Arrow 335">
            <a:extLst>
              <a:ext uri="{FF2B5EF4-FFF2-40B4-BE49-F238E27FC236}">
                <a16:creationId xmlns:a16="http://schemas.microsoft.com/office/drawing/2014/main" id="{EA93C250-B11D-986E-6F6B-51AA0C332153}"/>
              </a:ext>
            </a:extLst>
          </p:cNvPr>
          <p:cNvSpPr/>
          <p:nvPr/>
        </p:nvSpPr>
        <p:spPr>
          <a:xfrm rot="2272020" flipV="1">
            <a:off x="4829035" y="3722715"/>
            <a:ext cx="341701" cy="132772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468DE10-AC96-F06E-AEAE-D3D23A3392D7}"/>
              </a:ext>
            </a:extLst>
          </p:cNvPr>
          <p:cNvCxnSpPr>
            <a:cxnSpLocks/>
          </p:cNvCxnSpPr>
          <p:nvPr/>
        </p:nvCxnSpPr>
        <p:spPr>
          <a:xfrm flipV="1">
            <a:off x="6503593" y="2165403"/>
            <a:ext cx="0" cy="12308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BB6B642-5309-CF99-AA3F-766CA99FBB55}"/>
              </a:ext>
            </a:extLst>
          </p:cNvPr>
          <p:cNvCxnSpPr>
            <a:cxnSpLocks/>
          </p:cNvCxnSpPr>
          <p:nvPr/>
        </p:nvCxnSpPr>
        <p:spPr>
          <a:xfrm>
            <a:off x="6143073" y="2292018"/>
            <a:ext cx="36405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E2EDD7A-78FA-A375-853E-BD59FF94E0B6}"/>
              </a:ext>
            </a:extLst>
          </p:cNvPr>
          <p:cNvCxnSpPr/>
          <p:nvPr/>
        </p:nvCxnSpPr>
        <p:spPr>
          <a:xfrm>
            <a:off x="6500062" y="2161876"/>
            <a:ext cx="97106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EECC2A3-A9D7-BC31-3B58-1BB500CEB11E}"/>
              </a:ext>
            </a:extLst>
          </p:cNvPr>
          <p:cNvCxnSpPr>
            <a:cxnSpLocks/>
          </p:cNvCxnSpPr>
          <p:nvPr/>
        </p:nvCxnSpPr>
        <p:spPr>
          <a:xfrm>
            <a:off x="7464425" y="2158341"/>
            <a:ext cx="3175" cy="90589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3D7F514E-8CF8-39AA-6607-FF67529D8C6F}"/>
              </a:ext>
            </a:extLst>
          </p:cNvPr>
          <p:cNvSpPr txBox="1"/>
          <p:nvPr/>
        </p:nvSpPr>
        <p:spPr>
          <a:xfrm>
            <a:off x="6593522" y="1983811"/>
            <a:ext cx="68275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600" dirty="0">
                <a:solidFill>
                  <a:srgbClr val="FF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ARG(bar.f)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E3DDE774-1B7C-E79B-6DFA-4C8D104C81CE}"/>
              </a:ext>
            </a:extLst>
          </p:cNvPr>
          <p:cNvCxnSpPr>
            <a:cxnSpLocks/>
          </p:cNvCxnSpPr>
          <p:nvPr/>
        </p:nvCxnSpPr>
        <p:spPr>
          <a:xfrm>
            <a:off x="5276850" y="2340327"/>
            <a:ext cx="0" cy="15276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4E074B3-5A70-5C7F-F952-19AD1B989B40}"/>
              </a:ext>
            </a:extLst>
          </p:cNvPr>
          <p:cNvCxnSpPr>
            <a:cxnSpLocks/>
          </p:cNvCxnSpPr>
          <p:nvPr/>
        </p:nvCxnSpPr>
        <p:spPr>
          <a:xfrm>
            <a:off x="5280025" y="2489200"/>
            <a:ext cx="12827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3931D84-7BD7-643B-5BEE-0CBDE9DF91DE}"/>
              </a:ext>
            </a:extLst>
          </p:cNvPr>
          <p:cNvCxnSpPr>
            <a:cxnSpLocks/>
          </p:cNvCxnSpPr>
          <p:nvPr/>
        </p:nvCxnSpPr>
        <p:spPr>
          <a:xfrm>
            <a:off x="6562725" y="2486025"/>
            <a:ext cx="0" cy="104498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DF996D39-82EE-D429-B8D0-170F5B88D935}"/>
              </a:ext>
            </a:extLst>
          </p:cNvPr>
          <p:cNvCxnSpPr>
            <a:cxnSpLocks/>
          </p:cNvCxnSpPr>
          <p:nvPr/>
        </p:nvCxnSpPr>
        <p:spPr>
          <a:xfrm>
            <a:off x="6562725" y="3531014"/>
            <a:ext cx="318223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C7C29567-8E7D-4D06-F193-6211D6F3AC08}"/>
              </a:ext>
            </a:extLst>
          </p:cNvPr>
          <p:cNvSpPr txBox="1"/>
          <p:nvPr/>
        </p:nvSpPr>
        <p:spPr>
          <a:xfrm>
            <a:off x="5527926" y="2343858"/>
            <a:ext cx="6681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600" dirty="0">
                <a:solidFill>
                  <a:srgbClr val="FF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ARG(bar.g)</a:t>
            </a:r>
          </a:p>
        </p:txBody>
      </p:sp>
      <p:sp useBgFill="1">
        <p:nvSpPr>
          <p:cNvPr id="337" name="Right Arrow 336">
            <a:extLst>
              <a:ext uri="{FF2B5EF4-FFF2-40B4-BE49-F238E27FC236}">
                <a16:creationId xmlns:a16="http://schemas.microsoft.com/office/drawing/2014/main" id="{EFB97E49-6D94-1450-ADD2-C782E5340BB6}"/>
              </a:ext>
            </a:extLst>
          </p:cNvPr>
          <p:cNvSpPr/>
          <p:nvPr/>
        </p:nvSpPr>
        <p:spPr>
          <a:xfrm rot="3543624">
            <a:off x="6063049" y="2312345"/>
            <a:ext cx="188923" cy="161549"/>
          </a:xfrm>
          <a:prstGeom prst="rightArrow">
            <a:avLst>
              <a:gd name="adj1" fmla="val 50000"/>
              <a:gd name="adj2" fmla="val 66358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 useBgFill="1">
        <p:nvSpPr>
          <p:cNvPr id="338" name="Right Arrow 337">
            <a:extLst>
              <a:ext uri="{FF2B5EF4-FFF2-40B4-BE49-F238E27FC236}">
                <a16:creationId xmlns:a16="http://schemas.microsoft.com/office/drawing/2014/main" id="{ECBFD33A-1A97-8257-1305-06998A4A558F}"/>
              </a:ext>
            </a:extLst>
          </p:cNvPr>
          <p:cNvSpPr/>
          <p:nvPr/>
        </p:nvSpPr>
        <p:spPr>
          <a:xfrm rot="8567193">
            <a:off x="7315423" y="1991762"/>
            <a:ext cx="188923" cy="161549"/>
          </a:xfrm>
          <a:prstGeom prst="rightArrow">
            <a:avLst>
              <a:gd name="adj1" fmla="val 50000"/>
              <a:gd name="adj2" fmla="val 66358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362" name="Rectangle 361">
            <a:extLst>
              <a:ext uri="{FF2B5EF4-FFF2-40B4-BE49-F238E27FC236}">
                <a16:creationId xmlns:a16="http://schemas.microsoft.com/office/drawing/2014/main" id="{BD51859B-2CD9-048A-1EE4-578D404139EA}"/>
              </a:ext>
            </a:extLst>
          </p:cNvPr>
          <p:cNvSpPr/>
          <p:nvPr/>
        </p:nvSpPr>
        <p:spPr>
          <a:xfrm flipH="1">
            <a:off x="5537647" y="1689618"/>
            <a:ext cx="45719" cy="147639"/>
          </a:xfrm>
          <a:prstGeom prst="rect">
            <a:avLst/>
          </a:prstGeom>
          <a:solidFill>
            <a:srgbClr val="FF0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 dirty="0"/>
          </a:p>
        </p:txBody>
      </p:sp>
      <p:sp>
        <p:nvSpPr>
          <p:cNvPr id="364" name="Rectangle 363">
            <a:extLst>
              <a:ext uri="{FF2B5EF4-FFF2-40B4-BE49-F238E27FC236}">
                <a16:creationId xmlns:a16="http://schemas.microsoft.com/office/drawing/2014/main" id="{B94ADA8A-603A-C0DC-CD7A-A022F9181CC7}"/>
              </a:ext>
            </a:extLst>
          </p:cNvPr>
          <p:cNvSpPr/>
          <p:nvPr/>
        </p:nvSpPr>
        <p:spPr>
          <a:xfrm rot="5400000">
            <a:off x="5056832" y="1745375"/>
            <a:ext cx="45719" cy="307756"/>
          </a:xfrm>
          <a:prstGeom prst="rect">
            <a:avLst/>
          </a:prstGeom>
          <a:solidFill>
            <a:srgbClr val="FF0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365" name="Rectangle 364">
            <a:extLst>
              <a:ext uri="{FF2B5EF4-FFF2-40B4-BE49-F238E27FC236}">
                <a16:creationId xmlns:a16="http://schemas.microsoft.com/office/drawing/2014/main" id="{D99DAA64-D16D-C530-F76E-BFFCCEDD591E}"/>
              </a:ext>
            </a:extLst>
          </p:cNvPr>
          <p:cNvSpPr/>
          <p:nvPr/>
        </p:nvSpPr>
        <p:spPr>
          <a:xfrm rot="10800000">
            <a:off x="4913396" y="1876393"/>
            <a:ext cx="45719" cy="391013"/>
          </a:xfrm>
          <a:prstGeom prst="rect">
            <a:avLst/>
          </a:prstGeom>
          <a:solidFill>
            <a:srgbClr val="FF0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366" name="Rectangle 365">
            <a:extLst>
              <a:ext uri="{FF2B5EF4-FFF2-40B4-BE49-F238E27FC236}">
                <a16:creationId xmlns:a16="http://schemas.microsoft.com/office/drawing/2014/main" id="{20AC43A3-A15E-A48B-88A4-A87B89023DD4}"/>
              </a:ext>
            </a:extLst>
          </p:cNvPr>
          <p:cNvSpPr/>
          <p:nvPr/>
        </p:nvSpPr>
        <p:spPr>
          <a:xfrm rot="16200000">
            <a:off x="5021597" y="2142436"/>
            <a:ext cx="45720" cy="262116"/>
          </a:xfrm>
          <a:prstGeom prst="rect">
            <a:avLst/>
          </a:prstGeom>
          <a:solidFill>
            <a:srgbClr val="FF0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 dirty="0"/>
          </a:p>
        </p:txBody>
      </p:sp>
      <p:sp>
        <p:nvSpPr>
          <p:cNvPr id="367" name="Rectangle 366">
            <a:extLst>
              <a:ext uri="{FF2B5EF4-FFF2-40B4-BE49-F238E27FC236}">
                <a16:creationId xmlns:a16="http://schemas.microsoft.com/office/drawing/2014/main" id="{788A11D5-D2CB-F649-D12A-EBD155D4CFC6}"/>
              </a:ext>
            </a:extLst>
          </p:cNvPr>
          <p:cNvSpPr/>
          <p:nvPr/>
        </p:nvSpPr>
        <p:spPr>
          <a:xfrm>
            <a:off x="5257626" y="2333516"/>
            <a:ext cx="45719" cy="159571"/>
          </a:xfrm>
          <a:prstGeom prst="rect">
            <a:avLst/>
          </a:prstGeom>
          <a:solidFill>
            <a:srgbClr val="FF0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 dirty="0"/>
          </a:p>
        </p:txBody>
      </p:sp>
      <p:sp>
        <p:nvSpPr>
          <p:cNvPr id="368" name="Rectangle 367">
            <a:extLst>
              <a:ext uri="{FF2B5EF4-FFF2-40B4-BE49-F238E27FC236}">
                <a16:creationId xmlns:a16="http://schemas.microsoft.com/office/drawing/2014/main" id="{A7DAA061-1987-F2BD-C6B9-6C5FBE1F0809}"/>
              </a:ext>
            </a:extLst>
          </p:cNvPr>
          <p:cNvSpPr/>
          <p:nvPr/>
        </p:nvSpPr>
        <p:spPr>
          <a:xfrm rot="5400000">
            <a:off x="5902866" y="1817721"/>
            <a:ext cx="45719" cy="1335579"/>
          </a:xfrm>
          <a:prstGeom prst="rect">
            <a:avLst/>
          </a:prstGeom>
          <a:solidFill>
            <a:srgbClr val="FF0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369" name="Rectangle 368">
            <a:extLst>
              <a:ext uri="{FF2B5EF4-FFF2-40B4-BE49-F238E27FC236}">
                <a16:creationId xmlns:a16="http://schemas.microsoft.com/office/drawing/2014/main" id="{B191DA98-83DD-ACFE-4D79-25B65F037FE5}"/>
              </a:ext>
            </a:extLst>
          </p:cNvPr>
          <p:cNvSpPr/>
          <p:nvPr/>
        </p:nvSpPr>
        <p:spPr>
          <a:xfrm rot="10800000">
            <a:off x="6541385" y="2468660"/>
            <a:ext cx="45719" cy="1058411"/>
          </a:xfrm>
          <a:prstGeom prst="rect">
            <a:avLst/>
          </a:prstGeom>
          <a:solidFill>
            <a:srgbClr val="FF0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370" name="Rectangle 369">
            <a:extLst>
              <a:ext uri="{FF2B5EF4-FFF2-40B4-BE49-F238E27FC236}">
                <a16:creationId xmlns:a16="http://schemas.microsoft.com/office/drawing/2014/main" id="{70539DED-CE4C-1A51-995A-4E71FBFD8F30}"/>
              </a:ext>
            </a:extLst>
          </p:cNvPr>
          <p:cNvSpPr/>
          <p:nvPr/>
        </p:nvSpPr>
        <p:spPr>
          <a:xfrm rot="16200000" flipH="1">
            <a:off x="6677638" y="3372530"/>
            <a:ext cx="45719" cy="318224"/>
          </a:xfrm>
          <a:prstGeom prst="rect">
            <a:avLst/>
          </a:prstGeom>
          <a:solidFill>
            <a:srgbClr val="FF0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371" name="Rectangle 370">
            <a:extLst>
              <a:ext uri="{FF2B5EF4-FFF2-40B4-BE49-F238E27FC236}">
                <a16:creationId xmlns:a16="http://schemas.microsoft.com/office/drawing/2014/main" id="{5E4EA57E-9611-2329-C242-3EDD96C0E848}"/>
              </a:ext>
            </a:extLst>
          </p:cNvPr>
          <p:cNvSpPr/>
          <p:nvPr/>
        </p:nvSpPr>
        <p:spPr>
          <a:xfrm rot="10800000" flipH="1">
            <a:off x="7028820" y="3576099"/>
            <a:ext cx="45719" cy="213002"/>
          </a:xfrm>
          <a:prstGeom prst="rect">
            <a:avLst/>
          </a:prstGeom>
          <a:solidFill>
            <a:srgbClr val="FF0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372" name="Rectangle 371">
            <a:extLst>
              <a:ext uri="{FF2B5EF4-FFF2-40B4-BE49-F238E27FC236}">
                <a16:creationId xmlns:a16="http://schemas.microsoft.com/office/drawing/2014/main" id="{12A5BC4C-50FD-0F00-32AD-B667E8C8517F}"/>
              </a:ext>
            </a:extLst>
          </p:cNvPr>
          <p:cNvSpPr/>
          <p:nvPr/>
        </p:nvSpPr>
        <p:spPr>
          <a:xfrm rot="16200000" flipH="1">
            <a:off x="6719447" y="3737925"/>
            <a:ext cx="45724" cy="234604"/>
          </a:xfrm>
          <a:prstGeom prst="rect">
            <a:avLst/>
          </a:prstGeom>
          <a:solidFill>
            <a:srgbClr val="FF0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373" name="Rectangle 372">
            <a:extLst>
              <a:ext uri="{FF2B5EF4-FFF2-40B4-BE49-F238E27FC236}">
                <a16:creationId xmlns:a16="http://schemas.microsoft.com/office/drawing/2014/main" id="{B7AA49A2-91EF-248C-0BF1-8EC729A1CFF9}"/>
              </a:ext>
            </a:extLst>
          </p:cNvPr>
          <p:cNvSpPr/>
          <p:nvPr/>
        </p:nvSpPr>
        <p:spPr>
          <a:xfrm rot="10800000" flipH="1">
            <a:off x="6625387" y="3841817"/>
            <a:ext cx="45719" cy="589505"/>
          </a:xfrm>
          <a:prstGeom prst="rect">
            <a:avLst/>
          </a:prstGeom>
          <a:solidFill>
            <a:srgbClr val="FF0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374" name="Rectangle 373">
            <a:extLst>
              <a:ext uri="{FF2B5EF4-FFF2-40B4-BE49-F238E27FC236}">
                <a16:creationId xmlns:a16="http://schemas.microsoft.com/office/drawing/2014/main" id="{C1E205B4-AD01-1B34-95E1-2CCCB06B1392}"/>
              </a:ext>
            </a:extLst>
          </p:cNvPr>
          <p:cNvSpPr/>
          <p:nvPr/>
        </p:nvSpPr>
        <p:spPr>
          <a:xfrm rot="5400000">
            <a:off x="5961252" y="1801941"/>
            <a:ext cx="45721" cy="191536"/>
          </a:xfrm>
          <a:prstGeom prst="rect">
            <a:avLst/>
          </a:prstGeom>
          <a:solidFill>
            <a:srgbClr val="00B05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375" name="Rectangle 374">
            <a:extLst>
              <a:ext uri="{FF2B5EF4-FFF2-40B4-BE49-F238E27FC236}">
                <a16:creationId xmlns:a16="http://schemas.microsoft.com/office/drawing/2014/main" id="{879B8004-491A-CFE1-9476-907C44E69687}"/>
              </a:ext>
            </a:extLst>
          </p:cNvPr>
          <p:cNvSpPr/>
          <p:nvPr/>
        </p:nvSpPr>
        <p:spPr>
          <a:xfrm rot="10800000">
            <a:off x="6042718" y="1874648"/>
            <a:ext cx="45719" cy="330019"/>
          </a:xfrm>
          <a:prstGeom prst="rect">
            <a:avLst/>
          </a:prstGeom>
          <a:solidFill>
            <a:srgbClr val="00B05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376" name="Rectangle 375">
            <a:extLst>
              <a:ext uri="{FF2B5EF4-FFF2-40B4-BE49-F238E27FC236}">
                <a16:creationId xmlns:a16="http://schemas.microsoft.com/office/drawing/2014/main" id="{97585446-137D-4E98-E860-F82551B67B1F}"/>
              </a:ext>
            </a:extLst>
          </p:cNvPr>
          <p:cNvSpPr/>
          <p:nvPr/>
        </p:nvSpPr>
        <p:spPr>
          <a:xfrm rot="16200000">
            <a:off x="6294626" y="2107427"/>
            <a:ext cx="45719" cy="372213"/>
          </a:xfrm>
          <a:prstGeom prst="rect">
            <a:avLst/>
          </a:prstGeom>
          <a:solidFill>
            <a:srgbClr val="00B05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 dirty="0"/>
          </a:p>
        </p:txBody>
      </p:sp>
      <p:sp>
        <p:nvSpPr>
          <p:cNvPr id="377" name="Rectangle 376">
            <a:extLst>
              <a:ext uri="{FF2B5EF4-FFF2-40B4-BE49-F238E27FC236}">
                <a16:creationId xmlns:a16="http://schemas.microsoft.com/office/drawing/2014/main" id="{61008981-990E-A05B-ADDC-E2BC0813EF1B}"/>
              </a:ext>
            </a:extLst>
          </p:cNvPr>
          <p:cNvSpPr/>
          <p:nvPr/>
        </p:nvSpPr>
        <p:spPr>
          <a:xfrm rot="10800000">
            <a:off x="6480998" y="2155659"/>
            <a:ext cx="45719" cy="160733"/>
          </a:xfrm>
          <a:prstGeom prst="rect">
            <a:avLst/>
          </a:prstGeom>
          <a:solidFill>
            <a:srgbClr val="00B05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378" name="Rectangle 377">
            <a:extLst>
              <a:ext uri="{FF2B5EF4-FFF2-40B4-BE49-F238E27FC236}">
                <a16:creationId xmlns:a16="http://schemas.microsoft.com/office/drawing/2014/main" id="{35FB75B7-654E-7721-D0BC-939733EF26A6}"/>
              </a:ext>
            </a:extLst>
          </p:cNvPr>
          <p:cNvSpPr/>
          <p:nvPr/>
        </p:nvSpPr>
        <p:spPr>
          <a:xfrm rot="5400000">
            <a:off x="6969696" y="1665699"/>
            <a:ext cx="45719" cy="1023117"/>
          </a:xfrm>
          <a:prstGeom prst="rect">
            <a:avLst/>
          </a:prstGeom>
          <a:solidFill>
            <a:srgbClr val="00B05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379" name="Rectangle 378">
            <a:extLst>
              <a:ext uri="{FF2B5EF4-FFF2-40B4-BE49-F238E27FC236}">
                <a16:creationId xmlns:a16="http://schemas.microsoft.com/office/drawing/2014/main" id="{411CC051-42F2-1CA7-7CE6-3CE100BCF14A}"/>
              </a:ext>
            </a:extLst>
          </p:cNvPr>
          <p:cNvSpPr/>
          <p:nvPr/>
        </p:nvSpPr>
        <p:spPr>
          <a:xfrm rot="5400000">
            <a:off x="7444255" y="2187172"/>
            <a:ext cx="45719" cy="62590"/>
          </a:xfrm>
          <a:prstGeom prst="rect">
            <a:avLst/>
          </a:prstGeom>
          <a:solidFill>
            <a:srgbClr val="00B05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380" name="Rectangle 379">
            <a:extLst>
              <a:ext uri="{FF2B5EF4-FFF2-40B4-BE49-F238E27FC236}">
                <a16:creationId xmlns:a16="http://schemas.microsoft.com/office/drawing/2014/main" id="{4BFB1EC7-2FC7-9E35-5407-E74E728E15BB}"/>
              </a:ext>
            </a:extLst>
          </p:cNvPr>
          <p:cNvSpPr/>
          <p:nvPr/>
        </p:nvSpPr>
        <p:spPr>
          <a:xfrm rot="10800000">
            <a:off x="7554570" y="2363327"/>
            <a:ext cx="45719" cy="535772"/>
          </a:xfrm>
          <a:prstGeom prst="rect">
            <a:avLst/>
          </a:prstGeom>
          <a:solidFill>
            <a:srgbClr val="00B05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382" name="Rectangle 381">
            <a:extLst>
              <a:ext uri="{FF2B5EF4-FFF2-40B4-BE49-F238E27FC236}">
                <a16:creationId xmlns:a16="http://schemas.microsoft.com/office/drawing/2014/main" id="{601228AA-28ED-27CA-46AC-EA29682C6152}"/>
              </a:ext>
            </a:extLst>
          </p:cNvPr>
          <p:cNvSpPr/>
          <p:nvPr/>
        </p:nvSpPr>
        <p:spPr>
          <a:xfrm rot="16200000">
            <a:off x="7440648" y="2769748"/>
            <a:ext cx="45719" cy="271563"/>
          </a:xfrm>
          <a:prstGeom prst="rect">
            <a:avLst/>
          </a:prstGeom>
          <a:solidFill>
            <a:srgbClr val="00B05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 dirty="0"/>
          </a:p>
        </p:txBody>
      </p:sp>
      <p:sp>
        <p:nvSpPr>
          <p:cNvPr id="383" name="Rectangle 382">
            <a:extLst>
              <a:ext uri="{FF2B5EF4-FFF2-40B4-BE49-F238E27FC236}">
                <a16:creationId xmlns:a16="http://schemas.microsoft.com/office/drawing/2014/main" id="{0828D1B5-0A82-3D8A-E5A2-5805D2222C08}"/>
              </a:ext>
            </a:extLst>
          </p:cNvPr>
          <p:cNvSpPr/>
          <p:nvPr/>
        </p:nvSpPr>
        <p:spPr>
          <a:xfrm rot="5400000">
            <a:off x="6023701" y="2179152"/>
            <a:ext cx="55846" cy="1428883"/>
          </a:xfrm>
          <a:prstGeom prst="rect">
            <a:avLst/>
          </a:prstGeom>
          <a:solidFill>
            <a:srgbClr val="00B05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384" name="Rectangle 383">
            <a:extLst>
              <a:ext uri="{FF2B5EF4-FFF2-40B4-BE49-F238E27FC236}">
                <a16:creationId xmlns:a16="http://schemas.microsoft.com/office/drawing/2014/main" id="{0D45E52E-304C-753C-DF92-B5CF820E0C72}"/>
              </a:ext>
            </a:extLst>
          </p:cNvPr>
          <p:cNvSpPr/>
          <p:nvPr/>
        </p:nvSpPr>
        <p:spPr>
          <a:xfrm rot="10800000">
            <a:off x="5337735" y="2713017"/>
            <a:ext cx="52157" cy="166913"/>
          </a:xfrm>
          <a:prstGeom prst="rect">
            <a:avLst/>
          </a:prstGeom>
          <a:solidFill>
            <a:srgbClr val="00B05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385" name="Rectangle 384">
            <a:extLst>
              <a:ext uri="{FF2B5EF4-FFF2-40B4-BE49-F238E27FC236}">
                <a16:creationId xmlns:a16="http://schemas.microsoft.com/office/drawing/2014/main" id="{9833E028-D7FF-275E-700B-C69AEB33067F}"/>
              </a:ext>
            </a:extLst>
          </p:cNvPr>
          <p:cNvSpPr/>
          <p:nvPr/>
        </p:nvSpPr>
        <p:spPr>
          <a:xfrm rot="10800000">
            <a:off x="5298677" y="2712759"/>
            <a:ext cx="45719" cy="413587"/>
          </a:xfrm>
          <a:prstGeom prst="rect">
            <a:avLst/>
          </a:prstGeom>
          <a:solidFill>
            <a:srgbClr val="00B05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386" name="Rectangle 385">
            <a:extLst>
              <a:ext uri="{FF2B5EF4-FFF2-40B4-BE49-F238E27FC236}">
                <a16:creationId xmlns:a16="http://schemas.microsoft.com/office/drawing/2014/main" id="{6DA040FB-F6BD-2D70-F6B1-59D20E2E1023}"/>
              </a:ext>
            </a:extLst>
          </p:cNvPr>
          <p:cNvSpPr/>
          <p:nvPr/>
        </p:nvSpPr>
        <p:spPr>
          <a:xfrm rot="5400000">
            <a:off x="5505470" y="2909396"/>
            <a:ext cx="45719" cy="459306"/>
          </a:xfrm>
          <a:prstGeom prst="rect">
            <a:avLst/>
          </a:prstGeom>
          <a:solidFill>
            <a:srgbClr val="00B05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387" name="Rectangle 386">
            <a:extLst>
              <a:ext uri="{FF2B5EF4-FFF2-40B4-BE49-F238E27FC236}">
                <a16:creationId xmlns:a16="http://schemas.microsoft.com/office/drawing/2014/main" id="{ADC4E82B-C453-03C0-8828-E05A2810FA4E}"/>
              </a:ext>
            </a:extLst>
          </p:cNvPr>
          <p:cNvSpPr/>
          <p:nvPr/>
        </p:nvSpPr>
        <p:spPr>
          <a:xfrm rot="10800000">
            <a:off x="6356323" y="3116189"/>
            <a:ext cx="57031" cy="1315133"/>
          </a:xfrm>
          <a:prstGeom prst="rect">
            <a:avLst/>
          </a:prstGeom>
          <a:solidFill>
            <a:srgbClr val="00B05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388" name="Rectangle 387">
            <a:extLst>
              <a:ext uri="{FF2B5EF4-FFF2-40B4-BE49-F238E27FC236}">
                <a16:creationId xmlns:a16="http://schemas.microsoft.com/office/drawing/2014/main" id="{EFD7389E-9662-B92F-0536-1933C689EBE8}"/>
              </a:ext>
            </a:extLst>
          </p:cNvPr>
          <p:cNvSpPr/>
          <p:nvPr/>
        </p:nvSpPr>
        <p:spPr>
          <a:xfrm rot="16200000">
            <a:off x="6312035" y="3053198"/>
            <a:ext cx="45719" cy="156922"/>
          </a:xfrm>
          <a:prstGeom prst="rect">
            <a:avLst/>
          </a:prstGeom>
          <a:solidFill>
            <a:srgbClr val="00B05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389" name="Rectangle 388">
            <a:extLst>
              <a:ext uri="{FF2B5EF4-FFF2-40B4-BE49-F238E27FC236}">
                <a16:creationId xmlns:a16="http://schemas.microsoft.com/office/drawing/2014/main" id="{6461617D-1B99-6DEE-0195-03E85E5CD8FD}"/>
              </a:ext>
            </a:extLst>
          </p:cNvPr>
          <p:cNvSpPr/>
          <p:nvPr/>
        </p:nvSpPr>
        <p:spPr>
          <a:xfrm>
            <a:off x="5537647" y="1682319"/>
            <a:ext cx="47374" cy="138329"/>
          </a:xfrm>
          <a:prstGeom prst="rect">
            <a:avLst/>
          </a:prstGeom>
          <a:solidFill>
            <a:srgbClr val="00B05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43A3819-2FCD-004B-7A0A-B2DDA7E2B606}"/>
              </a:ext>
            </a:extLst>
          </p:cNvPr>
          <p:cNvSpPr/>
          <p:nvPr/>
        </p:nvSpPr>
        <p:spPr>
          <a:xfrm>
            <a:off x="5119961" y="1488760"/>
            <a:ext cx="864151" cy="264302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639751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8" grpId="0"/>
      <p:bldP spid="306" grpId="0" animBg="1"/>
      <p:bldP spid="306" grpId="1" animBg="1"/>
      <p:bldP spid="318" grpId="0" animBg="1"/>
      <p:bldP spid="318" grpId="1" animBg="1"/>
      <p:bldP spid="301" grpId="0"/>
      <p:bldP spid="328" grpId="0"/>
      <p:bldP spid="335" grpId="0" animBg="1"/>
      <p:bldP spid="335" grpId="1" animBg="1"/>
      <p:bldP spid="336" grpId="0" animBg="1"/>
      <p:bldP spid="336" grpId="1" animBg="1"/>
      <p:bldP spid="36" grpId="0"/>
      <p:bldP spid="55" grpId="0"/>
      <p:bldP spid="337" grpId="0" animBg="1"/>
      <p:bldP spid="337" grpId="1" animBg="1"/>
      <p:bldP spid="337" grpId="2" animBg="1"/>
      <p:bldP spid="338" grpId="0" animBg="1"/>
      <p:bldP spid="338" grpId="1" animBg="1"/>
      <p:bldP spid="338" grpId="2" animBg="1"/>
      <p:bldP spid="362" grpId="0" animBg="1"/>
      <p:bldP spid="364" grpId="0" animBg="1"/>
      <p:bldP spid="364" grpId="1" animBg="1"/>
      <p:bldP spid="365" grpId="0" animBg="1"/>
      <p:bldP spid="365" grpId="1" animBg="1"/>
      <p:bldP spid="366" grpId="0" animBg="1"/>
      <p:bldP spid="366" grpId="1" animBg="1"/>
      <p:bldP spid="367" grpId="0" animBg="1"/>
      <p:bldP spid="367" grpId="1" animBg="1"/>
      <p:bldP spid="368" grpId="0" animBg="1"/>
      <p:bldP spid="368" grpId="1" animBg="1"/>
      <p:bldP spid="369" grpId="0" animBg="1"/>
      <p:bldP spid="369" grpId="1" animBg="1"/>
      <p:bldP spid="370" grpId="0" animBg="1"/>
      <p:bldP spid="370" grpId="1" animBg="1"/>
      <p:bldP spid="371" grpId="0" animBg="1"/>
      <p:bldP spid="371" grpId="1" animBg="1"/>
      <p:bldP spid="372" grpId="0" animBg="1"/>
      <p:bldP spid="372" grpId="1" animBg="1"/>
      <p:bldP spid="373" grpId="0" animBg="1"/>
      <p:bldP spid="373" grpId="1" animBg="1"/>
      <p:bldP spid="374" grpId="0" animBg="1"/>
      <p:bldP spid="375" grpId="0" animBg="1"/>
      <p:bldP spid="376" grpId="0" animBg="1"/>
      <p:bldP spid="377" grpId="0" animBg="1"/>
      <p:bldP spid="378" grpId="0" animBg="1"/>
      <p:bldP spid="379" grpId="0" animBg="1"/>
      <p:bldP spid="380" grpId="0" animBg="1"/>
      <p:bldP spid="382" grpId="0" animBg="1"/>
      <p:bldP spid="383" grpId="0" animBg="1"/>
      <p:bldP spid="384" grpId="0" animBg="1"/>
      <p:bldP spid="385" grpId="0" animBg="1"/>
      <p:bldP spid="386" grpId="0" animBg="1"/>
      <p:bldP spid="387" grpId="0" animBg="1"/>
      <p:bldP spid="388" grpId="0" animBg="1"/>
      <p:bldP spid="389" grpId="0" animBg="1"/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7"/>
          <p:cNvSpPr txBox="1">
            <a:spLocks noGrp="1"/>
          </p:cNvSpPr>
          <p:nvPr>
            <p:ph type="title"/>
          </p:nvPr>
        </p:nvSpPr>
        <p:spPr>
          <a:xfrm>
            <a:off x="1136868" y="423760"/>
            <a:ext cx="464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Índice</a:t>
            </a:r>
          </a:p>
        </p:txBody>
      </p:sp>
      <p:sp>
        <p:nvSpPr>
          <p:cNvPr id="255" name="Google Shape;255;p37"/>
          <p:cNvSpPr txBox="1">
            <a:spLocks noGrp="1"/>
          </p:cNvSpPr>
          <p:nvPr>
            <p:ph type="title" idx="6"/>
          </p:nvPr>
        </p:nvSpPr>
        <p:spPr>
          <a:xfrm>
            <a:off x="1136868" y="2567520"/>
            <a:ext cx="734700" cy="7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256" name="Google Shape;256;p37"/>
          <p:cNvSpPr txBox="1">
            <a:spLocks noGrp="1"/>
          </p:cNvSpPr>
          <p:nvPr>
            <p:ph type="subTitle" idx="14"/>
          </p:nvPr>
        </p:nvSpPr>
        <p:spPr>
          <a:xfrm>
            <a:off x="1871568" y="2739045"/>
            <a:ext cx="3853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Solução</a:t>
            </a:r>
          </a:p>
        </p:txBody>
      </p:sp>
      <p:sp>
        <p:nvSpPr>
          <p:cNvPr id="259" name="Google Shape;259;p37"/>
          <p:cNvSpPr txBox="1">
            <a:spLocks noGrp="1"/>
          </p:cNvSpPr>
          <p:nvPr>
            <p:ph type="title" idx="5"/>
          </p:nvPr>
        </p:nvSpPr>
        <p:spPr>
          <a:xfrm>
            <a:off x="1136868" y="1096740"/>
            <a:ext cx="734700" cy="7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260" name="Google Shape;260;p37"/>
          <p:cNvSpPr txBox="1">
            <a:spLocks noGrp="1"/>
          </p:cNvSpPr>
          <p:nvPr>
            <p:ph type="title" idx="7"/>
          </p:nvPr>
        </p:nvSpPr>
        <p:spPr>
          <a:xfrm>
            <a:off x="1136868" y="1762212"/>
            <a:ext cx="734700" cy="7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261" name="Google Shape;261;p37"/>
          <p:cNvSpPr txBox="1">
            <a:spLocks noGrp="1"/>
          </p:cNvSpPr>
          <p:nvPr>
            <p:ph type="subTitle" idx="9"/>
          </p:nvPr>
        </p:nvSpPr>
        <p:spPr>
          <a:xfrm>
            <a:off x="1871568" y="1268473"/>
            <a:ext cx="3853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Introdução</a:t>
            </a:r>
          </a:p>
        </p:txBody>
      </p:sp>
      <p:sp>
        <p:nvSpPr>
          <p:cNvPr id="262" name="Google Shape;262;p37"/>
          <p:cNvSpPr txBox="1">
            <a:spLocks noGrp="1"/>
          </p:cNvSpPr>
          <p:nvPr>
            <p:ph type="subTitle" idx="13"/>
          </p:nvPr>
        </p:nvSpPr>
        <p:spPr>
          <a:xfrm>
            <a:off x="1879519" y="1939418"/>
            <a:ext cx="3853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Related Work + Background</a:t>
            </a:r>
            <a:endParaRPr dirty="0"/>
          </a:p>
        </p:txBody>
      </p:sp>
      <p:sp>
        <p:nvSpPr>
          <p:cNvPr id="264" name="Google Shape;264;p37"/>
          <p:cNvSpPr txBox="1">
            <a:spLocks noGrp="1"/>
          </p:cNvSpPr>
          <p:nvPr>
            <p:ph type="title" idx="8"/>
          </p:nvPr>
        </p:nvSpPr>
        <p:spPr>
          <a:xfrm>
            <a:off x="1144819" y="3309220"/>
            <a:ext cx="734700" cy="7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265" name="Google Shape;265;p37"/>
          <p:cNvSpPr txBox="1">
            <a:spLocks noGrp="1"/>
          </p:cNvSpPr>
          <p:nvPr>
            <p:ph type="subTitle" idx="15"/>
          </p:nvPr>
        </p:nvSpPr>
        <p:spPr>
          <a:xfrm>
            <a:off x="1871568" y="3480087"/>
            <a:ext cx="3853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Avaliação</a:t>
            </a:r>
            <a:r>
              <a:rPr lang="en" dirty="0"/>
              <a:t> + </a:t>
            </a:r>
            <a:r>
              <a:rPr lang="en" dirty="0" err="1"/>
              <a:t>Planeamento</a:t>
            </a:r>
            <a:endParaRPr dirty="0"/>
          </a:p>
        </p:txBody>
      </p:sp>
      <p:sp>
        <p:nvSpPr>
          <p:cNvPr id="11" name="Google Shape;264;p37">
            <a:extLst>
              <a:ext uri="{FF2B5EF4-FFF2-40B4-BE49-F238E27FC236}">
                <a16:creationId xmlns:a16="http://schemas.microsoft.com/office/drawing/2014/main" id="{985A83C5-0976-1CC1-026B-52D4F123A145}"/>
              </a:ext>
            </a:extLst>
          </p:cNvPr>
          <p:cNvSpPr txBox="1">
            <a:spLocks/>
          </p:cNvSpPr>
          <p:nvPr/>
        </p:nvSpPr>
        <p:spPr>
          <a:xfrm>
            <a:off x="1168672" y="4004230"/>
            <a:ext cx="734700" cy="7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Narrow"/>
              <a:buNone/>
              <a:defRPr sz="3000" b="1" i="0" u="none" strike="noStrike" cap="none">
                <a:solidFill>
                  <a:schemeClr val="accent3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Narrow"/>
              <a:buNone/>
              <a:defRPr sz="3000" b="1" i="0" u="none" strike="noStrike" cap="none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Narrow"/>
              <a:buNone/>
              <a:defRPr sz="3000" b="1" i="0" u="none" strike="noStrike" cap="none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Narrow"/>
              <a:buNone/>
              <a:defRPr sz="3000" b="1" i="0" u="none" strike="noStrike" cap="none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Narrow"/>
              <a:buNone/>
              <a:defRPr sz="3000" b="1" i="0" u="none" strike="noStrike" cap="none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Narrow"/>
              <a:buNone/>
              <a:defRPr sz="3000" b="1" i="0" u="none" strike="noStrike" cap="none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Narrow"/>
              <a:buNone/>
              <a:defRPr sz="3000" b="1" i="0" u="none" strike="noStrike" cap="none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Narrow"/>
              <a:buNone/>
              <a:defRPr sz="3000" b="1" i="0" u="none" strike="noStrike" cap="none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Narrow"/>
              <a:buNone/>
              <a:defRPr sz="3000" b="1" i="0" u="none" strike="noStrike" cap="none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9pPr>
          </a:lstStyle>
          <a:p>
            <a:r>
              <a:rPr lang="en" dirty="0"/>
              <a:t>05</a:t>
            </a:r>
          </a:p>
        </p:txBody>
      </p:sp>
      <p:sp>
        <p:nvSpPr>
          <p:cNvPr id="12" name="Google Shape;265;p37">
            <a:extLst>
              <a:ext uri="{FF2B5EF4-FFF2-40B4-BE49-F238E27FC236}">
                <a16:creationId xmlns:a16="http://schemas.microsoft.com/office/drawing/2014/main" id="{0F57778F-0123-8218-CCED-98F1CE66E46A}"/>
              </a:ext>
            </a:extLst>
          </p:cNvPr>
          <p:cNvSpPr txBox="1">
            <a:spLocks/>
          </p:cNvSpPr>
          <p:nvPr/>
        </p:nvSpPr>
        <p:spPr>
          <a:xfrm>
            <a:off x="1879519" y="4179172"/>
            <a:ext cx="38535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/>
            <a:r>
              <a:rPr lang="en-GB" dirty="0" err="1"/>
              <a:t>Conclusão</a:t>
            </a:r>
            <a:endParaRPr lang="en-GB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1CE5176-32C1-0C39-ADD7-422709FC4E91}"/>
              </a:ext>
            </a:extLst>
          </p:cNvPr>
          <p:cNvSpPr txBox="1"/>
          <p:nvPr/>
        </p:nvSpPr>
        <p:spPr>
          <a:xfrm>
            <a:off x="8735260" y="4760844"/>
            <a:ext cx="23356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3968A015-BBA9-E34C-BBB3-9E89A737AE1D}" type="slidenum">
              <a:rPr lang="en-PT" smtClean="0">
                <a:solidFill>
                  <a:schemeClr val="tx1"/>
                </a:solidFill>
                <a:latin typeface="Barlow" pitchFamily="2" charset="77"/>
              </a:rPr>
              <a:t>2</a:t>
            </a:fld>
            <a:endParaRPr lang="en-PT" dirty="0">
              <a:solidFill>
                <a:schemeClr val="tx1"/>
              </a:solidFill>
              <a:latin typeface="Barlow" pitchFamily="2" charset="77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Grafo</a:t>
            </a:r>
            <a:r>
              <a:rPr lang="en" dirty="0"/>
              <a:t> Simples com Queries </a:t>
            </a:r>
            <a:r>
              <a:rPr lang="en" dirty="0" err="1"/>
              <a:t>Complexas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0BC1849-8E06-C508-2F34-34E78BF5C37B}"/>
              </a:ext>
            </a:extLst>
          </p:cNvPr>
          <p:cNvSpPr txBox="1"/>
          <p:nvPr/>
        </p:nvSpPr>
        <p:spPr>
          <a:xfrm>
            <a:off x="8735260" y="4760844"/>
            <a:ext cx="23356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3968A015-BBA9-E34C-BBB3-9E89A737AE1D}" type="slidenum">
              <a:rPr lang="en-PT" smtClean="0">
                <a:solidFill>
                  <a:schemeClr val="tx1"/>
                </a:solidFill>
                <a:latin typeface="Barlow" pitchFamily="2" charset="77"/>
              </a:rPr>
              <a:t>20</a:t>
            </a:fld>
            <a:endParaRPr lang="en-PT" dirty="0">
              <a:solidFill>
                <a:schemeClr val="tx1"/>
              </a:solidFill>
              <a:latin typeface="Barlow" pitchFamily="2" charset="77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36EEA16A-5388-D483-DCDF-AC96ABF6AF49}"/>
              </a:ext>
            </a:extLst>
          </p:cNvPr>
          <p:cNvSpPr txBox="1">
            <a:spLocks/>
          </p:cNvSpPr>
          <p:nvPr/>
        </p:nvSpPr>
        <p:spPr>
          <a:xfrm>
            <a:off x="-69609" y="1746651"/>
            <a:ext cx="5124209" cy="2605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882650" lvl="1" indent="-285750" algn="l">
              <a:buFont typeface="Arial" panose="020B0604020202020204" pitchFamily="34" charset="0"/>
              <a:buChar char="•"/>
            </a:pPr>
            <a:r>
              <a:rPr lang="en-GB" dirty="0" err="1">
                <a:solidFill>
                  <a:schemeClr val="tx1"/>
                </a:solidFill>
                <a:latin typeface="Barlow" pitchFamily="2" charset="77"/>
              </a:rPr>
              <a:t>Introdução</a:t>
            </a:r>
            <a:r>
              <a:rPr lang="en-GB" dirty="0">
                <a:solidFill>
                  <a:schemeClr val="tx1"/>
                </a:solidFill>
                <a:latin typeface="Barlow" pitchFamily="2" charset="77"/>
              </a:rPr>
              <a:t> de </a:t>
            </a:r>
            <a:r>
              <a:rPr lang="en-GB" dirty="0" err="1">
                <a:solidFill>
                  <a:schemeClr val="tx1"/>
                </a:solidFill>
                <a:latin typeface="Barlow" pitchFamily="2" charset="77"/>
              </a:rPr>
              <a:t>novos</a:t>
            </a:r>
            <a:r>
              <a:rPr lang="en-GB" dirty="0">
                <a:solidFill>
                  <a:schemeClr val="tx1"/>
                </a:solidFill>
                <a:latin typeface="Barlow" pitchFamily="2" charset="77"/>
              </a:rPr>
              <a:t> </a:t>
            </a:r>
            <a:r>
              <a:rPr lang="en-GB" dirty="0" err="1">
                <a:solidFill>
                  <a:schemeClr val="tx1"/>
                </a:solidFill>
                <a:latin typeface="Barlow" pitchFamily="2" charset="77"/>
              </a:rPr>
              <a:t>nós</a:t>
            </a:r>
            <a:r>
              <a:rPr lang="en-GB" dirty="0">
                <a:solidFill>
                  <a:schemeClr val="tx1"/>
                </a:solidFill>
                <a:latin typeface="Barlow" pitchFamily="2" charset="77"/>
              </a:rPr>
              <a:t>:</a:t>
            </a:r>
          </a:p>
          <a:p>
            <a:pPr marL="596900" lvl="1" indent="0" algn="l"/>
            <a:endParaRPr lang="en-GB" dirty="0">
              <a:solidFill>
                <a:schemeClr val="tx1"/>
              </a:solidFill>
              <a:latin typeface="Barlow" pitchFamily="2" charset="77"/>
            </a:endParaRPr>
          </a:p>
          <a:p>
            <a:pPr marL="1339850" lvl="2" indent="-285750" algn="l">
              <a:buFont typeface="Arial" panose="020B0604020202020204" pitchFamily="34" charset="0"/>
              <a:buChar char="•"/>
            </a:pPr>
            <a:r>
              <a:rPr lang="en-GB" dirty="0" err="1">
                <a:solidFill>
                  <a:schemeClr val="tx1"/>
                </a:solidFill>
                <a:latin typeface="Barlow" pitchFamily="2" charset="77"/>
              </a:rPr>
              <a:t>Nós</a:t>
            </a:r>
            <a:r>
              <a:rPr lang="en-GB" dirty="0">
                <a:solidFill>
                  <a:schemeClr val="tx1"/>
                </a:solidFill>
                <a:latin typeface="Barlow" pitchFamily="2" charset="77"/>
              </a:rPr>
              <a:t> de </a:t>
            </a:r>
            <a:r>
              <a:rPr lang="en-GB" dirty="0" err="1">
                <a:solidFill>
                  <a:schemeClr val="tx1"/>
                </a:solidFill>
                <a:latin typeface="Barlow" pitchFamily="2" charset="77"/>
              </a:rPr>
              <a:t>retorno</a:t>
            </a:r>
            <a:endParaRPr lang="en-GB" dirty="0">
              <a:solidFill>
                <a:schemeClr val="tx1"/>
              </a:solidFill>
              <a:latin typeface="Barlow" pitchFamily="2" charset="77"/>
            </a:endParaRPr>
          </a:p>
          <a:p>
            <a:pPr marL="1054100" lvl="2" indent="0" algn="l"/>
            <a:endParaRPr lang="en-GB" dirty="0">
              <a:solidFill>
                <a:schemeClr val="tx1"/>
              </a:solidFill>
              <a:latin typeface="Barlow" pitchFamily="2" charset="77"/>
            </a:endParaRPr>
          </a:p>
          <a:p>
            <a:pPr marL="1054100" lvl="2" indent="0" algn="l"/>
            <a:endParaRPr lang="en-GB" dirty="0">
              <a:solidFill>
                <a:schemeClr val="tx1"/>
              </a:solidFill>
              <a:latin typeface="Barlow" pitchFamily="2" charset="77"/>
            </a:endParaRPr>
          </a:p>
          <a:p>
            <a:pPr marL="1339850" lvl="2" indent="-285750" algn="l">
              <a:buFont typeface="Arial" panose="020B0604020202020204" pitchFamily="34" charset="0"/>
              <a:buChar char="•"/>
            </a:pPr>
            <a:endParaRPr lang="en-GB" dirty="0">
              <a:solidFill>
                <a:schemeClr val="tx1"/>
              </a:solidFill>
              <a:latin typeface="Barlow" pitchFamily="2" charset="77"/>
            </a:endParaRPr>
          </a:p>
          <a:p>
            <a:pPr marL="1339850" lvl="2" indent="-285750" algn="l">
              <a:buFont typeface="Arial" panose="020B0604020202020204" pitchFamily="34" charset="0"/>
              <a:buChar char="•"/>
            </a:pPr>
            <a:endParaRPr lang="en-GB" dirty="0">
              <a:solidFill>
                <a:schemeClr val="tx1"/>
              </a:solidFill>
              <a:latin typeface="Barlow" pitchFamily="2" charset="77"/>
            </a:endParaRPr>
          </a:p>
          <a:p>
            <a:pPr marL="882650" lvl="1" indent="-285750" algn="l">
              <a:buFont typeface="Arial" panose="020B0604020202020204" pitchFamily="34" charset="0"/>
              <a:buChar char="•"/>
            </a:pPr>
            <a:r>
              <a:rPr lang="en-GB" dirty="0" err="1">
                <a:solidFill>
                  <a:schemeClr val="tx1"/>
                </a:solidFill>
                <a:latin typeface="Barlow" pitchFamily="2" charset="77"/>
              </a:rPr>
              <a:t>Introdução</a:t>
            </a:r>
            <a:r>
              <a:rPr lang="en-GB" dirty="0">
                <a:solidFill>
                  <a:schemeClr val="tx1"/>
                </a:solidFill>
                <a:latin typeface="Barlow" pitchFamily="2" charset="77"/>
              </a:rPr>
              <a:t> de </a:t>
            </a:r>
            <a:r>
              <a:rPr lang="en-GB" dirty="0" err="1">
                <a:solidFill>
                  <a:schemeClr val="tx1"/>
                </a:solidFill>
                <a:latin typeface="Barlow" pitchFamily="2" charset="77"/>
              </a:rPr>
              <a:t>novos</a:t>
            </a:r>
            <a:r>
              <a:rPr lang="en-GB" dirty="0">
                <a:solidFill>
                  <a:schemeClr val="tx1"/>
                </a:solidFill>
                <a:latin typeface="Barlow" pitchFamily="2" charset="77"/>
              </a:rPr>
              <a:t> </a:t>
            </a:r>
            <a:r>
              <a:rPr lang="en-GB" dirty="0" err="1">
                <a:solidFill>
                  <a:schemeClr val="tx1"/>
                </a:solidFill>
                <a:latin typeface="Barlow" pitchFamily="2" charset="77"/>
              </a:rPr>
              <a:t>arcos</a:t>
            </a:r>
            <a:r>
              <a:rPr lang="en-GB" dirty="0">
                <a:solidFill>
                  <a:schemeClr val="tx1"/>
                </a:solidFill>
                <a:latin typeface="Barlow" pitchFamily="2" charset="77"/>
              </a:rPr>
              <a:t>:</a:t>
            </a:r>
          </a:p>
          <a:p>
            <a:pPr marL="596900" lvl="1" indent="0" algn="l"/>
            <a:endParaRPr lang="en-GB" dirty="0">
              <a:solidFill>
                <a:schemeClr val="tx1"/>
              </a:solidFill>
              <a:latin typeface="Barlow" pitchFamily="2" charset="77"/>
            </a:endParaRPr>
          </a:p>
          <a:p>
            <a:pPr marL="1339850" lvl="2" indent="-285750" algn="l">
              <a:buFont typeface="Arial" panose="020B0604020202020204" pitchFamily="34" charset="0"/>
              <a:buChar char="•"/>
            </a:pPr>
            <a:r>
              <a:rPr lang="en-GB" dirty="0" err="1">
                <a:solidFill>
                  <a:schemeClr val="tx1"/>
                </a:solidFill>
                <a:latin typeface="Barlow" pitchFamily="2" charset="77"/>
              </a:rPr>
              <a:t>Arcos</a:t>
            </a:r>
            <a:r>
              <a:rPr lang="en-GB" dirty="0">
                <a:solidFill>
                  <a:schemeClr val="tx1"/>
                </a:solidFill>
                <a:latin typeface="Barlow" pitchFamily="2" charset="77"/>
              </a:rPr>
              <a:t> de </a:t>
            </a:r>
            <a:r>
              <a:rPr lang="en-GB" dirty="0" err="1">
                <a:solidFill>
                  <a:schemeClr val="tx1"/>
                </a:solidFill>
                <a:latin typeface="Barlow" pitchFamily="2" charset="77"/>
              </a:rPr>
              <a:t>retorno</a:t>
            </a:r>
            <a:endParaRPr lang="en-GB" dirty="0">
              <a:solidFill>
                <a:schemeClr val="tx1"/>
              </a:solidFill>
              <a:latin typeface="Barlow" pitchFamily="2" charset="77"/>
            </a:endParaRPr>
          </a:p>
          <a:p>
            <a:pPr marL="1054100" lvl="2" indent="0" algn="l"/>
            <a:endParaRPr lang="en-GB" dirty="0">
              <a:solidFill>
                <a:schemeClr val="tx1"/>
              </a:solidFill>
              <a:latin typeface="Barlow" pitchFamily="2" charset="77"/>
            </a:endParaRPr>
          </a:p>
          <a:p>
            <a:pPr marL="1339850" lvl="2" indent="-285750" algn="l">
              <a:buFont typeface="Arial" panose="020B0604020202020204" pitchFamily="34" charset="0"/>
              <a:buChar char="•"/>
            </a:pPr>
            <a:r>
              <a:rPr lang="en-GB" dirty="0" err="1">
                <a:solidFill>
                  <a:schemeClr val="tx1"/>
                </a:solidFill>
                <a:latin typeface="Barlow" pitchFamily="2" charset="77"/>
              </a:rPr>
              <a:t>Arcos</a:t>
            </a:r>
            <a:r>
              <a:rPr lang="en-GB" dirty="0">
                <a:solidFill>
                  <a:schemeClr val="tx1"/>
                </a:solidFill>
                <a:latin typeface="Barlow" pitchFamily="2" charset="77"/>
              </a:rPr>
              <a:t> de </a:t>
            </a:r>
            <a:r>
              <a:rPr lang="en-GB" dirty="0" err="1">
                <a:solidFill>
                  <a:schemeClr val="tx1"/>
                </a:solidFill>
                <a:latin typeface="Barlow" pitchFamily="2" charset="77"/>
              </a:rPr>
              <a:t>argumento</a:t>
            </a:r>
            <a:endParaRPr lang="en-GB" dirty="0">
              <a:solidFill>
                <a:schemeClr val="tx1"/>
              </a:solidFill>
              <a:latin typeface="Barlow" pitchFamily="2" charset="77"/>
            </a:endParaRPr>
          </a:p>
          <a:p>
            <a:pPr lvl="1" algn="l">
              <a:buFont typeface="Arial" panose="020B0604020202020204" pitchFamily="34" charset="0"/>
              <a:buChar char="•"/>
            </a:pPr>
            <a:endParaRPr lang="en-GB" dirty="0">
              <a:solidFill>
                <a:srgbClr val="D1D5DB"/>
              </a:solidFill>
              <a:latin typeface="Barlow" pitchFamily="2" charset="77"/>
            </a:endParaRPr>
          </a:p>
          <a:p>
            <a:pPr lvl="1" algn="l">
              <a:buFont typeface="Arial" panose="020B0604020202020204" pitchFamily="34" charset="0"/>
              <a:buChar char="•"/>
            </a:pPr>
            <a:endParaRPr lang="en-GB" dirty="0">
              <a:solidFill>
                <a:srgbClr val="D1D5DB"/>
              </a:solidFill>
              <a:latin typeface="Barlow" pitchFamily="2" charset="77"/>
            </a:endParaRPr>
          </a:p>
          <a:p>
            <a:pPr lvl="1" algn="l">
              <a:buFont typeface="Arial" panose="020B0604020202020204" pitchFamily="34" charset="0"/>
              <a:buChar char="•"/>
            </a:pPr>
            <a:endParaRPr lang="en-PT" dirty="0">
              <a:latin typeface="Barlow" pitchFamily="2" charset="77"/>
            </a:endParaRP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39EFF62B-B50E-32A3-75F3-953A858874F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653279" y="1170682"/>
            <a:ext cx="3648629" cy="3437342"/>
          </a:xfrm>
          <a:prstGeom prst="rect">
            <a:avLst/>
          </a:prstGeom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2941138-6A97-A4EB-E995-67BAA6E43821}"/>
              </a:ext>
            </a:extLst>
          </p:cNvPr>
          <p:cNvCxnSpPr/>
          <p:nvPr/>
        </p:nvCxnSpPr>
        <p:spPr>
          <a:xfrm>
            <a:off x="6085840" y="3220720"/>
            <a:ext cx="0" cy="20828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6CC7BE9-BDEE-7202-D13F-81DCD89B98A9}"/>
              </a:ext>
            </a:extLst>
          </p:cNvPr>
          <p:cNvCxnSpPr>
            <a:cxnSpLocks/>
          </p:cNvCxnSpPr>
          <p:nvPr/>
        </p:nvCxnSpPr>
        <p:spPr>
          <a:xfrm flipH="1">
            <a:off x="5054600" y="2247484"/>
            <a:ext cx="28294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2F2470A-794D-3262-0374-AC9554F14DD0}"/>
              </a:ext>
            </a:extLst>
          </p:cNvPr>
          <p:cNvCxnSpPr>
            <a:cxnSpLocks/>
          </p:cNvCxnSpPr>
          <p:nvPr/>
        </p:nvCxnSpPr>
        <p:spPr>
          <a:xfrm>
            <a:off x="6207760" y="2263449"/>
            <a:ext cx="0" cy="25741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256AE85-9A86-E9F1-1BD6-916FF5BBB60D}"/>
              </a:ext>
            </a:extLst>
          </p:cNvPr>
          <p:cNvCxnSpPr>
            <a:cxnSpLocks/>
          </p:cNvCxnSpPr>
          <p:nvPr/>
        </p:nvCxnSpPr>
        <p:spPr>
          <a:xfrm>
            <a:off x="5054600" y="2247484"/>
            <a:ext cx="0" cy="97323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C0CA966-2AE8-A7F8-4704-3681CA3A6BC1}"/>
              </a:ext>
            </a:extLst>
          </p:cNvPr>
          <p:cNvCxnSpPr>
            <a:cxnSpLocks/>
          </p:cNvCxnSpPr>
          <p:nvPr/>
        </p:nvCxnSpPr>
        <p:spPr>
          <a:xfrm>
            <a:off x="5054600" y="3220720"/>
            <a:ext cx="102616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112B692-F789-9409-F427-95C5EA753623}"/>
              </a:ext>
            </a:extLst>
          </p:cNvPr>
          <p:cNvSpPr txBox="1"/>
          <p:nvPr/>
        </p:nvSpPr>
        <p:spPr>
          <a:xfrm>
            <a:off x="4796818" y="3192668"/>
            <a:ext cx="68426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600" dirty="0">
                <a:solidFill>
                  <a:srgbClr val="FF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ARG(bar.g.a)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8A9B94B-CF5C-388E-34E2-2863025454B6}"/>
              </a:ext>
            </a:extLst>
          </p:cNvPr>
          <p:cNvSpPr txBox="1"/>
          <p:nvPr/>
        </p:nvSpPr>
        <p:spPr>
          <a:xfrm>
            <a:off x="5643532" y="2263449"/>
            <a:ext cx="69346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600" dirty="0">
                <a:solidFill>
                  <a:srgbClr val="FF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ARG(bar.f.b)</a:t>
            </a:r>
          </a:p>
        </p:txBody>
      </p:sp>
      <p:sp>
        <p:nvSpPr>
          <p:cNvPr id="53" name="Right Arrow 52">
            <a:extLst>
              <a:ext uri="{FF2B5EF4-FFF2-40B4-BE49-F238E27FC236}">
                <a16:creationId xmlns:a16="http://schemas.microsoft.com/office/drawing/2014/main" id="{10FB6ADD-47E4-540F-E059-B3ECCC6A16E3}"/>
              </a:ext>
            </a:extLst>
          </p:cNvPr>
          <p:cNvSpPr/>
          <p:nvPr/>
        </p:nvSpPr>
        <p:spPr>
          <a:xfrm>
            <a:off x="4681577" y="3049259"/>
            <a:ext cx="341701" cy="81023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 dirty="0"/>
          </a:p>
        </p:txBody>
      </p:sp>
      <p:sp>
        <p:nvSpPr>
          <p:cNvPr id="54" name="Right Arrow 53">
            <a:extLst>
              <a:ext uri="{FF2B5EF4-FFF2-40B4-BE49-F238E27FC236}">
                <a16:creationId xmlns:a16="http://schemas.microsoft.com/office/drawing/2014/main" id="{11D7E875-9609-0F4C-8973-82E9DC192671}"/>
              </a:ext>
            </a:extLst>
          </p:cNvPr>
          <p:cNvSpPr/>
          <p:nvPr/>
        </p:nvSpPr>
        <p:spPr>
          <a:xfrm rot="10800000">
            <a:off x="6264600" y="2299881"/>
            <a:ext cx="341701" cy="81023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 dirty="0"/>
          </a:p>
        </p:txBody>
      </p:sp>
      <p:pic>
        <p:nvPicPr>
          <p:cNvPr id="30" name="Picture 29" descr="A red rectangular sign with black numbers&#10;&#10;Description automatically generated">
            <a:extLst>
              <a:ext uri="{FF2B5EF4-FFF2-40B4-BE49-F238E27FC236}">
                <a16:creationId xmlns:a16="http://schemas.microsoft.com/office/drawing/2014/main" id="{B04BFF9C-C544-2260-D02D-541DB9E503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2110" y="2735465"/>
            <a:ext cx="713690" cy="161492"/>
          </a:xfrm>
          <a:prstGeom prst="rect">
            <a:avLst/>
          </a:prstGeom>
        </p:spPr>
      </p:pic>
      <p:pic>
        <p:nvPicPr>
          <p:cNvPr id="32" name="Picture 31" descr="A red rectangular object with black letters&#10;&#10;Description automatically generated">
            <a:extLst>
              <a:ext uri="{FF2B5EF4-FFF2-40B4-BE49-F238E27FC236}">
                <a16:creationId xmlns:a16="http://schemas.microsoft.com/office/drawing/2014/main" id="{634BDBA6-A26F-81D4-2512-F200931A04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42110" y="4026161"/>
            <a:ext cx="713690" cy="147836"/>
          </a:xfrm>
          <a:prstGeom prst="rect">
            <a:avLst/>
          </a:prstGeom>
        </p:spPr>
      </p:pic>
      <p:sp>
        <p:nvSpPr>
          <p:cNvPr id="33" name="Oval 32">
            <a:extLst>
              <a:ext uri="{FF2B5EF4-FFF2-40B4-BE49-F238E27FC236}">
                <a16:creationId xmlns:a16="http://schemas.microsoft.com/office/drawing/2014/main" id="{C3258A4B-DBDE-B177-1AE2-65E65ABD96D7}"/>
              </a:ext>
            </a:extLst>
          </p:cNvPr>
          <p:cNvSpPr/>
          <p:nvPr/>
        </p:nvSpPr>
        <p:spPr>
          <a:xfrm>
            <a:off x="7171764" y="2698793"/>
            <a:ext cx="854381" cy="247152"/>
          </a:xfrm>
          <a:prstGeom prst="ellipse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D8A2953F-9B5B-847C-3009-46018B1C26CB}"/>
              </a:ext>
            </a:extLst>
          </p:cNvPr>
          <p:cNvSpPr/>
          <p:nvPr/>
        </p:nvSpPr>
        <p:spPr>
          <a:xfrm>
            <a:off x="7165977" y="3976503"/>
            <a:ext cx="854381" cy="247152"/>
          </a:xfrm>
          <a:prstGeom prst="ellipse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1D1A72F-F3E4-AB8E-3A04-B4E8EFE75C71}"/>
              </a:ext>
            </a:extLst>
          </p:cNvPr>
          <p:cNvCxnSpPr>
            <a:cxnSpLocks/>
          </p:cNvCxnSpPr>
          <p:nvPr/>
        </p:nvCxnSpPr>
        <p:spPr>
          <a:xfrm>
            <a:off x="7955800" y="2299881"/>
            <a:ext cx="0" cy="435584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6B426CF3-BF98-8BA2-2383-1A2F8C8035BB}"/>
              </a:ext>
            </a:extLst>
          </p:cNvPr>
          <p:cNvSpPr txBox="1"/>
          <p:nvPr/>
        </p:nvSpPr>
        <p:spPr>
          <a:xfrm>
            <a:off x="7659136" y="2352635"/>
            <a:ext cx="48845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600" dirty="0">
                <a:solidFill>
                  <a:srgbClr val="92D05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DEP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EEE8065-352C-CE0F-FFCB-99C9B38DDD69}"/>
              </a:ext>
            </a:extLst>
          </p:cNvPr>
          <p:cNvCxnSpPr>
            <a:cxnSpLocks/>
          </p:cNvCxnSpPr>
          <p:nvPr/>
        </p:nvCxnSpPr>
        <p:spPr>
          <a:xfrm flipH="1">
            <a:off x="5616550" y="3495554"/>
            <a:ext cx="19185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E7A0802F-859C-6F71-2E5B-B18F4F0F86D4}"/>
              </a:ext>
            </a:extLst>
          </p:cNvPr>
          <p:cNvCxnSpPr>
            <a:cxnSpLocks/>
          </p:cNvCxnSpPr>
          <p:nvPr/>
        </p:nvCxnSpPr>
        <p:spPr>
          <a:xfrm flipH="1" flipV="1">
            <a:off x="5616550" y="2592490"/>
            <a:ext cx="134066" cy="525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C2AC80F9-0CB3-34A5-1B86-A50E7A4AD293}"/>
              </a:ext>
            </a:extLst>
          </p:cNvPr>
          <p:cNvSpPr txBox="1"/>
          <p:nvPr/>
        </p:nvSpPr>
        <p:spPr>
          <a:xfrm>
            <a:off x="5525018" y="2631698"/>
            <a:ext cx="507995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400" dirty="0">
                <a:solidFill>
                  <a:srgbClr val="FF0000"/>
                </a:solidFill>
              </a:rPr>
              <a:t>RET(bar.f)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8F00395-45DE-4DF9-B186-F83B36707EA5}"/>
              </a:ext>
            </a:extLst>
          </p:cNvPr>
          <p:cNvSpPr txBox="1"/>
          <p:nvPr/>
        </p:nvSpPr>
        <p:spPr>
          <a:xfrm>
            <a:off x="5508428" y="3553688"/>
            <a:ext cx="65335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600" dirty="0">
                <a:solidFill>
                  <a:srgbClr val="FF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RET(bar.g)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7AA62497-09AA-1A07-72D2-84705A336885}"/>
              </a:ext>
            </a:extLst>
          </p:cNvPr>
          <p:cNvSpPr/>
          <p:nvPr/>
        </p:nvSpPr>
        <p:spPr>
          <a:xfrm>
            <a:off x="5571715" y="2498469"/>
            <a:ext cx="329481" cy="27647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000EEB30-BC97-597A-FE51-EAFE67A191FD}"/>
              </a:ext>
            </a:extLst>
          </p:cNvPr>
          <p:cNvSpPr/>
          <p:nvPr/>
        </p:nvSpPr>
        <p:spPr>
          <a:xfrm>
            <a:off x="5567679" y="3351008"/>
            <a:ext cx="465333" cy="424871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262" name="Rectangle 261">
            <a:extLst>
              <a:ext uri="{FF2B5EF4-FFF2-40B4-BE49-F238E27FC236}">
                <a16:creationId xmlns:a16="http://schemas.microsoft.com/office/drawing/2014/main" id="{D2BC1386-912C-CAC2-41AE-2CC08F2DB1D9}"/>
              </a:ext>
            </a:extLst>
          </p:cNvPr>
          <p:cNvSpPr/>
          <p:nvPr/>
        </p:nvSpPr>
        <p:spPr>
          <a:xfrm>
            <a:off x="5721150" y="1574358"/>
            <a:ext cx="53506" cy="172293"/>
          </a:xfrm>
          <a:prstGeom prst="rect">
            <a:avLst/>
          </a:prstGeom>
          <a:solidFill>
            <a:srgbClr val="FF0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 dirty="0"/>
          </a:p>
        </p:txBody>
      </p:sp>
      <p:sp>
        <p:nvSpPr>
          <p:cNvPr id="263" name="Rectangle 262">
            <a:extLst>
              <a:ext uri="{FF2B5EF4-FFF2-40B4-BE49-F238E27FC236}">
                <a16:creationId xmlns:a16="http://schemas.microsoft.com/office/drawing/2014/main" id="{AC81572D-33F5-F991-2122-A5CA8C879848}"/>
              </a:ext>
            </a:extLst>
          </p:cNvPr>
          <p:cNvSpPr/>
          <p:nvPr/>
        </p:nvSpPr>
        <p:spPr>
          <a:xfrm rot="16200000">
            <a:off x="5241993" y="1686752"/>
            <a:ext cx="45719" cy="282945"/>
          </a:xfrm>
          <a:prstGeom prst="rect">
            <a:avLst/>
          </a:prstGeom>
          <a:solidFill>
            <a:srgbClr val="FF0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 dirty="0"/>
          </a:p>
        </p:txBody>
      </p:sp>
      <p:sp>
        <p:nvSpPr>
          <p:cNvPr id="264" name="Rectangle 263">
            <a:extLst>
              <a:ext uri="{FF2B5EF4-FFF2-40B4-BE49-F238E27FC236}">
                <a16:creationId xmlns:a16="http://schemas.microsoft.com/office/drawing/2014/main" id="{03D053D2-4052-CC66-25D8-3A363BA63653}"/>
              </a:ext>
            </a:extLst>
          </p:cNvPr>
          <p:cNvSpPr/>
          <p:nvPr/>
        </p:nvSpPr>
        <p:spPr>
          <a:xfrm rot="10800000">
            <a:off x="5123379" y="1819014"/>
            <a:ext cx="45719" cy="399120"/>
          </a:xfrm>
          <a:prstGeom prst="rect">
            <a:avLst/>
          </a:prstGeom>
          <a:solidFill>
            <a:srgbClr val="FF0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 dirty="0"/>
          </a:p>
        </p:txBody>
      </p:sp>
      <p:sp>
        <p:nvSpPr>
          <p:cNvPr id="265" name="Rectangle 264">
            <a:extLst>
              <a:ext uri="{FF2B5EF4-FFF2-40B4-BE49-F238E27FC236}">
                <a16:creationId xmlns:a16="http://schemas.microsoft.com/office/drawing/2014/main" id="{C05DBD5C-A81A-3C66-C9FA-0D6608B4C1E5}"/>
              </a:ext>
            </a:extLst>
          </p:cNvPr>
          <p:cNvSpPr/>
          <p:nvPr/>
        </p:nvSpPr>
        <p:spPr>
          <a:xfrm rot="16200000">
            <a:off x="5207602" y="2088618"/>
            <a:ext cx="45719" cy="214165"/>
          </a:xfrm>
          <a:prstGeom prst="rect">
            <a:avLst/>
          </a:prstGeom>
          <a:solidFill>
            <a:srgbClr val="FF0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 dirty="0"/>
          </a:p>
        </p:txBody>
      </p:sp>
      <p:sp>
        <p:nvSpPr>
          <p:cNvPr id="266" name="Rectangle 265">
            <a:extLst>
              <a:ext uri="{FF2B5EF4-FFF2-40B4-BE49-F238E27FC236}">
                <a16:creationId xmlns:a16="http://schemas.microsoft.com/office/drawing/2014/main" id="{A61B74F1-9614-8E8A-F260-9403EEFA4E35}"/>
              </a:ext>
            </a:extLst>
          </p:cNvPr>
          <p:cNvSpPr/>
          <p:nvPr/>
        </p:nvSpPr>
        <p:spPr>
          <a:xfrm rot="16200000">
            <a:off x="5173211" y="2116651"/>
            <a:ext cx="45719" cy="282945"/>
          </a:xfrm>
          <a:prstGeom prst="rect">
            <a:avLst/>
          </a:prstGeom>
          <a:solidFill>
            <a:srgbClr val="FF0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 dirty="0"/>
          </a:p>
        </p:txBody>
      </p:sp>
      <p:sp>
        <p:nvSpPr>
          <p:cNvPr id="267" name="Rectangle 266">
            <a:extLst>
              <a:ext uri="{FF2B5EF4-FFF2-40B4-BE49-F238E27FC236}">
                <a16:creationId xmlns:a16="http://schemas.microsoft.com/office/drawing/2014/main" id="{8FE024A6-09EE-C7A1-C489-3D3BF607EF46}"/>
              </a:ext>
            </a:extLst>
          </p:cNvPr>
          <p:cNvSpPr/>
          <p:nvPr/>
        </p:nvSpPr>
        <p:spPr>
          <a:xfrm rot="10800000">
            <a:off x="5044092" y="2237584"/>
            <a:ext cx="45719" cy="983134"/>
          </a:xfrm>
          <a:prstGeom prst="rect">
            <a:avLst/>
          </a:prstGeom>
          <a:solidFill>
            <a:srgbClr val="FF0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 dirty="0"/>
          </a:p>
        </p:txBody>
      </p:sp>
      <p:sp>
        <p:nvSpPr>
          <p:cNvPr id="268" name="Rectangle 267">
            <a:extLst>
              <a:ext uri="{FF2B5EF4-FFF2-40B4-BE49-F238E27FC236}">
                <a16:creationId xmlns:a16="http://schemas.microsoft.com/office/drawing/2014/main" id="{F1636CD1-2585-BFB3-DDC5-1999A08CE233}"/>
              </a:ext>
            </a:extLst>
          </p:cNvPr>
          <p:cNvSpPr/>
          <p:nvPr/>
        </p:nvSpPr>
        <p:spPr>
          <a:xfrm rot="16200000">
            <a:off x="5554969" y="2693045"/>
            <a:ext cx="45719" cy="1067475"/>
          </a:xfrm>
          <a:prstGeom prst="rect">
            <a:avLst/>
          </a:prstGeom>
          <a:solidFill>
            <a:srgbClr val="FF0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 dirty="0"/>
          </a:p>
        </p:txBody>
      </p:sp>
      <p:sp>
        <p:nvSpPr>
          <p:cNvPr id="269" name="Rectangle 268">
            <a:extLst>
              <a:ext uri="{FF2B5EF4-FFF2-40B4-BE49-F238E27FC236}">
                <a16:creationId xmlns:a16="http://schemas.microsoft.com/office/drawing/2014/main" id="{15737842-9E76-28D4-28F4-879771DAA899}"/>
              </a:ext>
            </a:extLst>
          </p:cNvPr>
          <p:cNvSpPr/>
          <p:nvPr/>
        </p:nvSpPr>
        <p:spPr>
          <a:xfrm rot="10800000">
            <a:off x="6059808" y="3231909"/>
            <a:ext cx="51757" cy="196439"/>
          </a:xfrm>
          <a:prstGeom prst="rect">
            <a:avLst/>
          </a:prstGeom>
          <a:solidFill>
            <a:srgbClr val="FF0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 dirty="0"/>
          </a:p>
        </p:txBody>
      </p:sp>
      <p:sp>
        <p:nvSpPr>
          <p:cNvPr id="275" name="Rectangle 274">
            <a:extLst>
              <a:ext uri="{FF2B5EF4-FFF2-40B4-BE49-F238E27FC236}">
                <a16:creationId xmlns:a16="http://schemas.microsoft.com/office/drawing/2014/main" id="{40FE787E-D807-8837-2206-3936A8D9E76F}"/>
              </a:ext>
            </a:extLst>
          </p:cNvPr>
          <p:cNvSpPr/>
          <p:nvPr/>
        </p:nvSpPr>
        <p:spPr>
          <a:xfrm rot="10800000">
            <a:off x="7263887" y="3526970"/>
            <a:ext cx="47684" cy="215359"/>
          </a:xfrm>
          <a:prstGeom prst="rect">
            <a:avLst/>
          </a:prstGeom>
          <a:solidFill>
            <a:srgbClr val="FF0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 dirty="0"/>
          </a:p>
        </p:txBody>
      </p:sp>
      <p:sp>
        <p:nvSpPr>
          <p:cNvPr id="276" name="Rectangle 275">
            <a:extLst>
              <a:ext uri="{FF2B5EF4-FFF2-40B4-BE49-F238E27FC236}">
                <a16:creationId xmlns:a16="http://schemas.microsoft.com/office/drawing/2014/main" id="{C515906F-86BA-DD91-52CC-600CBFAD44CB}"/>
              </a:ext>
            </a:extLst>
          </p:cNvPr>
          <p:cNvSpPr/>
          <p:nvPr/>
        </p:nvSpPr>
        <p:spPr>
          <a:xfrm rot="10800000">
            <a:off x="6838706" y="3789627"/>
            <a:ext cx="45720" cy="631522"/>
          </a:xfrm>
          <a:prstGeom prst="rect">
            <a:avLst/>
          </a:prstGeom>
          <a:solidFill>
            <a:srgbClr val="FF0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 dirty="0"/>
          </a:p>
        </p:txBody>
      </p:sp>
      <p:sp>
        <p:nvSpPr>
          <p:cNvPr id="277" name="Rectangle 276">
            <a:extLst>
              <a:ext uri="{FF2B5EF4-FFF2-40B4-BE49-F238E27FC236}">
                <a16:creationId xmlns:a16="http://schemas.microsoft.com/office/drawing/2014/main" id="{383D00CE-12D1-CEAE-7BCE-A2C9E1AEF23D}"/>
              </a:ext>
            </a:extLst>
          </p:cNvPr>
          <p:cNvSpPr/>
          <p:nvPr/>
        </p:nvSpPr>
        <p:spPr>
          <a:xfrm rot="16200000">
            <a:off x="6949653" y="3684481"/>
            <a:ext cx="45719" cy="256011"/>
          </a:xfrm>
          <a:prstGeom prst="rect">
            <a:avLst/>
          </a:prstGeom>
          <a:solidFill>
            <a:srgbClr val="FF0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 dirty="0"/>
          </a:p>
        </p:txBody>
      </p:sp>
      <p:sp>
        <p:nvSpPr>
          <p:cNvPr id="278" name="Rectangle 277">
            <a:extLst>
              <a:ext uri="{FF2B5EF4-FFF2-40B4-BE49-F238E27FC236}">
                <a16:creationId xmlns:a16="http://schemas.microsoft.com/office/drawing/2014/main" id="{7DBFCC7E-F29A-7516-BDDA-BF82D27E1263}"/>
              </a:ext>
            </a:extLst>
          </p:cNvPr>
          <p:cNvSpPr/>
          <p:nvPr/>
        </p:nvSpPr>
        <p:spPr>
          <a:xfrm>
            <a:off x="5721150" y="1574358"/>
            <a:ext cx="53506" cy="172293"/>
          </a:xfrm>
          <a:prstGeom prst="rect">
            <a:avLst/>
          </a:prstGeom>
          <a:solidFill>
            <a:srgbClr val="00B05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279" name="Rectangle 278">
            <a:extLst>
              <a:ext uri="{FF2B5EF4-FFF2-40B4-BE49-F238E27FC236}">
                <a16:creationId xmlns:a16="http://schemas.microsoft.com/office/drawing/2014/main" id="{DFDF7EA2-AF38-6CEF-385C-C44917DC4D99}"/>
              </a:ext>
            </a:extLst>
          </p:cNvPr>
          <p:cNvSpPr/>
          <p:nvPr/>
        </p:nvSpPr>
        <p:spPr>
          <a:xfrm>
            <a:off x="6127868" y="1851084"/>
            <a:ext cx="45719" cy="310064"/>
          </a:xfrm>
          <a:prstGeom prst="rect">
            <a:avLst/>
          </a:prstGeom>
          <a:solidFill>
            <a:srgbClr val="00B05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280" name="Rectangle 279">
            <a:extLst>
              <a:ext uri="{FF2B5EF4-FFF2-40B4-BE49-F238E27FC236}">
                <a16:creationId xmlns:a16="http://schemas.microsoft.com/office/drawing/2014/main" id="{CBDAAC29-DF83-5C39-F3C0-1A01445FD673}"/>
              </a:ext>
            </a:extLst>
          </p:cNvPr>
          <p:cNvSpPr/>
          <p:nvPr/>
        </p:nvSpPr>
        <p:spPr>
          <a:xfrm rot="5400000">
            <a:off x="6107770" y="1790912"/>
            <a:ext cx="45719" cy="85914"/>
          </a:xfrm>
          <a:prstGeom prst="rect">
            <a:avLst/>
          </a:prstGeom>
          <a:solidFill>
            <a:srgbClr val="00B05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281" name="Rectangle 280">
            <a:extLst>
              <a:ext uri="{FF2B5EF4-FFF2-40B4-BE49-F238E27FC236}">
                <a16:creationId xmlns:a16="http://schemas.microsoft.com/office/drawing/2014/main" id="{0C3D85D4-6966-ED8E-C549-E33FBD7E018A}"/>
              </a:ext>
            </a:extLst>
          </p:cNvPr>
          <p:cNvSpPr/>
          <p:nvPr/>
        </p:nvSpPr>
        <p:spPr>
          <a:xfrm>
            <a:off x="6164062" y="2258123"/>
            <a:ext cx="85915" cy="276470"/>
          </a:xfrm>
          <a:prstGeom prst="rect">
            <a:avLst/>
          </a:prstGeom>
          <a:solidFill>
            <a:srgbClr val="00B05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282" name="Rectangle 281">
            <a:extLst>
              <a:ext uri="{FF2B5EF4-FFF2-40B4-BE49-F238E27FC236}">
                <a16:creationId xmlns:a16="http://schemas.microsoft.com/office/drawing/2014/main" id="{5DB5B8E9-633B-B571-8533-5A6AE6BA38D1}"/>
              </a:ext>
            </a:extLst>
          </p:cNvPr>
          <p:cNvSpPr/>
          <p:nvPr/>
        </p:nvSpPr>
        <p:spPr>
          <a:xfrm rot="5400000">
            <a:off x="5650550" y="2525166"/>
            <a:ext cx="59947" cy="134066"/>
          </a:xfrm>
          <a:prstGeom prst="rect">
            <a:avLst/>
          </a:prstGeom>
          <a:solidFill>
            <a:srgbClr val="00B05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284" name="Rectangle 283">
            <a:extLst>
              <a:ext uri="{FF2B5EF4-FFF2-40B4-BE49-F238E27FC236}">
                <a16:creationId xmlns:a16="http://schemas.microsoft.com/office/drawing/2014/main" id="{61B24F8A-3C70-4118-F35F-81DAE1936B81}"/>
              </a:ext>
            </a:extLst>
          </p:cNvPr>
          <p:cNvSpPr/>
          <p:nvPr/>
        </p:nvSpPr>
        <p:spPr>
          <a:xfrm>
            <a:off x="5375705" y="2659732"/>
            <a:ext cx="45719" cy="470549"/>
          </a:xfrm>
          <a:prstGeom prst="rect">
            <a:avLst/>
          </a:prstGeom>
          <a:solidFill>
            <a:srgbClr val="00B05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285" name="Rectangle 284">
            <a:extLst>
              <a:ext uri="{FF2B5EF4-FFF2-40B4-BE49-F238E27FC236}">
                <a16:creationId xmlns:a16="http://schemas.microsoft.com/office/drawing/2014/main" id="{84CC81DD-970F-FCF9-3EE0-C8B39B94454D}"/>
              </a:ext>
            </a:extLst>
          </p:cNvPr>
          <p:cNvSpPr/>
          <p:nvPr/>
        </p:nvSpPr>
        <p:spPr>
          <a:xfrm rot="5400000">
            <a:off x="5590840" y="2884934"/>
            <a:ext cx="55073" cy="485345"/>
          </a:xfrm>
          <a:prstGeom prst="rect">
            <a:avLst/>
          </a:prstGeom>
          <a:solidFill>
            <a:srgbClr val="00B05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286" name="Rectangle 285">
            <a:extLst>
              <a:ext uri="{FF2B5EF4-FFF2-40B4-BE49-F238E27FC236}">
                <a16:creationId xmlns:a16="http://schemas.microsoft.com/office/drawing/2014/main" id="{D0D89CE6-B229-1C30-19F3-3124CE9AD362}"/>
              </a:ext>
            </a:extLst>
          </p:cNvPr>
          <p:cNvSpPr/>
          <p:nvPr/>
        </p:nvSpPr>
        <p:spPr>
          <a:xfrm>
            <a:off x="6569806" y="3077359"/>
            <a:ext cx="45719" cy="1313666"/>
          </a:xfrm>
          <a:prstGeom prst="rect">
            <a:avLst/>
          </a:prstGeom>
          <a:solidFill>
            <a:srgbClr val="00B05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287" name="Rectangle 286">
            <a:extLst>
              <a:ext uri="{FF2B5EF4-FFF2-40B4-BE49-F238E27FC236}">
                <a16:creationId xmlns:a16="http://schemas.microsoft.com/office/drawing/2014/main" id="{36037C27-2B1D-1214-384A-F1ED8A2A2BCC}"/>
              </a:ext>
            </a:extLst>
          </p:cNvPr>
          <p:cNvSpPr/>
          <p:nvPr/>
        </p:nvSpPr>
        <p:spPr>
          <a:xfrm rot="5400000">
            <a:off x="6480083" y="2964629"/>
            <a:ext cx="50248" cy="220636"/>
          </a:xfrm>
          <a:prstGeom prst="rect">
            <a:avLst/>
          </a:prstGeom>
          <a:solidFill>
            <a:srgbClr val="00B05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288" name="Rectangle 287">
            <a:extLst>
              <a:ext uri="{FF2B5EF4-FFF2-40B4-BE49-F238E27FC236}">
                <a16:creationId xmlns:a16="http://schemas.microsoft.com/office/drawing/2014/main" id="{47450C08-2E6C-2DA8-57F1-CA96CFA6E177}"/>
              </a:ext>
            </a:extLst>
          </p:cNvPr>
          <p:cNvSpPr/>
          <p:nvPr/>
        </p:nvSpPr>
        <p:spPr>
          <a:xfrm>
            <a:off x="7926590" y="2301319"/>
            <a:ext cx="67372" cy="434145"/>
          </a:xfrm>
          <a:prstGeom prst="rect">
            <a:avLst/>
          </a:prstGeom>
          <a:solidFill>
            <a:srgbClr val="00B05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C37998-E75B-9429-FE90-9AAB42FDBA56}"/>
              </a:ext>
            </a:extLst>
          </p:cNvPr>
          <p:cNvSpPr txBox="1">
            <a:spLocks/>
          </p:cNvSpPr>
          <p:nvPr/>
        </p:nvSpPr>
        <p:spPr>
          <a:xfrm>
            <a:off x="-67670" y="1746651"/>
            <a:ext cx="3957901" cy="2605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lvl="1" algn="l">
              <a:buFont typeface="Arial" panose="020B0604020202020204" pitchFamily="34" charset="0"/>
              <a:buChar char="•"/>
            </a:pPr>
            <a:r>
              <a:rPr lang="en-GB" dirty="0" err="1">
                <a:solidFill>
                  <a:srgbClr val="D1D5DB"/>
                </a:solidFill>
                <a:latin typeface="Barlow" pitchFamily="2" charset="77"/>
              </a:rPr>
              <a:t>bar.g</a:t>
            </a:r>
            <a:r>
              <a:rPr lang="en-GB" dirty="0">
                <a:solidFill>
                  <a:srgbClr val="D1D5DB"/>
                </a:solidFill>
                <a:latin typeface="Barlow" pitchFamily="2" charset="77"/>
              </a:rPr>
              <a:t> </a:t>
            </a:r>
            <a:r>
              <a:rPr lang="en-GB" dirty="0" err="1">
                <a:solidFill>
                  <a:srgbClr val="D1D5DB"/>
                </a:solidFill>
                <a:latin typeface="Barlow" pitchFamily="2" charset="77"/>
              </a:rPr>
              <a:t>propaga</a:t>
            </a:r>
            <a:r>
              <a:rPr lang="en-GB" dirty="0">
                <a:solidFill>
                  <a:srgbClr val="D1D5DB"/>
                </a:solidFill>
                <a:latin typeface="Barlow" pitchFamily="2" charset="77"/>
              </a:rPr>
              <a:t> taint </a:t>
            </a:r>
            <a:r>
              <a:rPr lang="en-GB" dirty="0" err="1">
                <a:solidFill>
                  <a:srgbClr val="D1D5DB"/>
                </a:solidFill>
                <a:latin typeface="Barlow" pitchFamily="2" charset="77"/>
              </a:rPr>
              <a:t>na</a:t>
            </a:r>
            <a:r>
              <a:rPr lang="en-GB" dirty="0">
                <a:solidFill>
                  <a:srgbClr val="D1D5DB"/>
                </a:solidFill>
                <a:latin typeface="Barlow" pitchFamily="2" charset="77"/>
              </a:rPr>
              <a:t> </a:t>
            </a:r>
            <a:r>
              <a:rPr lang="en-GB" dirty="0" err="1">
                <a:solidFill>
                  <a:srgbClr val="D1D5DB"/>
                </a:solidFill>
                <a:latin typeface="Barlow" pitchFamily="2" charset="77"/>
              </a:rPr>
              <a:t>chamada</a:t>
            </a:r>
            <a:r>
              <a:rPr lang="en-GB" dirty="0">
                <a:solidFill>
                  <a:srgbClr val="D1D5DB"/>
                </a:solidFill>
                <a:latin typeface="Barlow" pitchFamily="2" charset="77"/>
              </a:rPr>
              <a:t>?</a:t>
            </a:r>
          </a:p>
          <a:p>
            <a:pPr lvl="1" algn="l">
              <a:buFont typeface="Arial" panose="020B0604020202020204" pitchFamily="34" charset="0"/>
              <a:buChar char="•"/>
            </a:pPr>
            <a:endParaRPr lang="en-GB" dirty="0">
              <a:solidFill>
                <a:srgbClr val="D1D5DB"/>
              </a:solidFill>
              <a:latin typeface="Barlow" pitchFamily="2" charset="77"/>
            </a:endParaRPr>
          </a:p>
          <a:p>
            <a:pPr lvl="1" algn="l">
              <a:buFont typeface="Arial" panose="020B0604020202020204" pitchFamily="34" charset="0"/>
              <a:buChar char="•"/>
            </a:pPr>
            <a:endParaRPr lang="en-PT" dirty="0">
              <a:latin typeface="Barlow" pitchFamily="2" charset="77"/>
            </a:endParaRPr>
          </a:p>
          <a:p>
            <a:pPr lvl="1" algn="l">
              <a:buFont typeface="Arial" panose="020B0604020202020204" pitchFamily="34" charset="0"/>
              <a:buChar char="•"/>
            </a:pPr>
            <a:endParaRPr lang="en-PT" dirty="0">
              <a:latin typeface="Barlow" pitchFamily="2" charset="77"/>
            </a:endParaRPr>
          </a:p>
          <a:p>
            <a:pPr lvl="1" algn="l">
              <a:buFont typeface="Arial" panose="020B0604020202020204" pitchFamily="34" charset="0"/>
              <a:buChar char="•"/>
            </a:pPr>
            <a:endParaRPr lang="en-PT" dirty="0">
              <a:latin typeface="Barlow" pitchFamily="2" charset="77"/>
            </a:endParaRPr>
          </a:p>
          <a:p>
            <a:pPr lvl="1" algn="l">
              <a:buFont typeface="Arial" panose="020B0604020202020204" pitchFamily="34" charset="0"/>
              <a:buChar char="•"/>
            </a:pPr>
            <a:endParaRPr lang="en-PT" dirty="0">
              <a:latin typeface="Barlow" pitchFamily="2" charset="77"/>
            </a:endParaRPr>
          </a:p>
          <a:p>
            <a:pPr lvl="1" algn="l">
              <a:buFont typeface="Arial" panose="020B0604020202020204" pitchFamily="34" charset="0"/>
              <a:buChar char="•"/>
            </a:pPr>
            <a:endParaRPr lang="en-PT" dirty="0">
              <a:latin typeface="Barlow" pitchFamily="2" charset="77"/>
            </a:endParaRPr>
          </a:p>
          <a:p>
            <a:pPr marL="596900" lvl="1" indent="0"/>
            <a:r>
              <a:rPr lang="en-PT" sz="6000" dirty="0">
                <a:solidFill>
                  <a:srgbClr val="FF0000"/>
                </a:solidFill>
                <a:latin typeface="Barlow" pitchFamily="2" charset="77"/>
              </a:rPr>
              <a:t>NÃO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F8013181-7D4F-5329-C9BB-B5C6477A4DF5}"/>
              </a:ext>
            </a:extLst>
          </p:cNvPr>
          <p:cNvSpPr txBox="1">
            <a:spLocks/>
          </p:cNvSpPr>
          <p:nvPr/>
        </p:nvSpPr>
        <p:spPr>
          <a:xfrm>
            <a:off x="-69248" y="1746651"/>
            <a:ext cx="3957901" cy="2605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lvl="1" algn="l">
              <a:buFont typeface="Arial" panose="020B0604020202020204" pitchFamily="34" charset="0"/>
              <a:buChar char="•"/>
            </a:pPr>
            <a:r>
              <a:rPr lang="en-GB" dirty="0" err="1">
                <a:solidFill>
                  <a:srgbClr val="D1D5DB"/>
                </a:solidFill>
                <a:latin typeface="Barlow" pitchFamily="2" charset="77"/>
              </a:rPr>
              <a:t>bar.f</a:t>
            </a:r>
            <a:r>
              <a:rPr lang="en-GB" dirty="0">
                <a:solidFill>
                  <a:srgbClr val="D1D5DB"/>
                </a:solidFill>
                <a:latin typeface="Barlow" pitchFamily="2" charset="77"/>
              </a:rPr>
              <a:t> </a:t>
            </a:r>
            <a:r>
              <a:rPr lang="en-GB" dirty="0" err="1">
                <a:solidFill>
                  <a:srgbClr val="D1D5DB"/>
                </a:solidFill>
                <a:latin typeface="Barlow" pitchFamily="2" charset="77"/>
              </a:rPr>
              <a:t>propaga</a:t>
            </a:r>
            <a:r>
              <a:rPr lang="en-GB" dirty="0">
                <a:solidFill>
                  <a:srgbClr val="D1D5DB"/>
                </a:solidFill>
                <a:latin typeface="Barlow" pitchFamily="2" charset="77"/>
              </a:rPr>
              <a:t> taint </a:t>
            </a:r>
            <a:r>
              <a:rPr lang="en-GB" dirty="0" err="1">
                <a:solidFill>
                  <a:srgbClr val="D1D5DB"/>
                </a:solidFill>
                <a:latin typeface="Barlow" pitchFamily="2" charset="77"/>
              </a:rPr>
              <a:t>na</a:t>
            </a:r>
            <a:r>
              <a:rPr lang="en-GB" dirty="0">
                <a:solidFill>
                  <a:srgbClr val="D1D5DB"/>
                </a:solidFill>
                <a:latin typeface="Barlow" pitchFamily="2" charset="77"/>
              </a:rPr>
              <a:t> </a:t>
            </a:r>
            <a:r>
              <a:rPr lang="en-GB" dirty="0" err="1">
                <a:solidFill>
                  <a:srgbClr val="D1D5DB"/>
                </a:solidFill>
                <a:latin typeface="Barlow" pitchFamily="2" charset="77"/>
              </a:rPr>
              <a:t>chamada</a:t>
            </a:r>
            <a:r>
              <a:rPr lang="en-GB" dirty="0">
                <a:solidFill>
                  <a:srgbClr val="D1D5DB"/>
                </a:solidFill>
                <a:latin typeface="Barlow" pitchFamily="2" charset="77"/>
              </a:rPr>
              <a:t>?</a:t>
            </a:r>
          </a:p>
          <a:p>
            <a:pPr lvl="1" algn="l">
              <a:buFont typeface="Arial" panose="020B0604020202020204" pitchFamily="34" charset="0"/>
              <a:buChar char="•"/>
            </a:pPr>
            <a:endParaRPr lang="en-GB" dirty="0">
              <a:solidFill>
                <a:srgbClr val="D1D5DB"/>
              </a:solidFill>
              <a:latin typeface="Barlow" pitchFamily="2" charset="77"/>
            </a:endParaRPr>
          </a:p>
          <a:p>
            <a:pPr lvl="1" algn="l">
              <a:buFont typeface="Arial" panose="020B0604020202020204" pitchFamily="34" charset="0"/>
              <a:buChar char="•"/>
            </a:pPr>
            <a:endParaRPr lang="en-PT" dirty="0">
              <a:latin typeface="Barlow" pitchFamily="2" charset="77"/>
            </a:endParaRPr>
          </a:p>
          <a:p>
            <a:pPr lvl="1" algn="l">
              <a:buFont typeface="Arial" panose="020B0604020202020204" pitchFamily="34" charset="0"/>
              <a:buChar char="•"/>
            </a:pPr>
            <a:endParaRPr lang="en-PT" dirty="0">
              <a:latin typeface="Barlow" pitchFamily="2" charset="77"/>
            </a:endParaRPr>
          </a:p>
          <a:p>
            <a:pPr lvl="1" algn="l">
              <a:buFont typeface="Arial" panose="020B0604020202020204" pitchFamily="34" charset="0"/>
              <a:buChar char="•"/>
            </a:pPr>
            <a:endParaRPr lang="en-PT" dirty="0">
              <a:latin typeface="Barlow" pitchFamily="2" charset="77"/>
            </a:endParaRPr>
          </a:p>
          <a:p>
            <a:pPr lvl="1" algn="l">
              <a:buFont typeface="Arial" panose="020B0604020202020204" pitchFamily="34" charset="0"/>
              <a:buChar char="•"/>
            </a:pPr>
            <a:endParaRPr lang="en-PT" dirty="0">
              <a:latin typeface="Barlow" pitchFamily="2" charset="77"/>
            </a:endParaRPr>
          </a:p>
          <a:p>
            <a:pPr lvl="1" algn="l">
              <a:buFont typeface="Arial" panose="020B0604020202020204" pitchFamily="34" charset="0"/>
              <a:buChar char="•"/>
            </a:pPr>
            <a:endParaRPr lang="en-PT" dirty="0">
              <a:latin typeface="Barlow" pitchFamily="2" charset="77"/>
            </a:endParaRPr>
          </a:p>
          <a:p>
            <a:pPr marL="596900" lvl="1" indent="0"/>
            <a:r>
              <a:rPr lang="en-PT" sz="6000" dirty="0">
                <a:solidFill>
                  <a:srgbClr val="00B050"/>
                </a:solidFill>
                <a:latin typeface="Barlow" pitchFamily="2" charset="77"/>
              </a:rPr>
              <a:t>SIM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CA8F730-FDA6-726F-5EF8-DC4303FD2548}"/>
              </a:ext>
            </a:extLst>
          </p:cNvPr>
          <p:cNvSpPr/>
          <p:nvPr/>
        </p:nvSpPr>
        <p:spPr>
          <a:xfrm>
            <a:off x="5337543" y="1325104"/>
            <a:ext cx="869476" cy="366396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726812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/>
      <p:bldP spid="22" grpId="0"/>
      <p:bldP spid="25" grpId="0"/>
      <p:bldP spid="53" grpId="0" animBg="1"/>
      <p:bldP spid="53" grpId="1" animBg="1"/>
      <p:bldP spid="54" grpId="0" animBg="1"/>
      <p:bldP spid="54" grpId="1" animBg="1"/>
      <p:bldP spid="33" grpId="0" animBg="1"/>
      <p:bldP spid="33" grpId="1" animBg="1"/>
      <p:bldP spid="34" grpId="0" animBg="1"/>
      <p:bldP spid="34" grpId="1" animBg="1"/>
      <p:bldP spid="41" grpId="0"/>
      <p:bldP spid="47" grpId="0"/>
      <p:bldP spid="48" grpId="0"/>
      <p:bldP spid="59" grpId="0" animBg="1"/>
      <p:bldP spid="59" grpId="1" animBg="1"/>
      <p:bldP spid="60" grpId="0" animBg="1"/>
      <p:bldP spid="60" grpId="1" animBg="1"/>
      <p:bldP spid="262" grpId="0" animBg="1"/>
      <p:bldP spid="262" grpId="1" animBg="1"/>
      <p:bldP spid="263" grpId="0" animBg="1"/>
      <p:bldP spid="263" grpId="1" animBg="1"/>
      <p:bldP spid="264" grpId="0" animBg="1"/>
      <p:bldP spid="264" grpId="1" animBg="1"/>
      <p:bldP spid="265" grpId="0" animBg="1"/>
      <p:bldP spid="265" grpId="1" animBg="1"/>
      <p:bldP spid="266" grpId="0" animBg="1"/>
      <p:bldP spid="266" grpId="1" animBg="1"/>
      <p:bldP spid="267" grpId="0" animBg="1"/>
      <p:bldP spid="267" grpId="1" animBg="1"/>
      <p:bldP spid="268" grpId="0" animBg="1"/>
      <p:bldP spid="268" grpId="1" animBg="1"/>
      <p:bldP spid="269" grpId="0" animBg="1"/>
      <p:bldP spid="269" grpId="1" animBg="1"/>
      <p:bldP spid="275" grpId="0" animBg="1"/>
      <p:bldP spid="275" grpId="1" animBg="1"/>
      <p:bldP spid="276" grpId="0" animBg="1"/>
      <p:bldP spid="276" grpId="1" animBg="1"/>
      <p:bldP spid="277" grpId="0" animBg="1"/>
      <p:bldP spid="277" grpId="1" animBg="1"/>
      <p:bldP spid="278" grpId="0" animBg="1"/>
      <p:bldP spid="279" grpId="0" animBg="1"/>
      <p:bldP spid="280" grpId="0" animBg="1"/>
      <p:bldP spid="281" grpId="0" animBg="1"/>
      <p:bldP spid="282" grpId="0" animBg="1"/>
      <p:bldP spid="284" grpId="0" animBg="1"/>
      <p:bldP spid="285" grpId="0" animBg="1"/>
      <p:bldP spid="286" grpId="0" animBg="1"/>
      <p:bldP spid="287" grpId="0" animBg="1"/>
      <p:bldP spid="288" grpId="0" animBg="1"/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Comparação</a:t>
            </a:r>
            <a:endParaRPr dirty="0"/>
          </a:p>
        </p:txBody>
      </p:sp>
      <p:sp>
        <p:nvSpPr>
          <p:cNvPr id="316" name="Google Shape;316;p42"/>
          <p:cNvSpPr txBox="1">
            <a:spLocks noGrp="1"/>
          </p:cNvSpPr>
          <p:nvPr>
            <p:ph type="subTitle" idx="2"/>
          </p:nvPr>
        </p:nvSpPr>
        <p:spPr>
          <a:xfrm>
            <a:off x="278297" y="2905930"/>
            <a:ext cx="3514070" cy="161850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b="1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>
                <a:solidFill>
                  <a:srgbClr val="00B050"/>
                </a:solidFill>
              </a:rPr>
              <a:t>Queries </a:t>
            </a:r>
            <a:r>
              <a:rPr lang="en" dirty="0" err="1">
                <a:solidFill>
                  <a:srgbClr val="00B050"/>
                </a:solidFill>
              </a:rPr>
              <a:t>praticamente</a:t>
            </a:r>
            <a:r>
              <a:rPr lang="en" dirty="0">
                <a:solidFill>
                  <a:srgbClr val="00B050"/>
                </a:solidFill>
              </a:rPr>
              <a:t> </a:t>
            </a:r>
            <a:r>
              <a:rPr lang="en" dirty="0" err="1">
                <a:solidFill>
                  <a:srgbClr val="00B050"/>
                </a:solidFill>
              </a:rPr>
              <a:t>inalteradas</a:t>
            </a:r>
            <a:endParaRPr lang="en" dirty="0">
              <a:solidFill>
                <a:srgbClr val="00B050"/>
              </a:solidFill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PT" dirty="0" err="1">
                <a:solidFill>
                  <a:srgbClr val="00B050"/>
                </a:solidFill>
              </a:rPr>
              <a:t>Queries</a:t>
            </a:r>
            <a:r>
              <a:rPr lang="pt-PT" dirty="0">
                <a:solidFill>
                  <a:srgbClr val="00B050"/>
                </a:solidFill>
              </a:rPr>
              <a:t> fáceis de implementar</a:t>
            </a:r>
            <a:endParaRPr lang="en" dirty="0">
              <a:solidFill>
                <a:srgbClr val="00B05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" dirty="0">
              <a:solidFill>
                <a:srgbClr val="FF0000"/>
              </a:solidFill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 err="1">
                <a:solidFill>
                  <a:srgbClr val="FF0000"/>
                </a:solidFill>
              </a:rPr>
              <a:t>Contrução</a:t>
            </a:r>
            <a:r>
              <a:rPr lang="en" dirty="0">
                <a:solidFill>
                  <a:srgbClr val="FF0000"/>
                </a:solidFill>
              </a:rPr>
              <a:t> do </a:t>
            </a:r>
            <a:r>
              <a:rPr lang="en" dirty="0" err="1">
                <a:solidFill>
                  <a:srgbClr val="FF0000"/>
                </a:solidFill>
              </a:rPr>
              <a:t>grafo</a:t>
            </a:r>
            <a:r>
              <a:rPr lang="en" dirty="0">
                <a:solidFill>
                  <a:srgbClr val="FF0000"/>
                </a:solidFill>
              </a:rPr>
              <a:t> </a:t>
            </a:r>
            <a:r>
              <a:rPr lang="en" dirty="0" err="1">
                <a:solidFill>
                  <a:srgbClr val="FF0000"/>
                </a:solidFill>
              </a:rPr>
              <a:t>complexa</a:t>
            </a:r>
            <a:endParaRPr lang="en" dirty="0">
              <a:solidFill>
                <a:srgbClr val="FF0000"/>
              </a:solidFill>
            </a:endParaRPr>
          </a:p>
        </p:txBody>
      </p:sp>
      <p:sp>
        <p:nvSpPr>
          <p:cNvPr id="317" name="Google Shape;317;p42"/>
          <p:cNvSpPr txBox="1">
            <a:spLocks noGrp="1"/>
          </p:cNvSpPr>
          <p:nvPr>
            <p:ph type="subTitle" idx="3"/>
          </p:nvPr>
        </p:nvSpPr>
        <p:spPr>
          <a:xfrm>
            <a:off x="327850" y="1332221"/>
            <a:ext cx="3414965" cy="9053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Grafo</a:t>
            </a:r>
            <a:r>
              <a:rPr lang="en" dirty="0"/>
              <a:t> </a:t>
            </a:r>
            <a:r>
              <a:rPr lang="en" dirty="0" err="1"/>
              <a:t>Complexo</a:t>
            </a:r>
            <a:r>
              <a:rPr lang="en" dirty="0"/>
              <a:t> com Queries Simples</a:t>
            </a:r>
            <a:endParaRPr dirty="0"/>
          </a:p>
        </p:txBody>
      </p:sp>
      <p:sp>
        <p:nvSpPr>
          <p:cNvPr id="4" name="Google Shape;316;p42">
            <a:extLst>
              <a:ext uri="{FF2B5EF4-FFF2-40B4-BE49-F238E27FC236}">
                <a16:creationId xmlns:a16="http://schemas.microsoft.com/office/drawing/2014/main" id="{5F02906E-C16B-C3E2-C38E-DA2A3B64EAB2}"/>
              </a:ext>
            </a:extLst>
          </p:cNvPr>
          <p:cNvSpPr txBox="1">
            <a:spLocks/>
          </p:cNvSpPr>
          <p:nvPr/>
        </p:nvSpPr>
        <p:spPr>
          <a:xfrm>
            <a:off x="4702305" y="3033067"/>
            <a:ext cx="3514070" cy="1364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indent="0" algn="l"/>
            <a:endParaRPr lang="en" b="1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" dirty="0" err="1">
                <a:solidFill>
                  <a:srgbClr val="00B050"/>
                </a:solidFill>
              </a:rPr>
              <a:t>Contrução</a:t>
            </a:r>
            <a:r>
              <a:rPr lang="en" dirty="0">
                <a:solidFill>
                  <a:srgbClr val="00B050"/>
                </a:solidFill>
              </a:rPr>
              <a:t> do </a:t>
            </a:r>
            <a:r>
              <a:rPr lang="en" dirty="0" err="1">
                <a:solidFill>
                  <a:srgbClr val="00B050"/>
                </a:solidFill>
              </a:rPr>
              <a:t>grafo</a:t>
            </a:r>
            <a:r>
              <a:rPr lang="en" dirty="0">
                <a:solidFill>
                  <a:srgbClr val="00B050"/>
                </a:solidFill>
              </a:rPr>
              <a:t> </a:t>
            </a:r>
            <a:r>
              <a:rPr lang="en" dirty="0" err="1">
                <a:solidFill>
                  <a:srgbClr val="00B050"/>
                </a:solidFill>
              </a:rPr>
              <a:t>praticamente</a:t>
            </a:r>
            <a:r>
              <a:rPr lang="en" dirty="0">
                <a:solidFill>
                  <a:srgbClr val="00B050"/>
                </a:solidFill>
              </a:rPr>
              <a:t> </a:t>
            </a:r>
            <a:r>
              <a:rPr lang="en" dirty="0" err="1">
                <a:solidFill>
                  <a:srgbClr val="00B050"/>
                </a:solidFill>
              </a:rPr>
              <a:t>inalterado</a:t>
            </a:r>
            <a:endParaRPr lang="en" dirty="0">
              <a:solidFill>
                <a:srgbClr val="00B050"/>
              </a:solidFill>
            </a:endParaRPr>
          </a:p>
          <a:p>
            <a:pPr marL="0" indent="0" algn="l"/>
            <a:endParaRPr lang="en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PT" dirty="0" err="1">
                <a:solidFill>
                  <a:srgbClr val="FF0000"/>
                </a:solidFill>
              </a:rPr>
              <a:t>Queries</a:t>
            </a:r>
            <a:r>
              <a:rPr lang="pt-PT" dirty="0">
                <a:solidFill>
                  <a:srgbClr val="FF0000"/>
                </a:solidFill>
              </a:rPr>
              <a:t> mais complexas</a:t>
            </a:r>
            <a:endParaRPr lang="en" dirty="0">
              <a:solidFill>
                <a:srgbClr val="FF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96A12EE-0A34-B3B3-6E22-9C2FC48954AA}"/>
              </a:ext>
            </a:extLst>
          </p:cNvPr>
          <p:cNvSpPr txBox="1"/>
          <p:nvPr/>
        </p:nvSpPr>
        <p:spPr>
          <a:xfrm>
            <a:off x="8735260" y="4760844"/>
            <a:ext cx="23356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3968A015-BBA9-E34C-BBB3-9E89A737AE1D}" type="slidenum">
              <a:rPr lang="en-PT" smtClean="0">
                <a:solidFill>
                  <a:schemeClr val="tx1"/>
                </a:solidFill>
                <a:latin typeface="Barlow" pitchFamily="2" charset="77"/>
              </a:rPr>
              <a:t>21</a:t>
            </a:fld>
            <a:endParaRPr lang="en-PT" dirty="0">
              <a:solidFill>
                <a:schemeClr val="tx1"/>
              </a:solidFill>
              <a:latin typeface="Barlow" pitchFamily="2" charset="77"/>
            </a:endParaRPr>
          </a:p>
        </p:txBody>
      </p:sp>
      <p:sp>
        <p:nvSpPr>
          <p:cNvPr id="6" name="Google Shape;317;p42">
            <a:extLst>
              <a:ext uri="{FF2B5EF4-FFF2-40B4-BE49-F238E27FC236}">
                <a16:creationId xmlns:a16="http://schemas.microsoft.com/office/drawing/2014/main" id="{52B1D9FF-ACD5-CBDD-4142-4565279C2053}"/>
              </a:ext>
            </a:extLst>
          </p:cNvPr>
          <p:cNvSpPr txBox="1">
            <a:spLocks/>
          </p:cNvSpPr>
          <p:nvPr/>
        </p:nvSpPr>
        <p:spPr>
          <a:xfrm>
            <a:off x="4751858" y="1332221"/>
            <a:ext cx="3414965" cy="905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/>
            <a:r>
              <a:rPr lang="en-GB" dirty="0" err="1"/>
              <a:t>Grafo</a:t>
            </a:r>
            <a:r>
              <a:rPr lang="en-GB" dirty="0"/>
              <a:t> Simples com Queries </a:t>
            </a:r>
            <a:r>
              <a:rPr lang="en-GB" dirty="0" err="1"/>
              <a:t>Complexas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09978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" grpId="0" build="p"/>
      <p:bldP spid="6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9"/>
          <p:cNvSpPr txBox="1">
            <a:spLocks noGrp="1"/>
          </p:cNvSpPr>
          <p:nvPr>
            <p:ph type="title"/>
          </p:nvPr>
        </p:nvSpPr>
        <p:spPr>
          <a:xfrm>
            <a:off x="941825" y="1455400"/>
            <a:ext cx="7260350" cy="91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Avaliação + Planeamento</a:t>
            </a:r>
            <a:endParaRPr dirty="0"/>
          </a:p>
        </p:txBody>
      </p:sp>
      <p:sp>
        <p:nvSpPr>
          <p:cNvPr id="287" name="Google Shape;287;p39"/>
          <p:cNvSpPr txBox="1">
            <a:spLocks noGrp="1"/>
          </p:cNvSpPr>
          <p:nvPr>
            <p:ph type="title" idx="2"/>
          </p:nvPr>
        </p:nvSpPr>
        <p:spPr>
          <a:xfrm>
            <a:off x="941825" y="691900"/>
            <a:ext cx="1652100" cy="76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pic>
        <p:nvPicPr>
          <p:cNvPr id="291" name="Google Shape;291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02604" y="-148617"/>
            <a:ext cx="2901066" cy="29010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8470F46-6152-EF7A-F2A4-E937314E3E9E}"/>
              </a:ext>
            </a:extLst>
          </p:cNvPr>
          <p:cNvSpPr txBox="1"/>
          <p:nvPr/>
        </p:nvSpPr>
        <p:spPr>
          <a:xfrm>
            <a:off x="8735260" y="4760844"/>
            <a:ext cx="23356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3968A015-BBA9-E34C-BBB3-9E89A737AE1D}" type="slidenum">
              <a:rPr lang="en-PT" smtClean="0">
                <a:solidFill>
                  <a:schemeClr val="tx1"/>
                </a:solidFill>
                <a:latin typeface="Barlow" pitchFamily="2" charset="77"/>
              </a:rPr>
              <a:t>22</a:t>
            </a:fld>
            <a:endParaRPr lang="en-PT" dirty="0">
              <a:solidFill>
                <a:schemeClr val="tx1"/>
              </a:solidFill>
              <a:latin typeface="Barlow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5202914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Datasets</a:t>
            </a:r>
            <a:endParaRPr dirty="0"/>
          </a:p>
        </p:txBody>
      </p:sp>
      <p:sp>
        <p:nvSpPr>
          <p:cNvPr id="316" name="Google Shape;316;p42"/>
          <p:cNvSpPr txBox="1">
            <a:spLocks noGrp="1"/>
          </p:cNvSpPr>
          <p:nvPr>
            <p:ph type="subTitle" idx="2"/>
          </p:nvPr>
        </p:nvSpPr>
        <p:spPr>
          <a:xfrm>
            <a:off x="720000" y="1881402"/>
            <a:ext cx="2033130" cy="4722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PT" dirty="0"/>
              <a:t>957 pacotes</a:t>
            </a:r>
            <a:endParaRPr lang="e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</p:txBody>
      </p:sp>
      <p:sp>
        <p:nvSpPr>
          <p:cNvPr id="317" name="Google Shape;317;p42"/>
          <p:cNvSpPr txBox="1">
            <a:spLocks noGrp="1"/>
          </p:cNvSpPr>
          <p:nvPr>
            <p:ph type="subTitle" idx="3"/>
          </p:nvPr>
        </p:nvSpPr>
        <p:spPr>
          <a:xfrm>
            <a:off x="720000" y="1297175"/>
            <a:ext cx="1316393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Vulcan</a:t>
            </a:r>
            <a:r>
              <a:rPr lang="en" baseline="30000" dirty="0"/>
              <a:t>8</a:t>
            </a:r>
            <a:endParaRPr lang="en-PT" baseline="30000" dirty="0"/>
          </a:p>
        </p:txBody>
      </p:sp>
      <p:sp>
        <p:nvSpPr>
          <p:cNvPr id="318" name="Google Shape;318;p42"/>
          <p:cNvSpPr txBox="1">
            <a:spLocks noGrp="1"/>
          </p:cNvSpPr>
          <p:nvPr>
            <p:ph type="subTitle" idx="4"/>
          </p:nvPr>
        </p:nvSpPr>
        <p:spPr>
          <a:xfrm>
            <a:off x="720000" y="2789864"/>
            <a:ext cx="1569974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SecBench</a:t>
            </a:r>
            <a:r>
              <a:rPr lang="en" baseline="30000" dirty="0"/>
              <a:t>9</a:t>
            </a:r>
            <a:endParaRPr baseline="30000" dirty="0"/>
          </a:p>
        </p:txBody>
      </p:sp>
      <p:sp>
        <p:nvSpPr>
          <p:cNvPr id="4" name="Google Shape;316;p42">
            <a:extLst>
              <a:ext uri="{FF2B5EF4-FFF2-40B4-BE49-F238E27FC236}">
                <a16:creationId xmlns:a16="http://schemas.microsoft.com/office/drawing/2014/main" id="{5F02906E-C16B-C3E2-C38E-DA2A3B64EAB2}"/>
              </a:ext>
            </a:extLst>
          </p:cNvPr>
          <p:cNvSpPr txBox="1">
            <a:spLocks/>
          </p:cNvSpPr>
          <p:nvPr/>
        </p:nvSpPr>
        <p:spPr>
          <a:xfrm>
            <a:off x="720000" y="3348764"/>
            <a:ext cx="2033130" cy="388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PT" dirty="0"/>
              <a:t>600 pacotes</a:t>
            </a:r>
            <a:endParaRPr lang="en" dirty="0"/>
          </a:p>
          <a:p>
            <a:pPr marL="0" indent="0"/>
            <a:endParaRPr lang="e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96A12EE-0A34-B3B3-6E22-9C2FC48954AA}"/>
              </a:ext>
            </a:extLst>
          </p:cNvPr>
          <p:cNvSpPr txBox="1"/>
          <p:nvPr/>
        </p:nvSpPr>
        <p:spPr>
          <a:xfrm>
            <a:off x="8735260" y="4760844"/>
            <a:ext cx="23356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3968A015-BBA9-E34C-BBB3-9E89A737AE1D}" type="slidenum">
              <a:rPr lang="en-PT" smtClean="0">
                <a:solidFill>
                  <a:schemeClr val="tx1"/>
                </a:solidFill>
                <a:latin typeface="Barlow" pitchFamily="2" charset="77"/>
              </a:rPr>
              <a:t>23</a:t>
            </a:fld>
            <a:endParaRPr lang="en-PT" dirty="0">
              <a:solidFill>
                <a:schemeClr val="tx1"/>
              </a:solidFill>
              <a:latin typeface="Barlow" pitchFamily="2" charset="7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F1CACE-3E89-E64C-E71B-14027833CC70}"/>
              </a:ext>
            </a:extLst>
          </p:cNvPr>
          <p:cNvSpPr txBox="1"/>
          <p:nvPr/>
        </p:nvSpPr>
        <p:spPr>
          <a:xfrm>
            <a:off x="3944678" y="1364175"/>
            <a:ext cx="483977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PT" dirty="0">
              <a:solidFill>
                <a:schemeClr val="tx1"/>
              </a:solidFill>
              <a:latin typeface="Barlow" pitchFamily="2" charset="77"/>
            </a:endParaRPr>
          </a:p>
          <a:p>
            <a:pPr marL="285750" indent="-285750" algn="just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chemeClr val="tx1"/>
                </a:solidFill>
                <a:effectLst/>
                <a:latin typeface="Barlow" pitchFamily="2" charset="77"/>
              </a:rPr>
              <a:t>Prototype Pollution (CWE-1321)</a:t>
            </a:r>
          </a:p>
          <a:p>
            <a:pPr algn="just">
              <a:buClr>
                <a:schemeClr val="tx1"/>
              </a:buClr>
            </a:pPr>
            <a:endParaRPr lang="en-GB" b="0" i="0" u="none" strike="noStrike" dirty="0">
              <a:solidFill>
                <a:schemeClr val="tx1"/>
              </a:solidFill>
              <a:effectLst/>
              <a:latin typeface="Barlow" pitchFamily="2" charset="77"/>
            </a:endParaRPr>
          </a:p>
          <a:p>
            <a:pPr marL="285750" indent="-285750" algn="just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GB" b="0" i="0" u="none" strike="noStrike" dirty="0" err="1">
                <a:solidFill>
                  <a:schemeClr val="tx1"/>
                </a:solidFill>
                <a:effectLst/>
                <a:latin typeface="Barlow" pitchFamily="2" charset="77"/>
              </a:rPr>
              <a:t>ReDoS</a:t>
            </a:r>
            <a:r>
              <a:rPr lang="en-GB" b="0" i="0" u="none" strike="noStrike" dirty="0">
                <a:solidFill>
                  <a:schemeClr val="tx1"/>
                </a:solidFill>
                <a:effectLst/>
                <a:latin typeface="Barlow" pitchFamily="2" charset="77"/>
              </a:rPr>
              <a:t> (CWE-1333)</a:t>
            </a:r>
          </a:p>
          <a:p>
            <a:pPr algn="just">
              <a:buClr>
                <a:schemeClr val="tx1"/>
              </a:buClr>
            </a:pPr>
            <a:endParaRPr lang="en-GB" b="0" i="0" u="none" strike="noStrike" dirty="0">
              <a:solidFill>
                <a:schemeClr val="tx1"/>
              </a:solidFill>
              <a:effectLst/>
              <a:latin typeface="Barlow" pitchFamily="2" charset="77"/>
            </a:endParaRPr>
          </a:p>
          <a:p>
            <a:pPr marL="285750" indent="-285750" algn="just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chemeClr val="tx1"/>
                </a:solidFill>
                <a:effectLst/>
                <a:latin typeface="Barlow" pitchFamily="2" charset="77"/>
              </a:rPr>
              <a:t>Code Injection (CWE-94)</a:t>
            </a:r>
          </a:p>
          <a:p>
            <a:pPr algn="just">
              <a:buClr>
                <a:schemeClr val="tx1"/>
              </a:buClr>
            </a:pPr>
            <a:endParaRPr lang="en-GB" b="0" i="0" u="none" strike="noStrike" dirty="0">
              <a:solidFill>
                <a:schemeClr val="tx1"/>
              </a:solidFill>
              <a:effectLst/>
              <a:latin typeface="Barlow" pitchFamily="2" charset="77"/>
            </a:endParaRPr>
          </a:p>
          <a:p>
            <a:pPr marL="285750" indent="-285750" algn="just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chemeClr val="tx1"/>
                </a:solidFill>
                <a:effectLst/>
                <a:latin typeface="Barlow" pitchFamily="2" charset="77"/>
              </a:rPr>
              <a:t>OS Command Injection (CWE-78)</a:t>
            </a:r>
          </a:p>
          <a:p>
            <a:pPr algn="just">
              <a:buClr>
                <a:schemeClr val="tx1"/>
              </a:buClr>
            </a:pPr>
            <a:endParaRPr lang="en-GB" b="0" i="0" u="none" strike="noStrike" dirty="0">
              <a:solidFill>
                <a:schemeClr val="tx1"/>
              </a:solidFill>
              <a:effectLst/>
              <a:latin typeface="Barlow" pitchFamily="2" charset="77"/>
            </a:endParaRPr>
          </a:p>
          <a:p>
            <a:pPr marL="285750" indent="-285750" algn="just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chemeClr val="tx1"/>
                </a:solidFill>
                <a:effectLst/>
                <a:latin typeface="Barlow" pitchFamily="2" charset="77"/>
              </a:rPr>
              <a:t>Path Traversal (CWE-22)</a:t>
            </a:r>
            <a:endParaRPr lang="en-PT" dirty="0">
              <a:solidFill>
                <a:schemeClr val="tx1"/>
              </a:solidFill>
              <a:latin typeface="Barlow" pitchFamily="2" charset="77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7B01C5-C7C8-58B1-F003-A35CE2AEEA8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0" y="4777413"/>
            <a:ext cx="9932895" cy="274637"/>
          </a:xfrm>
        </p:spPr>
        <p:txBody>
          <a:bodyPr/>
          <a:lstStyle/>
          <a:p>
            <a:pPr marL="228600" indent="-228600" algn="l">
              <a:buClr>
                <a:schemeClr val="tx1"/>
              </a:buClr>
              <a:buFont typeface="+mj-lt"/>
              <a:buAutoNum type="arabicPeriod" startAt="8"/>
            </a:pPr>
            <a:r>
              <a:rPr lang="en-GB" sz="600" dirty="0">
                <a:latin typeface="Barlow" pitchFamily="2" charset="77"/>
              </a:rPr>
              <a:t>T. Brito, M. Ferreira, M. Monteiro, P. Lopes, M. Barros, J. F. Santos, and N. Santos, “Study of </a:t>
            </a:r>
            <a:r>
              <a:rPr lang="en-GB" sz="600" dirty="0" err="1">
                <a:latin typeface="Barlow" pitchFamily="2" charset="77"/>
              </a:rPr>
              <a:t>javascript</a:t>
            </a:r>
            <a:r>
              <a:rPr lang="en-GB" sz="600" dirty="0">
                <a:latin typeface="Barlow" pitchFamily="2" charset="77"/>
              </a:rPr>
              <a:t> static analysis tools for vulnerability detection in </a:t>
            </a:r>
            <a:r>
              <a:rPr lang="en-GB" sz="600" dirty="0" err="1">
                <a:latin typeface="Barlow" pitchFamily="2" charset="77"/>
              </a:rPr>
              <a:t>node.js</a:t>
            </a:r>
            <a:r>
              <a:rPr lang="en-GB" sz="600" dirty="0">
                <a:latin typeface="Barlow" pitchFamily="2" charset="77"/>
              </a:rPr>
              <a:t> packages,” in IEEE Transactions on Reliability, 2023,</a:t>
            </a:r>
          </a:p>
          <a:p>
            <a:pPr marL="228600" indent="-228600" algn="l">
              <a:buClr>
                <a:schemeClr val="tx1"/>
              </a:buClr>
              <a:buFont typeface="+mj-lt"/>
              <a:buAutoNum type="arabicPeriod" startAt="8"/>
            </a:pPr>
            <a:r>
              <a:rPr lang="en-GB" sz="600" dirty="0">
                <a:latin typeface="Barlow" pitchFamily="2" charset="77"/>
              </a:rPr>
              <a:t>M. H. M. Bhuiyan, A. S. Parthasarathy, N. </a:t>
            </a:r>
            <a:r>
              <a:rPr lang="en-GB" sz="600" dirty="0" err="1">
                <a:latin typeface="Barlow" pitchFamily="2" charset="77"/>
              </a:rPr>
              <a:t>Vasilakis</a:t>
            </a:r>
            <a:r>
              <a:rPr lang="en-GB" sz="600" dirty="0">
                <a:latin typeface="Barlow" pitchFamily="2" charset="77"/>
              </a:rPr>
              <a:t>, M. </a:t>
            </a:r>
            <a:r>
              <a:rPr lang="en-GB" sz="600" dirty="0" err="1">
                <a:latin typeface="Barlow" pitchFamily="2" charset="77"/>
              </a:rPr>
              <a:t>Pradel</a:t>
            </a:r>
            <a:r>
              <a:rPr lang="en-GB" sz="600" dirty="0">
                <a:latin typeface="Barlow" pitchFamily="2" charset="77"/>
              </a:rPr>
              <a:t>, and C.-A. </a:t>
            </a:r>
            <a:r>
              <a:rPr lang="en-GB" sz="600" dirty="0" err="1">
                <a:latin typeface="Barlow" pitchFamily="2" charset="77"/>
              </a:rPr>
              <a:t>Staicu</a:t>
            </a:r>
            <a:r>
              <a:rPr lang="en-GB" sz="600" dirty="0">
                <a:latin typeface="Barlow" pitchFamily="2" charset="77"/>
              </a:rPr>
              <a:t>, “</a:t>
            </a:r>
            <a:r>
              <a:rPr lang="en-GB" sz="600" dirty="0" err="1">
                <a:latin typeface="Barlow" pitchFamily="2" charset="77"/>
              </a:rPr>
              <a:t>Secbench.js</a:t>
            </a:r>
            <a:r>
              <a:rPr lang="en-GB" sz="600" dirty="0">
                <a:latin typeface="Barlow" pitchFamily="2" charset="77"/>
              </a:rPr>
              <a:t>: An executable security benchmark suite for server-side </a:t>
            </a:r>
            <a:r>
              <a:rPr lang="en-GB" sz="600" dirty="0" err="1">
                <a:latin typeface="Barlow" pitchFamily="2" charset="77"/>
              </a:rPr>
              <a:t>javascript</a:t>
            </a:r>
            <a:r>
              <a:rPr lang="en-GB" sz="600" dirty="0">
                <a:latin typeface="Barlow" pitchFamily="2" charset="77"/>
              </a:rPr>
              <a:t>,” in 2023 IEEE/ACM 45th International Conference on Software Engineering (ICSE), 2023</a:t>
            </a:r>
            <a:endParaRPr lang="en-PT" sz="600" dirty="0">
              <a:latin typeface="Barlow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5206039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4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Métricas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C59A09F-31F6-1590-5CE3-1DE66F5F7D71}"/>
              </a:ext>
            </a:extLst>
          </p:cNvPr>
          <p:cNvSpPr txBox="1"/>
          <p:nvPr/>
        </p:nvSpPr>
        <p:spPr>
          <a:xfrm>
            <a:off x="8735260" y="4760844"/>
            <a:ext cx="23356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3968A015-BBA9-E34C-BBB3-9E89A737AE1D}" type="slidenum">
              <a:rPr lang="en-PT" smtClean="0">
                <a:solidFill>
                  <a:schemeClr val="tx1"/>
                </a:solidFill>
                <a:latin typeface="Barlow" pitchFamily="2" charset="77"/>
              </a:rPr>
              <a:t>24</a:t>
            </a:fld>
            <a:endParaRPr lang="en-PT" dirty="0">
              <a:solidFill>
                <a:schemeClr val="tx1"/>
              </a:solidFill>
              <a:latin typeface="Barlow" pitchFamily="2" charset="7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857CF16-1835-12A0-21B7-6BAD5B7C13F5}"/>
                  </a:ext>
                </a:extLst>
              </p:cNvPr>
              <p:cNvSpPr txBox="1"/>
              <p:nvPr/>
            </p:nvSpPr>
            <p:spPr>
              <a:xfrm>
                <a:off x="720000" y="1344733"/>
                <a:ext cx="6894954" cy="29047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r>
                  <a:rPr lang="en-PT" sz="2000" dirty="0">
                    <a:solidFill>
                      <a:schemeClr val="tx1"/>
                    </a:solidFill>
                    <a:latin typeface="Barlow" pitchFamily="2" charset="77"/>
                  </a:rPr>
                  <a:t>Recall 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PT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PT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pt-PT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pt-PT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pt-PT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𝐹𝑁</m:t>
                        </m:r>
                      </m:den>
                    </m:f>
                  </m:oMath>
                </a14:m>
                <a:endParaRPr lang="pt-PT" sz="2000" dirty="0">
                  <a:solidFill>
                    <a:schemeClr val="tx1"/>
                  </a:solidFill>
                  <a:latin typeface="Barlow" pitchFamily="2" charset="77"/>
                </a:endParaRPr>
              </a:p>
              <a:p>
                <a:pPr marL="285750" indent="-285750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endParaRPr lang="en-PT" sz="2000" dirty="0">
                  <a:solidFill>
                    <a:schemeClr val="tx1"/>
                  </a:solidFill>
                  <a:latin typeface="Barlow" pitchFamily="2" charset="77"/>
                </a:endParaRPr>
              </a:p>
              <a:p>
                <a:pPr marL="285750" indent="-285750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endParaRPr lang="en-PT" sz="2000" dirty="0">
                  <a:solidFill>
                    <a:schemeClr val="tx1"/>
                  </a:solidFill>
                  <a:latin typeface="Barlow" pitchFamily="2" charset="77"/>
                </a:endParaRPr>
              </a:p>
              <a:p>
                <a:pPr marL="285750" indent="-285750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r>
                  <a:rPr lang="en-PT" sz="2000" dirty="0">
                    <a:solidFill>
                      <a:schemeClr val="tx1"/>
                    </a:solidFill>
                    <a:latin typeface="Barlow" pitchFamily="2" charset="77"/>
                  </a:rPr>
                  <a:t>Precisão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PT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PT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pt-PT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pt-PT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pt-PT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𝐹𝑃</m:t>
                        </m:r>
                      </m:den>
                    </m:f>
                  </m:oMath>
                </a14:m>
                <a:endParaRPr lang="en-PT" sz="2000" dirty="0">
                  <a:solidFill>
                    <a:schemeClr val="tx1"/>
                  </a:solidFill>
                  <a:latin typeface="Barlow" pitchFamily="2" charset="77"/>
                </a:endParaRPr>
              </a:p>
              <a:p>
                <a:pPr marL="285750" indent="-285750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endParaRPr lang="en-PT" sz="2000" dirty="0">
                  <a:solidFill>
                    <a:schemeClr val="tx1"/>
                  </a:solidFill>
                  <a:latin typeface="Barlow" pitchFamily="2" charset="77"/>
                </a:endParaRPr>
              </a:p>
              <a:p>
                <a:pPr marL="285750" indent="-285750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endParaRPr lang="en-PT" sz="2000" dirty="0">
                  <a:solidFill>
                    <a:schemeClr val="tx1"/>
                  </a:solidFill>
                  <a:latin typeface="Barlow" pitchFamily="2" charset="77"/>
                </a:endParaRPr>
              </a:p>
              <a:p>
                <a:pPr marL="285750" indent="-285750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r>
                  <a:rPr lang="en-PT" sz="2000" dirty="0">
                    <a:solidFill>
                      <a:schemeClr val="tx1"/>
                    </a:solidFill>
                    <a:latin typeface="Barlow" pitchFamily="2" charset="77"/>
                  </a:rPr>
                  <a:t>Eficiência = Tempo de execução da ferramenta durante a análise do dataset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857CF16-1835-12A0-21B7-6BAD5B7C13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000" y="1344733"/>
                <a:ext cx="6894954" cy="2904770"/>
              </a:xfrm>
              <a:prstGeom prst="rect">
                <a:avLst/>
              </a:prstGeom>
              <a:blipFill>
                <a:blip r:embed="rId3"/>
                <a:stretch>
                  <a:fillRect l="-735"/>
                </a:stretch>
              </a:blipFill>
            </p:spPr>
            <p:txBody>
              <a:bodyPr/>
              <a:lstStyle/>
              <a:p>
                <a:r>
                  <a:rPr lang="en-P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66180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5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Planeamento</a:t>
            </a:r>
            <a:endParaRPr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0CE87500-F9BA-EB98-8A74-9DD6660F11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1279902"/>
              </p:ext>
            </p:extLst>
          </p:nvPr>
        </p:nvGraphicFramePr>
        <p:xfrm>
          <a:off x="622433" y="1675218"/>
          <a:ext cx="7899134" cy="2841260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3949567">
                  <a:extLst>
                    <a:ext uri="{9D8B030D-6E8A-4147-A177-3AD203B41FA5}">
                      <a16:colId xmlns:a16="http://schemas.microsoft.com/office/drawing/2014/main" val="1806163868"/>
                    </a:ext>
                  </a:extLst>
                </a:gridCol>
                <a:gridCol w="3949567">
                  <a:extLst>
                    <a:ext uri="{9D8B030D-6E8A-4147-A177-3AD203B41FA5}">
                      <a16:colId xmlns:a16="http://schemas.microsoft.com/office/drawing/2014/main" val="4075799679"/>
                    </a:ext>
                  </a:extLst>
                </a:gridCol>
              </a:tblGrid>
              <a:tr h="297648">
                <a:tc>
                  <a:txBody>
                    <a:bodyPr/>
                    <a:lstStyle/>
                    <a:p>
                      <a:pPr algn="ctr"/>
                      <a:r>
                        <a:rPr lang="en-PT" dirty="0">
                          <a:solidFill>
                            <a:schemeClr val="tx1"/>
                          </a:solidFill>
                          <a:latin typeface="Barlow" pitchFamily="2" charset="77"/>
                        </a:rPr>
                        <a:t>Duração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T" dirty="0">
                          <a:solidFill>
                            <a:schemeClr val="tx1"/>
                          </a:solidFill>
                          <a:latin typeface="Barlow" pitchFamily="2" charset="77"/>
                        </a:rPr>
                        <a:t>Tarefa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7445006"/>
                  </a:ext>
                </a:extLst>
              </a:tr>
              <a:tr h="131678">
                <a:tc>
                  <a:txBody>
                    <a:bodyPr/>
                    <a:lstStyle/>
                    <a:p>
                      <a:pPr algn="ctr"/>
                      <a:r>
                        <a:rPr lang="en-PT" dirty="0">
                          <a:latin typeface="Barlow" pitchFamily="2" charset="77"/>
                        </a:rPr>
                        <a:t>Fevereiro - Março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T" dirty="0">
                          <a:latin typeface="Barlow" pitchFamily="2" charset="77"/>
                        </a:rPr>
                        <a:t>Implementar a estratégia Grafos Complexos com Queries Simples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5325739"/>
                  </a:ext>
                </a:extLst>
              </a:tr>
              <a:tr h="490990">
                <a:tc>
                  <a:txBody>
                    <a:bodyPr/>
                    <a:lstStyle/>
                    <a:p>
                      <a:pPr algn="ctr"/>
                      <a:r>
                        <a:rPr lang="en-PT" dirty="0">
                          <a:latin typeface="Barlow" pitchFamily="2" charset="77"/>
                        </a:rPr>
                        <a:t>Abril - Maio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PT" dirty="0">
                          <a:latin typeface="Barlow" pitchFamily="2" charset="77"/>
                        </a:rPr>
                        <a:t>Implementar a estratégia Grafos Simples com Queries Complexas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9796412"/>
                  </a:ext>
                </a:extLst>
              </a:tr>
              <a:tr h="490990">
                <a:tc>
                  <a:txBody>
                    <a:bodyPr/>
                    <a:lstStyle/>
                    <a:p>
                      <a:pPr algn="ctr"/>
                      <a:r>
                        <a:rPr lang="en-PT" dirty="0">
                          <a:latin typeface="Barlow" pitchFamily="2" charset="77"/>
                        </a:rPr>
                        <a:t>Maio - Junho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T" dirty="0">
                          <a:latin typeface="Barlow" pitchFamily="2" charset="77"/>
                        </a:rPr>
                        <a:t>Implementar as queries para cada uma das estratégias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6257560"/>
                  </a:ext>
                </a:extLst>
              </a:tr>
              <a:tr h="490990">
                <a:tc>
                  <a:txBody>
                    <a:bodyPr/>
                    <a:lstStyle/>
                    <a:p>
                      <a:pPr algn="ctr"/>
                      <a:r>
                        <a:rPr lang="en-PT" dirty="0">
                          <a:latin typeface="Barlow" pitchFamily="2" charset="77"/>
                        </a:rPr>
                        <a:t>Junho - Julho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T" dirty="0">
                          <a:latin typeface="Barlow" pitchFamily="2" charset="77"/>
                        </a:rPr>
                        <a:t>Avaliação das estratégias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922793"/>
                  </a:ext>
                </a:extLst>
              </a:tr>
              <a:tr h="490990">
                <a:tc>
                  <a:txBody>
                    <a:bodyPr/>
                    <a:lstStyle/>
                    <a:p>
                      <a:pPr algn="ctr"/>
                      <a:r>
                        <a:rPr lang="en-PT" dirty="0">
                          <a:latin typeface="Barlow" pitchFamily="2" charset="77"/>
                        </a:rPr>
                        <a:t>Julho - Setembro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T" dirty="0">
                          <a:latin typeface="Barlow" pitchFamily="2" charset="77"/>
                        </a:rPr>
                        <a:t>Escrita da tese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202087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7CBD2C93-7A67-E5BD-5344-9FE002903978}"/>
              </a:ext>
            </a:extLst>
          </p:cNvPr>
          <p:cNvSpPr txBox="1"/>
          <p:nvPr/>
        </p:nvSpPr>
        <p:spPr>
          <a:xfrm>
            <a:off x="8735260" y="4760844"/>
            <a:ext cx="23356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3968A015-BBA9-E34C-BBB3-9E89A737AE1D}" type="slidenum">
              <a:rPr lang="en-PT" smtClean="0">
                <a:solidFill>
                  <a:schemeClr val="tx1"/>
                </a:solidFill>
                <a:latin typeface="Barlow" pitchFamily="2" charset="77"/>
              </a:rPr>
              <a:t>25</a:t>
            </a:fld>
            <a:endParaRPr lang="en-PT" dirty="0">
              <a:solidFill>
                <a:schemeClr val="tx1"/>
              </a:solidFill>
              <a:latin typeface="Barlow" pitchFamily="2" charset="77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9"/>
          <p:cNvSpPr txBox="1">
            <a:spLocks noGrp="1"/>
          </p:cNvSpPr>
          <p:nvPr>
            <p:ph type="title"/>
          </p:nvPr>
        </p:nvSpPr>
        <p:spPr>
          <a:xfrm>
            <a:off x="941825" y="1455400"/>
            <a:ext cx="7260350" cy="91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Conclusão</a:t>
            </a:r>
            <a:endParaRPr dirty="0"/>
          </a:p>
        </p:txBody>
      </p:sp>
      <p:sp>
        <p:nvSpPr>
          <p:cNvPr id="287" name="Google Shape;287;p39"/>
          <p:cNvSpPr txBox="1">
            <a:spLocks noGrp="1"/>
          </p:cNvSpPr>
          <p:nvPr>
            <p:ph type="title" idx="2"/>
          </p:nvPr>
        </p:nvSpPr>
        <p:spPr>
          <a:xfrm>
            <a:off x="941825" y="691900"/>
            <a:ext cx="1652100" cy="76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pic>
        <p:nvPicPr>
          <p:cNvPr id="291" name="Google Shape;291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71073" y="-542755"/>
            <a:ext cx="2901066" cy="29010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44EC381-EAEA-91C7-A106-BEFCE7410D50}"/>
              </a:ext>
            </a:extLst>
          </p:cNvPr>
          <p:cNvSpPr txBox="1"/>
          <p:nvPr/>
        </p:nvSpPr>
        <p:spPr>
          <a:xfrm>
            <a:off x="8735260" y="4760844"/>
            <a:ext cx="23356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3968A015-BBA9-E34C-BBB3-9E89A737AE1D}" type="slidenum">
              <a:rPr lang="en-PT" smtClean="0">
                <a:solidFill>
                  <a:schemeClr val="tx1"/>
                </a:solidFill>
                <a:latin typeface="Barlow" pitchFamily="2" charset="77"/>
              </a:rPr>
              <a:t>26</a:t>
            </a:fld>
            <a:endParaRPr lang="en-PT" dirty="0">
              <a:solidFill>
                <a:schemeClr val="tx1"/>
              </a:solidFill>
              <a:latin typeface="Barlow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0705658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Conclusão</a:t>
            </a:r>
            <a:endParaRPr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485025-6493-ACCA-96F6-EE10F5EEECBD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233734" y="1295908"/>
            <a:ext cx="8501526" cy="2453132"/>
          </a:xfrm>
        </p:spPr>
        <p:txBody>
          <a:bodyPr/>
          <a:lstStyle/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SzPts val="1400"/>
            </a:pPr>
            <a:endParaRPr lang="en-GB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dirty="0" err="1"/>
              <a:t>Pretendemos</a:t>
            </a:r>
            <a:r>
              <a:rPr lang="en-GB" dirty="0"/>
              <a:t> </a:t>
            </a:r>
            <a:r>
              <a:rPr lang="en-GB" dirty="0" err="1"/>
              <a:t>melhorar</a:t>
            </a:r>
            <a:r>
              <a:rPr lang="en-GB" dirty="0"/>
              <a:t> o </a:t>
            </a:r>
            <a:r>
              <a:rPr lang="en-GB" dirty="0" err="1"/>
              <a:t>Graph.js</a:t>
            </a:r>
            <a:r>
              <a:rPr lang="en-GB" dirty="0"/>
              <a:t> </a:t>
            </a:r>
            <a:r>
              <a:rPr lang="en-GB" dirty="0" err="1"/>
              <a:t>garantido</a:t>
            </a:r>
            <a:r>
              <a:rPr lang="en-GB" dirty="0"/>
              <a:t> que </a:t>
            </a:r>
            <a:r>
              <a:rPr lang="en-GB" dirty="0" err="1"/>
              <a:t>este</a:t>
            </a:r>
            <a:r>
              <a:rPr lang="en-GB" dirty="0"/>
              <a:t> </a:t>
            </a:r>
            <a:r>
              <a:rPr lang="en-GB" dirty="0" err="1"/>
              <a:t>seja</a:t>
            </a:r>
            <a:r>
              <a:rPr lang="en-GB" dirty="0"/>
              <a:t> </a:t>
            </a:r>
            <a:r>
              <a:rPr lang="en-GB" dirty="0" err="1"/>
              <a:t>capaz</a:t>
            </a:r>
            <a:r>
              <a:rPr lang="en-GB" dirty="0"/>
              <a:t> de </a:t>
            </a:r>
            <a:r>
              <a:rPr lang="en-GB" dirty="0" err="1"/>
              <a:t>raciocinar</a:t>
            </a:r>
            <a:r>
              <a:rPr lang="en-GB" dirty="0"/>
              <a:t> </a:t>
            </a:r>
            <a:r>
              <a:rPr lang="en-GB" dirty="0" err="1"/>
              <a:t>corretamente</a:t>
            </a:r>
            <a:r>
              <a:rPr lang="en-GB" dirty="0"/>
              <a:t> </a:t>
            </a:r>
            <a:r>
              <a:rPr lang="en-GB" dirty="0" err="1"/>
              <a:t>sobre</a:t>
            </a:r>
            <a:r>
              <a:rPr lang="en-GB" dirty="0"/>
              <a:t> </a:t>
            </a:r>
            <a:r>
              <a:rPr lang="en-GB" dirty="0" err="1"/>
              <a:t>módulos</a:t>
            </a:r>
            <a:endParaRPr lang="en-GB" dirty="0"/>
          </a:p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SzPts val="1400"/>
            </a:pPr>
            <a:endParaRPr lang="en-GB" dirty="0"/>
          </a:p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SzPts val="1400"/>
            </a:pPr>
            <a:endParaRPr lang="en-GB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dirty="0" err="1"/>
              <a:t>Novas</a:t>
            </a:r>
            <a:r>
              <a:rPr lang="en-GB" dirty="0"/>
              <a:t> </a:t>
            </a:r>
            <a:r>
              <a:rPr lang="en-GB" dirty="0" err="1"/>
              <a:t>técnicas</a:t>
            </a:r>
            <a:r>
              <a:rPr lang="en-GB" dirty="0"/>
              <a:t> para </a:t>
            </a:r>
            <a:r>
              <a:rPr lang="en-GB" dirty="0" err="1"/>
              <a:t>raciocinar</a:t>
            </a:r>
            <a:r>
              <a:rPr lang="en-GB" dirty="0"/>
              <a:t> </a:t>
            </a:r>
            <a:r>
              <a:rPr lang="en-GB" dirty="0" err="1"/>
              <a:t>corretamente</a:t>
            </a:r>
            <a:r>
              <a:rPr lang="en-GB" dirty="0"/>
              <a:t> </a:t>
            </a:r>
            <a:r>
              <a:rPr lang="en-GB" dirty="0" err="1"/>
              <a:t>sobre</a:t>
            </a:r>
            <a:r>
              <a:rPr lang="en-GB" dirty="0"/>
              <a:t> </a:t>
            </a:r>
            <a:r>
              <a:rPr lang="en-GB" dirty="0" err="1"/>
              <a:t>módulos</a:t>
            </a:r>
            <a:r>
              <a:rPr lang="en-GB" dirty="0"/>
              <a:t> e </a:t>
            </a:r>
            <a:r>
              <a:rPr lang="en-GB" dirty="0" err="1"/>
              <a:t>respetivas</a:t>
            </a:r>
            <a:r>
              <a:rPr lang="en-GB" dirty="0"/>
              <a:t> queries</a:t>
            </a:r>
          </a:p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SzPts val="1400"/>
            </a:pPr>
            <a:endParaRPr lang="en-GB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lang="en-GB" dirty="0"/>
          </a:p>
          <a:p>
            <a:pPr>
              <a:buFont typeface="Barlow"/>
              <a:buChar char="●"/>
            </a:pPr>
            <a:r>
              <a:rPr lang="en-GB" dirty="0"/>
              <a:t>Nova </a:t>
            </a:r>
            <a:r>
              <a:rPr lang="en-GB" dirty="0" err="1"/>
              <a:t>versão</a:t>
            </a:r>
            <a:r>
              <a:rPr lang="en-GB" dirty="0"/>
              <a:t> do </a:t>
            </a:r>
            <a:r>
              <a:rPr lang="en-GB" dirty="0" err="1"/>
              <a:t>Graph.js</a:t>
            </a:r>
            <a:r>
              <a:rPr lang="en-GB" dirty="0"/>
              <a:t> com </a:t>
            </a:r>
            <a:r>
              <a:rPr lang="en-GB" dirty="0" err="1"/>
              <a:t>capacidade</a:t>
            </a:r>
            <a:r>
              <a:rPr lang="en-GB" dirty="0"/>
              <a:t> de </a:t>
            </a:r>
            <a:r>
              <a:rPr lang="en-GB" dirty="0" err="1"/>
              <a:t>raciocinar</a:t>
            </a:r>
            <a:r>
              <a:rPr lang="en-GB" dirty="0"/>
              <a:t> </a:t>
            </a:r>
            <a:r>
              <a:rPr lang="en-GB" dirty="0" err="1"/>
              <a:t>sobre</a:t>
            </a:r>
            <a:r>
              <a:rPr lang="en-GB" dirty="0"/>
              <a:t> </a:t>
            </a:r>
            <a:r>
              <a:rPr lang="en-GB" dirty="0" err="1"/>
              <a:t>módulos</a:t>
            </a:r>
            <a:endParaRPr lang="en-GB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lang="en-GB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lang="en-GB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lang="en-GB"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FA42AA7-5443-3702-4CCF-3FDC05CE8A37}"/>
              </a:ext>
            </a:extLst>
          </p:cNvPr>
          <p:cNvSpPr txBox="1"/>
          <p:nvPr/>
        </p:nvSpPr>
        <p:spPr>
          <a:xfrm>
            <a:off x="8735260" y="4760844"/>
            <a:ext cx="23356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3968A015-BBA9-E34C-BBB3-9E89A737AE1D}" type="slidenum">
              <a:rPr lang="en-PT" smtClean="0">
                <a:solidFill>
                  <a:schemeClr val="tx1"/>
                </a:solidFill>
                <a:latin typeface="Barlow" pitchFamily="2" charset="77"/>
              </a:rPr>
              <a:t>27</a:t>
            </a:fld>
            <a:endParaRPr lang="en-PT" dirty="0">
              <a:solidFill>
                <a:schemeClr val="tx1"/>
              </a:solidFill>
              <a:latin typeface="Barlow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21748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9"/>
          <p:cNvSpPr txBox="1">
            <a:spLocks noGrp="1"/>
          </p:cNvSpPr>
          <p:nvPr>
            <p:ph type="title"/>
          </p:nvPr>
        </p:nvSpPr>
        <p:spPr>
          <a:xfrm>
            <a:off x="941825" y="1455400"/>
            <a:ext cx="5067600" cy="91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Introdução</a:t>
            </a:r>
            <a:endParaRPr dirty="0"/>
          </a:p>
        </p:txBody>
      </p:sp>
      <p:sp>
        <p:nvSpPr>
          <p:cNvPr id="287" name="Google Shape;287;p39"/>
          <p:cNvSpPr txBox="1">
            <a:spLocks noGrp="1"/>
          </p:cNvSpPr>
          <p:nvPr>
            <p:ph type="title" idx="2"/>
          </p:nvPr>
        </p:nvSpPr>
        <p:spPr>
          <a:xfrm>
            <a:off x="941825" y="691900"/>
            <a:ext cx="1652100" cy="76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pic>
        <p:nvPicPr>
          <p:cNvPr id="291" name="Google Shape;291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84727" y="-758638"/>
            <a:ext cx="2901066" cy="29010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8ABEA30-2788-B3F7-BA73-F3DD932C60F3}"/>
              </a:ext>
            </a:extLst>
          </p:cNvPr>
          <p:cNvSpPr txBox="1"/>
          <p:nvPr/>
        </p:nvSpPr>
        <p:spPr>
          <a:xfrm>
            <a:off x="8735260" y="4760844"/>
            <a:ext cx="23356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3968A015-BBA9-E34C-BBB3-9E89A737AE1D}" type="slidenum">
              <a:rPr lang="en-PT" smtClean="0">
                <a:solidFill>
                  <a:schemeClr val="tx1"/>
                </a:solidFill>
                <a:latin typeface="Barlow" pitchFamily="2" charset="77"/>
              </a:rPr>
              <a:t>3</a:t>
            </a:fld>
            <a:endParaRPr lang="en-PT" dirty="0">
              <a:solidFill>
                <a:schemeClr val="tx1"/>
              </a:solidFill>
              <a:latin typeface="Barlow" pitchFamily="2" charset="77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Node.js</a:t>
            </a:r>
            <a:endParaRPr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485025-6493-ACCA-96F6-EE10F5EEECBD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234970" y="1294845"/>
            <a:ext cx="7704000" cy="3118129"/>
          </a:xfrm>
        </p:spPr>
        <p:txBody>
          <a:bodyPr/>
          <a:lstStyle/>
          <a:p>
            <a:pPr marL="4254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D1D5DB"/>
                </a:solidFill>
                <a:latin typeface="Barlow" pitchFamily="2" charset="77"/>
              </a:rPr>
              <a:t>P</a:t>
            </a:r>
            <a:r>
              <a:rPr lang="en-GB" b="0" i="0" u="none" strike="noStrike" dirty="0">
                <a:solidFill>
                  <a:srgbClr val="D1D5DB"/>
                </a:solidFill>
                <a:effectLst/>
                <a:latin typeface="Barlow" pitchFamily="2" charset="77"/>
              </a:rPr>
              <a:t>lataforma que </a:t>
            </a:r>
            <a:r>
              <a:rPr lang="en-GB" b="0" i="0" u="none" strike="noStrike" dirty="0" err="1">
                <a:solidFill>
                  <a:srgbClr val="D1D5DB"/>
                </a:solidFill>
                <a:effectLst/>
                <a:latin typeface="Barlow" pitchFamily="2" charset="77"/>
              </a:rPr>
              <a:t>permite</a:t>
            </a:r>
            <a:r>
              <a:rPr lang="en-GB" b="0" i="0" u="none" strike="noStrike" dirty="0">
                <a:solidFill>
                  <a:srgbClr val="D1D5DB"/>
                </a:solidFill>
                <a:effectLst/>
                <a:latin typeface="Barlow" pitchFamily="2" charset="77"/>
              </a:rPr>
              <a:t> a </a:t>
            </a:r>
            <a:r>
              <a:rPr lang="en-GB" b="0" i="0" u="none" strike="noStrike" dirty="0" err="1">
                <a:solidFill>
                  <a:srgbClr val="D1D5DB"/>
                </a:solidFill>
                <a:effectLst/>
                <a:latin typeface="Barlow" pitchFamily="2" charset="77"/>
              </a:rPr>
              <a:t>execução</a:t>
            </a:r>
            <a:r>
              <a:rPr lang="en-GB" b="0" i="0" u="none" strike="noStrike" dirty="0">
                <a:solidFill>
                  <a:srgbClr val="D1D5DB"/>
                </a:solidFill>
                <a:effectLst/>
                <a:latin typeface="Barlow" pitchFamily="2" charset="77"/>
              </a:rPr>
              <a:t> de JavaScript </a:t>
            </a:r>
            <a:r>
              <a:rPr lang="en-GB" b="0" i="0" u="none" strike="noStrike" dirty="0" err="1">
                <a:solidFill>
                  <a:srgbClr val="D1D5DB"/>
                </a:solidFill>
                <a:effectLst/>
                <a:latin typeface="Barlow" pitchFamily="2" charset="77"/>
              </a:rPr>
              <a:t>em</a:t>
            </a:r>
            <a:r>
              <a:rPr lang="en-GB" b="0" i="0" u="none" strike="noStrike" dirty="0">
                <a:solidFill>
                  <a:srgbClr val="D1D5DB"/>
                </a:solidFill>
                <a:effectLst/>
                <a:latin typeface="Barlow" pitchFamily="2" charset="77"/>
              </a:rPr>
              <a:t> </a:t>
            </a:r>
            <a:r>
              <a:rPr lang="en-GB" b="0" i="0" u="none" strike="noStrike" dirty="0" err="1">
                <a:solidFill>
                  <a:srgbClr val="D1D5DB"/>
                </a:solidFill>
                <a:effectLst/>
                <a:latin typeface="Barlow" pitchFamily="2" charset="77"/>
              </a:rPr>
              <a:t>servidores</a:t>
            </a:r>
            <a:r>
              <a:rPr lang="en-GB" b="0" i="0" u="none" strike="noStrike" dirty="0">
                <a:solidFill>
                  <a:srgbClr val="D1D5DB"/>
                </a:solidFill>
                <a:effectLst/>
                <a:latin typeface="Barlow" pitchFamily="2" charset="77"/>
              </a:rPr>
              <a:t>. </a:t>
            </a:r>
          </a:p>
          <a:p>
            <a:pPr>
              <a:buFont typeface="Arial" panose="020B0604020202020204" pitchFamily="34" charset="0"/>
              <a:buChar char="•"/>
            </a:pPr>
            <a:endParaRPr lang="en-GB" b="0" i="0" u="none" strike="noStrike" dirty="0">
              <a:solidFill>
                <a:srgbClr val="D1D5DB"/>
              </a:solidFill>
              <a:effectLst/>
              <a:latin typeface="Barlow" pitchFamily="2" charset="77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 err="1">
                <a:solidFill>
                  <a:srgbClr val="D1D5DB"/>
                </a:solidFill>
                <a:latin typeface="Barlow" pitchFamily="2" charset="77"/>
              </a:rPr>
              <a:t>A</a:t>
            </a:r>
            <a:r>
              <a:rPr lang="en-GB" b="0" i="0" u="none" strike="noStrike" dirty="0" err="1">
                <a:solidFill>
                  <a:srgbClr val="D1D5DB"/>
                </a:solidFill>
                <a:effectLst/>
                <a:latin typeface="Barlow" pitchFamily="2" charset="77"/>
              </a:rPr>
              <a:t>rquitetura</a:t>
            </a:r>
            <a:r>
              <a:rPr lang="en-GB" b="0" i="0" u="none" strike="noStrike" dirty="0">
                <a:solidFill>
                  <a:srgbClr val="D1D5DB"/>
                </a:solidFill>
                <a:effectLst/>
                <a:latin typeface="Barlow" pitchFamily="2" charset="77"/>
              </a:rPr>
              <a:t> </a:t>
            </a:r>
            <a:r>
              <a:rPr lang="en-GB" b="0" i="0" u="none" strike="noStrike" dirty="0" err="1">
                <a:solidFill>
                  <a:srgbClr val="D1D5DB"/>
                </a:solidFill>
                <a:effectLst/>
                <a:latin typeface="Barlow" pitchFamily="2" charset="77"/>
              </a:rPr>
              <a:t>orientada</a:t>
            </a:r>
            <a:r>
              <a:rPr lang="en-GB" b="0" i="0" u="none" strike="noStrike" dirty="0">
                <a:solidFill>
                  <a:srgbClr val="D1D5DB"/>
                </a:solidFill>
                <a:effectLst/>
                <a:latin typeface="Barlow" pitchFamily="2" charset="77"/>
              </a:rPr>
              <a:t> a </a:t>
            </a:r>
            <a:r>
              <a:rPr lang="en-GB" b="0" i="0" u="none" strike="noStrike" dirty="0" err="1">
                <a:solidFill>
                  <a:srgbClr val="D1D5DB"/>
                </a:solidFill>
                <a:effectLst/>
                <a:latin typeface="Barlow" pitchFamily="2" charset="77"/>
              </a:rPr>
              <a:t>eventos</a:t>
            </a:r>
            <a:r>
              <a:rPr lang="en-GB" b="0" i="0" u="none" strike="noStrike" dirty="0">
                <a:solidFill>
                  <a:srgbClr val="D1D5DB"/>
                </a:solidFill>
                <a:effectLst/>
                <a:latin typeface="Barlow" pitchFamily="2" charset="77"/>
              </a:rPr>
              <a:t> </a:t>
            </a:r>
          </a:p>
          <a:p>
            <a:pPr>
              <a:buFont typeface="Arial" panose="020B0604020202020204" pitchFamily="34" charset="0"/>
              <a:buChar char="•"/>
            </a:pPr>
            <a:endParaRPr lang="en-GB" b="0" i="0" u="none" strike="noStrike" dirty="0">
              <a:solidFill>
                <a:srgbClr val="D1D5DB"/>
              </a:solidFill>
              <a:effectLst/>
              <a:latin typeface="Barlow" pitchFamily="2" charset="77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 err="1">
                <a:solidFill>
                  <a:srgbClr val="D1D5DB"/>
                </a:solidFill>
                <a:latin typeface="Barlow" pitchFamily="2" charset="77"/>
              </a:rPr>
              <a:t>M</a:t>
            </a:r>
            <a:r>
              <a:rPr lang="en-GB" b="0" i="0" u="none" strike="noStrike" dirty="0" err="1">
                <a:solidFill>
                  <a:srgbClr val="D1D5DB"/>
                </a:solidFill>
                <a:effectLst/>
                <a:latin typeface="Barlow" pitchFamily="2" charset="77"/>
              </a:rPr>
              <a:t>odelo</a:t>
            </a:r>
            <a:r>
              <a:rPr lang="en-GB" b="0" i="0" u="none" strike="noStrike" dirty="0">
                <a:solidFill>
                  <a:srgbClr val="D1D5DB"/>
                </a:solidFill>
                <a:effectLst/>
                <a:latin typeface="Barlow" pitchFamily="2" charset="77"/>
              </a:rPr>
              <a:t> de I/O </a:t>
            </a:r>
            <a:r>
              <a:rPr lang="en-GB" b="0" i="0" u="none" strike="noStrike" dirty="0" err="1">
                <a:solidFill>
                  <a:srgbClr val="D1D5DB"/>
                </a:solidFill>
                <a:effectLst/>
                <a:latin typeface="Barlow" pitchFamily="2" charset="77"/>
              </a:rPr>
              <a:t>não</a:t>
            </a:r>
            <a:r>
              <a:rPr lang="en-GB" b="0" i="0" u="none" strike="noStrike" dirty="0">
                <a:solidFill>
                  <a:srgbClr val="D1D5DB"/>
                </a:solidFill>
                <a:effectLst/>
                <a:latin typeface="Barlow" pitchFamily="2" charset="77"/>
              </a:rPr>
              <a:t> </a:t>
            </a:r>
            <a:r>
              <a:rPr lang="en-GB" b="0" i="0" u="none" strike="noStrike" dirty="0" err="1">
                <a:solidFill>
                  <a:srgbClr val="D1D5DB"/>
                </a:solidFill>
                <a:effectLst/>
                <a:latin typeface="Barlow" pitchFamily="2" charset="77"/>
              </a:rPr>
              <a:t>bloqueante</a:t>
            </a:r>
            <a:r>
              <a:rPr lang="en-GB" b="0" i="0" u="none" strike="noStrike" dirty="0">
                <a:solidFill>
                  <a:srgbClr val="D1D5DB"/>
                </a:solidFill>
                <a:effectLst/>
                <a:latin typeface="Barlow" pitchFamily="2" charset="77"/>
              </a:rPr>
              <a:t> 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>
              <a:solidFill>
                <a:srgbClr val="D1D5DB"/>
              </a:solidFill>
              <a:latin typeface="Barlow" pitchFamily="2" charset="77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D1D5DB"/>
                </a:solidFill>
                <a:effectLst/>
                <a:latin typeface="Barlow" pitchFamily="2" charset="77"/>
              </a:rPr>
              <a:t> </a:t>
            </a:r>
            <a:r>
              <a:rPr lang="en-GB" b="0" i="0" u="none" strike="noStrike" dirty="0" err="1">
                <a:solidFill>
                  <a:srgbClr val="D1D5DB"/>
                </a:solidFill>
                <a:effectLst/>
                <a:latin typeface="Barlow" pitchFamily="2" charset="77"/>
              </a:rPr>
              <a:t>Permite</a:t>
            </a:r>
            <a:r>
              <a:rPr lang="en-GB" b="0" i="0" u="none" strike="noStrike" dirty="0">
                <a:solidFill>
                  <a:srgbClr val="D1D5DB"/>
                </a:solidFill>
                <a:effectLst/>
                <a:latin typeface="Barlow" pitchFamily="2" charset="77"/>
              </a:rPr>
              <a:t>:</a:t>
            </a:r>
          </a:p>
          <a:p>
            <a:pPr marL="139700" indent="0"/>
            <a:endParaRPr lang="en-GB" b="0" i="0" u="none" strike="noStrike" dirty="0">
              <a:solidFill>
                <a:srgbClr val="D1D5DB"/>
              </a:solidFill>
              <a:effectLst/>
              <a:latin typeface="Barlow" pitchFamily="2" charset="77"/>
            </a:endParaRP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GB" dirty="0" err="1">
                <a:solidFill>
                  <a:srgbClr val="D1D5DB"/>
                </a:solidFill>
                <a:latin typeface="Barlow" pitchFamily="2" charset="77"/>
              </a:rPr>
              <a:t>Criação</a:t>
            </a:r>
            <a:r>
              <a:rPr lang="en-GB" dirty="0">
                <a:solidFill>
                  <a:srgbClr val="D1D5DB"/>
                </a:solidFill>
                <a:latin typeface="Barlow" pitchFamily="2" charset="77"/>
              </a:rPr>
              <a:t> de Websites</a:t>
            </a:r>
          </a:p>
          <a:p>
            <a:pPr marL="596900" lvl="1" indent="0" algn="l"/>
            <a:endParaRPr lang="en-GB" dirty="0">
              <a:solidFill>
                <a:srgbClr val="D1D5DB"/>
              </a:solidFill>
              <a:latin typeface="Barlow" pitchFamily="2" charset="77"/>
            </a:endParaRPr>
          </a:p>
          <a:p>
            <a:pPr marL="596900" lvl="1" indent="0" algn="l"/>
            <a:endParaRPr lang="en-GB" dirty="0">
              <a:solidFill>
                <a:srgbClr val="D1D5DB"/>
              </a:solidFill>
              <a:latin typeface="Barlow" pitchFamily="2" charset="77"/>
            </a:endParaRP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GB" dirty="0" err="1">
                <a:solidFill>
                  <a:srgbClr val="D1D5DB"/>
                </a:solidFill>
                <a:latin typeface="Barlow" pitchFamily="2" charset="77"/>
              </a:rPr>
              <a:t>Desenvolvimento</a:t>
            </a:r>
            <a:r>
              <a:rPr lang="en-GB" dirty="0">
                <a:solidFill>
                  <a:srgbClr val="D1D5DB"/>
                </a:solidFill>
                <a:latin typeface="Barlow" pitchFamily="2" charset="77"/>
              </a:rPr>
              <a:t> de APIs</a:t>
            </a:r>
          </a:p>
          <a:p>
            <a:pPr marL="596900" lvl="1" indent="0" algn="l"/>
            <a:endParaRPr lang="en-GB" dirty="0">
              <a:solidFill>
                <a:srgbClr val="D1D5DB"/>
              </a:solidFill>
              <a:latin typeface="Barlow" pitchFamily="2" charset="77"/>
            </a:endParaRPr>
          </a:p>
          <a:p>
            <a:pPr lvl="1" algn="l">
              <a:buFont typeface="Arial" panose="020B0604020202020204" pitchFamily="34" charset="0"/>
              <a:buChar char="•"/>
            </a:pPr>
            <a:endParaRPr lang="en-GB" b="0" i="0" u="none" strike="noStrike" dirty="0">
              <a:solidFill>
                <a:srgbClr val="D1D5DB"/>
              </a:solidFill>
              <a:effectLst/>
              <a:latin typeface="Barlow" pitchFamily="2" charset="77"/>
            </a:endParaRPr>
          </a:p>
          <a:p>
            <a:pPr lvl="1" algn="l">
              <a:buFont typeface="Arial" panose="020B0604020202020204" pitchFamily="34" charset="0"/>
              <a:buChar char="•"/>
            </a:pPr>
            <a:endParaRPr lang="en-GB" b="0" i="0" u="none" strike="noStrike" dirty="0">
              <a:solidFill>
                <a:srgbClr val="D1D5DB"/>
              </a:solidFill>
              <a:effectLst/>
              <a:latin typeface="Barlow" pitchFamily="2" charset="77"/>
            </a:endParaRPr>
          </a:p>
          <a:p>
            <a:pPr lvl="1" algn="l">
              <a:buFont typeface="Arial" panose="020B0604020202020204" pitchFamily="34" charset="0"/>
              <a:buChar char="•"/>
            </a:pPr>
            <a:endParaRPr lang="en-PT" dirty="0">
              <a:latin typeface="Barlow" pitchFamily="2" charset="77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9254BF-1DAB-A259-4F3B-F71B036277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4821" y="2853909"/>
            <a:ext cx="3304209" cy="154730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25CF3BF-C425-4690-6BF6-8896259CBE35}"/>
              </a:ext>
            </a:extLst>
          </p:cNvPr>
          <p:cNvSpPr txBox="1"/>
          <p:nvPr/>
        </p:nvSpPr>
        <p:spPr>
          <a:xfrm>
            <a:off x="8735260" y="4760844"/>
            <a:ext cx="23356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3968A015-BBA9-E34C-BBB3-9E89A737AE1D}" type="slidenum">
              <a:rPr lang="en-PT" smtClean="0">
                <a:solidFill>
                  <a:schemeClr val="tx1"/>
                </a:solidFill>
                <a:latin typeface="Barlow" pitchFamily="2" charset="77"/>
              </a:rPr>
              <a:t>4</a:t>
            </a:fld>
            <a:endParaRPr lang="en-PT" dirty="0">
              <a:solidFill>
                <a:schemeClr val="tx1"/>
              </a:solidFill>
              <a:latin typeface="Barlow" pitchFamily="2" charset="77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4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Segurança</a:t>
            </a:r>
            <a:r>
              <a:rPr lang="en" dirty="0"/>
              <a:t> </a:t>
            </a:r>
            <a:r>
              <a:rPr lang="en" dirty="0" err="1"/>
              <a:t>em</a:t>
            </a:r>
            <a:r>
              <a:rPr lang="en" dirty="0"/>
              <a:t> Node.js</a:t>
            </a:r>
            <a:endParaRPr dirty="0"/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A21F3556-A552-A613-2892-D6385DD66284}"/>
              </a:ext>
            </a:extLst>
          </p:cNvPr>
          <p:cNvSpPr txBox="1">
            <a:spLocks/>
          </p:cNvSpPr>
          <p:nvPr/>
        </p:nvSpPr>
        <p:spPr>
          <a:xfrm>
            <a:off x="135172" y="1157586"/>
            <a:ext cx="8288828" cy="3083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D1D5DB"/>
                </a:solidFill>
                <a:latin typeface="Barlow" pitchFamily="2" charset="77"/>
              </a:rPr>
              <a:t>As </a:t>
            </a:r>
            <a:r>
              <a:rPr lang="en-GB" dirty="0" err="1">
                <a:solidFill>
                  <a:srgbClr val="D1D5DB"/>
                </a:solidFill>
                <a:latin typeface="Barlow" pitchFamily="2" charset="77"/>
              </a:rPr>
              <a:t>aplicações</a:t>
            </a:r>
            <a:r>
              <a:rPr lang="en-GB" dirty="0">
                <a:solidFill>
                  <a:srgbClr val="D1D5DB"/>
                </a:solidFill>
                <a:latin typeface="Barlow" pitchFamily="2" charset="77"/>
              </a:rPr>
              <a:t> de Node.js </a:t>
            </a:r>
            <a:r>
              <a:rPr lang="en-GB" dirty="0" err="1">
                <a:solidFill>
                  <a:srgbClr val="D1D5DB"/>
                </a:solidFill>
                <a:latin typeface="Barlow" pitchFamily="2" charset="77"/>
              </a:rPr>
              <a:t>têm</a:t>
            </a:r>
            <a:r>
              <a:rPr lang="en-GB" dirty="0">
                <a:solidFill>
                  <a:srgbClr val="D1D5DB"/>
                </a:solidFill>
                <a:latin typeface="Barlow" pitchFamily="2" charset="77"/>
              </a:rPr>
              <a:t> </a:t>
            </a:r>
            <a:r>
              <a:rPr lang="en-GB" dirty="0" err="1">
                <a:solidFill>
                  <a:srgbClr val="D1D5DB"/>
                </a:solidFill>
                <a:latin typeface="Barlow" pitchFamily="2" charset="77"/>
              </a:rPr>
              <a:t>problemas</a:t>
            </a:r>
            <a:r>
              <a:rPr lang="en-GB" dirty="0">
                <a:solidFill>
                  <a:srgbClr val="D1D5DB"/>
                </a:solidFill>
                <a:latin typeface="Barlow" pitchFamily="2" charset="77"/>
              </a:rPr>
              <a:t> de </a:t>
            </a:r>
            <a:r>
              <a:rPr lang="en-GB" dirty="0" err="1">
                <a:solidFill>
                  <a:srgbClr val="D1D5DB"/>
                </a:solidFill>
                <a:latin typeface="Barlow" pitchFamily="2" charset="77"/>
              </a:rPr>
              <a:t>segurança</a:t>
            </a:r>
            <a:r>
              <a:rPr lang="en-GB" dirty="0">
                <a:solidFill>
                  <a:srgbClr val="D1D5DB"/>
                </a:solidFill>
                <a:latin typeface="Barlow" pitchFamily="2" charset="77"/>
              </a:rPr>
              <a:t>. </a:t>
            </a:r>
          </a:p>
          <a:p>
            <a:pPr marL="139700" indent="0"/>
            <a:endParaRPr lang="en-GB" dirty="0">
              <a:solidFill>
                <a:srgbClr val="D1D5DB"/>
              </a:solidFill>
              <a:latin typeface="Barlow" pitchFamily="2" charset="77"/>
            </a:endParaRP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D1D5DB"/>
                </a:solidFill>
                <a:latin typeface="Barlow" pitchFamily="2" charset="77"/>
              </a:rPr>
              <a:t>Code injection</a:t>
            </a:r>
          </a:p>
          <a:p>
            <a:pPr marL="596900" lvl="1" indent="0" algn="l"/>
            <a:endParaRPr lang="en-GB" dirty="0">
              <a:solidFill>
                <a:srgbClr val="D1D5DB"/>
              </a:solidFill>
              <a:latin typeface="Barlow" pitchFamily="2" charset="77"/>
            </a:endParaRPr>
          </a:p>
          <a:p>
            <a:pPr marL="596900" lvl="1" indent="0" algn="l"/>
            <a:endParaRPr lang="en-GB" dirty="0">
              <a:solidFill>
                <a:srgbClr val="D1D5DB"/>
              </a:solidFill>
              <a:latin typeface="Barlow" pitchFamily="2" charset="77"/>
            </a:endParaRP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D1D5DB"/>
                </a:solidFill>
                <a:latin typeface="Barlow" pitchFamily="2" charset="77"/>
              </a:rPr>
              <a:t>Command Injection</a:t>
            </a:r>
          </a:p>
          <a:p>
            <a:pPr marL="596900" lvl="1" indent="0" algn="l"/>
            <a:endParaRPr lang="en-GB" dirty="0">
              <a:solidFill>
                <a:srgbClr val="D1D5DB"/>
              </a:solidFill>
              <a:latin typeface="Barlow" pitchFamily="2" charset="77"/>
            </a:endParaRPr>
          </a:p>
          <a:p>
            <a:pPr marL="596900" lvl="1" indent="0" algn="l"/>
            <a:endParaRPr lang="en-GB" dirty="0">
              <a:solidFill>
                <a:srgbClr val="D1D5DB"/>
              </a:solidFill>
              <a:latin typeface="Barlow" pitchFamily="2" charset="77"/>
            </a:endParaRP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D1D5DB"/>
                </a:solidFill>
                <a:latin typeface="Barlow" pitchFamily="2" charset="77"/>
              </a:rPr>
              <a:t>SQL injection</a:t>
            </a:r>
          </a:p>
          <a:p>
            <a:pPr marL="596900" lvl="1" indent="0" algn="l"/>
            <a:endParaRPr lang="en-GB" dirty="0">
              <a:solidFill>
                <a:srgbClr val="D1D5DB"/>
              </a:solidFill>
              <a:latin typeface="Barlow" pitchFamily="2" charset="77"/>
            </a:endParaRPr>
          </a:p>
          <a:p>
            <a:pPr marL="596900" lvl="1" indent="0" algn="l"/>
            <a:endParaRPr lang="en-GB" dirty="0">
              <a:solidFill>
                <a:srgbClr val="D1D5DB"/>
              </a:solidFill>
              <a:latin typeface="Barlow" pitchFamily="2" charset="77"/>
            </a:endParaRP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D1D5DB"/>
                </a:solidFill>
                <a:latin typeface="Barlow" pitchFamily="2" charset="77"/>
              </a:rPr>
              <a:t>Path Traversal</a:t>
            </a:r>
          </a:p>
          <a:p>
            <a:pPr lvl="1" algn="l">
              <a:buFont typeface="Arial" panose="020B0604020202020204" pitchFamily="34" charset="0"/>
              <a:buChar char="•"/>
            </a:pPr>
            <a:endParaRPr lang="en-GB" dirty="0">
              <a:solidFill>
                <a:srgbClr val="D1D5DB"/>
              </a:solidFill>
              <a:latin typeface="Barlow" pitchFamily="2" charset="77"/>
            </a:endParaRPr>
          </a:p>
          <a:p>
            <a:pPr lvl="1" algn="l">
              <a:buFont typeface="Arial" panose="020B0604020202020204" pitchFamily="34" charset="0"/>
              <a:buChar char="•"/>
            </a:pPr>
            <a:endParaRPr lang="en-GB" dirty="0">
              <a:solidFill>
                <a:srgbClr val="D1D5DB"/>
              </a:solidFill>
              <a:latin typeface="Barlow" pitchFamily="2" charset="77"/>
            </a:endParaRPr>
          </a:p>
          <a:p>
            <a:pPr lvl="1" algn="l">
              <a:buFont typeface="Arial" panose="020B0604020202020204" pitchFamily="34" charset="0"/>
              <a:buChar char="•"/>
            </a:pPr>
            <a:endParaRPr lang="en-PT" dirty="0">
              <a:latin typeface="Barlow" pitchFamily="2" charset="7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EB9117-3090-1B38-C46A-7626B598702F}"/>
              </a:ext>
            </a:extLst>
          </p:cNvPr>
          <p:cNvSpPr txBox="1"/>
          <p:nvPr/>
        </p:nvSpPr>
        <p:spPr>
          <a:xfrm>
            <a:off x="8735260" y="4760844"/>
            <a:ext cx="23356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3968A015-BBA9-E34C-BBB3-9E89A737AE1D}" type="slidenum">
              <a:rPr lang="en-PT" smtClean="0">
                <a:solidFill>
                  <a:schemeClr val="tx1"/>
                </a:solidFill>
                <a:latin typeface="Barlow" pitchFamily="2" charset="77"/>
              </a:rPr>
              <a:t>5</a:t>
            </a:fld>
            <a:endParaRPr lang="en-PT" dirty="0">
              <a:solidFill>
                <a:schemeClr val="tx1"/>
              </a:solidFill>
              <a:latin typeface="Barlow" pitchFamily="2" charset="77"/>
            </a:endParaRP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4310AD6A-46BA-56F1-EA09-452B0825D6A4}"/>
              </a:ext>
            </a:extLst>
          </p:cNvPr>
          <p:cNvSpPr/>
          <p:nvPr/>
        </p:nvSpPr>
        <p:spPr>
          <a:xfrm>
            <a:off x="2946832" y="2492409"/>
            <a:ext cx="1820917" cy="7173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T" dirty="0">
                <a:solidFill>
                  <a:schemeClr val="tx1"/>
                </a:solidFill>
                <a:latin typeface="Barlow" pitchFamily="2" charset="77"/>
              </a:rPr>
              <a:t>Possibilitam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FDEED9C-214C-B494-A2C1-CC71E82345E1}"/>
              </a:ext>
            </a:extLst>
          </p:cNvPr>
          <p:cNvSpPr/>
          <p:nvPr/>
        </p:nvSpPr>
        <p:spPr>
          <a:xfrm>
            <a:off x="4927550" y="1716236"/>
            <a:ext cx="3967511" cy="22696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PT" sz="2000" dirty="0">
                <a:solidFill>
                  <a:schemeClr val="tx1"/>
                </a:solidFill>
                <a:latin typeface="Barlow" pitchFamily="2" charset="77"/>
              </a:rPr>
              <a:t>Comprometer a integridadade dos dados</a:t>
            </a:r>
          </a:p>
          <a:p>
            <a:pPr>
              <a:buClr>
                <a:schemeClr val="tx1"/>
              </a:buClr>
            </a:pPr>
            <a:endParaRPr lang="en-PT" sz="2000" dirty="0">
              <a:solidFill>
                <a:schemeClr val="tx1"/>
              </a:solidFill>
              <a:latin typeface="Barlow" pitchFamily="2" charset="77"/>
            </a:endParaRP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PT" sz="2000" dirty="0">
                <a:solidFill>
                  <a:schemeClr val="tx1"/>
                </a:solidFill>
                <a:latin typeface="Barlow" pitchFamily="2" charset="77"/>
              </a:rPr>
              <a:t>Acessos não autorizados</a:t>
            </a:r>
          </a:p>
          <a:p>
            <a:pPr>
              <a:buClr>
                <a:schemeClr val="tx1"/>
              </a:buClr>
            </a:pPr>
            <a:endParaRPr lang="en-PT" sz="2000" dirty="0">
              <a:solidFill>
                <a:schemeClr val="tx1"/>
              </a:solidFill>
              <a:latin typeface="Barlow" pitchFamily="2" charset="77"/>
            </a:endParaRP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PT" sz="2000" dirty="0">
                <a:solidFill>
                  <a:schemeClr val="tx1"/>
                </a:solidFill>
                <a:latin typeface="Barlow" pitchFamily="2" charset="77"/>
              </a:rPr>
              <a:t>Exposição de informações confidenciais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Mecanismos</a:t>
            </a:r>
            <a:r>
              <a:rPr lang="en" dirty="0"/>
              <a:t> de </a:t>
            </a:r>
            <a:r>
              <a:rPr lang="en" dirty="0" err="1"/>
              <a:t>deteção</a:t>
            </a:r>
            <a:r>
              <a:rPr lang="en" dirty="0"/>
              <a:t> de </a:t>
            </a:r>
            <a:r>
              <a:rPr lang="en" dirty="0" err="1"/>
              <a:t>vulnerabilidades</a:t>
            </a:r>
            <a:endParaRPr dirty="0"/>
          </a:p>
        </p:txBody>
      </p:sp>
      <p:sp>
        <p:nvSpPr>
          <p:cNvPr id="317" name="Google Shape;317;p42"/>
          <p:cNvSpPr txBox="1">
            <a:spLocks noGrp="1"/>
          </p:cNvSpPr>
          <p:nvPr>
            <p:ph type="subTitle" idx="3"/>
          </p:nvPr>
        </p:nvSpPr>
        <p:spPr>
          <a:xfrm>
            <a:off x="446432" y="3042236"/>
            <a:ext cx="26400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CodeQL</a:t>
            </a:r>
            <a:r>
              <a:rPr lang="en" baseline="30000" dirty="0"/>
              <a:t>1</a:t>
            </a:r>
            <a:endParaRPr baseline="30000" dirty="0"/>
          </a:p>
        </p:txBody>
      </p:sp>
      <p:sp>
        <p:nvSpPr>
          <p:cNvPr id="318" name="Google Shape;318;p42"/>
          <p:cNvSpPr txBox="1">
            <a:spLocks noGrp="1"/>
          </p:cNvSpPr>
          <p:nvPr>
            <p:ph type="subTitle" idx="4"/>
          </p:nvPr>
        </p:nvSpPr>
        <p:spPr>
          <a:xfrm>
            <a:off x="6373715" y="3042236"/>
            <a:ext cx="1890042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ODGen</a:t>
            </a:r>
            <a:r>
              <a:rPr lang="en" baseline="30000" dirty="0"/>
              <a:t>3</a:t>
            </a:r>
            <a:endParaRPr baseline="30000" dirty="0"/>
          </a:p>
        </p:txBody>
      </p:sp>
      <p:sp>
        <p:nvSpPr>
          <p:cNvPr id="7" name="Google Shape;317;p42">
            <a:extLst>
              <a:ext uri="{FF2B5EF4-FFF2-40B4-BE49-F238E27FC236}">
                <a16:creationId xmlns:a16="http://schemas.microsoft.com/office/drawing/2014/main" id="{6542B1EA-B32E-18A3-6336-F272D4B89909}"/>
              </a:ext>
            </a:extLst>
          </p:cNvPr>
          <p:cNvSpPr txBox="1">
            <a:spLocks/>
          </p:cNvSpPr>
          <p:nvPr/>
        </p:nvSpPr>
        <p:spPr>
          <a:xfrm>
            <a:off x="3252000" y="3042236"/>
            <a:ext cx="2640000" cy="5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/>
            <a:r>
              <a:rPr lang="en-GB" dirty="0"/>
              <a:t>Graph.js</a:t>
            </a:r>
            <a:r>
              <a:rPr lang="en-GB" baseline="30000" dirty="0"/>
              <a:t>2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5EB1B36F-1D34-0B58-BFFE-4C3DDAD4024B}"/>
              </a:ext>
            </a:extLst>
          </p:cNvPr>
          <p:cNvSpPr txBox="1">
            <a:spLocks/>
          </p:cNvSpPr>
          <p:nvPr/>
        </p:nvSpPr>
        <p:spPr>
          <a:xfrm>
            <a:off x="446432" y="1607007"/>
            <a:ext cx="8288828" cy="1285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GB" dirty="0" err="1">
                <a:solidFill>
                  <a:srgbClr val="D1D5DB"/>
                </a:solidFill>
                <a:latin typeface="Barlow" pitchFamily="2" charset="77"/>
              </a:rPr>
              <a:t>Existem</a:t>
            </a:r>
            <a:r>
              <a:rPr lang="en-GB" dirty="0">
                <a:solidFill>
                  <a:srgbClr val="D1D5DB"/>
                </a:solidFill>
                <a:latin typeface="Barlow" pitchFamily="2" charset="77"/>
              </a:rPr>
              <a:t> ferramentas </a:t>
            </a:r>
            <a:r>
              <a:rPr lang="en-GB" dirty="0" err="1">
                <a:solidFill>
                  <a:srgbClr val="D1D5DB"/>
                </a:solidFill>
                <a:latin typeface="Barlow" pitchFamily="2" charset="77"/>
              </a:rPr>
              <a:t>capazes</a:t>
            </a:r>
            <a:r>
              <a:rPr lang="en-GB" dirty="0">
                <a:solidFill>
                  <a:srgbClr val="D1D5DB"/>
                </a:solidFill>
                <a:latin typeface="Barlow" pitchFamily="2" charset="77"/>
              </a:rPr>
              <a:t> de </a:t>
            </a:r>
            <a:r>
              <a:rPr lang="en-GB" dirty="0" err="1">
                <a:solidFill>
                  <a:srgbClr val="D1D5DB"/>
                </a:solidFill>
                <a:latin typeface="Barlow" pitchFamily="2" charset="77"/>
              </a:rPr>
              <a:t>detetar</a:t>
            </a:r>
            <a:r>
              <a:rPr lang="en-GB" dirty="0">
                <a:solidFill>
                  <a:srgbClr val="D1D5DB"/>
                </a:solidFill>
                <a:latin typeface="Barlow" pitchFamily="2" charset="77"/>
              </a:rPr>
              <a:t> </a:t>
            </a:r>
            <a:r>
              <a:rPr lang="en-GB" dirty="0" err="1">
                <a:solidFill>
                  <a:srgbClr val="D1D5DB"/>
                </a:solidFill>
                <a:latin typeface="Barlow" pitchFamily="2" charset="77"/>
              </a:rPr>
              <a:t>vulnerabilidades</a:t>
            </a:r>
            <a:r>
              <a:rPr lang="en-GB" dirty="0">
                <a:solidFill>
                  <a:srgbClr val="D1D5DB"/>
                </a:solidFill>
                <a:latin typeface="Barlow" pitchFamily="2" charset="77"/>
              </a:rPr>
              <a:t> de forma </a:t>
            </a:r>
            <a:r>
              <a:rPr lang="en-GB" dirty="0" err="1">
                <a:solidFill>
                  <a:srgbClr val="D1D5DB"/>
                </a:solidFill>
                <a:latin typeface="Barlow" pitchFamily="2" charset="77"/>
              </a:rPr>
              <a:t>automática</a:t>
            </a:r>
            <a:endParaRPr lang="en-GB" dirty="0">
              <a:solidFill>
                <a:srgbClr val="D1D5DB"/>
              </a:solidFill>
              <a:latin typeface="Barlow" pitchFamily="2" charset="77"/>
            </a:endParaRPr>
          </a:p>
          <a:p>
            <a:pPr marL="139700" indent="0"/>
            <a:endParaRPr lang="en-GB" dirty="0">
              <a:solidFill>
                <a:srgbClr val="D1D5DB"/>
              </a:solidFill>
              <a:latin typeface="Barlow" pitchFamily="2" charset="77"/>
            </a:endParaRP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GB" dirty="0" err="1">
                <a:solidFill>
                  <a:srgbClr val="D1D5DB"/>
                </a:solidFill>
                <a:latin typeface="Barlow" pitchFamily="2" charset="77"/>
              </a:rPr>
              <a:t>Geram</a:t>
            </a:r>
            <a:r>
              <a:rPr lang="en-GB" dirty="0">
                <a:solidFill>
                  <a:srgbClr val="D1D5DB"/>
                </a:solidFill>
                <a:latin typeface="Barlow" pitchFamily="2" charset="77"/>
              </a:rPr>
              <a:t> um </a:t>
            </a:r>
            <a:r>
              <a:rPr lang="en-GB" dirty="0" err="1">
                <a:solidFill>
                  <a:srgbClr val="D1D5DB"/>
                </a:solidFill>
                <a:latin typeface="Barlow" pitchFamily="2" charset="77"/>
              </a:rPr>
              <a:t>grafo</a:t>
            </a:r>
            <a:r>
              <a:rPr lang="en-GB" dirty="0">
                <a:solidFill>
                  <a:srgbClr val="D1D5DB"/>
                </a:solidFill>
                <a:latin typeface="Barlow" pitchFamily="2" charset="77"/>
              </a:rPr>
              <a:t> a </a:t>
            </a:r>
            <a:r>
              <a:rPr lang="en-GB" dirty="0" err="1">
                <a:solidFill>
                  <a:srgbClr val="D1D5DB"/>
                </a:solidFill>
                <a:latin typeface="Barlow" pitchFamily="2" charset="77"/>
              </a:rPr>
              <a:t>partir</a:t>
            </a:r>
            <a:r>
              <a:rPr lang="en-GB" dirty="0">
                <a:solidFill>
                  <a:srgbClr val="D1D5DB"/>
                </a:solidFill>
                <a:latin typeface="Barlow" pitchFamily="2" charset="77"/>
              </a:rPr>
              <a:t> do </a:t>
            </a:r>
            <a:r>
              <a:rPr lang="en-GB" dirty="0" err="1">
                <a:solidFill>
                  <a:srgbClr val="D1D5DB"/>
                </a:solidFill>
                <a:latin typeface="Barlow" pitchFamily="2" charset="77"/>
              </a:rPr>
              <a:t>código</a:t>
            </a:r>
            <a:r>
              <a:rPr lang="en-GB" dirty="0">
                <a:solidFill>
                  <a:srgbClr val="D1D5DB"/>
                </a:solidFill>
                <a:latin typeface="Barlow" pitchFamily="2" charset="77"/>
              </a:rPr>
              <a:t> da </a:t>
            </a:r>
            <a:r>
              <a:rPr lang="en-GB" dirty="0" err="1">
                <a:solidFill>
                  <a:srgbClr val="D1D5DB"/>
                </a:solidFill>
                <a:latin typeface="Barlow" pitchFamily="2" charset="77"/>
              </a:rPr>
              <a:t>aplicação</a:t>
            </a:r>
            <a:r>
              <a:rPr lang="en-GB" dirty="0">
                <a:solidFill>
                  <a:srgbClr val="D1D5DB"/>
                </a:solidFill>
                <a:latin typeface="Barlow" pitchFamily="2" charset="77"/>
              </a:rPr>
              <a:t> </a:t>
            </a:r>
          </a:p>
          <a:p>
            <a:pPr marL="596900" lvl="1" indent="0" algn="l"/>
            <a:endParaRPr lang="en-GB" dirty="0">
              <a:solidFill>
                <a:srgbClr val="D1D5DB"/>
              </a:solidFill>
              <a:latin typeface="Barlow" pitchFamily="2" charset="77"/>
            </a:endParaRP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GB" dirty="0" err="1">
                <a:solidFill>
                  <a:srgbClr val="D1D5DB"/>
                </a:solidFill>
                <a:latin typeface="Barlow" pitchFamily="2" charset="77"/>
              </a:rPr>
              <a:t>Executam</a:t>
            </a:r>
            <a:r>
              <a:rPr lang="en-GB" dirty="0">
                <a:solidFill>
                  <a:srgbClr val="D1D5DB"/>
                </a:solidFill>
                <a:latin typeface="Barlow" pitchFamily="2" charset="77"/>
              </a:rPr>
              <a:t> queries </a:t>
            </a:r>
            <a:r>
              <a:rPr lang="en-GB" dirty="0" err="1">
                <a:solidFill>
                  <a:srgbClr val="D1D5DB"/>
                </a:solidFill>
                <a:latin typeface="Barlow" pitchFamily="2" charset="77"/>
              </a:rPr>
              <a:t>nele</a:t>
            </a:r>
            <a:r>
              <a:rPr lang="en-GB" dirty="0">
                <a:solidFill>
                  <a:srgbClr val="D1D5DB"/>
                </a:solidFill>
                <a:latin typeface="Barlow" pitchFamily="2" charset="77"/>
              </a:rPr>
              <a:t> para </a:t>
            </a:r>
            <a:r>
              <a:rPr lang="en-GB" dirty="0" err="1">
                <a:solidFill>
                  <a:srgbClr val="D1D5DB"/>
                </a:solidFill>
                <a:latin typeface="Barlow" pitchFamily="2" charset="77"/>
              </a:rPr>
              <a:t>detetar</a:t>
            </a:r>
            <a:r>
              <a:rPr lang="en-GB" dirty="0">
                <a:solidFill>
                  <a:srgbClr val="D1D5DB"/>
                </a:solidFill>
                <a:latin typeface="Barlow" pitchFamily="2" charset="77"/>
              </a:rPr>
              <a:t> as </a:t>
            </a:r>
            <a:r>
              <a:rPr lang="en-GB" dirty="0" err="1">
                <a:solidFill>
                  <a:srgbClr val="D1D5DB"/>
                </a:solidFill>
                <a:latin typeface="Barlow" pitchFamily="2" charset="77"/>
              </a:rPr>
              <a:t>vulenerabilidades</a:t>
            </a:r>
            <a:endParaRPr lang="en-GB" dirty="0">
              <a:solidFill>
                <a:srgbClr val="D1D5DB"/>
              </a:solidFill>
              <a:latin typeface="Barlow" pitchFamily="2" charset="77"/>
            </a:endParaRPr>
          </a:p>
          <a:p>
            <a:pPr lvl="1" algn="l">
              <a:buFont typeface="Arial" panose="020B0604020202020204" pitchFamily="34" charset="0"/>
              <a:buChar char="•"/>
            </a:pPr>
            <a:endParaRPr lang="en-PT" dirty="0">
              <a:latin typeface="Barlow" pitchFamily="2" charset="7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8933DE3-E129-7C4A-F35E-99C725356E94}"/>
              </a:ext>
            </a:extLst>
          </p:cNvPr>
          <p:cNvSpPr txBox="1"/>
          <p:nvPr/>
        </p:nvSpPr>
        <p:spPr>
          <a:xfrm>
            <a:off x="8735260" y="4760844"/>
            <a:ext cx="23356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3968A015-BBA9-E34C-BBB3-9E89A737AE1D}" type="slidenum">
              <a:rPr lang="en-PT" smtClean="0">
                <a:solidFill>
                  <a:schemeClr val="tx1"/>
                </a:solidFill>
                <a:latin typeface="Barlow" pitchFamily="2" charset="77"/>
              </a:rPr>
              <a:t>6</a:t>
            </a:fld>
            <a:endParaRPr lang="en-PT" dirty="0">
              <a:solidFill>
                <a:schemeClr val="tx1"/>
              </a:solidFill>
              <a:latin typeface="Barlow" pitchFamily="2" charset="77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3B1AFC1-7601-E568-D532-737A470E4126}"/>
              </a:ext>
            </a:extLst>
          </p:cNvPr>
          <p:cNvSpPr/>
          <p:nvPr/>
        </p:nvSpPr>
        <p:spPr>
          <a:xfrm>
            <a:off x="3252000" y="3851056"/>
            <a:ext cx="2640000" cy="776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T" b="1" i="1" dirty="0">
                <a:solidFill>
                  <a:schemeClr val="tx1"/>
                </a:solidFill>
                <a:latin typeface="Barlow" pitchFamily="2" charset="77"/>
                <a:cs typeface="Arial" panose="020B0604020202020204" pitchFamily="34" charset="0"/>
              </a:rPr>
              <a:t>O Graph.js é a ferramenta com melhor precisão e recall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1F4C1F-46D7-4751-FB18-05DBB6792AF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00584" y="4777413"/>
            <a:ext cx="8823959" cy="291208"/>
          </a:xfrm>
        </p:spPr>
        <p:txBody>
          <a:bodyPr/>
          <a:lstStyle/>
          <a:p>
            <a:pPr marL="228600" indent="-228600" algn="l">
              <a:buClr>
                <a:schemeClr val="tx1"/>
              </a:buClr>
              <a:buFont typeface="+mj-lt"/>
              <a:buAutoNum type="arabicPeriod"/>
            </a:pPr>
            <a:endParaRPr lang="en-GB" sz="600" dirty="0"/>
          </a:p>
          <a:p>
            <a:pPr marL="228600" indent="-228600" algn="l">
              <a:buClr>
                <a:schemeClr val="tx1"/>
              </a:buClr>
              <a:buFont typeface="+mj-lt"/>
              <a:buAutoNum type="arabicPeriod"/>
            </a:pPr>
            <a:r>
              <a:rPr lang="en-GB" sz="600" dirty="0" err="1">
                <a:latin typeface="Barlow" pitchFamily="2" charset="77"/>
              </a:rPr>
              <a:t>Codeql</a:t>
            </a:r>
            <a:r>
              <a:rPr lang="en-GB" sz="600" dirty="0">
                <a:latin typeface="Barlow" pitchFamily="2" charset="77"/>
              </a:rPr>
              <a:t>: https://</a:t>
            </a:r>
            <a:r>
              <a:rPr lang="en-GB" sz="600" dirty="0" err="1">
                <a:latin typeface="Barlow" pitchFamily="2" charset="77"/>
              </a:rPr>
              <a:t>github.com</a:t>
            </a:r>
            <a:r>
              <a:rPr lang="en-GB" sz="600" dirty="0">
                <a:latin typeface="Barlow" pitchFamily="2" charset="77"/>
              </a:rPr>
              <a:t>/</a:t>
            </a:r>
            <a:r>
              <a:rPr lang="en-GB" sz="600" dirty="0" err="1">
                <a:latin typeface="Barlow" pitchFamily="2" charset="77"/>
              </a:rPr>
              <a:t>github</a:t>
            </a:r>
            <a:r>
              <a:rPr lang="en-GB" sz="600" dirty="0">
                <a:latin typeface="Barlow" pitchFamily="2" charset="77"/>
              </a:rPr>
              <a:t>/</a:t>
            </a:r>
            <a:r>
              <a:rPr lang="en-GB" sz="600" dirty="0" err="1">
                <a:latin typeface="Barlow" pitchFamily="2" charset="77"/>
              </a:rPr>
              <a:t>codeql</a:t>
            </a:r>
            <a:endParaRPr lang="en-GB" sz="600" dirty="0">
              <a:latin typeface="Barlow" pitchFamily="2" charset="77"/>
            </a:endParaRPr>
          </a:p>
          <a:p>
            <a:pPr marL="228600" indent="-228600" algn="l">
              <a:buClr>
                <a:schemeClr val="tx1"/>
              </a:buClr>
              <a:buFont typeface="+mj-lt"/>
              <a:buAutoNum type="arabicPeriod"/>
            </a:pPr>
            <a:r>
              <a:rPr lang="en-GB" sz="600" dirty="0">
                <a:latin typeface="Barlow" pitchFamily="2" charset="77"/>
              </a:rPr>
              <a:t>S. Li, M. Kang, J. Hou, and Y. Cao, “Mining </a:t>
            </a:r>
            <a:r>
              <a:rPr lang="en-GB" sz="600" dirty="0" err="1">
                <a:latin typeface="Barlow" pitchFamily="2" charset="77"/>
              </a:rPr>
              <a:t>node.js</a:t>
            </a:r>
            <a:r>
              <a:rPr lang="en-GB" sz="600" dirty="0">
                <a:latin typeface="Barlow" pitchFamily="2" charset="77"/>
              </a:rPr>
              <a:t> vulnerabilities via object dependence graph and query,” in 31st USENIX Security Symposium (USENIX Security 22). Boston, MA USENIX Association, Aug. 2022</a:t>
            </a:r>
          </a:p>
          <a:p>
            <a:pPr marL="228600" indent="-228600" algn="l">
              <a:buClr>
                <a:schemeClr val="tx1"/>
              </a:buClr>
              <a:buFont typeface="+mj-lt"/>
              <a:buAutoNum type="arabicPeriod"/>
            </a:pPr>
            <a:r>
              <a:rPr lang="en-GB" sz="600" b="0" i="0" u="none" strike="noStrike" dirty="0">
                <a:effectLst/>
                <a:latin typeface="Barlow" pitchFamily="2" charset="77"/>
              </a:rPr>
              <a:t>Anonymous, “Efficient static vulnerability analysis for </a:t>
            </a:r>
            <a:r>
              <a:rPr lang="en-GB" sz="600" b="0" i="0" u="none" strike="noStrike" dirty="0" err="1">
                <a:effectLst/>
                <a:latin typeface="Barlow" pitchFamily="2" charset="77"/>
              </a:rPr>
              <a:t>javascript</a:t>
            </a:r>
            <a:r>
              <a:rPr lang="en-GB" sz="600" b="0" i="0" u="none" strike="noStrike" dirty="0">
                <a:effectLst/>
                <a:latin typeface="Barlow" pitchFamily="2" charset="77"/>
              </a:rPr>
              <a:t> with </a:t>
            </a:r>
            <a:r>
              <a:rPr lang="en-GB" sz="600" b="0" i="0" u="none" strike="noStrike" dirty="0" err="1">
                <a:effectLst/>
                <a:latin typeface="Barlow" pitchFamily="2" charset="77"/>
              </a:rPr>
              <a:t>multiversion</a:t>
            </a:r>
            <a:r>
              <a:rPr lang="en-GB" sz="600" b="0" i="0" u="none" strike="noStrike" dirty="0">
                <a:effectLst/>
                <a:latin typeface="Barlow" pitchFamily="2" charset="77"/>
              </a:rPr>
              <a:t> dependency graphs,” paper under submission.</a:t>
            </a:r>
            <a:endParaRPr lang="en-GB" sz="600" dirty="0">
              <a:latin typeface="Barlow" pitchFamily="2" charset="77"/>
            </a:endParaRPr>
          </a:p>
          <a:p>
            <a:endParaRPr lang="en-PT" sz="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Problema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8933DE3-E129-7C4A-F35E-99C725356E94}"/>
              </a:ext>
            </a:extLst>
          </p:cNvPr>
          <p:cNvSpPr txBox="1"/>
          <p:nvPr/>
        </p:nvSpPr>
        <p:spPr>
          <a:xfrm>
            <a:off x="8735260" y="4760844"/>
            <a:ext cx="23356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3968A015-BBA9-E34C-BBB3-9E89A737AE1D}" type="slidenum">
              <a:rPr lang="en-PT" smtClean="0">
                <a:solidFill>
                  <a:schemeClr val="tx1"/>
                </a:solidFill>
                <a:latin typeface="Barlow" pitchFamily="2" charset="77"/>
              </a:rPr>
              <a:t>7</a:t>
            </a:fld>
            <a:endParaRPr lang="en-PT" dirty="0">
              <a:solidFill>
                <a:schemeClr val="tx1"/>
              </a:solidFill>
              <a:latin typeface="Barlow" pitchFamily="2" charset="77"/>
            </a:endParaRPr>
          </a:p>
        </p:txBody>
      </p:sp>
      <p:sp>
        <p:nvSpPr>
          <p:cNvPr id="8" name="Process 7">
            <a:extLst>
              <a:ext uri="{FF2B5EF4-FFF2-40B4-BE49-F238E27FC236}">
                <a16:creationId xmlns:a16="http://schemas.microsoft.com/office/drawing/2014/main" id="{18424A87-2E2B-0EA3-D21E-ACB1884DE4B0}"/>
              </a:ext>
            </a:extLst>
          </p:cNvPr>
          <p:cNvSpPr/>
          <p:nvPr/>
        </p:nvSpPr>
        <p:spPr>
          <a:xfrm>
            <a:off x="3291557" y="1352743"/>
            <a:ext cx="2817628" cy="70174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0" i="0" u="none" strike="noStrike" dirty="0" err="1">
                <a:solidFill>
                  <a:srgbClr val="D1D5DB"/>
                </a:solidFill>
                <a:effectLst/>
                <a:latin typeface="Barlow" pitchFamily="2" charset="77"/>
              </a:rPr>
              <a:t>Graph.js</a:t>
            </a:r>
            <a:r>
              <a:rPr lang="en-GB" b="0" i="0" u="none" strike="noStrike" dirty="0">
                <a:solidFill>
                  <a:srgbClr val="D1D5DB"/>
                </a:solidFill>
                <a:effectLst/>
                <a:latin typeface="Barlow" pitchFamily="2" charset="77"/>
              </a:rPr>
              <a:t> </a:t>
            </a:r>
            <a:r>
              <a:rPr lang="en-GB" b="0" i="0" u="none" strike="noStrike" dirty="0" err="1">
                <a:solidFill>
                  <a:srgbClr val="D1D5DB"/>
                </a:solidFill>
                <a:effectLst/>
                <a:latin typeface="Barlow" pitchFamily="2" charset="77"/>
              </a:rPr>
              <a:t>não</a:t>
            </a:r>
            <a:r>
              <a:rPr lang="en-GB" b="0" i="0" u="none" strike="noStrike" dirty="0">
                <a:solidFill>
                  <a:srgbClr val="D1D5DB"/>
                </a:solidFill>
                <a:effectLst/>
                <a:latin typeface="Barlow" pitchFamily="2" charset="77"/>
              </a:rPr>
              <a:t> </a:t>
            </a:r>
            <a:r>
              <a:rPr lang="en-GB" b="0" i="0" u="none" strike="noStrike" dirty="0" err="1">
                <a:solidFill>
                  <a:srgbClr val="D1D5DB"/>
                </a:solidFill>
                <a:effectLst/>
                <a:latin typeface="Barlow" pitchFamily="2" charset="77"/>
              </a:rPr>
              <a:t>raciocina</a:t>
            </a:r>
            <a:r>
              <a:rPr lang="en-GB" b="0" i="0" u="none" strike="noStrike" dirty="0">
                <a:solidFill>
                  <a:srgbClr val="D1D5DB"/>
                </a:solidFill>
                <a:effectLst/>
                <a:latin typeface="Barlow" pitchFamily="2" charset="77"/>
              </a:rPr>
              <a:t> </a:t>
            </a:r>
            <a:r>
              <a:rPr lang="en-GB" b="0" i="0" u="none" strike="noStrike" dirty="0" err="1">
                <a:solidFill>
                  <a:srgbClr val="D1D5DB"/>
                </a:solidFill>
                <a:effectLst/>
                <a:latin typeface="Barlow" pitchFamily="2" charset="77"/>
              </a:rPr>
              <a:t>sobre</a:t>
            </a:r>
            <a:r>
              <a:rPr lang="en-GB" b="0" i="0" u="none" strike="noStrike" dirty="0">
                <a:solidFill>
                  <a:srgbClr val="D1D5DB"/>
                </a:solidFill>
                <a:effectLst/>
                <a:latin typeface="Barlow" pitchFamily="2" charset="77"/>
              </a:rPr>
              <a:t> </a:t>
            </a:r>
            <a:r>
              <a:rPr lang="en-GB" b="0" i="0" u="none" strike="noStrike" dirty="0" err="1">
                <a:solidFill>
                  <a:srgbClr val="D1D5DB"/>
                </a:solidFill>
                <a:effectLst/>
                <a:latin typeface="Barlow" pitchFamily="2" charset="77"/>
              </a:rPr>
              <a:t>módulos</a:t>
            </a:r>
            <a:endParaRPr lang="en-PT" dirty="0">
              <a:solidFill>
                <a:schemeClr val="tx1"/>
              </a:solidFill>
              <a:latin typeface="Barlow" pitchFamily="2" charset="77"/>
            </a:endParaRPr>
          </a:p>
        </p:txBody>
      </p:sp>
      <p:sp>
        <p:nvSpPr>
          <p:cNvPr id="10" name="Process 9">
            <a:extLst>
              <a:ext uri="{FF2B5EF4-FFF2-40B4-BE49-F238E27FC236}">
                <a16:creationId xmlns:a16="http://schemas.microsoft.com/office/drawing/2014/main" id="{8060CB8B-42BA-835F-1B12-750872085ED1}"/>
              </a:ext>
            </a:extLst>
          </p:cNvPr>
          <p:cNvSpPr/>
          <p:nvPr/>
        </p:nvSpPr>
        <p:spPr>
          <a:xfrm>
            <a:off x="6282393" y="2598104"/>
            <a:ext cx="2452867" cy="701749"/>
          </a:xfrm>
          <a:prstGeom prst="flowChartProcess">
            <a:avLst/>
          </a:prstGeom>
          <a:solidFill>
            <a:srgbClr val="00B05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0" i="0" u="none" strike="noStrike" dirty="0">
                <a:solidFill>
                  <a:schemeClr val="tx1"/>
                </a:solidFill>
                <a:effectLst/>
                <a:latin typeface="Barlow" pitchFamily="2" charset="77"/>
              </a:rPr>
              <a:t>Analisa </a:t>
            </a:r>
            <a:r>
              <a:rPr lang="en-GB" b="0" i="0" u="none" strike="noStrike" dirty="0" err="1">
                <a:solidFill>
                  <a:schemeClr val="tx1"/>
                </a:solidFill>
                <a:effectLst/>
                <a:latin typeface="Barlow" pitchFamily="2" charset="77"/>
              </a:rPr>
              <a:t>cada</a:t>
            </a:r>
            <a:r>
              <a:rPr lang="en-GB" b="0" i="0" u="none" strike="noStrike" dirty="0">
                <a:solidFill>
                  <a:schemeClr val="tx1"/>
                </a:solidFill>
                <a:effectLst/>
                <a:latin typeface="Barlow" pitchFamily="2" charset="77"/>
              </a:rPr>
              <a:t> </a:t>
            </a:r>
            <a:r>
              <a:rPr lang="en-GB" b="0" i="0" u="none" strike="noStrike" dirty="0" err="1">
                <a:solidFill>
                  <a:schemeClr val="tx1"/>
                </a:solidFill>
                <a:effectLst/>
                <a:latin typeface="Barlow" pitchFamily="2" charset="77"/>
              </a:rPr>
              <a:t>módulo</a:t>
            </a:r>
            <a:r>
              <a:rPr lang="en-GB" b="0" i="0" u="none" strike="noStrike" dirty="0">
                <a:solidFill>
                  <a:schemeClr val="tx1"/>
                </a:solidFill>
                <a:effectLst/>
                <a:latin typeface="Barlow" pitchFamily="2" charset="77"/>
              </a:rPr>
              <a:t> de forma </a:t>
            </a:r>
            <a:r>
              <a:rPr lang="en-GB" b="0" i="0" u="none" strike="noStrike" dirty="0" err="1">
                <a:solidFill>
                  <a:schemeClr val="tx1"/>
                </a:solidFill>
                <a:effectLst/>
                <a:latin typeface="Barlow" pitchFamily="2" charset="77"/>
              </a:rPr>
              <a:t>independente</a:t>
            </a:r>
            <a:endParaRPr lang="en-PT" dirty="0">
              <a:solidFill>
                <a:schemeClr val="tx1"/>
              </a:solidFill>
              <a:latin typeface="Barlow" pitchFamily="2" charset="77"/>
            </a:endParaRPr>
          </a:p>
        </p:txBody>
      </p:sp>
      <p:sp>
        <p:nvSpPr>
          <p:cNvPr id="11" name="Process 10">
            <a:extLst>
              <a:ext uri="{FF2B5EF4-FFF2-40B4-BE49-F238E27FC236}">
                <a16:creationId xmlns:a16="http://schemas.microsoft.com/office/drawing/2014/main" id="{3C6BED5A-6C6F-DC26-3A4D-C75D3CE77E6F}"/>
              </a:ext>
            </a:extLst>
          </p:cNvPr>
          <p:cNvSpPr/>
          <p:nvPr/>
        </p:nvSpPr>
        <p:spPr>
          <a:xfrm>
            <a:off x="139670" y="2625424"/>
            <a:ext cx="3151887" cy="701749"/>
          </a:xfrm>
          <a:prstGeom prst="flowChartProcess">
            <a:avLst/>
          </a:prstGeom>
          <a:solidFill>
            <a:srgbClr val="00B05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0" i="0" u="none" strike="noStrike" dirty="0" err="1">
                <a:solidFill>
                  <a:schemeClr val="tx1"/>
                </a:solidFill>
                <a:effectLst/>
                <a:latin typeface="Barlow" pitchFamily="2" charset="77"/>
              </a:rPr>
              <a:t>Classifica</a:t>
            </a:r>
            <a:r>
              <a:rPr lang="en-GB" b="0" i="0" u="none" strike="noStrike" dirty="0">
                <a:solidFill>
                  <a:schemeClr val="tx1"/>
                </a:solidFill>
                <a:effectLst/>
                <a:latin typeface="Barlow" pitchFamily="2" charset="77"/>
              </a:rPr>
              <a:t> </a:t>
            </a:r>
            <a:r>
              <a:rPr lang="en-GB" b="0" i="0" u="none" strike="noStrike" dirty="0" err="1">
                <a:solidFill>
                  <a:schemeClr val="tx1"/>
                </a:solidFill>
                <a:effectLst/>
                <a:latin typeface="Barlow" pitchFamily="2" charset="77"/>
              </a:rPr>
              <a:t>incorretamente</a:t>
            </a:r>
            <a:r>
              <a:rPr lang="en-GB" b="0" i="0" u="none" strike="noStrike" dirty="0">
                <a:solidFill>
                  <a:schemeClr val="tx1"/>
                </a:solidFill>
                <a:effectLst/>
                <a:latin typeface="Barlow" pitchFamily="2" charset="77"/>
              </a:rPr>
              <a:t> </a:t>
            </a:r>
            <a:r>
              <a:rPr lang="en-GB" b="0" i="0" u="none" strike="noStrike" dirty="0" err="1">
                <a:solidFill>
                  <a:schemeClr val="tx1"/>
                </a:solidFill>
                <a:effectLst/>
                <a:latin typeface="Barlow" pitchFamily="2" charset="77"/>
              </a:rPr>
              <a:t>os</a:t>
            </a:r>
            <a:r>
              <a:rPr lang="en-GB" b="0" i="0" u="none" strike="noStrike" dirty="0">
                <a:solidFill>
                  <a:schemeClr val="tx1"/>
                </a:solidFill>
                <a:effectLst/>
                <a:latin typeface="Barlow" pitchFamily="2" charset="77"/>
              </a:rPr>
              <a:t> </a:t>
            </a:r>
            <a:r>
              <a:rPr lang="en-GB" b="0" i="0" u="none" strike="noStrike" dirty="0" err="1">
                <a:solidFill>
                  <a:schemeClr val="tx1"/>
                </a:solidFill>
                <a:effectLst/>
                <a:latin typeface="Barlow" pitchFamily="2" charset="77"/>
              </a:rPr>
              <a:t>retornos</a:t>
            </a:r>
            <a:r>
              <a:rPr lang="en-GB" b="0" i="0" u="none" strike="noStrike" dirty="0">
                <a:solidFill>
                  <a:schemeClr val="tx1"/>
                </a:solidFill>
                <a:effectLst/>
                <a:latin typeface="Barlow" pitchFamily="2" charset="77"/>
              </a:rPr>
              <a:t> de </a:t>
            </a:r>
            <a:r>
              <a:rPr lang="en-GB" b="0" i="0" u="none" strike="noStrike" dirty="0" err="1">
                <a:solidFill>
                  <a:schemeClr val="tx1"/>
                </a:solidFill>
                <a:effectLst/>
                <a:latin typeface="Barlow" pitchFamily="2" charset="77"/>
              </a:rPr>
              <a:t>funções</a:t>
            </a:r>
            <a:endParaRPr lang="en-PT" dirty="0">
              <a:solidFill>
                <a:schemeClr val="tx1"/>
              </a:solidFill>
              <a:latin typeface="Barlow" pitchFamily="2" charset="77"/>
            </a:endParaRPr>
          </a:p>
        </p:txBody>
      </p: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01251E8C-2BA1-C800-EACF-F342CBFF7379}"/>
              </a:ext>
            </a:extLst>
          </p:cNvPr>
          <p:cNvCxnSpPr>
            <a:cxnSpLocks/>
            <a:stCxn id="8" idx="3"/>
            <a:endCxn id="10" idx="0"/>
          </p:cNvCxnSpPr>
          <p:nvPr/>
        </p:nvCxnSpPr>
        <p:spPr>
          <a:xfrm>
            <a:off x="6109185" y="1703618"/>
            <a:ext cx="1399642" cy="894486"/>
          </a:xfrm>
          <a:prstGeom prst="bentConnector2">
            <a:avLst/>
          </a:prstGeom>
          <a:ln w="539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463A3C7F-1821-63ED-09DA-55C8EE16CA82}"/>
              </a:ext>
            </a:extLst>
          </p:cNvPr>
          <p:cNvSpPr/>
          <p:nvPr/>
        </p:nvSpPr>
        <p:spPr>
          <a:xfrm>
            <a:off x="3153328" y="3985745"/>
            <a:ext cx="3247445" cy="921807"/>
          </a:xfrm>
          <a:prstGeom prst="rect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T" sz="2800" b="1" i="1" dirty="0">
                <a:solidFill>
                  <a:schemeClr val="tx1"/>
                </a:solidFill>
                <a:latin typeface="Barlow" pitchFamily="2" charset="77"/>
              </a:rPr>
              <a:t>Muitos falsos positivos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962AA9B-9312-773D-F2BB-98E836BB5CF9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4700371" y="2054492"/>
            <a:ext cx="0" cy="1890187"/>
          </a:xfrm>
          <a:prstGeom prst="straightConnector1">
            <a:avLst/>
          </a:prstGeom>
          <a:ln w="539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C1F6DD30-E90A-ECC7-3489-742BBFDB09F3}"/>
              </a:ext>
            </a:extLst>
          </p:cNvPr>
          <p:cNvSpPr txBox="1"/>
          <p:nvPr/>
        </p:nvSpPr>
        <p:spPr>
          <a:xfrm>
            <a:off x="2105246" y="1352743"/>
            <a:ext cx="9569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dirty="0">
                <a:solidFill>
                  <a:srgbClr val="00B050"/>
                </a:solidFill>
                <a:latin typeface="Barlow" pitchFamily="2" charset="77"/>
              </a:rPr>
              <a:t>Porque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DF7843F-4F09-B947-FBAB-E7E56AF7DACA}"/>
              </a:ext>
            </a:extLst>
          </p:cNvPr>
          <p:cNvSpPr txBox="1"/>
          <p:nvPr/>
        </p:nvSpPr>
        <p:spPr>
          <a:xfrm>
            <a:off x="6383703" y="1398248"/>
            <a:ext cx="9569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dirty="0">
                <a:solidFill>
                  <a:srgbClr val="00B050"/>
                </a:solidFill>
                <a:latin typeface="Barlow" pitchFamily="2" charset="77"/>
              </a:rPr>
              <a:t>Porque</a:t>
            </a:r>
          </a:p>
        </p:txBody>
      </p:sp>
      <p:cxnSp>
        <p:nvCxnSpPr>
          <p:cNvPr id="42" name="Elbow Connector 41">
            <a:extLst>
              <a:ext uri="{FF2B5EF4-FFF2-40B4-BE49-F238E27FC236}">
                <a16:creationId xmlns:a16="http://schemas.microsoft.com/office/drawing/2014/main" id="{09D442AE-313D-A8B3-F512-7A9C7AB225E9}"/>
              </a:ext>
            </a:extLst>
          </p:cNvPr>
          <p:cNvCxnSpPr>
            <a:stCxn id="8" idx="1"/>
            <a:endCxn id="11" idx="0"/>
          </p:cNvCxnSpPr>
          <p:nvPr/>
        </p:nvCxnSpPr>
        <p:spPr>
          <a:xfrm rot="10800000" flipV="1">
            <a:off x="1715615" y="1703618"/>
            <a:ext cx="1575943" cy="921806"/>
          </a:xfrm>
          <a:prstGeom prst="bentConnector2">
            <a:avLst/>
          </a:prstGeom>
          <a:ln w="539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9B116A32-3D0B-3F33-B662-68F4A74A2C3A}"/>
              </a:ext>
            </a:extLst>
          </p:cNvPr>
          <p:cNvSpPr txBox="1"/>
          <p:nvPr/>
        </p:nvSpPr>
        <p:spPr>
          <a:xfrm>
            <a:off x="4700370" y="2805743"/>
            <a:ext cx="7549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dirty="0">
                <a:solidFill>
                  <a:srgbClr val="FF0000"/>
                </a:solidFill>
                <a:latin typeface="Barlow" pitchFamily="2" charset="77"/>
              </a:rPr>
              <a:t>Gera</a:t>
            </a:r>
          </a:p>
        </p:txBody>
      </p:sp>
    </p:spTree>
    <p:extLst>
      <p:ext uri="{BB962C8B-B14F-4D97-AF65-F5344CB8AC3E}">
        <p14:creationId xmlns:p14="http://schemas.microsoft.com/office/powerpoint/2010/main" val="3499042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36" grpId="0" animBg="1"/>
      <p:bldP spid="39" grpId="0"/>
      <p:bldP spid="40" grpId="0"/>
      <p:bldP spid="4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Contribuições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8933DE3-E129-7C4A-F35E-99C725356E94}"/>
              </a:ext>
            </a:extLst>
          </p:cNvPr>
          <p:cNvSpPr txBox="1"/>
          <p:nvPr/>
        </p:nvSpPr>
        <p:spPr>
          <a:xfrm>
            <a:off x="8735260" y="4760844"/>
            <a:ext cx="23356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3968A015-BBA9-E34C-BBB3-9E89A737AE1D}" type="slidenum">
              <a:rPr lang="en-PT" smtClean="0">
                <a:solidFill>
                  <a:schemeClr val="tx1"/>
                </a:solidFill>
                <a:latin typeface="Barlow" pitchFamily="2" charset="77"/>
              </a:rPr>
              <a:t>8</a:t>
            </a:fld>
            <a:endParaRPr lang="en-PT" dirty="0">
              <a:solidFill>
                <a:schemeClr val="tx1"/>
              </a:solidFill>
              <a:latin typeface="Barlow" pitchFamily="2" charset="77"/>
            </a:endParaRPr>
          </a:p>
        </p:txBody>
      </p:sp>
      <p:sp>
        <p:nvSpPr>
          <p:cNvPr id="3" name="Google Shape;305;p41">
            <a:extLst>
              <a:ext uri="{FF2B5EF4-FFF2-40B4-BE49-F238E27FC236}">
                <a16:creationId xmlns:a16="http://schemas.microsoft.com/office/drawing/2014/main" id="{0D560D19-5228-E3FC-4854-ACCC7CD1A762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61219" y="1731728"/>
            <a:ext cx="7479283" cy="168004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39700" lvl="0" indent="0" algn="l" rtl="0">
              <a:spcBef>
                <a:spcPts val="1000"/>
              </a:spcBef>
              <a:spcAft>
                <a:spcPts val="0"/>
              </a:spcAft>
              <a:buSzPts val="1400"/>
              <a:buNone/>
            </a:pPr>
            <a:endParaRPr lang="en-GB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dirty="0" err="1"/>
              <a:t>Novas</a:t>
            </a:r>
            <a:r>
              <a:rPr lang="en-GB" dirty="0"/>
              <a:t> </a:t>
            </a:r>
            <a:r>
              <a:rPr lang="en-GB" dirty="0" err="1"/>
              <a:t>estratégias</a:t>
            </a:r>
            <a:r>
              <a:rPr lang="en-GB" dirty="0"/>
              <a:t> para </a:t>
            </a:r>
            <a:r>
              <a:rPr lang="en-GB" dirty="0" err="1"/>
              <a:t>raciocinar</a:t>
            </a:r>
            <a:r>
              <a:rPr lang="en-GB" dirty="0"/>
              <a:t> </a:t>
            </a:r>
            <a:r>
              <a:rPr lang="en-GB" dirty="0" err="1"/>
              <a:t>corretamente</a:t>
            </a:r>
            <a:r>
              <a:rPr lang="en-GB" dirty="0"/>
              <a:t> </a:t>
            </a:r>
            <a:r>
              <a:rPr lang="en-GB" dirty="0" err="1"/>
              <a:t>sobre</a:t>
            </a:r>
            <a:r>
              <a:rPr lang="en-GB" dirty="0"/>
              <a:t> </a:t>
            </a:r>
            <a:r>
              <a:rPr lang="en-GB" dirty="0" err="1"/>
              <a:t>módulos</a:t>
            </a:r>
            <a:r>
              <a:rPr lang="en-GB" dirty="0"/>
              <a:t> e </a:t>
            </a:r>
            <a:r>
              <a:rPr lang="en-GB" dirty="0" err="1"/>
              <a:t>respetivas</a:t>
            </a:r>
            <a:r>
              <a:rPr lang="en-GB" dirty="0"/>
              <a:t> queries</a:t>
            </a:r>
          </a:p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SzPts val="1400"/>
            </a:pPr>
            <a:endParaRPr lang="en-GB" dirty="0"/>
          </a:p>
          <a:p>
            <a:pPr>
              <a:buSzPts val="1400"/>
            </a:pPr>
            <a:endParaRPr lang="en-GB" dirty="0"/>
          </a:p>
          <a:p>
            <a:pPr>
              <a:buSzPts val="1400"/>
            </a:pPr>
            <a:endParaRPr lang="en-GB" dirty="0"/>
          </a:p>
          <a:p>
            <a:pPr algn="l">
              <a:buFont typeface="Barlow"/>
              <a:buChar char="●"/>
            </a:pPr>
            <a:r>
              <a:rPr lang="en-GB" dirty="0"/>
              <a:t>Nova </a:t>
            </a:r>
            <a:r>
              <a:rPr lang="en-GB" dirty="0" err="1"/>
              <a:t>versão</a:t>
            </a:r>
            <a:r>
              <a:rPr lang="en-GB" dirty="0"/>
              <a:t> do </a:t>
            </a:r>
            <a:r>
              <a:rPr lang="en-GB" dirty="0" err="1"/>
              <a:t>Graph.js</a:t>
            </a:r>
            <a:r>
              <a:rPr lang="en-GB" dirty="0"/>
              <a:t> com </a:t>
            </a:r>
            <a:r>
              <a:rPr lang="en-GB" dirty="0" err="1"/>
              <a:t>capacidade</a:t>
            </a:r>
            <a:r>
              <a:rPr lang="en-GB" dirty="0"/>
              <a:t> de </a:t>
            </a:r>
            <a:r>
              <a:rPr lang="en-GB" dirty="0" err="1"/>
              <a:t>raciocinar</a:t>
            </a:r>
            <a:r>
              <a:rPr lang="en-GB" dirty="0"/>
              <a:t> </a:t>
            </a:r>
            <a:r>
              <a:rPr lang="en-GB" dirty="0" err="1"/>
              <a:t>sobre</a:t>
            </a:r>
            <a:r>
              <a:rPr lang="en-GB" dirty="0"/>
              <a:t> </a:t>
            </a:r>
            <a:r>
              <a:rPr lang="en-GB" dirty="0" err="1"/>
              <a:t>módulos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711076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9"/>
          <p:cNvSpPr txBox="1">
            <a:spLocks noGrp="1"/>
          </p:cNvSpPr>
          <p:nvPr>
            <p:ph type="title"/>
          </p:nvPr>
        </p:nvSpPr>
        <p:spPr>
          <a:xfrm>
            <a:off x="1005434" y="1655850"/>
            <a:ext cx="7043413" cy="91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Related Work + Background</a:t>
            </a:r>
            <a:endParaRPr dirty="0"/>
          </a:p>
        </p:txBody>
      </p:sp>
      <p:sp>
        <p:nvSpPr>
          <p:cNvPr id="287" name="Google Shape;287;p39"/>
          <p:cNvSpPr txBox="1">
            <a:spLocks noGrp="1"/>
          </p:cNvSpPr>
          <p:nvPr>
            <p:ph type="title" idx="2"/>
          </p:nvPr>
        </p:nvSpPr>
        <p:spPr>
          <a:xfrm>
            <a:off x="941825" y="691900"/>
            <a:ext cx="1652100" cy="76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pic>
        <p:nvPicPr>
          <p:cNvPr id="291" name="Google Shape;291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80242" y="-911037"/>
            <a:ext cx="2901066" cy="29010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382075E-8CA2-24BA-47E4-DEBF11850438}"/>
              </a:ext>
            </a:extLst>
          </p:cNvPr>
          <p:cNvSpPr txBox="1"/>
          <p:nvPr/>
        </p:nvSpPr>
        <p:spPr>
          <a:xfrm>
            <a:off x="8735260" y="4760844"/>
            <a:ext cx="23356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3968A015-BBA9-E34C-BBB3-9E89A737AE1D}" type="slidenum">
              <a:rPr lang="en-PT" smtClean="0">
                <a:solidFill>
                  <a:schemeClr val="tx1"/>
                </a:solidFill>
                <a:latin typeface="Barlow" pitchFamily="2" charset="77"/>
              </a:rPr>
              <a:t>9</a:t>
            </a:fld>
            <a:endParaRPr lang="en-PT" dirty="0">
              <a:solidFill>
                <a:schemeClr val="tx1"/>
              </a:solidFill>
              <a:latin typeface="Barlow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908117711"/>
      </p:ext>
    </p:extLst>
  </p:cSld>
  <p:clrMapOvr>
    <a:masterClrMapping/>
  </p:clrMapOvr>
</p:sld>
</file>

<file path=ppt/theme/theme1.xml><?xml version="1.0" encoding="utf-8"?>
<a:theme xmlns:a="http://schemas.openxmlformats.org/drawingml/2006/main" name="Differential Geometry - Master of Science in Mathematics by Slidesgo">
  <a:themeElements>
    <a:clrScheme name="Simple Light">
      <a:dk1>
        <a:srgbClr val="FFFFFF"/>
      </a:dk1>
      <a:lt1>
        <a:srgbClr val="031B2D"/>
      </a:lt1>
      <a:dk2>
        <a:srgbClr val="2F2C78"/>
      </a:dk2>
      <a:lt2>
        <a:srgbClr val="7449DD"/>
      </a:lt2>
      <a:accent1>
        <a:srgbClr val="9E5FA6"/>
      </a:accent1>
      <a:accent2>
        <a:srgbClr val="F88D2F"/>
      </a:accent2>
      <a:accent3>
        <a:srgbClr val="F0A563"/>
      </a:accent3>
      <a:accent4>
        <a:srgbClr val="E1D2C5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3100</TotalTime>
  <Words>3112</Words>
  <Application>Microsoft Macintosh PowerPoint</Application>
  <PresentationFormat>On-screen Show (16:9)</PresentationFormat>
  <Paragraphs>516</Paragraphs>
  <Slides>27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6" baseType="lpstr">
      <vt:lpstr>Archivo Narrow</vt:lpstr>
      <vt:lpstr>Arial</vt:lpstr>
      <vt:lpstr>Barlow</vt:lpstr>
      <vt:lpstr>Cambria Math</vt:lpstr>
      <vt:lpstr>DM Sans</vt:lpstr>
      <vt:lpstr>Helvetica Neue</vt:lpstr>
      <vt:lpstr>Menlo</vt:lpstr>
      <vt:lpstr>Nunito Light</vt:lpstr>
      <vt:lpstr>Differential Geometry - Master of Science in Mathematics by Slidesgo</vt:lpstr>
      <vt:lpstr>Detecting Multi-file Vulnerabilities using Code Property Graphs</vt:lpstr>
      <vt:lpstr>Índice</vt:lpstr>
      <vt:lpstr>Introdução</vt:lpstr>
      <vt:lpstr>Node.js</vt:lpstr>
      <vt:lpstr>Segurança em Node.js</vt:lpstr>
      <vt:lpstr>Mecanismos de deteção de vulnerabilidades</vt:lpstr>
      <vt:lpstr>Problema</vt:lpstr>
      <vt:lpstr>Contribuições</vt:lpstr>
      <vt:lpstr>Related Work + Background</vt:lpstr>
      <vt:lpstr>Tipos de análise de vulnerabilidades</vt:lpstr>
      <vt:lpstr>Exemplos de ferramentas para análise de vulnerabilidades</vt:lpstr>
      <vt:lpstr>Graph.js</vt:lpstr>
      <vt:lpstr>Falsos Positivos no Graph.js</vt:lpstr>
      <vt:lpstr>Falsos Positivos no Graph.js</vt:lpstr>
      <vt:lpstr>Falsos Positivos no Graph.js</vt:lpstr>
      <vt:lpstr>Falsos Positivos no Graph.js</vt:lpstr>
      <vt:lpstr>Solução</vt:lpstr>
      <vt:lpstr>Novas Estratégias</vt:lpstr>
      <vt:lpstr>Grafo Complexo com Queries Simples</vt:lpstr>
      <vt:lpstr>Grafo Simples com Queries Complexas</vt:lpstr>
      <vt:lpstr>Comparação</vt:lpstr>
      <vt:lpstr>Avaliação + Planeamento</vt:lpstr>
      <vt:lpstr>Datasets</vt:lpstr>
      <vt:lpstr>Métricas</vt:lpstr>
      <vt:lpstr>Planeamento</vt:lpstr>
      <vt:lpstr>Conclusão</vt:lpstr>
      <vt:lpstr>Conclusão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Detecting Multi-file Vulnerabilities using Code Property Graphs</dc:title>
  <cp:lastModifiedBy>Guilherme Figueira da Silva Gonçalves</cp:lastModifiedBy>
  <cp:revision>44</cp:revision>
  <dcterms:modified xsi:type="dcterms:W3CDTF">2024-02-02T11:41:06Z</dcterms:modified>
</cp:coreProperties>
</file>