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Inter"/>
      <p:regular r:id="rId19"/>
      <p:bold r:id="rId20"/>
    </p:embeddedFont>
    <p:embeddedFont>
      <p:font typeface="JetBrains Mon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JetBrainsMono-bold.fntdata"/><Relationship Id="rId21" Type="http://schemas.openxmlformats.org/officeDocument/2006/relationships/font" Target="fonts/JetBrainsMono-regular.fntdata"/><Relationship Id="rId24" Type="http://schemas.openxmlformats.org/officeDocument/2006/relationships/font" Target="fonts/JetBrainsMono-boldItalic.fntdata"/><Relationship Id="rId23" Type="http://schemas.openxmlformats.org/officeDocument/2006/relationships/font" Target="fonts/JetBrains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Inter-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c2.com/?DontUseExceptionsForFlowControl" TargetMode="External"/><Relationship Id="rId3" Type="http://schemas.openxmlformats.org/officeDocument/2006/relationships/hyperlink" Target="http://wiki.c2.com/?DontUseExceptionsForFlowContro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will talk about Exceptions.</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Exceptions are events that occur during program execution and disrupt the flow of program instructions. There may be different kinds of errors – trying to open a file which does not exist, incorrect arithmetic operation (division by zero) and so on. There may also be system errors, for instance, our application may be running out of memory, in which case a corresponding exception like “Out of Memory Error” would occur.</a:t>
            </a:r>
            <a:endParaRPr>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use exceptions?</a:t>
            </a:r>
            <a:endParaRPr>
              <a:solidFill>
                <a:schemeClr val="dk1"/>
              </a:solidFill>
              <a:latin typeface="Open Sans"/>
              <a:ea typeface="Open Sans"/>
              <a:cs typeface="Open Sans"/>
              <a:sym typeface="Open Sans"/>
            </a:endParaRPr>
          </a:p>
          <a:p>
            <a:pPr indent="-298450" lvl="0" marL="457200" rtl="0" algn="l">
              <a:lnSpc>
                <a:spcPct val="150000"/>
              </a:lnSpc>
              <a:spcBef>
                <a:spcPts val="10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separate error handling. A good example is a simple piece of code to open, read and close a file. Multiple errors may occur like ”File not found”, “Not enough memory”, ”Not enough disk space”, “File cannot be closed” etc. Using different exception types, you may handle such errors separately using exception handling language features.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propagate </a:t>
            </a:r>
            <a:r>
              <a:rPr lang="en">
                <a:solidFill>
                  <a:schemeClr val="dk1"/>
                </a:solidFill>
                <a:latin typeface="Open Sans"/>
                <a:ea typeface="Open Sans"/>
                <a:cs typeface="Open Sans"/>
                <a:sym typeface="Open Sans"/>
              </a:rPr>
              <a:t>errors. Imagine</a:t>
            </a:r>
            <a:r>
              <a:rPr lang="en">
                <a:solidFill>
                  <a:schemeClr val="dk1"/>
                </a:solidFill>
                <a:latin typeface="Open Sans"/>
                <a:ea typeface="Open Sans"/>
                <a:cs typeface="Open Sans"/>
                <a:sym typeface="Open Sans"/>
              </a:rPr>
              <a:t> you have a call stack of 10 functions. Let’s say function #1 is our main() calling function #2 and function #10 tries to open a file and the “File not found” exception occurs. With exceptions you may handle this error within the main() function – the exception will be propagated through the call stack.</a:t>
            </a:r>
            <a:endParaRPr>
              <a:solidFill>
                <a:schemeClr val="dk1"/>
              </a:solidFill>
              <a:latin typeface="Open Sans"/>
              <a:ea typeface="Open Sans"/>
              <a:cs typeface="Open Sans"/>
              <a:sym typeface="Open Sans"/>
            </a:endParaRPr>
          </a:p>
          <a:p>
            <a:pPr indent="0" lvl="0" marL="457200" rtl="0" algn="l">
              <a:lnSpc>
                <a:spcPct val="150000"/>
              </a:lnSpc>
              <a:spcBef>
                <a:spcPts val="100"/>
              </a:spcBef>
              <a:spcAft>
                <a:spcPts val="0"/>
              </a:spcAft>
              <a:buNone/>
            </a:pPr>
            <a:r>
              <a:rPr lang="en">
                <a:solidFill>
                  <a:schemeClr val="dk1"/>
                </a:solidFill>
                <a:latin typeface="Open Sans"/>
                <a:ea typeface="Open Sans"/>
                <a:cs typeface="Open Sans"/>
                <a:sym typeface="Open Sans"/>
              </a:rPr>
              <a:t>Note that exception propagation may be tricky when working with asynchronous code. Kotlin provides us </a:t>
            </a:r>
            <a:r>
              <a:rPr lang="en">
                <a:solidFill>
                  <a:schemeClr val="dk1"/>
                </a:solidFill>
                <a:latin typeface="Open Sans"/>
                <a:ea typeface="Open Sans"/>
                <a:cs typeface="Open Sans"/>
                <a:sym typeface="Open Sans"/>
              </a:rPr>
              <a:t>with an amazing</a:t>
            </a:r>
            <a:r>
              <a:rPr lang="en">
                <a:solidFill>
                  <a:schemeClr val="dk1"/>
                </a:solidFill>
                <a:latin typeface="Open Sans"/>
                <a:ea typeface="Open Sans"/>
                <a:cs typeface="Open Sans"/>
                <a:sym typeface="Open Sans"/>
              </a:rPr>
              <a:t> coroutines implementation with structured concurrency principles, but we’ll discuss exception handling and propagation when using coroutines later.</a:t>
            </a:r>
            <a:endParaRPr>
              <a:solidFill>
                <a:schemeClr val="dk1"/>
              </a:solidFill>
              <a:latin typeface="Open Sans"/>
              <a:ea typeface="Open Sans"/>
              <a:cs typeface="Open Sans"/>
              <a:sym typeface="Open Sans"/>
            </a:endParaRPr>
          </a:p>
          <a:p>
            <a:pPr indent="-298450" lvl="0" marL="457200" rtl="0" algn="l">
              <a:lnSpc>
                <a:spcPct val="150000"/>
              </a:lnSpc>
              <a:spcBef>
                <a:spcPts val="10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group error </a:t>
            </a:r>
            <a:r>
              <a:rPr lang="en">
                <a:solidFill>
                  <a:schemeClr val="dk1"/>
                </a:solidFill>
                <a:latin typeface="Open Sans"/>
                <a:ea typeface="Open Sans"/>
                <a:cs typeface="Open Sans"/>
                <a:sym typeface="Open Sans"/>
              </a:rPr>
              <a:t>types. Exceptions</a:t>
            </a:r>
            <a:r>
              <a:rPr lang="en">
                <a:solidFill>
                  <a:schemeClr val="dk1"/>
                </a:solidFill>
                <a:latin typeface="Open Sans"/>
                <a:ea typeface="Open Sans"/>
                <a:cs typeface="Open Sans"/>
                <a:sym typeface="Open Sans"/>
              </a:rPr>
              <a:t> are actually classes. Like the base types hierarchy, there is an error types hierarchy too. The initial exception hierarchy (</a:t>
            </a:r>
            <a:r>
              <a:rPr lang="en">
                <a:solidFill>
                  <a:schemeClr val="dk1"/>
                </a:solidFill>
                <a:latin typeface="Open Sans"/>
                <a:ea typeface="Open Sans"/>
                <a:cs typeface="Open Sans"/>
                <a:sym typeface="Open Sans"/>
              </a:rPr>
              <a:t>e.g. the file</a:t>
            </a:r>
            <a:r>
              <a:rPr lang="en">
                <a:solidFill>
                  <a:schemeClr val="dk1"/>
                </a:solidFill>
                <a:latin typeface="Open Sans"/>
                <a:ea typeface="Open Sans"/>
                <a:cs typeface="Open Sans"/>
                <a:sym typeface="Open Sans"/>
              </a:rPr>
              <a:t>-related exceptions that we talked about earlier) is implemented in a standard library, but may be extended – you may use class inheritance and introduce your own exception classes.</a:t>
            </a:r>
            <a:endParaRPr>
              <a:solidFill>
                <a:schemeClr val="dk1"/>
              </a:solidFill>
              <a:latin typeface="Open Sans"/>
              <a:ea typeface="Open Sans"/>
              <a:cs typeface="Open Sans"/>
              <a:sym typeface="Open Sans"/>
            </a:endParaRPr>
          </a:p>
          <a:p>
            <a:pPr indent="0" lvl="0" marL="0" rtl="0" algn="l">
              <a:lnSpc>
                <a:spcPct val="150000"/>
              </a:lnSpc>
              <a:spcBef>
                <a:spcPts val="100"/>
              </a:spcBef>
              <a:spcAft>
                <a:spcPts val="0"/>
              </a:spcAft>
              <a:buNone/>
            </a:pPr>
            <a:r>
              <a:rPr lang="en">
                <a:solidFill>
                  <a:schemeClr val="dk1"/>
                </a:solidFill>
                <a:latin typeface="Open Sans"/>
                <a:ea typeface="Open Sans"/>
                <a:cs typeface="Open Sans"/>
                <a:sym typeface="Open Sans"/>
              </a:rPr>
              <a:t>Using exceptions for control flow purposes may be considered an antipattern. Exceptions are meant for any exceptional error conditions. Exceptions are quite similar to non-local </a:t>
            </a:r>
            <a:r>
              <a:rPr i="1" lang="en">
                <a:solidFill>
                  <a:schemeClr val="dk1"/>
                </a:solidFill>
                <a:latin typeface="Open Sans"/>
                <a:ea typeface="Open Sans"/>
                <a:cs typeface="Open Sans"/>
                <a:sym typeface="Open Sans"/>
              </a:rPr>
              <a:t>goto</a:t>
            </a:r>
            <a:r>
              <a:rPr lang="en">
                <a:solidFill>
                  <a:schemeClr val="dk1"/>
                </a:solidFill>
                <a:latin typeface="Open Sans"/>
                <a:ea typeface="Open Sans"/>
                <a:cs typeface="Open Sans"/>
                <a:sym typeface="Open Sans"/>
              </a:rPr>
              <a:t> statements, so using them for control flow may break the Principles of Least Astonishment and make your code hard to read and understand. References:</a:t>
            </a:r>
            <a:endParaRPr>
              <a:solidFill>
                <a:schemeClr val="dk1"/>
              </a:solidFill>
              <a:latin typeface="Open Sans"/>
              <a:ea typeface="Open Sans"/>
              <a:cs typeface="Open Sans"/>
              <a:sym typeface="Open Sans"/>
            </a:endParaRPr>
          </a:p>
          <a:p>
            <a:pPr indent="-298450" lvl="0" marL="457200" rtl="0" algn="l">
              <a:lnSpc>
                <a:spcPct val="150000"/>
              </a:lnSpc>
              <a:spcBef>
                <a:spcPts val="110"/>
              </a:spcBef>
              <a:spcAft>
                <a:spcPts val="0"/>
              </a:spcAft>
              <a:buSzPts val="1100"/>
              <a:buFont typeface="Open Sans"/>
              <a:buChar char="●"/>
            </a:pPr>
            <a:r>
              <a:rPr lang="en">
                <a:solidFill>
                  <a:schemeClr val="dk1"/>
                </a:solidFill>
                <a:latin typeface="Open Sans"/>
                <a:ea typeface="Open Sans"/>
                <a:cs typeface="Open Sans"/>
                <a:sym typeface="Open Sans"/>
              </a:rPr>
              <a:t>Kotlin Documentation: Exceptions - </a:t>
            </a:r>
            <a:r>
              <a:rPr lang="en" u="sng">
                <a:solidFill>
                  <a:srgbClr val="FF318C"/>
                </a:solidFill>
                <a:latin typeface="Open Sans"/>
                <a:ea typeface="Open Sans"/>
                <a:cs typeface="Open Sans"/>
                <a:sym typeface="Open Sans"/>
              </a:rPr>
              <a:t>https://kotlinlang.org/docs/exceptions.htm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“Kotlin and Exceptions”, Roman Elizarov - </a:t>
            </a:r>
            <a:r>
              <a:rPr lang="en" u="sng">
                <a:solidFill>
                  <a:srgbClr val="FF318C"/>
                </a:solidFill>
                <a:latin typeface="Open Sans"/>
                <a:ea typeface="Open Sans"/>
                <a:cs typeface="Open Sans"/>
                <a:sym typeface="Open Sans"/>
              </a:rPr>
              <a:t>https://elizarov.medium.com/kotlin-and-exceptions-8062f589d07</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“What’s an Exception and Why Do I Care”, MIT - </a:t>
            </a:r>
            <a:r>
              <a:rPr lang="en" u="sng">
                <a:solidFill>
                  <a:srgbClr val="FF318C"/>
                </a:solidFill>
                <a:latin typeface="Open Sans"/>
                <a:ea typeface="Open Sans"/>
                <a:cs typeface="Open Sans"/>
                <a:sym typeface="Open Sans"/>
              </a:rPr>
              <a:t>https://web.mit.edu/java_v1.0.2/www/tutorial/java/exceptions/definition.htm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“Don’t Use Exceptions For Flow Control” - </a:t>
            </a:r>
            <a:r>
              <a:rPr lang="en" u="sng">
                <a:solidFill>
                  <a:srgbClr val="FF318C"/>
                </a:solidFill>
                <a:latin typeface="Open Sans"/>
                <a:ea typeface="Open Sans"/>
                <a:cs typeface="Open Sans"/>
                <a:sym typeface="Open Sans"/>
                <a:hlinkClick r:id="rId2">
                  <a:extLst>
                    <a:ext uri="{A12FA001-AC4F-418D-AE19-62706E023703}">
                      <ahyp:hlinkClr val="tx"/>
                    </a:ext>
                  </a:extLst>
                </a:hlinkClick>
              </a:rPr>
              <a:t>http://wiki.c2.com/?DontUseExceptionsForFlowContro</a:t>
            </a:r>
            <a:r>
              <a:rPr lang="en">
                <a:solidFill>
                  <a:srgbClr val="FF318C"/>
                </a:solidFill>
                <a:uFill>
                  <a:noFill/>
                </a:uFill>
                <a:latin typeface="Open Sans"/>
                <a:ea typeface="Open Sans"/>
                <a:cs typeface="Open Sans"/>
                <a:sym typeface="Open Sans"/>
                <a:hlinkClick r:id="rId3">
                  <a:extLst>
                    <a:ext uri="{A12FA001-AC4F-418D-AE19-62706E023703}">
                      <ahyp:hlinkClr val="tx"/>
                    </a:ext>
                  </a:extLst>
                </a:hlinkClick>
              </a:rPr>
              <a:t>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Principle of Least Astonishment (or “No Surprise Principle”) - </a:t>
            </a:r>
            <a:r>
              <a:rPr lang="en" u="sng">
                <a:solidFill>
                  <a:srgbClr val="FF318C"/>
                </a:solidFill>
                <a:latin typeface="Open Sans"/>
                <a:ea typeface="Open Sans"/>
                <a:cs typeface="Open Sans"/>
                <a:sym typeface="Open Sans"/>
              </a:rPr>
              <a:t>https://en.wikipedia.org/wiki/Principle_of_least_astonishmen</a:t>
            </a:r>
            <a:r>
              <a:rPr lang="en">
                <a:solidFill>
                  <a:srgbClr val="FF318C"/>
                </a:solidFill>
                <a:latin typeface="Open Sans"/>
                <a:ea typeface="Open Sans"/>
                <a:cs typeface="Open Sans"/>
                <a:sym typeface="Open Sans"/>
              </a:rPr>
              <a:t>t</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“Effective Java”, Item 69, Use Exceptions only for exceptional conditions. Joshua Bloch</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Exceptions came to Kotlin from Java. The overall concept is very similar, but still with some significant differences.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a simple piece of code that throws an exception. To throw an exception ”manually” (or explicitly) we may use the “throw” keyword and any exception type, for instance, “Exception”.</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Kotlin does not have checked exceptions. In other words, all exceptions are unchecked – no exception must be handled explicitly. The Kotlin compiler won’t force you to wrap any call with try-catch or “rethrow” any exception. Please try to compile the first code snippet – you will see that no compile-time error occurs.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You may have noticed that the `throws` clause is missing from the function signature in Kotlin. Furthermore, there is no `throws` keyword in Kotlin. But if there is no `throws` keyword, how can we tell whether a given Kotlin function might throw an exception? You can use KDoc @throws and @exception block tags:</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@throws </a:t>
            </a:r>
            <a:r>
              <a:rPr i="1" lang="en">
                <a:solidFill>
                  <a:srgbClr val="3D3D3D"/>
                </a:solidFill>
                <a:highlight>
                  <a:srgbClr val="FFFFFF"/>
                </a:highlight>
                <a:latin typeface="JetBrains Mono"/>
                <a:ea typeface="JetBrains Mono"/>
                <a:cs typeface="JetBrains Mono"/>
                <a:sym typeface="JetBrains Mono"/>
              </a:rPr>
              <a:t>Exception</a:t>
            </a:r>
            <a:endParaRPr i="1">
              <a:solidFill>
                <a:srgbClr val="3D3D3D"/>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Exception()</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For Java interoperability, @Throws annotation may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also be used:</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r>
              <a:rPr lang="en">
                <a:solidFill>
                  <a:srgbClr val="9E880D"/>
                </a:solidFill>
                <a:highlight>
                  <a:srgbClr val="FFFFFF"/>
                </a:highlight>
                <a:latin typeface="JetBrains Mono"/>
                <a:ea typeface="JetBrains Mono"/>
                <a:cs typeface="JetBrains Mono"/>
                <a:sym typeface="JetBrains Mono"/>
              </a:rPr>
              <a:t>Throws</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Exception</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Exception()</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br>
              <a:rPr lang="en">
                <a:solidFill>
                  <a:schemeClr val="dk1"/>
                </a:solidFill>
                <a:latin typeface="Raleway"/>
                <a:ea typeface="Raleway"/>
                <a:cs typeface="Raleway"/>
                <a:sym typeface="Raleway"/>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Do you remember Kotlin Null Safety principles? Using the `!!` operator we may still </a:t>
            </a:r>
            <a:r>
              <a:rPr lang="en">
                <a:solidFill>
                  <a:schemeClr val="dk1"/>
                </a:solidFill>
                <a:latin typeface="Open Sans"/>
                <a:ea typeface="Open Sans"/>
                <a:cs typeface="Open Sans"/>
                <a:sym typeface="Open Sans"/>
              </a:rPr>
              <a:t>get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NullPointerException in Kotlin. Please have a look at code sample #2. References:</a:t>
            </a:r>
            <a:endParaRPr>
              <a:solidFill>
                <a:schemeClr val="dk1"/>
              </a:solidFill>
              <a:latin typeface="Open Sans"/>
              <a:ea typeface="Open Sans"/>
              <a:cs typeface="Open Sans"/>
              <a:sym typeface="Open Sans"/>
            </a:endParaRPr>
          </a:p>
          <a:p>
            <a:pPr indent="-243205" lvl="0" marL="39497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Checked exceptions - </a:t>
            </a:r>
            <a:r>
              <a:rPr lang="en" u="sng">
                <a:solidFill>
                  <a:srgbClr val="FF318C"/>
                </a:solidFill>
                <a:latin typeface="Open Sans"/>
                <a:ea typeface="Open Sans"/>
                <a:cs typeface="Open Sans"/>
                <a:sym typeface="Open Sans"/>
              </a:rPr>
              <a:t>https://kotlinlang.org/docs/exceptions.html#checked-exceptions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“Checked Exceptions”, Stephen Colebourne - </a:t>
            </a:r>
            <a:r>
              <a:rPr lang="en" u="sng">
                <a:solidFill>
                  <a:srgbClr val="FF318C"/>
                </a:solidFill>
                <a:latin typeface="Open Sans"/>
                <a:ea typeface="Open Sans"/>
                <a:cs typeface="Open Sans"/>
                <a:sym typeface="Open Sans"/>
              </a:rPr>
              <a:t>https://blog.joda.org/2010/09/checked-exceptions-bijava_9688.htm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”Java’s checked exceptions were a mistake”, Rod Waldhoff - </a:t>
            </a:r>
            <a:r>
              <a:rPr lang="en" u="sng">
                <a:solidFill>
                  <a:srgbClr val="FF318C"/>
                </a:solidFill>
                <a:latin typeface="Open Sans"/>
                <a:ea typeface="Open Sans"/>
                <a:cs typeface="Open Sans"/>
                <a:sym typeface="Open Sans"/>
              </a:rPr>
              <a:t>https://radio-weblogs.com/0122027/stories/2003/04/01/JavasCheckedExceptionsWereAMistake.htm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to handle Exceptions in Kotlin?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some code may throw an Exception, we can wrap it with try-catch and handle exceptions.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have a look at the `catch` line – the exception type is specified explicitly on the right side. We talked about the exceptions hierarchy - what if we replace Exception with RuntimeException? Try to run this code. You may notice that the exception is not caught. That is principle #3: ”Group and differentiate error types”. In the exception hierarchy only the type specified in the `catch` clause and its descendants will be caught.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latin typeface="Open Sans"/>
                <a:ea typeface="Open Sans"/>
                <a:cs typeface="Open Sans"/>
                <a:sym typeface="Open Sans"/>
              </a:rPr>
            </a:br>
            <a:r>
              <a:rPr lang="en">
                <a:latin typeface="Open Sans"/>
                <a:ea typeface="Open Sans"/>
                <a:cs typeface="Open Sans"/>
                <a:sym typeface="Open Sans"/>
              </a:rPr>
              <a:t>The </a:t>
            </a:r>
            <a:r>
              <a:rPr lang="en">
                <a:solidFill>
                  <a:schemeClr val="dk1"/>
                </a:solidFill>
                <a:latin typeface="Open Sans"/>
                <a:ea typeface="Open Sans"/>
                <a:cs typeface="Open Sans"/>
                <a:sym typeface="Open Sans"/>
              </a:rPr>
              <a:t>f</a:t>
            </a:r>
            <a:r>
              <a:rPr lang="en">
                <a:solidFill>
                  <a:schemeClr val="dk1"/>
                </a:solidFill>
                <a:latin typeface="Open Sans"/>
                <a:ea typeface="Open Sans"/>
                <a:cs typeface="Open Sans"/>
                <a:sym typeface="Open Sans"/>
              </a:rPr>
              <a:t>inally the block</a:t>
            </a:r>
            <a:r>
              <a:rPr lang="en">
                <a:solidFill>
                  <a:schemeClr val="dk1"/>
                </a:solidFill>
                <a:latin typeface="Open Sans"/>
                <a:ea typeface="Open Sans"/>
                <a:cs typeface="Open Sans"/>
                <a:sym typeface="Open Sans"/>
              </a:rPr>
              <a:t> is optional in this example and may be omitted. Even if an exception is caught, the finally block will be executed.</a:t>
            </a:r>
            <a:endParaRPr>
              <a:solidFill>
                <a:schemeClr val="dk1"/>
              </a:solidFill>
              <a:latin typeface="Open Sans"/>
              <a:ea typeface="Open Sans"/>
              <a:cs typeface="Open Sans"/>
              <a:sym typeface="Open Sans"/>
            </a:endParaRPr>
          </a:p>
          <a:p>
            <a:pPr indent="0" lvl="0" marL="0" marR="4309745" rtl="0" algn="l">
              <a:lnSpc>
                <a:spcPct val="150000"/>
              </a:lnSpc>
              <a:spcBef>
                <a:spcPts val="1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notice that, in this code example, we passed both the message and cause as arguments. Indeed, every exception may have an optional message and cause. When handling an exception, you may get both values. References:</a:t>
            </a:r>
            <a:endParaRPr>
              <a:solidFill>
                <a:schemeClr val="dk1"/>
              </a:solidFill>
              <a:latin typeface="Open Sans"/>
              <a:ea typeface="Open Sans"/>
              <a:cs typeface="Open Sans"/>
              <a:sym typeface="Open Sans"/>
            </a:endParaRPr>
          </a:p>
          <a:p>
            <a:pPr indent="-243205" lvl="0" marL="39497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 classes - </a:t>
            </a:r>
            <a:r>
              <a:rPr lang="en" u="sng">
                <a:solidFill>
                  <a:srgbClr val="FF318C"/>
                </a:solidFill>
                <a:latin typeface="Open Sans"/>
                <a:ea typeface="Open Sans"/>
                <a:cs typeface="Open Sans"/>
                <a:sym typeface="Open Sans"/>
              </a:rPr>
              <a:t>https://kotlinlang.org/docs/exceptions.html#exception-classes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8303260" rtl="0" algn="l">
              <a:lnSpc>
                <a:spcPct val="150000"/>
              </a:lnSpc>
              <a:spcBef>
                <a:spcPts val="42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function may throw different types of exceptions (principle #3 ”Group and differentiate error types” again). Try to create the Person object, e.g.:</a:t>
            </a:r>
            <a:endParaRPr>
              <a:solidFill>
                <a:schemeClr val="dk1"/>
              </a:solidFill>
              <a:latin typeface="Open Sans"/>
              <a:ea typeface="Open Sans"/>
              <a:cs typeface="Open Sans"/>
              <a:sym typeface="Open Sans"/>
            </a:endParaRPr>
          </a:p>
          <a:p>
            <a:pPr indent="0" lvl="0" marL="0" marR="8303260" rtl="0" algn="l">
              <a:lnSpc>
                <a:spcPct val="150000"/>
              </a:lnSpc>
              <a:spcBef>
                <a:spcPts val="4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000">
                <a:solidFill>
                  <a:srgbClr val="0033B3"/>
                </a:solidFill>
                <a:highlight>
                  <a:srgbClr val="FFFFFF"/>
                </a:highlight>
                <a:latin typeface="JetBrains Mono"/>
                <a:ea typeface="JetBrains Mono"/>
                <a:cs typeface="JetBrains Mono"/>
                <a:sym typeface="JetBrains Mono"/>
              </a:rPr>
              <a:t>val </a:t>
            </a:r>
            <a:r>
              <a:rPr lang="en" sz="1000">
                <a:solidFill>
                  <a:srgbClr val="080808"/>
                </a:solidFill>
                <a:highlight>
                  <a:srgbClr val="FFFFFF"/>
                </a:highlight>
                <a:latin typeface="JetBrains Mono"/>
                <a:ea typeface="JetBrains Mono"/>
                <a:cs typeface="JetBrains Mono"/>
                <a:sym typeface="JetBrains Mono"/>
              </a:rPr>
              <a:t>person = Person(</a:t>
            </a:r>
            <a:r>
              <a:rPr lang="en" sz="1000">
                <a:solidFill>
                  <a:srgbClr val="067D17"/>
                </a:solidFill>
                <a:highlight>
                  <a:srgbClr val="FFFFFF"/>
                </a:highlight>
                <a:latin typeface="JetBrains Mono"/>
                <a:ea typeface="JetBrains Mono"/>
                <a:cs typeface="JetBrains Mono"/>
                <a:sym typeface="JetBrains Mono"/>
              </a:rPr>
              <a:t>"Alex"</a:t>
            </a:r>
            <a:r>
              <a:rPr lang="en" sz="1000">
                <a:solidFill>
                  <a:srgbClr val="080808"/>
                </a:solidFill>
                <a:highlight>
                  <a:srgbClr val="FFFFFF"/>
                </a:highlight>
                <a:latin typeface="JetBrains Mono"/>
                <a:ea typeface="JetBrains Mono"/>
                <a:cs typeface="JetBrains Mono"/>
                <a:sym typeface="JetBrains Mono"/>
              </a:rPr>
              <a:t>, </a:t>
            </a:r>
            <a:r>
              <a:rPr lang="en" sz="1000">
                <a:solidFill>
                  <a:srgbClr val="067D17"/>
                </a:solidFill>
                <a:highlight>
                  <a:srgbClr val="FFFFFF"/>
                </a:highlight>
                <a:latin typeface="JetBrains Mono"/>
                <a:ea typeface="JetBrains Mono"/>
                <a:cs typeface="JetBrains Mono"/>
                <a:sym typeface="JetBrains Mono"/>
              </a:rPr>
              <a:t>""</a:t>
            </a:r>
            <a:r>
              <a:rPr lang="en" sz="1000">
                <a:solidFill>
                  <a:srgbClr val="080808"/>
                </a:solidFill>
                <a:highlight>
                  <a:srgbClr val="FFFFFF"/>
                </a:highlight>
                <a:latin typeface="JetBrains Mono"/>
                <a:ea typeface="JetBrains Mono"/>
                <a:cs typeface="JetBrains Mono"/>
                <a:sym typeface="JetBrains Mono"/>
              </a:rPr>
              <a:t>, -</a:t>
            </a:r>
            <a:r>
              <a:rPr lang="en" sz="1000">
                <a:solidFill>
                  <a:srgbClr val="1750EB"/>
                </a:solidFill>
                <a:highlight>
                  <a:srgbClr val="FFFFFF"/>
                </a:highlight>
                <a:latin typeface="JetBrains Mono"/>
                <a:ea typeface="JetBrains Mono"/>
                <a:cs typeface="JetBrains Mono"/>
                <a:sym typeface="JetBrains Mono"/>
              </a:rPr>
              <a:t>1</a:t>
            </a:r>
            <a:r>
              <a:rPr lang="en" sz="1000">
                <a:solidFill>
                  <a:srgbClr val="080808"/>
                </a:solidFill>
                <a:highlight>
                  <a:srgbClr val="FFFFFF"/>
                </a:highlight>
                <a:latin typeface="JetBrains Mono"/>
                <a:ea typeface="JetBrains Mono"/>
                <a:cs typeface="JetBrains Mono"/>
                <a:sym typeface="JetBrains Mono"/>
              </a:rPr>
              <a:t>)</a:t>
            </a:r>
            <a:endParaRPr sz="1000">
              <a:solidFill>
                <a:srgbClr val="CC7832"/>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As you may have noticed, both age and surname are specified incorrectly. But if you run code like this, you’ll get only an `</a:t>
            </a:r>
            <a:r>
              <a:rPr lang="en">
                <a:solidFill>
                  <a:srgbClr val="37474F"/>
                </a:solidFill>
                <a:latin typeface="Open Sans"/>
                <a:ea typeface="Open Sans"/>
                <a:cs typeface="Open Sans"/>
                <a:sym typeface="Open Sans"/>
              </a:rPr>
              <a:t>IllegalStateException`. As mentioned earlier, the exception will stop normal code flow, and an error will be propagated.</a:t>
            </a:r>
            <a:endParaRPr>
              <a:solidFill>
                <a:srgbClr val="37474F"/>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look at a slightly more complicated example. What if we have to handle different types of exceptions? Multiple </a:t>
            </a:r>
            <a:r>
              <a:rPr i="1" lang="en">
                <a:solidFill>
                  <a:schemeClr val="dk1"/>
                </a:solidFill>
                <a:latin typeface="Open Sans"/>
                <a:ea typeface="Open Sans"/>
                <a:cs typeface="Open Sans"/>
                <a:sym typeface="Open Sans"/>
              </a:rPr>
              <a:t>catch</a:t>
            </a:r>
            <a:r>
              <a:rPr lang="en">
                <a:solidFill>
                  <a:schemeClr val="dk1"/>
                </a:solidFill>
                <a:latin typeface="Open Sans"/>
                <a:ea typeface="Open Sans"/>
                <a:cs typeface="Open Sans"/>
                <a:sym typeface="Open Sans"/>
              </a:rPr>
              <a:t> blocks may be written. And again – the </a:t>
            </a:r>
            <a:r>
              <a:rPr i="1" lang="en">
                <a:solidFill>
                  <a:schemeClr val="dk1"/>
                </a:solidFill>
                <a:latin typeface="Open Sans"/>
                <a:ea typeface="Open Sans"/>
                <a:cs typeface="Open Sans"/>
                <a:sym typeface="Open Sans"/>
              </a:rPr>
              <a:t>finally</a:t>
            </a:r>
            <a:r>
              <a:rPr lang="en">
                <a:solidFill>
                  <a:schemeClr val="dk1"/>
                </a:solidFill>
                <a:latin typeface="Open Sans"/>
                <a:ea typeface="Open Sans"/>
                <a:cs typeface="Open Sans"/>
                <a:sym typeface="Open Sans"/>
              </a:rPr>
              <a:t> block is optional here, you may omit one and it would not affect exception handling.</a:t>
            </a:r>
            <a:endParaRPr>
              <a:solidFill>
                <a:schemeClr val="dk1"/>
              </a:solidFill>
              <a:latin typeface="Open Sans"/>
              <a:ea typeface="Open Sans"/>
              <a:cs typeface="Open Sans"/>
              <a:sym typeface="Open Sans"/>
            </a:endParaRPr>
          </a:p>
          <a:p>
            <a:pPr indent="0" lvl="0" marL="0" rtl="0" algn="l">
              <a:lnSpc>
                <a:spcPct val="150000"/>
              </a:lnSpc>
              <a:spcBef>
                <a:spcPts val="10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you may be wondering: What if we need to have a similar exception handler for `IllegalStateException` and `IllegalArgumentException`? For instance, in Java we could write the following:</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class </a:t>
            </a:r>
            <a:r>
              <a:rPr lang="en">
                <a:solidFill>
                  <a:schemeClr val="dk1"/>
                </a:solidFill>
                <a:highlight>
                  <a:srgbClr val="FFFFFF"/>
                </a:highlight>
                <a:latin typeface="JetBrains Mono"/>
                <a:ea typeface="JetBrains Mono"/>
                <a:cs typeface="JetBrains Mono"/>
                <a:sym typeface="JetBrains Mono"/>
              </a:rPr>
              <a:t>Main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public static void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throws </a:t>
            </a:r>
            <a:r>
              <a:rPr lang="en">
                <a:solidFill>
                  <a:schemeClr val="dk1"/>
                </a:solidFill>
                <a:highlight>
                  <a:srgbClr val="FFFFFF"/>
                </a:highlight>
                <a:latin typeface="JetBrains Mono"/>
                <a:ea typeface="JetBrains Mono"/>
                <a:cs typeface="JetBrains Mono"/>
                <a:sym typeface="JetBrains Mono"/>
              </a:rPr>
              <a:t>IllegalStateException</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IllegalArgumentException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public static void </a:t>
            </a:r>
            <a:r>
              <a:rPr lang="en">
                <a:solidFill>
                  <a:srgbClr val="00627A"/>
                </a:solidFill>
                <a:highlight>
                  <a:srgbClr val="FFFFFF"/>
                </a:highlight>
                <a:latin typeface="JetBrains Mono"/>
                <a:ea typeface="JetBrains Mono"/>
                <a:cs typeface="JetBrains Mono"/>
                <a:sym typeface="JetBrains Mono"/>
              </a:rPr>
              <a:t>main</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args)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try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080808"/>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 </a:t>
            </a:r>
            <a:r>
              <a:rPr lang="en">
                <a:solidFill>
                  <a:srgbClr val="0033B3"/>
                </a:solidFill>
                <a:highlight>
                  <a:srgbClr val="FFFFFF"/>
                </a:highlight>
                <a:latin typeface="JetBrains Mono"/>
                <a:ea typeface="JetBrains Mono"/>
                <a:cs typeface="JetBrains Mono"/>
                <a:sym typeface="JetBrains Mono"/>
              </a:rPr>
              <a:t>catch </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IllegalStateException </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IllegalArgumentException </a:t>
            </a:r>
            <a:r>
              <a:rPr lang="en">
                <a:solidFill>
                  <a:srgbClr val="080808"/>
                </a:solidFill>
                <a:highlight>
                  <a:srgbClr val="FFFFFF"/>
                </a:highlight>
                <a:latin typeface="JetBrains Mono"/>
                <a:ea typeface="JetBrains Mono"/>
                <a:cs typeface="JetBrains Mono"/>
                <a:sym typeface="JetBrains Mono"/>
              </a:rPr>
              <a:t>e)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handle exception</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endParaRPr>
              <a:solidFill>
                <a:srgbClr val="CC783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marR="18478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get a similar implementation in Kotlin? Well, the thing is that Kotlin does not provide us with multi-catch blocks (see related Kotlin YouTrack issue). But you may use extremely flexible lambdas and corresponding Kotlin conventions to obtain a similar solution. For instance, please have a look at Roman Elizarov’s suggestion, added in May 2022:</a:t>
            </a:r>
            <a:endParaRPr>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inline fun </a:t>
            </a:r>
            <a:r>
              <a:rPr lang="en">
                <a:solidFill>
                  <a:srgbClr val="080808"/>
                </a:solidFill>
                <a:highlight>
                  <a:srgbClr val="FFFFFF"/>
                </a:highlight>
                <a:latin typeface="JetBrains Mono"/>
                <a:ea typeface="JetBrains Mono"/>
                <a:cs typeface="JetBrains Mono"/>
                <a:sym typeface="JetBrains Mono"/>
              </a:rPr>
              <a:t>&lt;</a:t>
            </a:r>
            <a:r>
              <a:rPr lang="en">
                <a:solidFill>
                  <a:srgbClr val="007E8A"/>
                </a:solidFill>
                <a:highlight>
                  <a:srgbClr val="FFFFFF"/>
                </a:highlight>
                <a:latin typeface="JetBrains Mono"/>
                <a:ea typeface="JetBrains Mono"/>
                <a:cs typeface="JetBrains Mono"/>
                <a:sym typeface="JetBrains Mono"/>
              </a:rPr>
              <a:t>T</a:t>
            </a:r>
            <a:r>
              <a:rPr lang="en">
                <a:solidFill>
                  <a:srgbClr val="080808"/>
                </a:solidFill>
                <a:highlight>
                  <a:srgbClr val="FFFFFF"/>
                </a:highlight>
                <a:latin typeface="JetBrains Mono"/>
                <a:ea typeface="JetBrains Mono"/>
                <a:cs typeface="JetBrains Mono"/>
                <a:sym typeface="JetBrains Mono"/>
              </a:rPr>
              <a:t>, </a:t>
            </a:r>
            <a:r>
              <a:rPr lang="en">
                <a:solidFill>
                  <a:srgbClr val="007E8A"/>
                </a:solidFill>
                <a:highlight>
                  <a:srgbClr val="FFFFFF"/>
                </a:highlight>
                <a:latin typeface="JetBrains Mono"/>
                <a:ea typeface="JetBrains Mono"/>
                <a:cs typeface="JetBrains Mono"/>
                <a:sym typeface="JetBrains Mono"/>
              </a:rPr>
              <a:t>E</a:t>
            </a:r>
            <a:r>
              <a:rPr lang="en">
                <a:solidFill>
                  <a:srgbClr val="080808"/>
                </a:solidFill>
                <a:highlight>
                  <a:srgbClr val="FFFFFF"/>
                </a:highlight>
                <a:latin typeface="JetBrains Mono"/>
                <a:ea typeface="JetBrains Mono"/>
                <a:cs typeface="JetBrains Mono"/>
                <a:sym typeface="JetBrains Mono"/>
              </a:rPr>
              <a:t>&gt; Result&lt;T&gt;.</a:t>
            </a:r>
            <a:r>
              <a:rPr lang="en">
                <a:solidFill>
                  <a:srgbClr val="00627A"/>
                </a:solidFill>
                <a:highlight>
                  <a:srgbClr val="FFFFFF"/>
                </a:highlight>
                <a:latin typeface="JetBrains Mono"/>
                <a:ea typeface="JetBrains Mono"/>
                <a:cs typeface="JetBrains Mono"/>
                <a:sym typeface="JetBrains Mono"/>
              </a:rPr>
              <a:t>on</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vararg </a:t>
            </a:r>
            <a:r>
              <a:rPr lang="en">
                <a:solidFill>
                  <a:srgbClr val="080808"/>
                </a:solidFill>
                <a:highlight>
                  <a:srgbClr val="FFFFFF"/>
                </a:highlight>
                <a:latin typeface="JetBrains Mono"/>
                <a:ea typeface="JetBrains Mono"/>
                <a:cs typeface="JetBrains Mono"/>
                <a:sym typeface="JetBrains Mono"/>
              </a:rPr>
              <a:t>exceptionClasses: KClass&lt;</a:t>
            </a:r>
            <a:r>
              <a:rPr lang="en">
                <a:solidFill>
                  <a:srgbClr val="0033B3"/>
                </a:solidFill>
                <a:highlight>
                  <a:srgbClr val="FFFFFF"/>
                </a:highlight>
                <a:latin typeface="JetBrains Mono"/>
                <a:ea typeface="JetBrains Mono"/>
                <a:cs typeface="JetBrains Mono"/>
                <a:sym typeface="JetBrains Mono"/>
              </a:rPr>
              <a:t>out </a:t>
            </a:r>
            <a:r>
              <a:rPr lang="en">
                <a:solidFill>
                  <a:srgbClr val="080808"/>
                </a:solidFill>
                <a:highlight>
                  <a:srgbClr val="FFFFFF"/>
                </a:highlight>
                <a:latin typeface="JetBrains Mono"/>
                <a:ea typeface="JetBrains Mono"/>
                <a:cs typeface="JetBrains Mono"/>
                <a:sym typeface="JetBrains Mono"/>
              </a:rPr>
              <a:t>E&gt;, action: (exception: E) -&gt; Unit)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onFailure </a:t>
            </a: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exception </a:t>
            </a:r>
            <a:r>
              <a:rPr b="1" lang="en">
                <a:solidFill>
                  <a:srgbClr val="080808"/>
                </a:solidFill>
                <a:highlight>
                  <a:srgbClr val="FFFFFF"/>
                </a:highlight>
                <a:latin typeface="JetBrains Mono"/>
                <a:ea typeface="JetBrains Mono"/>
                <a:cs typeface="JetBrains Mono"/>
                <a:sym typeface="JetBrains Mono"/>
              </a:rPr>
              <a:t>-&gt;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(exceptionClasses.any </a:t>
            </a: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it.isInstance(exception) </a:t>
            </a:r>
            <a:r>
              <a:rPr b="1" lang="en">
                <a:solidFill>
                  <a:srgbClr val="080808"/>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 action(exception </a:t>
            </a:r>
            <a:r>
              <a:rPr lang="en">
                <a:solidFill>
                  <a:srgbClr val="0033B3"/>
                </a:solidFill>
                <a:highlight>
                  <a:srgbClr val="FFFFFF"/>
                </a:highlight>
                <a:latin typeface="JetBrains Mono"/>
                <a:ea typeface="JetBrains Mono"/>
                <a:cs typeface="JetBrains Mono"/>
                <a:sym typeface="JetBrains Mono"/>
              </a:rPr>
              <a:t>as </a:t>
            </a:r>
            <a:r>
              <a:rPr lang="en">
                <a:solidFill>
                  <a:srgbClr val="080808"/>
                </a:solidFill>
                <a:highlight>
                  <a:srgbClr val="FFFFFF"/>
                </a:highlight>
                <a:latin typeface="JetBrains Mono"/>
                <a:ea typeface="JetBrains Mono"/>
                <a:cs typeface="JetBrains Mono"/>
                <a:sym typeface="JetBrains Mono"/>
              </a:rPr>
              <a:t>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runCatching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do some nasty things...</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.on(IllegalArgumentException::</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 IllegalStateException::</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chemeClr val="lt1"/>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kotlin.io.println(</a:t>
            </a:r>
            <a:r>
              <a:rPr lang="en">
                <a:solidFill>
                  <a:srgbClr val="067D17"/>
                </a:solidFill>
                <a:highlight>
                  <a:srgbClr val="FFFFFF"/>
                </a:highlight>
                <a:latin typeface="JetBrains Mono"/>
                <a:ea typeface="JetBrains Mono"/>
                <a:cs typeface="JetBrains Mono"/>
                <a:sym typeface="JetBrains Mono"/>
              </a:rPr>
              <a:t>"Something went terribly wrong </a:t>
            </a:r>
            <a:r>
              <a:rPr lang="en">
                <a:solidFill>
                  <a:srgbClr val="0037A6"/>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it.message</a:t>
            </a:r>
            <a:r>
              <a:rPr lang="en">
                <a:solidFill>
                  <a:srgbClr val="0037A6"/>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Looks very similar, right?</a:t>
            </a:r>
            <a:endParaRPr>
              <a:solidFill>
                <a:schemeClr val="dk1"/>
              </a:solidFill>
              <a:latin typeface="Open Sans"/>
              <a:ea typeface="Open Sans"/>
              <a:cs typeface="Open Sans"/>
              <a:sym typeface="Open Sans"/>
            </a:endParaRPr>
          </a:p>
          <a:p>
            <a:pPr indent="0" lvl="0" marL="0" marR="11400155"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rgbClr val="37474F"/>
              </a:buClr>
              <a:buSzPts val="1100"/>
              <a:buFont typeface="Open Sans"/>
              <a:buChar char="●"/>
            </a:pPr>
            <a:r>
              <a:rPr lang="en">
                <a:solidFill>
                  <a:schemeClr val="dk1"/>
                </a:solidFill>
                <a:latin typeface="Open Sans"/>
                <a:ea typeface="Open Sans"/>
                <a:cs typeface="Open Sans"/>
                <a:sym typeface="Open Sans"/>
              </a:rPr>
              <a:t>“Multi-Catch Block”, Kotlin YouTrack - </a:t>
            </a:r>
            <a:r>
              <a:rPr lang="en" u="sng">
                <a:solidFill>
                  <a:srgbClr val="FF318C"/>
                </a:solidFill>
                <a:latin typeface="Open Sans"/>
                <a:ea typeface="Open Sans"/>
                <a:cs typeface="Open Sans"/>
                <a:sym typeface="Open Sans"/>
              </a:rPr>
              <a:t>https://youtrack.jetbrains.com/issue/KT-7128</a:t>
            </a:r>
            <a:endParaRPr>
              <a:solidFill>
                <a:srgbClr val="37474F"/>
              </a:solidFill>
              <a:latin typeface="Open Sans"/>
              <a:ea typeface="Open Sans"/>
              <a:cs typeface="Open Sans"/>
              <a:sym typeface="Open Sans"/>
            </a:endParaRPr>
          </a:p>
          <a:p>
            <a:pPr indent="-243205" lvl="0" marL="394970" rtl="0" algn="l">
              <a:lnSpc>
                <a:spcPct val="150000"/>
              </a:lnSpc>
              <a:spcBef>
                <a:spcPts val="100"/>
              </a:spcBef>
              <a:spcAft>
                <a:spcPts val="0"/>
              </a:spcAft>
              <a:buClr>
                <a:srgbClr val="37474F"/>
              </a:buClr>
              <a:buSzPts val="1100"/>
              <a:buFont typeface="Open Sans"/>
              <a:buChar char="●"/>
            </a:pPr>
            <a:r>
              <a:rPr lang="en">
                <a:solidFill>
                  <a:schemeClr val="dk1"/>
                </a:solidFill>
                <a:latin typeface="Open Sans"/>
                <a:ea typeface="Open Sans"/>
                <a:cs typeface="Open Sans"/>
                <a:sym typeface="Open Sans"/>
              </a:rPr>
              <a:t>“How to catch many exceptions?”, Stackoverflow - </a:t>
            </a:r>
            <a:r>
              <a:rPr lang="en" u="sng">
                <a:solidFill>
                  <a:srgbClr val="FF318C"/>
                </a:solidFill>
                <a:latin typeface="Open Sans"/>
                <a:ea typeface="Open Sans"/>
                <a:cs typeface="Open Sans"/>
                <a:sym typeface="Open Sans"/>
              </a:rPr>
              <a:t>https://stackoverflow.com/questions/36760489/how-to-catch-many-exceptions-at-the-same-time-in-kotlin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184785" rtl="0" algn="l">
              <a:lnSpc>
                <a:spcPct val="150000"/>
              </a:lnSpc>
              <a:spcBef>
                <a:spcPts val="420"/>
              </a:spcBef>
              <a:spcAft>
                <a:spcPts val="0"/>
              </a:spcAft>
              <a:buClr>
                <a:schemeClr val="dk1"/>
              </a:buClr>
              <a:buSzPts val="1100"/>
              <a:buFont typeface="Arial"/>
              <a:buNone/>
            </a:pPr>
            <a:r>
              <a:rPr lang="en">
                <a:solidFill>
                  <a:schemeClr val="dk1"/>
                </a:solidFill>
                <a:latin typeface="Open Sans"/>
                <a:ea typeface="Open Sans"/>
                <a:cs typeface="Open Sans"/>
                <a:sym typeface="Open Sans"/>
              </a:rPr>
              <a:t>A few more words about the exception hierarchy. As mentioned earlier, Exceptions came from Java. And the corresponding exception hierarchy was reused. Please have a look at the hierarchy on the slide. Of course it’s not full, but you may notice “Exception” and its subclass “RuntimeException”. This is a very important part of Java, as “RuntimeException” and its descendants are unchecked exceptions. But just to reiterate – there are no checked exceptions in Kotlin.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“message” and “</a:t>
            </a:r>
            <a:r>
              <a:rPr lang="en">
                <a:solidFill>
                  <a:schemeClr val="dk1"/>
                </a:solidFill>
                <a:latin typeface="Open Sans"/>
                <a:ea typeface="Open Sans"/>
                <a:cs typeface="Open Sans"/>
                <a:sym typeface="Open Sans"/>
              </a:rPr>
              <a:t>cause</a:t>
            </a:r>
            <a:r>
              <a:rPr lang="en">
                <a:solidFill>
                  <a:schemeClr val="dk1"/>
                </a:solidFill>
                <a:latin typeface="Open Sans"/>
                <a:ea typeface="Open Sans"/>
                <a:cs typeface="Open Sans"/>
                <a:sym typeface="Open Sans"/>
              </a:rPr>
              <a:t>” fields in Throwable – every</a:t>
            </a:r>
            <a:r>
              <a:rPr lang="en">
                <a:solidFill>
                  <a:schemeClr val="dk1"/>
                </a:solidFill>
                <a:latin typeface="Open Sans"/>
                <a:ea typeface="Open Sans"/>
                <a:cs typeface="Open Sans"/>
                <a:sym typeface="Open Sans"/>
              </a:rPr>
              <a:t> exception has two optional values as we discussed earlier. Remember that an exception is a class – so you may use inheritance to introduce a specific exception, e.g.: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class </a:t>
            </a:r>
            <a:r>
              <a:rPr lang="en">
                <a:solidFill>
                  <a:schemeClr val="dk1"/>
                </a:solidFill>
                <a:highlight>
                  <a:srgbClr val="FFFFFF"/>
                </a:highlight>
                <a:latin typeface="JetBrains Mono"/>
                <a:ea typeface="JetBrains Mono"/>
                <a:cs typeface="JetBrains Mono"/>
                <a:sym typeface="JetBrains Mono"/>
              </a:rPr>
              <a:t>CustomException </a:t>
            </a:r>
            <a:r>
              <a:rPr lang="en">
                <a:solidFill>
                  <a:srgbClr val="080808"/>
                </a:solidFill>
                <a:highlight>
                  <a:srgbClr val="FFFFFF"/>
                </a:highlight>
                <a:latin typeface="JetBrains Mono"/>
                <a:ea typeface="JetBrains Mono"/>
                <a:cs typeface="JetBrains Mono"/>
                <a:sym typeface="JetBrains Mono"/>
              </a:rPr>
              <a:t>: Exception()</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And throw, catch it as shown earlier.</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Remember principle #3: “Group and differentiate error types”, but try to reuse standard exceptions whenever possible.</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Checked Exceptions - </a:t>
            </a:r>
            <a:r>
              <a:rPr lang="en" u="sng">
                <a:solidFill>
                  <a:srgbClr val="FF318C"/>
                </a:solidFill>
                <a:latin typeface="Open Sans"/>
                <a:ea typeface="Open Sans"/>
                <a:cs typeface="Open Sans"/>
                <a:sym typeface="Open Sans"/>
              </a:rPr>
              <a:t>https://kotlinlang.org/docs/reference/exceptions.html#checked-exceptions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“Effective Java”, Item 72, Favor the use of standard exceptions. Joshua Bloch</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6538594"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almost any other language </a:t>
            </a:r>
            <a:r>
              <a:rPr lang="en">
                <a:solidFill>
                  <a:schemeClr val="dk1"/>
                </a:solidFill>
                <a:latin typeface="Open Sans"/>
                <a:ea typeface="Open Sans"/>
                <a:cs typeface="Open Sans"/>
                <a:sym typeface="Open Sans"/>
              </a:rPr>
              <a:t>feature </a:t>
            </a:r>
            <a:r>
              <a:rPr lang="en">
                <a:solidFill>
                  <a:schemeClr val="dk1"/>
                </a:solidFill>
                <a:latin typeface="Open Sans"/>
                <a:ea typeface="Open Sans"/>
                <a:cs typeface="Open Sans"/>
                <a:sym typeface="Open Sans"/>
              </a:rPr>
              <a:t>in Kotlin, </a:t>
            </a:r>
            <a:r>
              <a:rPr i="1" lang="en">
                <a:solidFill>
                  <a:schemeClr val="dk1"/>
                </a:solidFill>
                <a:latin typeface="Open Sans"/>
                <a:ea typeface="Open Sans"/>
                <a:cs typeface="Open Sans"/>
                <a:sym typeface="Open Sans"/>
              </a:rPr>
              <a:t>try</a:t>
            </a:r>
            <a:r>
              <a:rPr lang="en">
                <a:solidFill>
                  <a:schemeClr val="dk1"/>
                </a:solidFill>
                <a:latin typeface="Open Sans"/>
                <a:ea typeface="Open Sans"/>
                <a:cs typeface="Open Sans"/>
                <a:sym typeface="Open Sans"/>
              </a:rPr>
              <a:t> is an expression too. In such cases, the returned value will be the last expression in either </a:t>
            </a:r>
            <a:r>
              <a:rPr i="1" lang="en">
                <a:solidFill>
                  <a:schemeClr val="dk1"/>
                </a:solidFill>
                <a:latin typeface="Open Sans"/>
                <a:ea typeface="Open Sans"/>
                <a:cs typeface="Open Sans"/>
                <a:sym typeface="Open Sans"/>
              </a:rPr>
              <a:t>try</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catch</a:t>
            </a:r>
            <a:r>
              <a:rPr lang="en">
                <a:solidFill>
                  <a:schemeClr val="dk1"/>
                </a:solidFill>
                <a:latin typeface="Open Sans"/>
                <a:ea typeface="Open Sans"/>
                <a:cs typeface="Open Sans"/>
                <a:sym typeface="Open Sans"/>
              </a:rPr>
              <a:t> blocks. Kotlin has some more extra functions in a standard library for working with exceptions. For example, `require`. Let’s have a look at its implementation: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9E880D"/>
                </a:solidFill>
                <a:highlight>
                  <a:srgbClr val="FFFFFF"/>
                </a:highlight>
                <a:latin typeface="JetBrains Mono"/>
                <a:ea typeface="JetBrains Mono"/>
                <a:cs typeface="JetBrains Mono"/>
                <a:sym typeface="JetBrains Mono"/>
              </a:rPr>
              <a:t>@kotlin.internal.InlineOnly</a:t>
            </a:r>
            <a:endParaRPr>
              <a:solidFill>
                <a:srgbClr val="9E880D"/>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public inline fun </a:t>
            </a:r>
            <a:r>
              <a:rPr lang="en">
                <a:solidFill>
                  <a:srgbClr val="00627A"/>
                </a:solidFill>
                <a:highlight>
                  <a:srgbClr val="FFFFFF"/>
                </a:highlight>
                <a:latin typeface="JetBrains Mono"/>
                <a:ea typeface="JetBrains Mono"/>
                <a:cs typeface="JetBrains Mono"/>
                <a:sym typeface="JetBrains Mono"/>
              </a:rPr>
              <a:t>require</a:t>
            </a:r>
            <a:r>
              <a:rPr lang="en">
                <a:solidFill>
                  <a:srgbClr val="080808"/>
                </a:solidFill>
                <a:highlight>
                  <a:srgbClr val="FFFFFF"/>
                </a:highlight>
                <a:latin typeface="JetBrains Mono"/>
                <a:ea typeface="JetBrains Mono"/>
                <a:cs typeface="JetBrains Mono"/>
                <a:sym typeface="JetBrains Mono"/>
              </a:rPr>
              <a:t>(value: </a:t>
            </a:r>
            <a:r>
              <a:rPr lang="en">
                <a:solidFill>
                  <a:schemeClr val="dk1"/>
                </a:solidFill>
                <a:highlight>
                  <a:srgbClr val="FFFFFF"/>
                </a:highlight>
                <a:latin typeface="JetBrains Mono"/>
                <a:ea typeface="JetBrains Mono"/>
                <a:cs typeface="JetBrains Mono"/>
                <a:sym typeface="JetBrains Mono"/>
              </a:rPr>
              <a:t>Boolean</a:t>
            </a:r>
            <a:r>
              <a:rPr lang="en">
                <a:solidFill>
                  <a:srgbClr val="080808"/>
                </a:solidFill>
                <a:highlight>
                  <a:srgbClr val="FFFFFF"/>
                </a:highlight>
                <a:latin typeface="JetBrains Mono"/>
                <a:ea typeface="JetBrains Mono"/>
                <a:cs typeface="JetBrains Mono"/>
                <a:sym typeface="JetBrains Mono"/>
              </a:rPr>
              <a:t>, lazyMessage: () -&gt; </a:t>
            </a:r>
            <a:r>
              <a:rPr lang="en">
                <a:solidFill>
                  <a:schemeClr val="dk1"/>
                </a:solidFill>
                <a:highlight>
                  <a:srgbClr val="FFFFFF"/>
                </a:highlight>
                <a:latin typeface="JetBrains Mono"/>
                <a:ea typeface="JetBrains Mono"/>
                <a:cs typeface="JetBrains Mono"/>
                <a:sym typeface="JetBrains Mono"/>
              </a:rPr>
              <a:t>Any</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Unit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contract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returns() implies value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(!value)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chemeClr val="dk1"/>
                </a:solidFill>
                <a:highlight>
                  <a:srgbClr val="FFFFFF"/>
                </a:highlight>
                <a:latin typeface="JetBrains Mono"/>
                <a:ea typeface="JetBrains Mono"/>
                <a:cs typeface="JetBrains Mono"/>
                <a:sym typeface="JetBrains Mono"/>
              </a:rPr>
              <a:t>message </a:t>
            </a:r>
            <a:r>
              <a:rPr lang="en">
                <a:solidFill>
                  <a:srgbClr val="080808"/>
                </a:solidFill>
                <a:highlight>
                  <a:srgbClr val="FFFFFF"/>
                </a:highlight>
                <a:latin typeface="JetBrains Mono"/>
                <a:ea typeface="JetBrains Mono"/>
                <a:cs typeface="JetBrains Mono"/>
                <a:sym typeface="JetBrains Mono"/>
              </a:rPr>
              <a:t>= lazyMessage()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IllegalArgumentException(</a:t>
            </a:r>
            <a:r>
              <a:rPr lang="en">
                <a:solidFill>
                  <a:schemeClr val="dk1"/>
                </a:solidFill>
                <a:highlight>
                  <a:srgbClr val="FFFFFF"/>
                </a:highlight>
                <a:latin typeface="JetBrains Mono"/>
                <a:ea typeface="JetBrains Mono"/>
                <a:cs typeface="JetBrains Mono"/>
                <a:sym typeface="JetBrains Mono"/>
              </a:rPr>
              <a:t>message</a:t>
            </a:r>
            <a:r>
              <a:rPr lang="en">
                <a:solidFill>
                  <a:srgbClr val="080808"/>
                </a:solidFill>
                <a:highlight>
                  <a:srgbClr val="FFFFFF"/>
                </a:highlight>
                <a:latin typeface="JetBrains Mono"/>
                <a:ea typeface="JetBrains Mono"/>
                <a:cs typeface="JetBrains Mono"/>
                <a:sym typeface="JetBrains Mono"/>
              </a:rPr>
              <a:t>.toString())</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see that this function </a:t>
            </a:r>
            <a:r>
              <a:rPr lang="en">
                <a:solidFill>
                  <a:schemeClr val="dk1"/>
                </a:solidFill>
                <a:latin typeface="Open Sans"/>
                <a:ea typeface="Open Sans"/>
                <a:cs typeface="Open Sans"/>
                <a:sym typeface="Open Sans"/>
              </a:rPr>
              <a:t>throws </a:t>
            </a:r>
            <a:r>
              <a:rPr lang="en">
                <a:solidFill>
                  <a:schemeClr val="dk1"/>
                </a:solidFill>
                <a:latin typeface="Open Sans"/>
                <a:ea typeface="Open Sans"/>
                <a:cs typeface="Open Sans"/>
                <a:sym typeface="Open Sans"/>
              </a:rPr>
              <a:t>an </a:t>
            </a:r>
            <a:r>
              <a:rPr lang="en">
                <a:solidFill>
                  <a:schemeClr val="dk1"/>
                </a:solidFill>
                <a:latin typeface="Open Sans"/>
                <a:ea typeface="Open Sans"/>
                <a:cs typeface="Open Sans"/>
                <a:sym typeface="Open Sans"/>
              </a:rPr>
              <a:t>´IllegalArgumentException´ when the passed value is false.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implement our Person data class with </a:t>
            </a:r>
            <a:r>
              <a:rPr i="1" lang="en">
                <a:solidFill>
                  <a:schemeClr val="dk1"/>
                </a:solidFill>
                <a:latin typeface="Open Sans"/>
                <a:ea typeface="Open Sans"/>
                <a:cs typeface="Open Sans"/>
                <a:sym typeface="Open Sans"/>
              </a:rPr>
              <a:t>require</a:t>
            </a:r>
            <a:r>
              <a:rPr lang="en">
                <a:solidFill>
                  <a:schemeClr val="dk1"/>
                </a:solidFill>
                <a:latin typeface="Open Sans"/>
                <a:ea typeface="Open Sans"/>
                <a:cs typeface="Open Sans"/>
                <a:sym typeface="Open Sans"/>
              </a:rPr>
              <a:t> instead of explicit exception throwing:</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data class </a:t>
            </a:r>
            <a:r>
              <a:rPr lang="en">
                <a:solidFill>
                  <a:srgbClr val="080808"/>
                </a:solidFill>
                <a:highlight>
                  <a:srgbClr val="FFFFFF"/>
                </a:highlight>
                <a:latin typeface="JetBrains Mono"/>
                <a:ea typeface="JetBrains Mono"/>
                <a:cs typeface="JetBrains Mono"/>
                <a:sym typeface="JetBrains Mono"/>
              </a:rPr>
              <a:t>Person(</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name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surname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age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Int</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init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require(</a:t>
            </a:r>
            <a:r>
              <a:rPr lang="en">
                <a:solidFill>
                  <a:srgbClr val="871094"/>
                </a:solidFill>
                <a:highlight>
                  <a:srgbClr val="FFFFFF"/>
                </a:highlight>
                <a:latin typeface="JetBrains Mono"/>
                <a:ea typeface="JetBrains Mono"/>
                <a:cs typeface="JetBrains Mono"/>
                <a:sym typeface="JetBrains Mono"/>
              </a:rPr>
              <a:t>age </a:t>
            </a:r>
            <a:r>
              <a:rPr lang="en">
                <a:solidFill>
                  <a:srgbClr val="080808"/>
                </a:solidFill>
                <a:highlight>
                  <a:srgbClr val="FFFFFF"/>
                </a:highlight>
                <a:latin typeface="JetBrains Mono"/>
                <a:ea typeface="JetBrains Mono"/>
                <a:cs typeface="JetBrains Mono"/>
                <a:sym typeface="JetBrains Mono"/>
              </a:rPr>
              <a:t>&gt; </a:t>
            </a:r>
            <a:r>
              <a:rPr lang="en">
                <a:solidFill>
                  <a:srgbClr val="1750EB"/>
                </a:solidFill>
                <a:highlight>
                  <a:srgbClr val="FFFFFF"/>
                </a:highlight>
                <a:latin typeface="JetBrains Mono"/>
                <a:ea typeface="JetBrains Mono"/>
                <a:cs typeface="JetBrains Mono"/>
                <a:sym typeface="JetBrains Mono"/>
              </a:rPr>
              <a:t>0</a:t>
            </a: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 </a:t>
            </a:r>
            <a:r>
              <a:rPr lang="en">
                <a:solidFill>
                  <a:srgbClr val="067D17"/>
                </a:solidFill>
                <a:highlight>
                  <a:srgbClr val="FFFFFF"/>
                </a:highlight>
                <a:latin typeface="JetBrains Mono"/>
                <a:ea typeface="JetBrains Mono"/>
                <a:cs typeface="JetBrains Mono"/>
                <a:sym typeface="JetBrains Mono"/>
              </a:rPr>
              <a:t>"Age cannot be negative or zero"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l">
              <a:lnSpc>
                <a:spcPct val="150000"/>
              </a:lnSpc>
              <a:spcBef>
                <a:spcPts val="420"/>
              </a:spcBef>
              <a:spcAft>
                <a:spcPts val="0"/>
              </a:spcAft>
              <a:buNone/>
            </a:pPr>
            <a:r>
              <a:rPr lang="en">
                <a:solidFill>
                  <a:schemeClr val="dk1"/>
                </a:solidFill>
                <a:latin typeface="Open Sans"/>
                <a:ea typeface="Open Sans"/>
                <a:cs typeface="Open Sans"/>
                <a:sym typeface="Open Sans"/>
              </a:rPr>
              <a:t>Pretty concise, don’t you think?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 classes - </a:t>
            </a:r>
            <a:r>
              <a:rPr lang="en" u="sng">
                <a:solidFill>
                  <a:srgbClr val="FF318C"/>
                </a:solidFill>
                <a:latin typeface="Open Sans"/>
                <a:ea typeface="Open Sans"/>
                <a:cs typeface="Open Sans"/>
                <a:sym typeface="Open Sans"/>
              </a:rPr>
              <a:t>https://kotlinlang.org/docs/exceptions.html#exception-classes </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Standard Library: require() - </a:t>
            </a:r>
            <a:r>
              <a:rPr lang="en" u="sng">
                <a:solidFill>
                  <a:srgbClr val="FF318C"/>
                </a:solidFill>
                <a:latin typeface="Open Sans"/>
                <a:ea typeface="Open Sans"/>
                <a:cs typeface="Open Sans"/>
                <a:sym typeface="Open Sans"/>
              </a:rPr>
              <a:t>https://kotlinlang.org/api/latest/jvm/stdlib/kotlin/require.htm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cb338a5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cb338a5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1" name="Google Shape;3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emojipedia.org/eyes/"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twitter.com/kotl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Exceptions</a:t>
            </a:r>
            <a:endParaRPr sz="4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Why?</a:t>
            </a:r>
            <a:endParaRPr/>
          </a:p>
        </p:txBody>
      </p:sp>
      <p:sp>
        <p:nvSpPr>
          <p:cNvPr id="47" name="Google Shape;47;p1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An e</a:t>
            </a:r>
            <a:r>
              <a:rPr lang="en" sz="1100">
                <a:latin typeface="Open Sans"/>
                <a:ea typeface="Open Sans"/>
                <a:cs typeface="Open Sans"/>
                <a:sym typeface="Open Sans"/>
              </a:rPr>
              <a:t>xception </a:t>
            </a:r>
            <a:r>
              <a:rPr lang="en" sz="1100">
                <a:latin typeface="Open Sans"/>
                <a:ea typeface="Open Sans"/>
                <a:cs typeface="Open Sans"/>
                <a:sym typeface="Open Sans"/>
              </a:rPr>
              <a:t>signals that something went </a:t>
            </a:r>
            <a:r>
              <a:rPr i="1" lang="en" sz="1100">
                <a:latin typeface="Open Sans"/>
                <a:ea typeface="Open Sans"/>
                <a:cs typeface="Open Sans"/>
                <a:sym typeface="Open Sans"/>
              </a:rPr>
              <a:t>exceptionally</a:t>
            </a:r>
            <a:r>
              <a:rPr lang="en" sz="1100">
                <a:latin typeface="Open Sans"/>
                <a:ea typeface="Open Sans"/>
                <a:cs typeface="Open Sans"/>
                <a:sym typeface="Open Sans"/>
              </a:rPr>
              <a:t> wrong.</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Development mistakes</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Errors produced by external (to the program) resources</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System errors</a:t>
            </a:r>
            <a:endParaRPr sz="1100">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100">
              <a:latin typeface="Open Sans"/>
              <a:ea typeface="Open Sans"/>
              <a:cs typeface="Open Sans"/>
              <a:sym typeface="Open Sans"/>
            </a:endParaRPr>
          </a:p>
          <a:p>
            <a:pPr indent="0" lvl="0" marL="0" rtl="0" algn="l">
              <a:lnSpc>
                <a:spcPct val="115000"/>
              </a:lnSpc>
              <a:spcBef>
                <a:spcPts val="600"/>
              </a:spcBef>
              <a:spcAft>
                <a:spcPts val="0"/>
              </a:spcAft>
              <a:buNone/>
            </a:pPr>
            <a:r>
              <a:rPr lang="en" sz="1100">
                <a:latin typeface="Open Sans"/>
                <a:ea typeface="Open Sans"/>
                <a:cs typeface="Open Sans"/>
                <a:sym typeface="Open Sans"/>
              </a:rPr>
              <a:t>Why use exceptions:</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To separate error-handling code from regular code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To propagate errors up the call stack – maybe someone </a:t>
            </a:r>
            <a:r>
              <a:rPr lang="en" sz="1100">
                <a:latin typeface="Open Sans"/>
                <a:ea typeface="Open Sans"/>
                <a:cs typeface="Open Sans"/>
                <a:sym typeface="Open Sans"/>
              </a:rPr>
              <a:t>knows </a:t>
            </a:r>
            <a:r>
              <a:rPr lang="en" sz="1100">
                <a:latin typeface="Open Sans"/>
                <a:ea typeface="Open Sans"/>
                <a:cs typeface="Open Sans"/>
                <a:sym typeface="Open Sans"/>
              </a:rPr>
              <a:t>how to deal with the error</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To group and differentiate error types</a:t>
            </a:r>
            <a:endParaRPr sz="1100">
              <a:latin typeface="Open Sans"/>
              <a:ea typeface="Open Sans"/>
              <a:cs typeface="Open Sans"/>
              <a:sym typeface="Open Sans"/>
            </a:endParaRPr>
          </a:p>
          <a:p>
            <a:pPr indent="0" lvl="0" marL="0" rtl="0" algn="l">
              <a:lnSpc>
                <a:spcPct val="115000"/>
              </a:lnSpc>
              <a:spcBef>
                <a:spcPts val="600"/>
              </a:spcBef>
              <a:spcAft>
                <a:spcPts val="0"/>
              </a:spcAft>
              <a:buNone/>
            </a:pPr>
            <a:r>
              <a:t/>
            </a:r>
            <a:endParaRPr sz="1100">
              <a:latin typeface="Open Sans"/>
              <a:ea typeface="Open Sans"/>
              <a:cs typeface="Open Sans"/>
              <a:sym typeface="Open Sans"/>
            </a:endParaRPr>
          </a:p>
          <a:p>
            <a:pPr indent="0" lvl="0" marL="0" rtl="0" algn="l">
              <a:lnSpc>
                <a:spcPct val="115000"/>
              </a:lnSpc>
              <a:spcBef>
                <a:spcPts val="600"/>
              </a:spcBef>
              <a:spcAft>
                <a:spcPts val="0"/>
              </a:spcAft>
              <a:buNone/>
            </a:pPr>
            <a:r>
              <a:rPr lang="en" sz="1100">
                <a:latin typeface="Open Sans"/>
                <a:ea typeface="Open Sans"/>
                <a:cs typeface="Open Sans"/>
                <a:sym typeface="Open Sans"/>
              </a:rPr>
              <a:t>Do NOT use exceptions for:</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Control flow</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Manageable errors</a:t>
            </a:r>
            <a:endParaRPr sz="11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How?</a:t>
            </a:r>
            <a:endParaRPr/>
          </a:p>
        </p:txBody>
      </p:sp>
      <p:sp>
        <p:nvSpPr>
          <p:cNvPr id="53" name="Google Shape;53;p1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throw</a:t>
            </a:r>
            <a:r>
              <a:rPr lang="en" sz="1100">
                <a:solidFill>
                  <a:srgbClr val="37474F"/>
                </a:solidFill>
              </a:rPr>
              <a:t> Exception(</a:t>
            </a:r>
            <a:r>
              <a:rPr lang="en" sz="1100">
                <a:solidFill>
                  <a:srgbClr val="008000"/>
                </a:solidFill>
              </a:rPr>
              <a:t>"Hello, world!"</a:t>
            </a:r>
            <a:r>
              <a:rPr lang="en" sz="1100">
                <a:solidFill>
                  <a:srgbClr val="37474F"/>
                </a:solidFill>
              </a:rPr>
              <a:t>)</a:t>
            </a:r>
            <a:endParaRPr sz="1100">
              <a:solidFill>
                <a:srgbClr val="008800"/>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solidFill>
                <a:srgbClr val="37474F"/>
              </a:solidFill>
            </a:endParaRPr>
          </a:p>
          <a:p>
            <a:pPr indent="0" lvl="0" marL="0" rtl="0" algn="l">
              <a:lnSpc>
                <a:spcPct val="150000"/>
              </a:lnSpc>
              <a:spcBef>
                <a:spcPts val="0"/>
              </a:spcBef>
              <a:spcAft>
                <a:spcPts val="0"/>
              </a:spcAft>
              <a:buNone/>
            </a:pPr>
            <a:r>
              <a:rPr lang="en">
                <a:latin typeface="Open Sans"/>
                <a:ea typeface="Open Sans"/>
                <a:cs typeface="Open Sans"/>
                <a:sym typeface="Open Sans"/>
              </a:rPr>
              <a:t>Or even better:</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nullableString: String? = </a:t>
            </a:r>
            <a:r>
              <a:rPr lang="en" sz="1100">
                <a:solidFill>
                  <a:srgbClr val="3F51B5"/>
                </a:solidFill>
              </a:rPr>
              <a:t>null</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"Hello, NPE! ${</a:t>
            </a:r>
            <a:r>
              <a:rPr lang="en" sz="1100">
                <a:solidFill>
                  <a:srgbClr val="37474F"/>
                </a:solidFill>
              </a:rPr>
              <a:t>nullableString</a:t>
            </a:r>
            <a:r>
              <a:rPr lang="en" sz="1100">
                <a:solidFill>
                  <a:srgbClr val="008000"/>
                </a:solidFill>
              </a:rPr>
              <a:t>!!}"</a:t>
            </a:r>
            <a:r>
              <a:rPr lang="en" sz="1100">
                <a:solidFill>
                  <a:srgbClr val="37474F"/>
                </a:solidFill>
              </a:rPr>
              <a:t>)</a:t>
            </a:r>
            <a:endParaRPr sz="1100">
              <a:solidFill>
                <a:srgbClr val="008800"/>
              </a:solidFill>
            </a:endParaRPr>
          </a:p>
          <a:p>
            <a:pPr indent="0" lvl="0" marL="0" rtl="0" algn="l">
              <a:lnSpc>
                <a:spcPct val="115000"/>
              </a:lnSpc>
              <a:spcBef>
                <a:spcPts val="0"/>
              </a:spcBef>
              <a:spcAft>
                <a:spcPts val="0"/>
              </a:spcAft>
              <a:buNone/>
            </a:pP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accent3"/>
                </a:solidFill>
              </a:rPr>
              <a:t>Exception in thread "main" java.lang.NullPointerException</a:t>
            </a:r>
            <a:endParaRPr sz="11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Example</a:t>
            </a:r>
            <a:endParaRPr/>
          </a:p>
        </p:txBody>
      </p:sp>
      <p:sp>
        <p:nvSpPr>
          <p:cNvPr id="59" name="Google Shape;59;p13"/>
          <p:cNvSpPr txBox="1"/>
          <p:nvPr>
            <p:ph idx="4294967295" type="body"/>
          </p:nvPr>
        </p:nvSpPr>
        <p:spPr>
          <a:xfrm>
            <a:off x="5661350" y="3478150"/>
            <a:ext cx="3171000" cy="16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02303A"/>
                </a:solidFill>
                <a:latin typeface="JetBrains Mono"/>
                <a:ea typeface="JetBrains Mono"/>
                <a:cs typeface="JetBrains Mono"/>
                <a:sym typeface="JetBrains Mono"/>
              </a:rPr>
              <a:t>Message: An exception</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Cause: java.lang.RuntimeException: A cause</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Exception: java.lang.Exception: An exception</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Finally always executes</a:t>
            </a:r>
            <a:br>
              <a:rPr lang="en" sz="800">
                <a:solidFill>
                  <a:srgbClr val="02303A"/>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java.lang.Exception: An exception</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at MainKt.main(Main.kt:3)</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at MainKt.main(Main.kt)</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Caused by: java.lang.RuntimeException: A cause</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 2 more</a:t>
            </a:r>
            <a:endParaRPr sz="800">
              <a:solidFill>
                <a:srgbClr val="C53929"/>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800">
              <a:solidFill>
                <a:srgbClr val="02303A"/>
              </a:solidFill>
              <a:latin typeface="JetBrains Mono"/>
              <a:ea typeface="JetBrains Mono"/>
              <a:cs typeface="JetBrains Mono"/>
              <a:sym typeface="JetBrains Mono"/>
            </a:endParaRPr>
          </a:p>
        </p:txBody>
      </p:sp>
      <p:sp>
        <p:nvSpPr>
          <p:cNvPr id="60" name="Google Shape;60;p1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F51B5"/>
                </a:solidFill>
              </a:rPr>
              <a:t>try</a:t>
            </a:r>
            <a:r>
              <a:rPr lang="en" sz="1100">
                <a:solidFill>
                  <a:srgbClr val="37474F"/>
                </a:solidFill>
              </a:rPr>
              <a:t>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throw</a:t>
            </a:r>
            <a:r>
              <a:rPr lang="en" sz="1100">
                <a:solidFill>
                  <a:srgbClr val="37474F"/>
                </a:solidFill>
              </a:rPr>
              <a:t> Exception(</a:t>
            </a:r>
            <a:r>
              <a:rPr lang="en" sz="1100">
                <a:solidFill>
                  <a:srgbClr val="008000"/>
                </a:solidFill>
              </a:rPr>
              <a:t>"An exception"</a:t>
            </a:r>
            <a:r>
              <a:rPr lang="en" sz="1100">
                <a:solidFill>
                  <a:srgbClr val="37474F"/>
                </a:solidFill>
              </a:rPr>
              <a:t>, RuntimeException(</a:t>
            </a:r>
            <a:r>
              <a:rPr lang="en" sz="1100">
                <a:solidFill>
                  <a:srgbClr val="008000"/>
                </a:solidFill>
              </a:rPr>
              <a:t>"A cause"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catch</a:t>
            </a:r>
            <a:r>
              <a:rPr lang="en" sz="1100">
                <a:solidFill>
                  <a:srgbClr val="37474F"/>
                </a:solidFill>
              </a:rPr>
              <a:t> (e: Exception)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"Message: ${e.message}"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"Cause: ${e.cause}"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"Exception: $e"</a:t>
            </a:r>
            <a:r>
              <a:rPr lang="en" sz="1100">
                <a:solidFill>
                  <a:srgbClr val="37474F"/>
                </a:solidFill>
              </a:rPr>
              <a:t>) // toString() is called "under the hood"</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e.</a:t>
            </a:r>
            <a:r>
              <a:rPr i="1" lang="en" sz="1100">
                <a:solidFill>
                  <a:srgbClr val="37474F"/>
                </a:solidFill>
              </a:rPr>
              <a:t>printStackTrace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finally</a:t>
            </a:r>
            <a:r>
              <a:rPr lang="en" sz="1100">
                <a:solidFill>
                  <a:srgbClr val="37474F"/>
                </a:solidFill>
              </a:rPr>
              <a:t>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"Finally always executes"</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Another meaningful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
        <p:nvSpPr>
          <p:cNvPr id="66" name="Google Shape;66;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a:t>
            </a:r>
            <a:r>
              <a:rPr lang="en">
                <a:solidFill>
                  <a:srgbClr val="660E7A"/>
                </a:solidFill>
              </a:rPr>
              <a:t>name</a:t>
            </a:r>
            <a:r>
              <a:rPr lang="en">
                <a:solidFill>
                  <a:srgbClr val="37474F"/>
                </a:solidFill>
              </a:rPr>
              <a:t>: String, </a:t>
            </a:r>
            <a:r>
              <a:rPr lang="en">
                <a:solidFill>
                  <a:srgbClr val="3F51B5"/>
                </a:solidFill>
              </a:rPr>
              <a:t>val</a:t>
            </a:r>
            <a:r>
              <a:rPr lang="en">
                <a:solidFill>
                  <a:srgbClr val="37474F"/>
                </a:solidFill>
              </a:rPr>
              <a:t> </a:t>
            </a:r>
            <a:r>
              <a:rPr lang="en">
                <a:solidFill>
                  <a:srgbClr val="660E7A"/>
                </a:solidFill>
              </a:rPr>
              <a:t>surname</a:t>
            </a:r>
            <a:r>
              <a:rPr lang="en">
                <a:solidFill>
                  <a:srgbClr val="37474F"/>
                </a:solidFill>
              </a:rPr>
              <a:t>: String, </a:t>
            </a:r>
            <a:r>
              <a:rPr lang="en">
                <a:solidFill>
                  <a:srgbClr val="3F51B5"/>
                </a:solidFill>
              </a:rPr>
              <a:t>val</a:t>
            </a:r>
            <a:r>
              <a:rPr lang="en">
                <a:solidFill>
                  <a:srgbClr val="37474F"/>
                </a:solidFill>
              </a:rPr>
              <a:t> age</a:t>
            </a:r>
            <a:r>
              <a:rPr lang="en">
                <a:solidFill>
                  <a:srgbClr val="660E7A"/>
                </a:solidFill>
              </a:rPr>
              <a:t>:</a:t>
            </a:r>
            <a:r>
              <a:rPr lang="en">
                <a:solidFill>
                  <a:srgbClr val="37474F"/>
                </a:solidFill>
              </a:rPr>
              <a:t> Int)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init</a:t>
            </a: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if</a:t>
            </a:r>
            <a:r>
              <a:rPr lang="en">
                <a:solidFill>
                  <a:srgbClr val="37474F"/>
                </a:solidFill>
              </a:rPr>
              <a:t> (</a:t>
            </a:r>
            <a:r>
              <a:rPr lang="en">
                <a:solidFill>
                  <a:srgbClr val="660E7A"/>
                </a:solidFill>
              </a:rPr>
              <a:t>age</a:t>
            </a:r>
            <a:r>
              <a:rPr lang="en">
                <a:solidFill>
                  <a:srgbClr val="37474F"/>
                </a:solidFill>
              </a:rPr>
              <a:t> &lt; 0)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throw</a:t>
            </a:r>
            <a:r>
              <a:rPr lang="en">
                <a:solidFill>
                  <a:srgbClr val="37474F"/>
                </a:solidFill>
              </a:rPr>
              <a:t> IllegalStateException(</a:t>
            </a:r>
            <a:r>
              <a:rPr lang="en">
                <a:solidFill>
                  <a:srgbClr val="008000"/>
                </a:solidFill>
              </a:rPr>
              <a:t>"Age cannot be negative"</a:t>
            </a:r>
            <a:r>
              <a:rPr lang="en">
                <a:solidFill>
                  <a:srgbClr val="37474F"/>
                </a:solidFill>
              </a:rPr>
              <a:t>)</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if</a:t>
            </a:r>
            <a:r>
              <a:rPr lang="en">
                <a:solidFill>
                  <a:srgbClr val="37474F"/>
                </a:solidFill>
              </a:rPr>
              <a:t> (</a:t>
            </a:r>
            <a:r>
              <a:rPr lang="en">
                <a:solidFill>
                  <a:srgbClr val="660E7A"/>
                </a:solidFill>
              </a:rPr>
              <a:t>name</a:t>
            </a:r>
            <a:r>
              <a:rPr lang="en">
                <a:solidFill>
                  <a:srgbClr val="37474F"/>
                </a:solidFill>
              </a:rPr>
              <a:t>.isEmpty() || </a:t>
            </a:r>
            <a:r>
              <a:rPr lang="en">
                <a:solidFill>
                  <a:srgbClr val="660E7A"/>
                </a:solidFill>
              </a:rPr>
              <a:t>surname</a:t>
            </a:r>
            <a:r>
              <a:rPr lang="en">
                <a:solidFill>
                  <a:srgbClr val="37474F"/>
                </a:solidFill>
              </a:rPr>
              <a:t>.isEmpty())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throw</a:t>
            </a:r>
            <a:r>
              <a:rPr lang="en">
                <a:solidFill>
                  <a:srgbClr val="37474F"/>
                </a:solidFill>
              </a:rPr>
              <a:t> IllegalArgumentException(</a:t>
            </a:r>
            <a:r>
              <a:rPr lang="en">
                <a:solidFill>
                  <a:srgbClr val="008000"/>
                </a:solidFill>
              </a:rPr>
              <a:t>"For blank names/surnames use -"</a:t>
            </a:r>
            <a:r>
              <a:rPr lang="en">
                <a:solidFill>
                  <a:srgbClr val="37474F"/>
                </a:solidFill>
              </a:rPr>
              <a:t>)</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Dealing with exceptions</a:t>
            </a:r>
            <a:endParaRPr/>
          </a:p>
        </p:txBody>
      </p:sp>
      <p:sp>
        <p:nvSpPr>
          <p:cNvPr id="72" name="Google Shape;72;p15"/>
          <p:cNvSpPr txBox="1"/>
          <p:nvPr>
            <p:ph idx="4294967295" type="body"/>
          </p:nvPr>
        </p:nvSpPr>
        <p:spPr>
          <a:xfrm>
            <a:off x="5015575" y="2138400"/>
            <a:ext cx="3563400" cy="20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You might:</a:t>
            </a:r>
            <a:endParaRPr sz="1400"/>
          </a:p>
          <a:p>
            <a:pPr indent="-317500" lvl="0" marL="457200" rtl="0" algn="l">
              <a:lnSpc>
                <a:spcPct val="115000"/>
              </a:lnSpc>
              <a:spcBef>
                <a:spcPts val="600"/>
              </a:spcBef>
              <a:spcAft>
                <a:spcPts val="0"/>
              </a:spcAft>
              <a:buSzPts val="1400"/>
              <a:buChar char="●"/>
            </a:pPr>
            <a:r>
              <a:rPr lang="en" sz="1400"/>
              <a:t>Handle the error properly and continue execution </a:t>
            </a:r>
            <a:endParaRPr sz="1400"/>
          </a:p>
          <a:p>
            <a:pPr indent="-317500" lvl="0" marL="457200" rtl="0" algn="l">
              <a:lnSpc>
                <a:spcPct val="115000"/>
              </a:lnSpc>
              <a:spcBef>
                <a:spcPts val="600"/>
              </a:spcBef>
              <a:spcAft>
                <a:spcPts val="600"/>
              </a:spcAft>
              <a:buSzPts val="1400"/>
              <a:buChar char="●"/>
            </a:pPr>
            <a:r>
              <a:rPr lang="en" sz="1400"/>
              <a:t>Handle something on your side and re-throw the exception</a:t>
            </a:r>
            <a:endParaRPr sz="1400"/>
          </a:p>
        </p:txBody>
      </p:sp>
      <p:sp>
        <p:nvSpPr>
          <p:cNvPr id="73" name="Google Shape;73;p15"/>
          <p:cNvSpPr txBox="1"/>
          <p:nvPr>
            <p:ph idx="1" type="body"/>
          </p:nvPr>
        </p:nvSpPr>
        <p:spPr>
          <a:xfrm>
            <a:off x="292604" y="1335025"/>
            <a:ext cx="381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try</a:t>
            </a:r>
            <a:r>
              <a:rPr lang="en" sz="800">
                <a:solidFill>
                  <a:srgbClr val="37474F"/>
                </a:solidFill>
              </a:rPr>
              <a:t>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(n, s, a) = </a:t>
            </a:r>
            <a:r>
              <a:rPr i="1" lang="en" sz="800">
                <a:solidFill>
                  <a:srgbClr val="37474F"/>
                </a:solidFill>
              </a:rPr>
              <a:t>readLine</a:t>
            </a:r>
            <a:r>
              <a:rPr lang="en" sz="800">
                <a:solidFill>
                  <a:srgbClr val="37474F"/>
                </a:solidFill>
              </a:rPr>
              <a:t>()!!.</a:t>
            </a:r>
            <a:r>
              <a:rPr i="1" lang="en" sz="800">
                <a:solidFill>
                  <a:srgbClr val="CC7832"/>
                </a:solidFill>
              </a:rPr>
              <a:t>split</a:t>
            </a:r>
            <a:r>
              <a:rPr lang="en" sz="800">
                <a:solidFill>
                  <a:srgbClr val="37474F"/>
                </a:solidFill>
              </a:rPr>
              <a:t>(</a:t>
            </a:r>
            <a:r>
              <a:rPr lang="en" sz="800">
                <a:solidFill>
                  <a:srgbClr val="008000"/>
                </a:solidFill>
              </a:rPr>
              <a:t>'/'</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person = Person(n, s, a.</a:t>
            </a:r>
            <a:r>
              <a:rPr i="1" lang="en" sz="800">
                <a:solidFill>
                  <a:srgbClr val="CC7832"/>
                </a:solidFill>
              </a:rPr>
              <a:t>toInt</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addToDataBase</a:t>
            </a:r>
            <a:r>
              <a:rPr lang="en" sz="800">
                <a:solidFill>
                  <a:srgbClr val="37474F"/>
                </a:solidFill>
              </a:rPr>
              <a:t>(person)</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IllegalStateException)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"You've entered a negative age! Why?"</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IllegalArgumentException)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(e.message)</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NullPointerException)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"NPE ;^)"</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"Something else went wrong"</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throw</a:t>
            </a:r>
            <a:r>
              <a:rPr lang="en" sz="800">
                <a:solidFill>
                  <a:srgbClr val="37474F"/>
                </a:solidFill>
              </a:rPr>
              <a:t> Exception(</a:t>
            </a:r>
            <a:r>
              <a:rPr lang="en" sz="800">
                <a:solidFill>
                  <a:srgbClr val="008000"/>
                </a:solidFill>
              </a:rPr>
              <a:t>"Failed to add to the database"</a:t>
            </a:r>
            <a:r>
              <a:rPr lang="en" sz="800">
                <a:solidFill>
                  <a:srgbClr val="37474F"/>
                </a:solidFill>
              </a:rPr>
              <a:t>, e)</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finally</a:t>
            </a:r>
            <a:r>
              <a:rPr lang="en" sz="800">
                <a:solidFill>
                  <a:srgbClr val="37474F"/>
                </a:solidFill>
              </a:rPr>
              <a:t>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"See you in the next episodes!"</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a:t>
            </a:r>
            <a:endParaRPr sz="800"/>
          </a:p>
          <a:p>
            <a:pPr indent="0" lvl="0" marL="0" rtl="0" algn="l">
              <a:lnSpc>
                <a:spcPct val="115000"/>
              </a:lnSpc>
              <a:spcBef>
                <a:spcPts val="200"/>
              </a:spcBef>
              <a:spcAft>
                <a:spcPts val="20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solidFill>
                  <a:schemeClr val="hlink"/>
                </a:solidFill>
                <a:uFill>
                  <a:noFill/>
                </a:uFill>
                <a:hlinkClick r:id="rId3"/>
              </a:rPr>
              <a:t>👀</a:t>
            </a:r>
            <a:endParaRPr/>
          </a:p>
        </p:txBody>
      </p:sp>
      <p:pic>
        <p:nvPicPr>
          <p:cNvPr id="79" name="Google Shape;79;p16"/>
          <p:cNvPicPr preferRelativeResize="0"/>
          <p:nvPr/>
        </p:nvPicPr>
        <p:blipFill rotWithShape="1">
          <a:blip r:embed="rId4">
            <a:alphaModFix/>
          </a:blip>
          <a:srcRect b="0" l="0" r="0" t="0"/>
          <a:stretch/>
        </p:blipFill>
        <p:spPr>
          <a:xfrm>
            <a:off x="425549" y="0"/>
            <a:ext cx="8413655" cy="5143501"/>
          </a:xfrm>
          <a:prstGeom prst="rect">
            <a:avLst/>
          </a:prstGeom>
          <a:noFill/>
          <a:ln>
            <a:noFill/>
          </a:ln>
        </p:spPr>
      </p:pic>
      <p:sp>
        <p:nvSpPr>
          <p:cNvPr id="80" name="Google Shape;80;p16"/>
          <p:cNvSpPr txBox="1"/>
          <p:nvPr>
            <p:ph idx="4294967295" type="body"/>
          </p:nvPr>
        </p:nvSpPr>
        <p:spPr>
          <a:xfrm>
            <a:off x="292608" y="4493050"/>
            <a:ext cx="2486400" cy="391200"/>
          </a:xfrm>
          <a:prstGeom prst="rect">
            <a:avLst/>
          </a:prstGeom>
          <a:noFill/>
          <a:ln>
            <a:noFill/>
          </a:ln>
        </p:spPr>
        <p:txBody>
          <a:bodyPr anchorCtr="0" anchor="t" bIns="91425" lIns="0" spcFirstLastPara="1" rIns="0" wrap="square" tIns="91425">
            <a:noAutofit/>
          </a:bodyPr>
          <a:lstStyle/>
          <a:p>
            <a:pPr indent="0" lvl="0" marL="0" rtl="0" algn="l">
              <a:lnSpc>
                <a:spcPct val="150000"/>
              </a:lnSpc>
              <a:spcBef>
                <a:spcPts val="0"/>
              </a:spcBef>
              <a:spcAft>
                <a:spcPts val="0"/>
              </a:spcAft>
              <a:buSzPts val="1800"/>
              <a:buNone/>
            </a:pPr>
            <a:r>
              <a:rPr lang="en" sz="1400"/>
              <a:t>And a lot in</a:t>
            </a:r>
            <a:r>
              <a:rPr lang="en"/>
              <a:t> </a:t>
            </a:r>
            <a:r>
              <a:rPr lang="en" sz="1400">
                <a:solidFill>
                  <a:srgbClr val="37474F"/>
                </a:solidFill>
                <a:latin typeface="JetBrains Mono"/>
                <a:ea typeface="JetBrains Mono"/>
                <a:cs typeface="JetBrains Mono"/>
                <a:sym typeface="JetBrains Mono"/>
              </a:rPr>
              <a:t>java.util</a:t>
            </a:r>
            <a:endParaRPr sz="14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Kotlin sugar</a:t>
            </a:r>
            <a:endParaRPr/>
          </a:p>
        </p:txBody>
      </p:sp>
      <p:sp>
        <p:nvSpPr>
          <p:cNvPr id="86" name="Google Shape;86;p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3F51B5"/>
                </a:solidFill>
              </a:rPr>
              <a:t>try</a:t>
            </a:r>
            <a:r>
              <a:rPr lang="en">
                <a:latin typeface="Open Sans"/>
                <a:ea typeface="Open Sans"/>
                <a:cs typeface="Open Sans"/>
                <a:sym typeface="Open Sans"/>
              </a:rPr>
              <a:t> is an expression:</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val </a:t>
            </a:r>
            <a:r>
              <a:rPr lang="en">
                <a:solidFill>
                  <a:srgbClr val="37474F"/>
                </a:solidFill>
              </a:rPr>
              <a:t>a: Int? = </a:t>
            </a:r>
            <a:r>
              <a:rPr lang="en">
                <a:solidFill>
                  <a:srgbClr val="3F51B5"/>
                </a:solidFill>
              </a:rPr>
              <a:t>try </a:t>
            </a:r>
            <a:r>
              <a:rPr lang="en">
                <a:solidFill>
                  <a:srgbClr val="37474F"/>
                </a:solidFill>
              </a:rPr>
              <a:t>{ input.toInt() } </a:t>
            </a:r>
            <a:r>
              <a:rPr lang="en">
                <a:solidFill>
                  <a:srgbClr val="3F51B5"/>
                </a:solidFill>
              </a:rPr>
              <a:t>catch</a:t>
            </a:r>
            <a:r>
              <a:rPr lang="en">
                <a:solidFill>
                  <a:srgbClr val="37474F"/>
                </a:solidFill>
              </a:rPr>
              <a:t> (e: NumberFormatException) { </a:t>
            </a:r>
            <a:r>
              <a:rPr lang="en">
                <a:solidFill>
                  <a:srgbClr val="3F51B5"/>
                </a:solidFill>
              </a:rPr>
              <a:t>null</a:t>
            </a:r>
            <a:r>
              <a:rPr lang="en">
                <a:solidFill>
                  <a:srgbClr val="37474F"/>
                </a:solidFill>
              </a:rPr>
              <a:t>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latin typeface="Open Sans"/>
                <a:ea typeface="Open Sans"/>
                <a:cs typeface="Open Sans"/>
                <a:sym typeface="Open Sans"/>
              </a:rPr>
              <a:t>More sugar:</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i="1" lang="en">
                <a:solidFill>
                  <a:srgbClr val="37474F"/>
                </a:solidFill>
              </a:rPr>
              <a:t>require</a:t>
            </a:r>
            <a:r>
              <a:rPr lang="en">
                <a:solidFill>
                  <a:srgbClr val="37474F"/>
                </a:solidFill>
              </a:rPr>
              <a:t>(count &gt;= 0) { </a:t>
            </a:r>
            <a:r>
              <a:rPr lang="en">
                <a:solidFill>
                  <a:srgbClr val="008000"/>
                </a:solidFill>
              </a:rPr>
              <a:t>"Count must be non-negative, was $count"</a:t>
            </a:r>
            <a:r>
              <a:rPr lang="en">
                <a:solidFill>
                  <a:srgbClr val="37474F"/>
                </a:solidFill>
              </a:rPr>
              <a:t> }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IllegalArgumentException</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i="1" lang="en">
                <a:solidFill>
                  <a:srgbClr val="37474F"/>
                </a:solidFill>
              </a:rPr>
              <a:t>error</a:t>
            </a:r>
            <a:r>
              <a:rPr lang="en">
                <a:solidFill>
                  <a:srgbClr val="37474F"/>
                </a:solidFill>
              </a:rPr>
              <a:t>(</a:t>
            </a:r>
            <a:r>
              <a:rPr lang="en">
                <a:solidFill>
                  <a:srgbClr val="008000"/>
                </a:solidFill>
              </a:rPr>
              <a:t>"Error message"</a:t>
            </a: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IllegalStateException</a:t>
            </a:r>
            <a:endParaRPr>
              <a:solidFill>
                <a:srgbClr val="999999"/>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sp>
        <p:nvSpPr>
          <p:cNvPr id="91" name="Google Shape;91;p1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92" name="Google Shape;92;p18">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93" name="Google Shape;93;p1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