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Inter"/>
      <p:regular r:id="rId47"/>
      <p:bold r:id="rId48"/>
    </p:embeddedFont>
    <p:embeddedFont>
      <p:font typeface="Open Sans Medium"/>
      <p:regular r:id="rId49"/>
      <p:bold r:id="rId50"/>
      <p:italic r:id="rId51"/>
      <p:boldItalic r:id="rId52"/>
    </p:embeddedFont>
    <p:embeddedFont>
      <p:font typeface="JetBrains Mono"/>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Open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Medium-italic.fntdata"/><Relationship Id="rId50" Type="http://schemas.openxmlformats.org/officeDocument/2006/relationships/font" Target="fonts/OpenSansMedium-bold.fntdata"/><Relationship Id="rId53" Type="http://schemas.openxmlformats.org/officeDocument/2006/relationships/font" Target="fonts/JetBrainsMono-regular.fntdata"/><Relationship Id="rId52" Type="http://schemas.openxmlformats.org/officeDocument/2006/relationships/font" Target="fonts/OpenSansMedium-boldItalic.fntdata"/><Relationship Id="rId11" Type="http://schemas.openxmlformats.org/officeDocument/2006/relationships/slide" Target="slides/slide6.xml"/><Relationship Id="rId55" Type="http://schemas.openxmlformats.org/officeDocument/2006/relationships/font" Target="fonts/JetBrainsMono-italic.fntdata"/><Relationship Id="rId10" Type="http://schemas.openxmlformats.org/officeDocument/2006/relationships/slide" Target="slides/slide5.xml"/><Relationship Id="rId54" Type="http://schemas.openxmlformats.org/officeDocument/2006/relationships/font" Target="fonts/JetBrainsMono-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JetBrainsMono-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spec/type-system.html#declaration-site-variance" TargetMode="External"/><Relationship Id="rId3" Type="http://schemas.openxmlformats.org/officeDocument/2006/relationships/hyperlink" Target="https://kotlinlang.org/spec/type-system.html#use-site-varian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unction_overloading" TargetMode="External"/><Relationship Id="rId3" Type="http://schemas.openxmlformats.org/officeDocument/2006/relationships/hyperlink" Target="https://espadrine.github.io/blog/posts/language-contradictions.html#Overloadi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generics.html#star-proje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170f5c4616b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70f5c4616b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are going to talk about generics: one of the ways you can write </a:t>
            </a:r>
            <a:r>
              <a:rPr lang="en">
                <a:solidFill>
                  <a:schemeClr val="dk1"/>
                </a:solidFill>
                <a:latin typeface="Open Sans"/>
                <a:ea typeface="Open Sans"/>
                <a:cs typeface="Open Sans"/>
                <a:sym typeface="Open Sans"/>
              </a:rPr>
              <a:t>generic </a:t>
            </a:r>
            <a:r>
              <a:rPr lang="en">
                <a:solidFill>
                  <a:schemeClr val="dk1"/>
                </a:solidFill>
                <a:latin typeface="Open Sans"/>
                <a:ea typeface="Open Sans"/>
                <a:cs typeface="Open Sans"/>
                <a:sym typeface="Open Sans"/>
              </a:rPr>
              <a:t>code capable of handling program entities of different types.</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c309d3bc4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c309d3bc4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explain subtyping for generic types, we first need to talk about type projections. You can think about type projections as modifiers for type parameters that change what you can do with them.</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type parameter may be one of the following kinds:</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 invariant type parameter (the default option with no modifier), which can be used as a type </a:t>
            </a:r>
            <a:r>
              <a:rPr lang="en">
                <a:solidFill>
                  <a:schemeClr val="dk1"/>
                </a:solidFill>
                <a:latin typeface="Open Sans"/>
                <a:ea typeface="Open Sans"/>
                <a:cs typeface="Open Sans"/>
                <a:sym typeface="Open Sans"/>
              </a:rPr>
              <a:t>you get as output from (produce) and use as input for (consume)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covariant type parameter (modifier out), which can be used only as a type you get out from (produce)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0"/>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contravariant type parameter (modifier in), which can be used only as a type you put into (consume) your generic type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belong to a feature known as “declaration-site variance”</a:t>
            </a:r>
            <a:r>
              <a:rPr lang="en">
                <a:solidFill>
                  <a:schemeClr val="dk1"/>
                </a:solidFill>
                <a:latin typeface="Open Sans"/>
                <a:ea typeface="Open Sans"/>
                <a:cs typeface="Open Sans"/>
                <a:sym typeface="Open Sans"/>
              </a:rPr>
              <a:t> – when</a:t>
            </a:r>
            <a:r>
              <a:rPr lang="en">
                <a:solidFill>
                  <a:schemeClr val="dk1"/>
                </a:solidFill>
                <a:latin typeface="Open Sans"/>
                <a:ea typeface="Open Sans"/>
                <a:cs typeface="Open Sans"/>
                <a:sym typeface="Open Sans"/>
              </a:rPr>
              <a:t> you specify the variance of your type parameters in declarations. Kotlin also supports “use-site variance” – when you specify the variance of your type parameters in uses – which we’ll discuss later. “Star-projection” (*) also belongs to use-site variance.</a:t>
            </a:r>
            <a:endParaRPr>
              <a:solidFill>
                <a:schemeClr val="dk1"/>
              </a:solidFill>
              <a:latin typeface="Open Sans"/>
              <a:ea typeface="Open Sans"/>
              <a:cs typeface="Open Sans"/>
              <a:sym typeface="Open Sans"/>
            </a:endParaRPr>
          </a:p>
          <a:p>
            <a:pPr indent="0" lvl="0" marL="0" rtl="0" algn="l">
              <a:lnSpc>
                <a:spcPct val="150000"/>
              </a:lnSpc>
              <a:spcBef>
                <a:spcPts val="2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see how these restrictions can be used in your Kotlin code and what this “variance” actually means.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2"/>
              </a:rPr>
              <a:t>https://kotlinlang.org/spec/type-system.html#declaration-site-variance</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3"/>
              </a:rPr>
              <a:t>https://kotlinlang.org/spec/type-system.html#use-site-variance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c309d3bc4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c309d3bc4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invariant type paramet</a:t>
            </a:r>
            <a:r>
              <a:rPr lang="en">
                <a:solidFill>
                  <a:schemeClr val="dk1"/>
                </a:solidFill>
                <a:latin typeface="Open Sans"/>
                <a:ea typeface="Open Sans"/>
                <a:cs typeface="Open Sans"/>
                <a:sym typeface="Open Sans"/>
              </a:rPr>
              <a:t>er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 th</a:t>
            </a:r>
            <a:r>
              <a:rPr lang="en">
                <a:solidFill>
                  <a:schemeClr val="dk1"/>
                </a:solidFill>
                <a:latin typeface="Open Sans"/>
                <a:ea typeface="Open Sans"/>
                <a:cs typeface="Open Sans"/>
                <a:sym typeface="Open Sans"/>
              </a:rPr>
              <a:t>e default kind of type parameter – </a:t>
            </a:r>
            <a:r>
              <a:rPr lang="en">
                <a:solidFill>
                  <a:schemeClr val="dk1"/>
                </a:solidFill>
                <a:latin typeface="Open Sans"/>
                <a:ea typeface="Open Sans"/>
                <a:cs typeface="Open Sans"/>
                <a:sym typeface="Open Sans"/>
              </a:rPr>
              <a:t>allows you to use T inside the generic declaration without any restrictions. You can use T both as a type for properties and function return types (something you produce from your type) and as a type for function parameters (something you consume in your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c309d3bc4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c309d3bc4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in T</a:t>
            </a:r>
            <a:r>
              <a:rPr lang="en">
                <a:solidFill>
                  <a:schemeClr val="dk1"/>
                </a:solidFill>
                <a:latin typeface="Open Sans"/>
                <a:ea typeface="Open Sans"/>
                <a:cs typeface="Open Sans"/>
                <a:sym typeface="Open Sans"/>
              </a:rPr>
              <a:t> li</a:t>
            </a:r>
            <a:r>
              <a:rPr lang="en">
                <a:solidFill>
                  <a:schemeClr val="dk1"/>
                </a:solidFill>
                <a:latin typeface="Open Sans"/>
                <a:ea typeface="Open Sans"/>
                <a:cs typeface="Open Sans"/>
                <a:sym typeface="Open Sans"/>
              </a:rPr>
              <a:t>mits you to using T inside the generic declaration only as a type for function parameters (something you consume in your type). “</a:t>
            </a:r>
            <a:r>
              <a:rPr lang="en">
                <a:solidFill>
                  <a:schemeClr val="dk1"/>
                </a:solidFill>
                <a:latin typeface="Open Sans"/>
                <a:ea typeface="Open Sans"/>
                <a:cs typeface="Open Sans"/>
                <a:sym typeface="Open Sans"/>
              </a:rPr>
              <a:t>In</a:t>
            </a:r>
            <a:r>
              <a:rPr lang="en">
                <a:solidFill>
                  <a:schemeClr val="dk1"/>
                </a:solidFill>
                <a:latin typeface="Open Sans"/>
                <a:ea typeface="Open Sans"/>
                <a:cs typeface="Open Sans"/>
                <a:sym typeface="Open Sans"/>
              </a:rPr>
              <a:t>” is an easy mnemonic for remembering this (“I can put things of type T in, but not get them out”). If you attempt to violate this restriction, the Kotlin compiler will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c309d3bc4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c309d3bc4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113029"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covariant type parameter </a:t>
            </a:r>
            <a:r>
              <a:rPr lang="en">
                <a:solidFill>
                  <a:schemeClr val="dk1"/>
                </a:solidFill>
                <a:latin typeface="JetBrains Mono"/>
                <a:ea typeface="JetBrains Mono"/>
                <a:cs typeface="JetBrains Mono"/>
                <a:sym typeface="JetBrains Mono"/>
              </a:rPr>
              <a:t>out T</a:t>
            </a:r>
            <a:r>
              <a:rPr lang="en">
                <a:solidFill>
                  <a:schemeClr val="dk1"/>
                </a:solidFill>
                <a:latin typeface="Open Sans"/>
                <a:ea typeface="Open Sans"/>
                <a:cs typeface="Open Sans"/>
                <a:sym typeface="Open Sans"/>
              </a:rPr>
              <a:t> works similarly, but in the opposite direction: It limits you to using T inside the generic declaration only as a type for something you produce from your type, as in function return values and properties. Again, “out” is an easy way to remember “I can get things of type T out, but not put them in”. The correctness of how you use a covariant type parameter is also checked by the Kotlin compiler.</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c309d3bc4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c309d3bc4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a:t>
            </a:r>
            <a:r>
              <a:rPr lang="en">
                <a:solidFill>
                  <a:schemeClr val="dk1"/>
                </a:solidFill>
                <a:latin typeface="Open Sans"/>
                <a:ea typeface="Open Sans"/>
                <a:cs typeface="Open Sans"/>
                <a:sym typeface="Open Sans"/>
              </a:rPr>
              <a:t>but not least, in some cases you may want to say “I don’t care what type a type parameter is filled with”. To express that, you use a star-projection: if you have a </a:t>
            </a:r>
            <a:r>
              <a:rPr lang="en">
                <a:solidFill>
                  <a:schemeClr val="dk1"/>
                </a:solidFill>
                <a:latin typeface="JetBrains Mono"/>
                <a:ea typeface="JetBrains Mono"/>
                <a:cs typeface="JetBrains Mono"/>
                <a:sym typeface="JetBrains Mono"/>
              </a:rPr>
              <a:t>Holder&lt;*&gt;</a:t>
            </a:r>
            <a:r>
              <a:rPr lang="en">
                <a:solidFill>
                  <a:schemeClr val="dk1"/>
                </a:solidFill>
                <a:latin typeface="Open Sans"/>
                <a:ea typeface="Open Sans"/>
                <a:cs typeface="Open Sans"/>
                <a:sym typeface="Open Sans"/>
              </a:rPr>
              <a:t>, you can only put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in, but you can get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(thing)</a:t>
            </a:r>
            <a:r>
              <a:rPr lang="en">
                <a:solidFill>
                  <a:schemeClr val="dk1"/>
                </a:solidFill>
                <a:latin typeface="Open Sans"/>
                <a:ea typeface="Open Sans"/>
                <a:cs typeface="Open Sans"/>
                <a:sym typeface="Open Sans"/>
              </a:rPr>
              <a:t> out. In many cases, when you have a star-projected generic type, you use those parts which are not dependent on its type parameters (such as </a:t>
            </a:r>
            <a:r>
              <a:rPr lang="en">
                <a:solidFill>
                  <a:schemeClr val="dk1"/>
                </a:solidFill>
                <a:latin typeface="JetBrains Mono"/>
                <a:ea typeface="JetBrains Mono"/>
                <a:cs typeface="JetBrains Mono"/>
                <a:sym typeface="JetBrains Mono"/>
              </a:rPr>
              <a:t>Holder&lt;*&gt;.size()</a:t>
            </a:r>
            <a:r>
              <a:rPr lang="en">
                <a:solidFill>
                  <a:schemeClr val="dk1"/>
                </a:solidFill>
                <a:latin typeface="Open Sans"/>
                <a:ea typeface="Open Sans"/>
                <a:cs typeface="Open Sans"/>
                <a:sym typeface="Open Sans"/>
              </a:rPr>
              <a:t> in our example).</a:t>
            </a:r>
            <a:endParaRPr>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c309d3bc4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c309d3bc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we’ve covered type projections, we can start talking about how subtyping works for generic types. If our generic type has an invariant type parameter – the one we can both produce and consume with – can we establish any subtyping between different versions of this type? If we have C &lt;: B &lt;: A (where T &lt;: Q means T is a subtype of Q), can we say anything about the subtyping relation between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c309d3bc4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c309d3bc4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both possible cases.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a:t>
            </a:r>
            <a:r>
              <a:rPr lang="en">
                <a:solidFill>
                  <a:schemeClr val="dk1"/>
                </a:solidFill>
                <a:latin typeface="JetBrains Mono"/>
                <a:ea typeface="JetBrains Mono"/>
                <a:cs typeface="JetBrains Mono"/>
                <a:sym typeface="JetBrains Mono"/>
              </a:rPr>
              <a:t>Holder&lt;C&gt; </a:t>
            </a:r>
            <a:r>
              <a:rPr lang="en">
                <a:solidFill>
                  <a:schemeClr val="dk1"/>
                </a:solidFill>
                <a:latin typeface="JetBrains Mono"/>
                <a:ea typeface="JetBrains Mono"/>
                <a:cs typeface="JetBrains Mono"/>
                <a:sym typeface="JetBrains Mono"/>
              </a:rPr>
              <a:t>&lt;: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meaning we can substitute a value of type </a:t>
            </a:r>
            <a:r>
              <a:rPr lang="en">
                <a:solidFill>
                  <a:schemeClr val="dk1"/>
                </a:solidFill>
                <a:latin typeface="JetBrains Mono"/>
                <a:ea typeface="JetBrains Mono"/>
                <a:cs typeface="JetBrains Mono"/>
                <a:sym typeface="JetBrains Mono"/>
              </a:rPr>
              <a:t>Holder&lt;C&gt; </a:t>
            </a:r>
            <a:r>
              <a:rPr lang="en">
                <a:solidFill>
                  <a:schemeClr val="dk1"/>
                </a:solidFill>
                <a:latin typeface="Open Sans"/>
                <a:ea typeface="Open Sans"/>
                <a:cs typeface="Open Sans"/>
                <a:sym typeface="Open Sans"/>
              </a:rPr>
              <a:t>anywhere we could use a value of type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unfortunately does not work, as the contravariant part of the Holder API does not allow for such substitution. We’ll have </a:t>
            </a:r>
            <a:r>
              <a:rPr lang="en">
                <a:solidFill>
                  <a:schemeClr val="dk1"/>
                </a:solidFill>
                <a:latin typeface="JetBrains Mono"/>
                <a:ea typeface="JetBrains Mono"/>
                <a:cs typeface="JetBrains Mono"/>
                <a:sym typeface="JetBrains Mono"/>
              </a:rPr>
              <a:t>Holder&lt;C&gt;.push() </a:t>
            </a:r>
            <a:r>
              <a:rPr lang="en">
                <a:solidFill>
                  <a:schemeClr val="dk1"/>
                </a:solidFill>
                <a:latin typeface="Open Sans"/>
                <a:ea typeface="Open Sans"/>
                <a:cs typeface="Open Sans"/>
                <a:sym typeface="Open Sans"/>
              </a:rPr>
              <a:t>(which accepts values of type C) being called with values of type B, which is incorrect.</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assume it’s the other way around, and </a:t>
            </a:r>
            <a:r>
              <a:rPr lang="en">
                <a:solidFill>
                  <a:schemeClr val="dk1"/>
                </a:solidFill>
                <a:latin typeface="JetBrains Mono"/>
                <a:ea typeface="JetBrains Mono"/>
                <a:cs typeface="JetBrains Mono"/>
                <a:sym typeface="JetBrains Mono"/>
              </a:rPr>
              <a:t>Holder&lt;B&gt; &lt;: Holder&lt;C&gt;</a:t>
            </a:r>
            <a:r>
              <a:rPr lang="en">
                <a:solidFill>
                  <a:schemeClr val="dk1"/>
                </a:solidFill>
                <a:latin typeface="Open Sans"/>
                <a:ea typeface="Open Sans"/>
                <a:cs typeface="Open Sans"/>
                <a:sym typeface="Open Sans"/>
              </a:rPr>
              <a:t>. In this case, the covariant part of the Holder API breaks, as we’ll have</a:t>
            </a:r>
            <a:r>
              <a:rPr lang="en">
                <a:solidFill>
                  <a:schemeClr val="dk1"/>
                </a:solidFill>
                <a:latin typeface="JetBrains Mono"/>
                <a:ea typeface="JetBrains Mono"/>
                <a:cs typeface="JetBrains Mono"/>
                <a:sym typeface="JetBrains Mono"/>
              </a:rPr>
              <a:t> Holder&lt;B&gt;.pop()</a:t>
            </a:r>
            <a:r>
              <a:rPr lang="en">
                <a:solidFill>
                  <a:schemeClr val="dk1"/>
                </a:solidFill>
                <a:latin typeface="Open Sans"/>
                <a:ea typeface="Open Sans"/>
                <a:cs typeface="Open Sans"/>
                <a:sym typeface="Open Sans"/>
              </a:rPr>
              <a:t>, which returns values of type B, being called where a value of type C is expected, which is, again, incorrect.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invariant type parameters cause their generic type to be invariant with respect to subtyping, and there is no subtyping relationship between different versions of an invariant generic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c309d3bc4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c309d3bc4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some Kotlin code may look like it allows you to assign different invariant generic types to each other. For example, you can do</a:t>
            </a:r>
            <a:r>
              <a:rPr lang="en">
                <a:solidFill>
                  <a:schemeClr val="dk1"/>
                </a:solidFill>
                <a:latin typeface="JetBrains Mono"/>
                <a:ea typeface="JetBrains Mono"/>
                <a:cs typeface="JetBrains Mono"/>
                <a:sym typeface="JetBrains Mono"/>
              </a:rPr>
              <a:t> val holderB: Holder&lt;B&gt; = Holder(C())</a:t>
            </a:r>
            <a:r>
              <a:rPr lang="en">
                <a:solidFill>
                  <a:schemeClr val="dk1"/>
                </a:solidFill>
                <a:latin typeface="Open Sans"/>
                <a:ea typeface="Open Sans"/>
                <a:cs typeface="Open Sans"/>
                <a:sym typeface="Open Sans"/>
              </a:rPr>
              <a:t>, and the </a:t>
            </a:r>
            <a:r>
              <a:rPr lang="en">
                <a:solidFill>
                  <a:schemeClr val="dk1"/>
                </a:solidFill>
                <a:latin typeface="JetBrains Mono"/>
                <a:ea typeface="JetBrains Mono"/>
                <a:cs typeface="JetBrains Mono"/>
                <a:sym typeface="JetBrains Mono"/>
              </a:rPr>
              <a:t>Holder(C()) </a:t>
            </a:r>
            <a:r>
              <a:rPr lang="en">
                <a:solidFill>
                  <a:schemeClr val="dk1"/>
                </a:solidFill>
                <a:latin typeface="Open Sans"/>
                <a:ea typeface="Open Sans"/>
                <a:cs typeface="Open Sans"/>
                <a:sym typeface="Open Sans"/>
              </a:rPr>
              <a:t>will look like it has a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type, when in actuality it doesn’t.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compiler is smart enough to understand that, to assign a value to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value must also be of the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type. And you can create a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from a value of type C, as one can call its constructor (which expects B) with a value of type C. That is precisely what happens here, and the invariant generics remain invariant.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c309d3bc4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c309d3bc4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absence of subtyping between invariant generic types means not only that we cannot assign different versions to each other, but also that we also cannot pass them as arguments to functions expecting such generic types. This is checked and enforced by the Kotlin compiler.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c309d3bc4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c309d3bc4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other kinds of type parameters (co- and contravariant ones) change the subtyping?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if we </a:t>
            </a:r>
            <a:r>
              <a:rPr lang="en">
                <a:solidFill>
                  <a:schemeClr val="dk1"/>
                </a:solidFill>
                <a:latin typeface="Open Sans"/>
                <a:ea typeface="Open Sans"/>
                <a:cs typeface="Open Sans"/>
                <a:sym typeface="Open Sans"/>
              </a:rPr>
              <a:t>look back </a:t>
            </a:r>
            <a:r>
              <a:rPr lang="en">
                <a:solidFill>
                  <a:schemeClr val="dk1"/>
                </a:solidFill>
                <a:latin typeface="Open Sans"/>
                <a:ea typeface="Open Sans"/>
                <a:cs typeface="Open Sans"/>
                <a:sym typeface="Open Sans"/>
              </a:rPr>
              <a:t>the problems encountered when trying to </a:t>
            </a:r>
            <a:r>
              <a:rPr lang="en">
                <a:solidFill>
                  <a:schemeClr val="dk1"/>
                </a:solidFill>
                <a:latin typeface="Open Sans"/>
                <a:ea typeface="Open Sans"/>
                <a:cs typeface="Open Sans"/>
                <a:sym typeface="Open Sans"/>
              </a:rPr>
              <a:t>make </a:t>
            </a:r>
            <a:r>
              <a:rPr lang="en">
                <a:solidFill>
                  <a:schemeClr val="dk1"/>
                </a:solidFill>
                <a:latin typeface="Open Sans"/>
                <a:ea typeface="Open Sans"/>
                <a:cs typeface="Open Sans"/>
                <a:sym typeface="Open Sans"/>
              </a:rPr>
              <a:t>subtyping between invariant generic types work, we can see that they involve only contravariant or only covariant parts of the generic type API. If we also remember the limitation that arises when using a contravariant type parameter (we can only use functions which consume that type parameter, meaning we are limited to the contravariant part of the API), we find that it allows us to establish a subtyping relation between contravariant generic types!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Specifically, if we have C &lt;: 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Holder&lt;in B&gt; :&gt; Holder&lt;in A&gt;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a use-site variance – when you specify the type parameter variance at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its use-site (</a:t>
            </a:r>
            <a:r>
              <a:rPr lang="en">
                <a:solidFill>
                  <a:schemeClr val="dk1"/>
                </a:solidFill>
                <a:latin typeface="JetBrains Mono"/>
                <a:ea typeface="JetBrains Mono"/>
                <a:cs typeface="JetBrains Mono"/>
                <a:sym typeface="JetBrains Mono"/>
              </a:rPr>
              <a:t>other: Holder&lt;in T&gt;</a:t>
            </a:r>
            <a:r>
              <a:rPr lang="en">
                <a:solidFill>
                  <a:schemeClr val="dk1"/>
                </a:solidFill>
                <a:latin typeface="Open Sans"/>
                <a:ea typeface="Open Sans"/>
                <a:cs typeface="Open Sans"/>
                <a:sym typeface="Open Sans"/>
              </a:rPr>
              <a:t>), and not at the declaration-site (</a:t>
            </a:r>
            <a:r>
              <a:rPr lang="en">
                <a:solidFill>
                  <a:schemeClr val="dk1"/>
                </a:solidFill>
                <a:latin typeface="JetBrains Mono"/>
                <a:ea typeface="JetBrains Mono"/>
                <a:cs typeface="JetBrains Mono"/>
                <a:sym typeface="JetBrains Mono"/>
              </a:rPr>
              <a:t>class Holder&lt;in T&gt;</a:t>
            </a:r>
            <a:r>
              <a:rPr lang="en">
                <a:solidFill>
                  <a:schemeClr val="dk1"/>
                </a:solidFill>
                <a:latin typeface="Open Sans"/>
                <a:ea typeface="Open Sans"/>
                <a:cs typeface="Open Sans"/>
                <a:sym typeface="Open Sans"/>
              </a:rPr>
              <a:t>). This makes it possible to view your invariant generic type as being co- or contravariant in different parts of your program. Additionally, we have the following:</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Holder&lt;C&gt;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we can substitute an invariant instance of a generic type to a contravariant position, in a sense, “dropping” its covariant parts and “keeping” only the contravariant ones. This is a way to move from an “invariant universe” of generic types to a “contravariant universe”, but not the other way around. Once you have a type projection on one of your type parameters, you cannot “unproject” it back to an invariant type parameter in a type-safe manner.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14c309d3bc4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4c309d3bc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in your awesome Kotlin project you want to sort a collection of integers. To do that, you implement a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 that takes your collection of integers as an input and sorts it. And everything works as expected: you can sort a list of integers [1, 2, 3] with it.</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None/>
            </a:pPr>
            <a:r>
              <a:rPr lang="en">
                <a:solidFill>
                  <a:schemeClr val="dk1"/>
                </a:solidFill>
                <a:latin typeface="Open Sans"/>
                <a:ea typeface="Open Sans"/>
                <a:cs typeface="Open Sans"/>
                <a:sym typeface="Open Sans"/>
              </a:rPr>
              <a:t>Some time later, in your project you decide you need to sort a collection of doubles, not integers. However, when you try to use your old </a:t>
            </a:r>
            <a:r>
              <a:rPr lang="en">
                <a:solidFill>
                  <a:schemeClr val="dk1"/>
                </a:solidFill>
                <a:latin typeface="JetBrains Mono"/>
                <a:ea typeface="JetBrains Mono"/>
                <a:cs typeface="JetBrains Mono"/>
                <a:sym typeface="JetBrains Mono"/>
              </a:rPr>
              <a:t>quickSort f</a:t>
            </a:r>
            <a:r>
              <a:rPr lang="en">
                <a:solidFill>
                  <a:schemeClr val="dk1"/>
                </a:solidFill>
                <a:latin typeface="Open Sans"/>
                <a:ea typeface="Open Sans"/>
                <a:cs typeface="Open Sans"/>
                <a:sym typeface="Open Sans"/>
              </a:rPr>
              <a:t>unction with a list of doubles [1.0, 2.0, 3.0], it does not work, because to sort collections of doubles you need another function that takes such collections as input. Luckily, you can implement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that using a feature called “overloading”, which is the ability to have several functions with the same name but different parameters. After you implement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for collections of doubles, both cases work.</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rPr lang="en">
                <a:solidFill>
                  <a:schemeClr val="dk1"/>
                </a:solidFill>
                <a:latin typeface="Open Sans"/>
                <a:ea typeface="Open Sans"/>
                <a:cs typeface="Open Sans"/>
                <a:sym typeface="Open Sans"/>
              </a:rPr>
              <a:t>Now imagine if, in the future, you need to sort floats or longs as well. Does that mean you will have to implement additional overloaded versions of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And are these versions really that different from each other?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11455" lvl="0" marL="394970" rtl="0" algn="l">
              <a:lnSpc>
                <a:spcPct val="150000"/>
              </a:lnSpc>
              <a:spcBef>
                <a:spcPts val="0"/>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2"/>
              </a:rPr>
              <a:t>https://en.wikipedia.org/wiki/Function_overloading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11455" lvl="0" marL="394970" rtl="0" algn="l">
              <a:lnSpc>
                <a:spcPct val="150000"/>
              </a:lnSpc>
              <a:spcBef>
                <a:spcPts val="175"/>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3"/>
              </a:rPr>
              <a:t>https://espadrine.github.io/blog/posts/language-contradictions.html#Overloading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c309d3bc4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c309d3bc4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Once again, the covariant type projection rules mirror the rules for a contravariant one.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Specifically, if we have C&lt;:B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&lt;: Holder&lt;out B&gt; &lt;: Holder&lt;out A&gt;.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We also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:&gt; Holder&lt;C&gt;.</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With a covariant type projection, we can only use functions which produce that type parameter.</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c309d3b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c309d3b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use a co- or contravariant type projection in a way that violates its limitations, you will encounter compilation errors similar to those presented on the slide. They may seem somewhat cryptic (</a:t>
            </a:r>
            <a:r>
              <a:rPr lang="en">
                <a:solidFill>
                  <a:schemeClr val="dk1"/>
                </a:solidFill>
                <a:latin typeface="JetBrains Mono"/>
                <a:ea typeface="JetBrains Mono"/>
                <a:cs typeface="JetBrains Mono"/>
                <a:sym typeface="JetBrains Mono"/>
              </a:rPr>
              <a:t>Nothing? Any?)</a:t>
            </a:r>
            <a:r>
              <a:rPr lang="en">
                <a:solidFill>
                  <a:schemeClr val="dk1"/>
                </a:solidFill>
                <a:latin typeface="Open Sans"/>
                <a:ea typeface="Open Sans"/>
                <a:cs typeface="Open Sans"/>
                <a:sym typeface="Open Sans"/>
              </a:rPr>
              <a:t>, but this can be solved easily by looking at variance.</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covariant type parameter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means you can produce T, but you can consume </a:t>
            </a:r>
            <a:r>
              <a:rPr lang="en">
                <a:solidFill>
                  <a:schemeClr val="dk1"/>
                </a:solidFill>
                <a:latin typeface="Open Sans"/>
                <a:ea typeface="Open Sans"/>
                <a:cs typeface="Open Sans"/>
                <a:sym typeface="Open Sans"/>
              </a:rPr>
              <a:t>nothing </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something</a:t>
            </a:r>
            <a:r>
              <a:rPr lang="en">
                <a:solidFill>
                  <a:schemeClr val="dk1"/>
                </a:solidFill>
                <a:latin typeface="Open Sans"/>
                <a:ea typeface="Open Sans"/>
                <a:cs typeface="Open Sans"/>
                <a:sym typeface="Open Sans"/>
              </a:rPr>
              <a:t> that has no values). In the Kotlin type system, there is a type for that: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This means we can view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as being </a:t>
            </a:r>
            <a:r>
              <a:rPr lang="en">
                <a:solidFill>
                  <a:schemeClr val="dk1"/>
                </a:solidFill>
                <a:latin typeface="JetBrains Mono"/>
                <a:ea typeface="JetBrains Mono"/>
                <a:cs typeface="JetBrains Mono"/>
                <a:sym typeface="JetBrains Mono"/>
              </a:rPr>
              <a:t>&lt;out T in Nothing&gt;</a:t>
            </a:r>
            <a:r>
              <a:rPr lang="en">
                <a:solidFill>
                  <a:schemeClr val="dk1"/>
                </a:solidFill>
                <a:latin typeface="Open Sans"/>
                <a:ea typeface="Open Sans"/>
                <a:cs typeface="Open Sans"/>
                <a:sym typeface="Open Sans"/>
              </a:rPr>
              <a:t>, explicitly specifying what happens with the co- and contravariant parts of the generic type API. For a covariant type parameter, it remains the same type for its covariant positions and is replaced with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for its contravariant positions.</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&lt;in T&gt;</a:t>
            </a:r>
            <a:r>
              <a:rPr lang="en">
                <a:solidFill>
                  <a:schemeClr val="dk1"/>
                </a:solidFill>
                <a:latin typeface="Open Sans"/>
                <a:ea typeface="Open Sans"/>
                <a:cs typeface="Open Sans"/>
                <a:sym typeface="Open Sans"/>
              </a:rPr>
              <a:t> means you can consume T, but you can produce </a:t>
            </a:r>
            <a:r>
              <a:rPr lang="en">
                <a:solidFill>
                  <a:schemeClr val="dk1"/>
                </a:solidFill>
                <a:latin typeface="Open Sans"/>
                <a:ea typeface="Open Sans"/>
                <a:cs typeface="Open Sans"/>
                <a:sym typeface="Open Sans"/>
              </a:rPr>
              <a:t>anything (something</a:t>
            </a:r>
            <a:r>
              <a:rPr lang="en">
                <a:solidFill>
                  <a:schemeClr val="dk1"/>
                </a:solidFill>
                <a:latin typeface="Open Sans"/>
                <a:ea typeface="Open Sans"/>
                <a:cs typeface="Open Sans"/>
                <a:sym typeface="Open Sans"/>
              </a:rPr>
              <a:t> that can be any value in your program). In the Kotlin type system, there is a type for that as well: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We can do the same and view</a:t>
            </a:r>
            <a:r>
              <a:rPr lang="en">
                <a:solidFill>
                  <a:schemeClr val="dk1"/>
                </a:solidFill>
                <a:latin typeface="JetBrains Mono"/>
                <a:ea typeface="JetBrains Mono"/>
                <a:cs typeface="JetBrains Mono"/>
                <a:sym typeface="JetBrains Mono"/>
              </a:rPr>
              <a:t> &lt;in T&gt;</a:t>
            </a:r>
            <a:r>
              <a:rPr lang="en">
                <a:solidFill>
                  <a:schemeClr val="dk1"/>
                </a:solidFill>
                <a:latin typeface="Open Sans"/>
                <a:ea typeface="Open Sans"/>
                <a:cs typeface="Open Sans"/>
                <a:sym typeface="Open Sans"/>
              </a:rPr>
              <a:t> as </a:t>
            </a:r>
            <a:r>
              <a:rPr lang="en">
                <a:solidFill>
                  <a:schemeClr val="dk1"/>
                </a:solidFill>
                <a:latin typeface="JetBrains Mono"/>
                <a:ea typeface="JetBrains Mono"/>
                <a:cs typeface="JetBrains Mono"/>
                <a:sym typeface="JetBrains Mono"/>
              </a:rPr>
              <a:t>&lt;out Any? in T&gt;</a:t>
            </a:r>
            <a:r>
              <a:rPr lang="en">
                <a:solidFill>
                  <a:schemeClr val="dk1"/>
                </a:solidFill>
                <a:latin typeface="Open Sans"/>
                <a:ea typeface="Open Sans"/>
                <a:cs typeface="Open Sans"/>
                <a:sym typeface="Open Sans"/>
              </a:rPr>
              <a:t>; for a contravariant type parameter, it remains the same for its contravariant positions and is replaced with </a:t>
            </a:r>
            <a:r>
              <a:rPr lang="en">
                <a:solidFill>
                  <a:schemeClr val="dk1"/>
                </a:solidFill>
                <a:latin typeface="JetBrains Mono"/>
                <a:ea typeface="JetBrains Mono"/>
                <a:cs typeface="JetBrains Mono"/>
                <a:sym typeface="JetBrains Mono"/>
              </a:rPr>
              <a:t>Any? </a:t>
            </a:r>
            <a:r>
              <a:rPr lang="en">
                <a:solidFill>
                  <a:schemeClr val="dk1"/>
                </a:solidFill>
                <a:latin typeface="Open Sans"/>
                <a:ea typeface="Open Sans"/>
                <a:cs typeface="Open Sans"/>
                <a:sym typeface="Open Sans"/>
              </a:rPr>
              <a:t>for its covariant positions.</a:t>
            </a:r>
            <a:endParaRPr>
              <a:solidFill>
                <a:schemeClr val="dk1"/>
              </a:solidFill>
              <a:latin typeface="Open Sans"/>
              <a:ea typeface="Open Sans"/>
              <a:cs typeface="Open Sans"/>
              <a:sym typeface="Open Sans"/>
            </a:endParaRPr>
          </a:p>
          <a:p>
            <a:pPr indent="0" lvl="0" marL="0" rtl="0" algn="l">
              <a:lnSpc>
                <a:spcPct val="150000"/>
              </a:lnSpc>
              <a:spcBef>
                <a:spcPts val="3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actual handling of variance is more complex, but t</a:t>
            </a:r>
            <a:r>
              <a:rPr lang="en">
                <a:solidFill>
                  <a:schemeClr val="dk1"/>
                </a:solidFill>
                <a:latin typeface="Open Sans"/>
                <a:ea typeface="Open Sans"/>
                <a:cs typeface="Open Sans"/>
                <a:sym typeface="Open Sans"/>
              </a:rPr>
              <a:t>his is a good enough </a:t>
            </a:r>
            <a:r>
              <a:rPr lang="en">
                <a:solidFill>
                  <a:schemeClr val="dk1"/>
                </a:solidFill>
                <a:latin typeface="Open Sans"/>
                <a:ea typeface="Open Sans"/>
                <a:cs typeface="Open Sans"/>
                <a:sym typeface="Open Sans"/>
              </a:rPr>
              <a:t>framework for understanding most practical cases.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c309d3bc4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c309d3bc4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326390" rtl="0" algn="l">
              <a:lnSpc>
                <a:spcPct val="150000"/>
              </a:lnSpc>
              <a:spcBef>
                <a:spcPts val="8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are familiar with the way generics work on the JVM, then at this point you might be asking yourself, “What about type erasure?” When you write Java code and run it on the JVM, the actual type arguments are “erased” from the compiled program, and at runtime, when we work with </a:t>
            </a:r>
            <a:r>
              <a:rPr lang="en">
                <a:solidFill>
                  <a:schemeClr val="dk1"/>
                </a:solidFill>
                <a:latin typeface="JetBrains Mono"/>
                <a:ea typeface="JetBrains Mono"/>
                <a:cs typeface="JetBrains Mono"/>
                <a:sym typeface="JetBrains Mono"/>
              </a:rPr>
              <a:t>List&lt;Int&gt;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List&lt;String&gt;</a:t>
            </a:r>
            <a:r>
              <a:rPr lang="en">
                <a:solidFill>
                  <a:schemeClr val="dk1"/>
                </a:solidFill>
                <a:latin typeface="Open Sans"/>
                <a:ea typeface="Open Sans"/>
                <a:cs typeface="Open Sans"/>
                <a:sym typeface="Open Sans"/>
              </a:rPr>
              <a:t>, we actually use the same (“raw”) generic </a:t>
            </a:r>
            <a:r>
              <a:rPr lang="en">
                <a:solidFill>
                  <a:schemeClr val="dk1"/>
                </a:solidFill>
                <a:latin typeface="JetBrains Mono"/>
                <a:ea typeface="JetBrains Mono"/>
                <a:cs typeface="JetBrains Mono"/>
                <a:sym typeface="JetBrains Mono"/>
              </a:rPr>
              <a:t>List </a:t>
            </a:r>
            <a:r>
              <a:rPr lang="en">
                <a:solidFill>
                  <a:schemeClr val="dk1"/>
                </a:solidFill>
                <a:latin typeface="Open Sans"/>
                <a:ea typeface="Open Sans"/>
                <a:cs typeface="Open Sans"/>
                <a:sym typeface="Open Sans"/>
              </a:rPr>
              <a:t>without type arguments (and without any information about its type arguments from the source code).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use the same approach, because the compiled Kotlin code still has to run on the JVM, and the generic type arguments are erased. This means that we cannot test for a generic type instance with a specific type argument. For example, </a:t>
            </a:r>
            <a:r>
              <a:rPr lang="en">
                <a:solidFill>
                  <a:schemeClr val="dk1"/>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(o is List&lt;String&gt;)</a:t>
            </a:r>
            <a:r>
              <a:rPr lang="en">
                <a:solidFill>
                  <a:schemeClr val="dk1"/>
                </a:solidFill>
                <a:latin typeface="Open Sans"/>
                <a:ea typeface="Open Sans"/>
                <a:cs typeface="Open Sans"/>
                <a:sym typeface="Open Sans"/>
              </a:rPr>
              <a:t> does not work, we do not have a way to know at runtime what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’s type argument actually is.</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https://cr.openjdk.java.net/~briangoetz/valhalla/erasure.htm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https://docs.oracle.com/javase/tutorial/java/generics/rawTypes.htm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c309d3bc4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c309d3bc4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40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erasure also means that on the JVM platform we cannot easily override a function using different generic type arguments. Both functions from the slide (valid and distinguishable from each other in Kotlin) will become the same function on the JVM platform (a function which accepts a raw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and they will clash.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work around this platform-specific feature, you can use a</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@JvmName</a:t>
            </a:r>
            <a:r>
              <a:rPr lang="en">
                <a:solidFill>
                  <a:schemeClr val="dk1"/>
                </a:solidFill>
                <a:latin typeface="Open Sans"/>
                <a:ea typeface="Open Sans"/>
                <a:cs typeface="Open Sans"/>
                <a:sym typeface="Open Sans"/>
              </a:rPr>
              <a:t> annotation on one of the functions. This annotation changes the platform-specific name for its function, and the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functions stop clashing (as they now have different names).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https://kotlinlang.org/docs/java-to-kotlin-interop.html#handling-signature-clashes-with-jvmname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c309d3bc4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c309d3bc4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Remembering</a:t>
            </a:r>
            <a:r>
              <a:rPr lang="en">
                <a:solidFill>
                  <a:schemeClr val="dk1"/>
                </a:solidFill>
                <a:latin typeface="Open Sans"/>
                <a:ea typeface="Open Sans"/>
                <a:cs typeface="Open Sans"/>
                <a:sym typeface="Open Sans"/>
              </a:rPr>
              <a:t> what we said about nullability in Kotlin, you may think type parameters cannot be null, because they are not marked as such by a question mark. However, if you think about what a type parameter is (a placeholder for another type), there is no reason to limit it to a non-nullable type only. That is why a type parameter T can be filled by a nullable type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want to restrict a type parameter to be non-nullable, you can say it belongs to the non-nullable universe of types by saying its upper bound (its supertype) is</a:t>
            </a:r>
            <a:r>
              <a:rPr lang="en">
                <a:solidFill>
                  <a:schemeClr val="dk1"/>
                </a:solidFill>
                <a:latin typeface="JetBrains Mono"/>
                <a:ea typeface="JetBrains Mono"/>
                <a:cs typeface="JetBrains Mono"/>
                <a:sym typeface="JetBrains Mono"/>
              </a:rPr>
              <a:t> Any</a:t>
            </a:r>
            <a:r>
              <a:rPr lang="en">
                <a:solidFill>
                  <a:schemeClr val="dk1"/>
                </a:solidFill>
                <a:latin typeface="Open Sans"/>
                <a:ea typeface="Open Sans"/>
                <a:cs typeface="Open Sans"/>
                <a:sym typeface="Open Sans"/>
              </a:rPr>
              <a:t> (which is the universal supertype for all non-nullable types). For such type parameters, it is a compile-time error to fill them with nullable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Alternatively, if you need to make a type parameter non-nullable when it is used as a type inside a generic declaration (for example, as a function parameter), but cannot make the type parameter itself non-nullable, you may use the definitely non-null type</a:t>
            </a:r>
            <a:r>
              <a:rPr lang="en">
                <a:solidFill>
                  <a:schemeClr val="dk1"/>
                </a:solidFill>
                <a:latin typeface="JetBrains Mono"/>
                <a:ea typeface="JetBrains Mono"/>
                <a:cs typeface="JetBrains Mono"/>
                <a:sym typeface="JetBrains Mono"/>
              </a:rPr>
              <a:t> T &amp; Any</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https://github.com/Kotlin/KEEP/issues/268</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c309d3bc4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c309d3bc4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Turning to a</a:t>
            </a:r>
            <a:r>
              <a:rPr lang="en">
                <a:solidFill>
                  <a:schemeClr val="dk1"/>
                </a:solidFill>
                <a:latin typeface="Open Sans"/>
                <a:ea typeface="Open Sans"/>
                <a:cs typeface="Open Sans"/>
                <a:sym typeface="Open Sans"/>
              </a:rPr>
              <a:t> different</a:t>
            </a:r>
            <a:r>
              <a:rPr lang="en">
                <a:solidFill>
                  <a:schemeClr val="dk1"/>
                </a:solidFill>
                <a:latin typeface="Open Sans"/>
                <a:ea typeface="Open Sans"/>
                <a:cs typeface="Open Sans"/>
                <a:sym typeface="Open Sans"/>
              </a:rPr>
              <a:t> topic, let’s talk </a:t>
            </a:r>
            <a:r>
              <a:rPr lang="en">
                <a:solidFill>
                  <a:schemeClr val="dk1"/>
                </a:solidFill>
                <a:latin typeface="Open Sans"/>
                <a:ea typeface="Open Sans"/>
                <a:cs typeface="Open Sans"/>
                <a:sym typeface="Open Sans"/>
              </a:rPr>
              <a:t>about inline function</a:t>
            </a:r>
            <a:r>
              <a:rPr lang="en">
                <a:solidFill>
                  <a:schemeClr val="dk1"/>
                </a:solidFill>
                <a:latin typeface="Open Sans"/>
                <a:ea typeface="Open Sans"/>
                <a:cs typeface="Open Sans"/>
                <a:sym typeface="Open Sans"/>
              </a:rPr>
              <a:t>s, which (somewhat surprisingly) have some interesting interactions with generics.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functions are first-class objects, meaning you can work with them just the same as you would with other objects in your program. For example, you can declare a function that takes another function as an argument and calls it, saves it to a property, or passes it further into the code.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call such functions, you may pass a lambda expression as a function type argument, which, in some sense, creates an anonymous function to use in this case. However, such anonymous functions are represented as special objects at runtime, which introduces some amount of overhead on every call, (as you need to allocate memory for this object, initialize it, etc.).</a:t>
            </a:r>
            <a:endParaRPr>
              <a:solidFill>
                <a:schemeClr val="dk1"/>
              </a:solidFill>
              <a:latin typeface="Open Sans"/>
              <a:ea typeface="Open Sans"/>
              <a:cs typeface="Open Sans"/>
              <a:sym typeface="Open Sans"/>
            </a:endParaRPr>
          </a:p>
          <a:p>
            <a:pPr indent="0" lvl="0" marL="0" marR="5679440" rtl="0" algn="l">
              <a:lnSpc>
                <a:spcPct val="150000"/>
              </a:lnSpc>
              <a:spcBef>
                <a:spcPts val="6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Again</a:t>
            </a:r>
            <a:r>
              <a:rPr lang="en">
                <a:solidFill>
                  <a:schemeClr val="dk1"/>
                </a:solidFill>
                <a:latin typeface="Open Sans"/>
                <a:ea typeface="Open Sans"/>
                <a:cs typeface="Open Sans"/>
                <a:sym typeface="Open Sans"/>
              </a:rPr>
              <a:t>, the actual rules of how lambdas are represented at runtime are more complicated than what we’re describing here, but they are good enough for most regular Kotlin code.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2"/>
              </a:rPr>
              <a:t>https://kotlinlang.org/docs/lambdas.html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55416"/>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c309d3bc4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c309d3bc4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take a look at how the code from the previous slide is compiled to Java-like code, we’ll see how a simple lambda is represented and used.</a:t>
            </a:r>
            <a:endParaRPr>
              <a:solidFill>
                <a:schemeClr val="dk1"/>
              </a:solidFill>
              <a:latin typeface="Open Sans"/>
              <a:ea typeface="Open Sans"/>
              <a:cs typeface="Open Sans"/>
              <a:sym typeface="Open Sans"/>
            </a:endParaRPr>
          </a:p>
          <a:p>
            <a:pPr indent="0" lvl="0" marL="0" rtl="0" algn="l">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2375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as this lambda is pure (does not store any internal state and does not read any external state), its function object is stored as a static INSTANCE and reused between different invocations. Second, this function object provides an invoke method, which takes a</a:t>
            </a:r>
            <a:r>
              <a:rPr lang="en">
                <a:solidFill>
                  <a:schemeClr val="dk1"/>
                </a:solidFill>
                <a:latin typeface="JetBrains Mono"/>
                <a:ea typeface="JetBrains Mono"/>
                <a:cs typeface="JetBrains Mono"/>
                <a:sym typeface="JetBrains Mono"/>
              </a:rPr>
              <a:t> String </a:t>
            </a:r>
            <a:r>
              <a:rPr lang="en">
                <a:solidFill>
                  <a:schemeClr val="dk1"/>
                </a:solidFill>
                <a:latin typeface="Open Sans"/>
                <a:ea typeface="Open Sans"/>
                <a:cs typeface="Open Sans"/>
                <a:sym typeface="Open Sans"/>
              </a:rPr>
              <a:t>as an argument and returns</a:t>
            </a:r>
            <a:r>
              <a:rPr lang="en">
                <a:solidFill>
                  <a:schemeClr val="dk1"/>
                </a:solidFill>
                <a:latin typeface="JetBrains Mono"/>
                <a:ea typeface="JetBrains Mono"/>
                <a:cs typeface="JetBrains Mono"/>
                <a:sym typeface="JetBrains Mono"/>
              </a:rPr>
              <a:t> void,</a:t>
            </a:r>
            <a:r>
              <a:rPr lang="en">
                <a:solidFill>
                  <a:schemeClr val="dk1"/>
                </a:solidFill>
                <a:latin typeface="Open Sans"/>
                <a:ea typeface="Open Sans"/>
                <a:cs typeface="Open Sans"/>
                <a:sym typeface="Open Sans"/>
              </a:rPr>
              <a:t> mirroring the lambda function type </a:t>
            </a:r>
            <a:r>
              <a:rPr lang="en">
                <a:solidFill>
                  <a:schemeClr val="dk1"/>
                </a:solidFill>
                <a:latin typeface="JetBrains Mono"/>
                <a:ea typeface="JetBrains Mono"/>
                <a:cs typeface="JetBrains Mono"/>
                <a:sym typeface="JetBrains Mono"/>
              </a:rPr>
              <a:t>(String) -&gt; Unit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c309d3bc4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c309d3bc4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2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our lambda was non-pure or the compiler decided not to reuse its object between calls, the result would be the creation of a new function object on every call to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Can we do something to avoid this overhead?</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c309d3bc4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4c309d3bc4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150">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None/>
            </a:pPr>
            <a:r>
              <a:rPr lang="en">
                <a:solidFill>
                  <a:schemeClr val="dk1"/>
                </a:solidFill>
                <a:latin typeface="Open Sans"/>
                <a:ea typeface="Open Sans"/>
                <a:cs typeface="Open Sans"/>
                <a:sym typeface="Open Sans"/>
              </a:rPr>
              <a:t>Well, considering we know what </a:t>
            </a:r>
            <a:r>
              <a:rPr lang="en">
                <a:solidFill>
                  <a:schemeClr val="dk1"/>
                </a:solidFill>
                <a:latin typeface="Open Sans"/>
                <a:ea typeface="Open Sans"/>
                <a:cs typeface="Open Sans"/>
                <a:sym typeface="Open Sans"/>
              </a:rPr>
              <a:t>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does and what lambda we pass to it as an argument and then call, we could copy-paste everything on the call site, merging the function and lambda bodies together in a single block of code, avoiding the overhead. This is called “inlining”, and you could do it manually. Luckily, you don’t have to! Kotlin supports inline functions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functions that are automatically inlined on their call sites, mainly for the specific purpose of avoiding the overhead from lambda creation.</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`$i$f$foo` notation we use when talking about inline functions is an approximate representation of how the JVM bytecode is generated for the discussed cases. The exact details of what happens on the JVM level fall outside the scope of this lecture.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https://en.wikipedia.org/wiki/Inline_expansion</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c309d3bc4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c309d3bc4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inlining a function, the Kotlin compiler “fuses” the function body together with all lambdas passed as arguments by default. As such, lambdas effectively disappear as program values (there are no function objects to pass around), and we cannot store them in properties</a:t>
            </a:r>
            <a:r>
              <a:rPr lang="en">
                <a:solidFill>
                  <a:schemeClr val="dk1"/>
                </a:solidFill>
                <a:latin typeface="Open Sans"/>
                <a:ea typeface="Open Sans"/>
                <a:cs typeface="Open Sans"/>
                <a:sym typeface="Open Sans"/>
              </a:rPr>
              <a:t>, return them </a:t>
            </a:r>
            <a:r>
              <a:rPr lang="en">
                <a:solidFill>
                  <a:schemeClr val="dk1"/>
                </a:solidFill>
                <a:latin typeface="Open Sans"/>
                <a:ea typeface="Open Sans"/>
                <a:cs typeface="Open Sans"/>
                <a:sym typeface="Open Sans"/>
              </a:rPr>
              <a:t>from functions, or</a:t>
            </a:r>
            <a:r>
              <a:rPr lang="en">
                <a:solidFill>
                  <a:schemeClr val="dk1"/>
                </a:solidFill>
                <a:latin typeface="Open Sans"/>
                <a:ea typeface="Open Sans"/>
                <a:cs typeface="Open Sans"/>
                <a:sym typeface="Open Sans"/>
              </a:rPr>
              <a:t> pass them </a:t>
            </a:r>
            <a:r>
              <a:rPr lang="en">
                <a:solidFill>
                  <a:schemeClr val="dk1"/>
                </a:solidFill>
                <a:latin typeface="Open Sans"/>
                <a:ea typeface="Open Sans"/>
                <a:cs typeface="Open Sans"/>
                <a:sym typeface="Open Sans"/>
              </a:rPr>
              <a:t>as non-inline arguments to other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would like to avoid inlining a function type argument (for example, because you need to store it and call it later), you can mark it as </a:t>
            </a:r>
            <a:r>
              <a:rPr lang="en">
                <a:solidFill>
                  <a:schemeClr val="dk1"/>
                </a:solidFill>
                <a:latin typeface="JetBrains Mono"/>
                <a:ea typeface="JetBrains Mono"/>
                <a:cs typeface="JetBrains Mono"/>
                <a:sym typeface="JetBrains Mono"/>
              </a:rPr>
              <a:t>noinline</a:t>
            </a:r>
            <a:r>
              <a:rPr lang="en">
                <a:solidFill>
                  <a:schemeClr val="dk1"/>
                </a:solidFill>
                <a:latin typeface="Open Sans"/>
                <a:ea typeface="Open Sans"/>
                <a:cs typeface="Open Sans"/>
                <a:sym typeface="Open Sans"/>
              </a:rPr>
              <a:t>. This signals to the compiler that lambdas passed to this argument should not be inlined. As they will be represented as function objects, you can work with them as with any other objects in your program.</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https://kotlinlang.org/docs/inline-functions.html#noinline</a:t>
            </a:r>
            <a:endParaRPr>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4c309d3bc4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4c309d3bc4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it turns out,</a:t>
            </a:r>
            <a:r>
              <a:rPr lang="en">
                <a:solidFill>
                  <a:schemeClr val="dk1"/>
                </a:solidFill>
                <a:latin typeface="Open Sans"/>
                <a:ea typeface="Open Sans"/>
                <a:cs typeface="Open Sans"/>
                <a:sym typeface="Open Sans"/>
              </a:rPr>
              <a:t> they are </a:t>
            </a:r>
            <a:r>
              <a:rPr lang="en">
                <a:solidFill>
                  <a:schemeClr val="dk1"/>
                </a:solidFill>
                <a:latin typeface="Open Sans"/>
                <a:ea typeface="Open Sans"/>
                <a:cs typeface="Open Sans"/>
                <a:sym typeface="Open Sans"/>
              </a:rPr>
              <a:t>not different at all, as quickSort is a generic algorithm. All a quickSort implementation needs is a way to compare elements in the collection. We can write this in Kotlin using generics.</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in our </a:t>
            </a:r>
            <a:r>
              <a:rPr lang="en">
                <a:solidFill>
                  <a:schemeClr val="dk1"/>
                </a:solidFill>
                <a:latin typeface="JetBrains Mono"/>
                <a:ea typeface="JetBrains Mono"/>
                <a:cs typeface="JetBrains Mono"/>
                <a:sym typeface="JetBrains Mono"/>
              </a:rPr>
              <a:t>quickSort </a:t>
            </a:r>
            <a:r>
              <a:rPr lang="en">
                <a:solidFill>
                  <a:schemeClr val="dk1"/>
                </a:solidFill>
                <a:latin typeface="Open Sans"/>
                <a:ea typeface="Open Sans"/>
                <a:cs typeface="Open Sans"/>
                <a:sym typeface="Open Sans"/>
              </a:rPr>
              <a:t>case we can say the following: If you give us a collection of elements of some type T (</a:t>
            </a:r>
            <a:r>
              <a:rPr lang="en">
                <a:solidFill>
                  <a:schemeClr val="dk1"/>
                </a:solidFill>
                <a:latin typeface="JetBrains Mono"/>
                <a:ea typeface="JetBrains Mono"/>
                <a:cs typeface="JetBrains Mono"/>
                <a:sym typeface="JetBrains Mono"/>
              </a:rPr>
              <a:t>Collection&lt;T&gt;</a:t>
            </a:r>
            <a:r>
              <a:rPr lang="en">
                <a:solidFill>
                  <a:schemeClr val="dk1"/>
                </a:solidFill>
                <a:latin typeface="Open Sans"/>
                <a:ea typeface="Open Sans"/>
                <a:cs typeface="Open Sans"/>
                <a:sym typeface="Open Sans"/>
              </a:rPr>
              <a:t>) which can be compared to each other (</a:t>
            </a:r>
            <a:r>
              <a:rPr lang="en">
                <a:solidFill>
                  <a:schemeClr val="dk1"/>
                </a:solidFill>
                <a:latin typeface="JetBrains Mono"/>
                <a:ea typeface="JetBrains Mono"/>
                <a:cs typeface="JetBrains Mono"/>
                <a:sym typeface="JetBrains Mono"/>
              </a:rPr>
              <a:t>&lt;T : Comparable&lt;T&gt;&gt;</a:t>
            </a:r>
            <a:r>
              <a:rPr lang="en">
                <a:solidFill>
                  <a:schemeClr val="dk1"/>
                </a:solidFill>
                <a:latin typeface="Open Sans"/>
                <a:ea typeface="Open Sans"/>
                <a:cs typeface="Open Sans"/>
                <a:sym typeface="Open Sans"/>
              </a:rPr>
              <a:t>), we can sort this collection. When you call this function with a collection of doubles (</a:t>
            </a:r>
            <a:r>
              <a:rPr lang="en">
                <a:solidFill>
                  <a:schemeClr val="dk1"/>
                </a:solidFill>
                <a:latin typeface="JetBrains Mono"/>
                <a:ea typeface="JetBrains Mono"/>
                <a:cs typeface="JetBrains Mono"/>
                <a:sym typeface="JetBrains Mono"/>
              </a:rPr>
              <a:t>Collection&lt;Double&gt;</a:t>
            </a:r>
            <a:r>
              <a:rPr lang="en">
                <a:solidFill>
                  <a:schemeClr val="dk1"/>
                </a:solidFill>
                <a:latin typeface="Open Sans"/>
                <a:ea typeface="Open Sans"/>
                <a:cs typeface="Open Sans"/>
                <a:sym typeface="Open Sans"/>
              </a:rPr>
              <a:t>), a collection of integers (</a:t>
            </a:r>
            <a:r>
              <a:rPr lang="en">
                <a:solidFill>
                  <a:schemeClr val="dk1"/>
                </a:solidFill>
                <a:latin typeface="JetBrains Mono"/>
                <a:ea typeface="JetBrains Mono"/>
                <a:cs typeface="JetBrains Mono"/>
                <a:sym typeface="JetBrains Mono"/>
              </a:rPr>
              <a:t>Collection&lt;Int&gt;</a:t>
            </a:r>
            <a:r>
              <a:rPr lang="en">
                <a:solidFill>
                  <a:schemeClr val="dk1"/>
                </a:solidFill>
                <a:latin typeface="Open Sans"/>
                <a:ea typeface="Open Sans"/>
                <a:cs typeface="Open Sans"/>
                <a:sym typeface="Open Sans"/>
              </a:rPr>
              <a:t>) or a collection of strings (</a:t>
            </a:r>
            <a:r>
              <a:rPr lang="en">
                <a:solidFill>
                  <a:schemeClr val="dk1"/>
                </a:solidFill>
                <a:latin typeface="JetBrains Mono"/>
                <a:ea typeface="JetBrains Mono"/>
                <a:cs typeface="JetBrains Mono"/>
                <a:sym typeface="JetBrains Mono"/>
              </a:rPr>
              <a:t>Collection&lt;String&gt;</a:t>
            </a:r>
            <a:r>
              <a:rPr lang="en">
                <a:solidFill>
                  <a:schemeClr val="dk1"/>
                </a:solidFill>
                <a:latin typeface="Open Sans"/>
                <a:ea typeface="Open Sans"/>
                <a:cs typeface="Open Sans"/>
                <a:sym typeface="Open Sans"/>
              </a:rPr>
              <a:t>), Kotlin understands what type you want to use, and can compile and run your code successfully.</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c309d3bc4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c309d3bc4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inline lambdas are inlined (as the name implies), Kotlin supports a feature called “non-local return”: if you use an unlabeled return in an inline lambda (which are forbidden in regular lambdas), you will </a:t>
            </a:r>
            <a:r>
              <a:rPr lang="en">
                <a:solidFill>
                  <a:schemeClr val="dk1"/>
                </a:solidFill>
                <a:latin typeface="Open Sans"/>
                <a:ea typeface="Open Sans"/>
                <a:cs typeface="Open Sans"/>
                <a:sym typeface="Open Sans"/>
              </a:rPr>
              <a:t>return no</a:t>
            </a:r>
            <a:r>
              <a:rPr lang="en">
                <a:solidFill>
                  <a:schemeClr val="dk1"/>
                </a:solidFill>
                <a:latin typeface="Open Sans"/>
                <a:ea typeface="Open Sans"/>
                <a:cs typeface="Open Sans"/>
                <a:sym typeface="Open Sans"/>
              </a:rPr>
              <a:t>t from the lambda, but rather from the outer function declaration in which the lambda is used. For the example on this slide, the return in the lambda passed to 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cause the program to return from the lambda’s outer function declaration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and it will print only “Step#1” and “Step#2” when executed.</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rPr lang="en">
                <a:solidFill>
                  <a:schemeClr val="dk1"/>
                </a:solidFill>
                <a:latin typeface="Open Sans"/>
                <a:ea typeface="Open Sans"/>
                <a:cs typeface="Open Sans"/>
                <a:sym typeface="Open Sans"/>
              </a:rPr>
              <a:t>This may seem somewhat confusing, as labeled returns in lambas work “as expected” and return from the lambda itself. Here’s a good rule for remembering and understanding this: A simple unlabeled return always returns from its enclosing function declaration.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https://kotlinlang.org/docs/inline-functions.html#non-local-returns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https://kotlinlang.org/docs/returns.html#return-to-labels</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c309d3bc4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c309d3bc4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noinline </a:t>
            </a:r>
            <a:r>
              <a:rPr lang="en">
                <a:solidFill>
                  <a:schemeClr val="dk1"/>
                </a:solidFill>
                <a:latin typeface="Open Sans"/>
                <a:ea typeface="Open Sans"/>
                <a:cs typeface="Open Sans"/>
                <a:sym typeface="Open Sans"/>
              </a:rPr>
              <a:t>lambdas do not support non-local returns, but they are also not inlined. If you want to have a lambda that is inlined but for which non-local returns should be forbidden, you can mark it as crossinline. For such lambdas, </a:t>
            </a:r>
            <a:r>
              <a:rPr lang="en">
                <a:solidFill>
                  <a:schemeClr val="dk1"/>
                </a:solidFill>
                <a:latin typeface="Open Sans"/>
                <a:ea typeface="Open Sans"/>
                <a:cs typeface="Open Sans"/>
                <a:sym typeface="Open Sans"/>
              </a:rPr>
              <a:t>an</a:t>
            </a:r>
            <a:r>
              <a:rPr lang="en">
                <a:solidFill>
                  <a:schemeClr val="dk1"/>
                </a:solidFill>
                <a:latin typeface="Open Sans"/>
                <a:ea typeface="Open Sans"/>
                <a:cs typeface="Open Sans"/>
                <a:sym typeface="Open Sans"/>
              </a:rPr>
              <a:t> unlabeled return results in a compile-time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c309d3bc4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c309d3bc4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013200" rtl="0" algn="l">
              <a:lnSpc>
                <a:spcPct val="150000"/>
              </a:lnSpc>
              <a:spcBef>
                <a:spcPts val="5"/>
              </a:spcBef>
              <a:spcAft>
                <a:spcPts val="0"/>
              </a:spcAft>
              <a:buNone/>
            </a:pPr>
            <a:r>
              <a:rPr lang="en">
                <a:latin typeface="JetBrains Mono"/>
                <a:ea typeface="JetBrains Mono"/>
                <a:cs typeface="JetBrains Mono"/>
                <a:sym typeface="JetBrains Mono"/>
              </a:rPr>
              <a:t>crossinline</a:t>
            </a:r>
            <a:r>
              <a:rPr lang="en">
                <a:latin typeface="Open Sans"/>
                <a:ea typeface="Open Sans"/>
                <a:cs typeface="Open Sans"/>
                <a:sym typeface="Open Sans"/>
              </a:rPr>
              <a:t> lambdas are used if the lambda is not directly called inside an inline function, but is instead captured and called from a nested scope. For example, if it is used inside a Runnable instance created and used in a function. </a:t>
            </a:r>
            <a:endParaRPr>
              <a:latin typeface="Open Sans"/>
              <a:ea typeface="Open Sans"/>
              <a:cs typeface="Open Sans"/>
              <a:sym typeface="Open Sans"/>
            </a:endParaRPr>
          </a:p>
          <a:p>
            <a:pPr indent="0" lvl="0" marL="0" marR="4013200" rtl="0" algn="l">
              <a:lnSpc>
                <a:spcPct val="150000"/>
              </a:lnSpc>
              <a:spcBef>
                <a:spcPts val="5"/>
              </a:spcBef>
              <a:spcAft>
                <a:spcPts val="0"/>
              </a:spcAft>
              <a:buNone/>
            </a:pPr>
            <a:r>
              <a:t/>
            </a:r>
            <a:endParaRPr>
              <a:latin typeface="Open Sans"/>
              <a:ea typeface="Open Sans"/>
              <a:cs typeface="Open Sans"/>
              <a:sym typeface="Open Sans"/>
            </a:endParaRPr>
          </a:p>
          <a:p>
            <a:pPr indent="0" lvl="0" marL="0" marR="4013200" rtl="0" algn="l">
              <a:lnSpc>
                <a:spcPct val="150000"/>
              </a:lnSpc>
              <a:spcBef>
                <a:spcPts val="5"/>
              </a:spcBef>
              <a:spcAft>
                <a:spcPts val="0"/>
              </a:spcAft>
              <a:buClr>
                <a:schemeClr val="dk1"/>
              </a:buClr>
              <a:buSzPts val="1100"/>
              <a:buFont typeface="Arial"/>
              <a:buNone/>
            </a:pPr>
            <a:r>
              <a:rPr lang="en">
                <a:latin typeface="Open Sans"/>
                <a:ea typeface="Open Sans"/>
                <a:cs typeface="Open Sans"/>
                <a:sym typeface="Open Sans"/>
              </a:rPr>
              <a:t>We can still inline such lambdas to the scope in which they are used, but it is impossible to preserve the non-local returns. That is why we need a separate</a:t>
            </a:r>
            <a:r>
              <a:rPr lang="en">
                <a:latin typeface="JetBrains Mono"/>
                <a:ea typeface="JetBrains Mono"/>
                <a:cs typeface="JetBrains Mono"/>
                <a:sym typeface="JetBrains Mono"/>
              </a:rPr>
              <a:t> crossinline</a:t>
            </a:r>
            <a:r>
              <a:rPr lang="en">
                <a:latin typeface="Open Sans"/>
                <a:ea typeface="Open Sans"/>
                <a:cs typeface="Open Sans"/>
                <a:sym typeface="Open Sans"/>
              </a:rPr>
              <a:t> modifier.</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c309d3bc4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c309d3bc4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how inline functions and generics work together. Since inline functions are inlined at their call sites, for every generic function call that is inlined we could record and propagate the actual type arguments to the inlined bodies. If we do that, we could in some sense “unerase” such type parameters and use them as known types inside the function body. For example, we could explore their structure via </a:t>
            </a:r>
            <a:r>
              <a:rPr lang="en">
                <a:solidFill>
                  <a:schemeClr val="dk1"/>
                </a:solidFill>
                <a:latin typeface="JetBrains Mono"/>
                <a:ea typeface="JetBrains Mono"/>
                <a:cs typeface="JetBrains Mono"/>
                <a:sym typeface="JetBrains Mono"/>
              </a:rPr>
              <a:t>T::class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enable this feature, we just need to mark the type parameter of an inline function as</a:t>
            </a:r>
            <a:r>
              <a:rPr lang="en">
                <a:solidFill>
                  <a:schemeClr val="dk1"/>
                </a:solidFill>
                <a:latin typeface="JetBrains Mono"/>
                <a:ea typeface="JetBrains Mono"/>
                <a:cs typeface="JetBrains Mono"/>
                <a:sym typeface="JetBrains Mono"/>
              </a:rPr>
              <a:t> reified</a:t>
            </a:r>
            <a:r>
              <a:rPr lang="en">
                <a:solidFill>
                  <a:schemeClr val="dk1"/>
                </a:solidFill>
                <a:latin typeface="Open Sans"/>
                <a:ea typeface="Open Sans"/>
                <a:cs typeface="Open Sans"/>
                <a:sym typeface="Open Sans"/>
              </a:rPr>
              <a:t>. This hints to the compiler that it needs to propagate the type arguments from call sites to support using them inside the function directly. Additionally, it also requires the type arguments used as reified type parameters to be known at runtime (</a:t>
            </a:r>
            <a:r>
              <a:rPr lang="en">
                <a:solidFill>
                  <a:schemeClr val="dk1"/>
                </a:solidFill>
                <a:latin typeface="Open Sans"/>
                <a:ea typeface="Open Sans"/>
                <a:cs typeface="Open Sans"/>
                <a:sym typeface="Open Sans"/>
              </a:rPr>
              <a:t>for example</a:t>
            </a:r>
            <a:r>
              <a:rPr lang="en">
                <a:solidFill>
                  <a:schemeClr val="dk1"/>
                </a:solidFill>
                <a:latin typeface="Open Sans"/>
                <a:ea typeface="Open Sans"/>
                <a:cs typeface="Open Sans"/>
                <a:sym typeface="Open Sans"/>
              </a:rPr>
              <a:t>, a concrete Kotlin type or another reified type parameter); if a type is unknown (for example, a non-reified type parameter that is erased at runtime), it cannot be used as a reified type parameter.</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https://kotlinlang.org/docs/inline-functions.html#reified-type-parameters</a:t>
            </a:r>
            <a:endParaRPr>
              <a:solidFill>
                <a:schemeClr val="dk1"/>
              </a:solidFill>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Here’s a puzzle: Try to fill in the gaps with type parameters so that the code is correct!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c309d3bc4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c309d3bc4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c309d3bc4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c309d3bc4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0f5c4616b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0f5c4616b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4c309d3bc4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4c309d3bc4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Generics are written in angle brackets (&lt;T&gt;) and can be thought of as special type parameters or “placeholders” that we assign a specific type to when using generic code (calling a generic function or using a generic type). Inside generic declarations, you can use type parameters as you would use other types.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we declare a holder type: a box which can hold a value of any type (and maybe do other awesome things with it), with the “any type” placeholder represented by a type parameter T. This T is used as a type for the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property of your holder type.</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use a generic type, you need to specify what type to use in place of a type parameter. You can do this explicitly by writing the type yourself in angle brackets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Alternatively (and this is the preferred way of doing this in Kotlin) you can specify it implicitly by using your generic code in such a way that it is clear what the type parameter should be assigned to.</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make a holder for a cup (</a:t>
            </a:r>
            <a:r>
              <a:rPr lang="en">
                <a:solidFill>
                  <a:schemeClr val="dk1"/>
                </a:solidFill>
                <a:latin typeface="JetBrains Mono"/>
                <a:ea typeface="JetBrains Mono"/>
                <a:cs typeface="JetBrains Mono"/>
                <a:sym typeface="JetBrains Mono"/>
              </a:rPr>
              <a:t>Holder(“cup”)</a:t>
            </a:r>
            <a:r>
              <a:rPr lang="en">
                <a:solidFill>
                  <a:schemeClr val="dk1"/>
                </a:solidFill>
                <a:latin typeface="Open Sans"/>
                <a:ea typeface="Open Sans"/>
                <a:cs typeface="Open Sans"/>
                <a:sym typeface="Open Sans"/>
              </a:rPr>
              <a:t>), we can use the information about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being assigned to “cup” to understand that type parameter T should be assigned to the type of cup, which is a string. This happens using a process called “type inference”, and we’ll discuss it later in our course.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https://kotlinlang.org/docs/generics.htm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c309d3bc4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4c309d3bc4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go back</a:t>
            </a:r>
            <a:r>
              <a:rPr lang="en">
                <a:solidFill>
                  <a:schemeClr val="dk1"/>
                </a:solidFill>
                <a:latin typeface="Open Sans"/>
                <a:ea typeface="Open Sans"/>
                <a:cs typeface="Open Sans"/>
                <a:sym typeface="Open Sans"/>
              </a:rPr>
              <a:t> to our quickSort example, we can see we needed type T to be comparable, otherwise quickSort wouldn’t work. In other words, we wanted to put a constraint on the possible types we could fill the type parameter with.</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done using type parameter constraints. They are written after the type parameter (</a:t>
            </a:r>
            <a:r>
              <a:rPr lang="en">
                <a:solidFill>
                  <a:schemeClr val="dk1"/>
                </a:solidFill>
                <a:latin typeface="JetBrains Mono"/>
                <a:ea typeface="JetBrains Mono"/>
                <a:cs typeface="JetBrains Mono"/>
                <a:sym typeface="JetBrains Mono"/>
              </a:rPr>
              <a:t>T : Comparable&lt;T&gt;, T : Movable</a:t>
            </a:r>
            <a:r>
              <a:rPr lang="en">
                <a:solidFill>
                  <a:schemeClr val="dk1"/>
                </a:solidFill>
                <a:latin typeface="Open Sans"/>
                <a:ea typeface="Open Sans"/>
                <a:cs typeface="Open Sans"/>
                <a:sym typeface="Open Sans"/>
              </a:rPr>
              <a:t>), are called upper bounds, and describe the supertypes that type parameter T must definitely have. Inside the generic code, this means we can use values of type </a:t>
            </a:r>
            <a:r>
              <a:rPr lang="en">
                <a:solidFill>
                  <a:schemeClr val="dk1"/>
                </a:solidFill>
                <a:latin typeface="JetBrains Mono"/>
                <a:ea typeface="JetBrains Mono"/>
                <a:cs typeface="JetBrains Mono"/>
                <a:sym typeface="JetBrains Mono"/>
              </a:rPr>
              <a:t>T : A</a:t>
            </a:r>
            <a:r>
              <a:rPr lang="en">
                <a:solidFill>
                  <a:schemeClr val="dk1"/>
                </a:solidFill>
                <a:latin typeface="Open Sans"/>
                <a:ea typeface="Open Sans"/>
                <a:cs typeface="Open Sans"/>
                <a:sym typeface="Open Sans"/>
              </a:rPr>
              <a:t> as if they </a:t>
            </a:r>
            <a:r>
              <a:rPr lang="en">
                <a:solidFill>
                  <a:schemeClr val="dk1"/>
                </a:solidFill>
                <a:latin typeface="Open Sans"/>
                <a:ea typeface="Open Sans"/>
                <a:cs typeface="Open Sans"/>
                <a:sym typeface="Open Sans"/>
              </a:rPr>
              <a:t>ha</a:t>
            </a:r>
            <a:r>
              <a:rPr lang="en">
                <a:solidFill>
                  <a:schemeClr val="dk1"/>
                </a:solidFill>
                <a:latin typeface="Open Sans"/>
                <a:ea typeface="Open Sans"/>
                <a:cs typeface="Open Sans"/>
                <a:sym typeface="Open Sans"/>
              </a:rPr>
              <a:t>d supertype A (we can call functions of type A, access properties of type A, etc.). Outside the generic code, we need to respect these constraints when we fill the type parameter.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pilot example on the slide, objects of this class have to pilot something that is movable (</a:t>
            </a:r>
            <a:r>
              <a:rPr lang="en">
                <a:solidFill>
                  <a:schemeClr val="dk1"/>
                </a:solidFill>
                <a:latin typeface="JetBrains Mono"/>
                <a:ea typeface="JetBrains Mono"/>
                <a:cs typeface="JetBrains Mono"/>
                <a:sym typeface="JetBrains Mono"/>
              </a:rPr>
              <a:t>T : Movable</a:t>
            </a:r>
            <a:r>
              <a:rPr lang="en">
                <a:solidFill>
                  <a:schemeClr val="dk1"/>
                </a:solidFill>
                <a:latin typeface="Open Sans"/>
                <a:ea typeface="Open Sans"/>
                <a:cs typeface="Open Sans"/>
                <a:sym typeface="Open Sans"/>
              </a:rPr>
              <a:t>). In the implementation of the </a:t>
            </a:r>
            <a:r>
              <a:rPr lang="en">
                <a:solidFill>
                  <a:schemeClr val="dk1"/>
                </a:solidFill>
                <a:latin typeface="JetBrains Mono"/>
                <a:ea typeface="JetBrains Mono"/>
                <a:cs typeface="JetBrains Mono"/>
                <a:sym typeface="JetBrains Mono"/>
              </a:rPr>
              <a:t>go() </a:t>
            </a:r>
            <a:r>
              <a:rPr lang="en">
                <a:solidFill>
                  <a:schemeClr val="dk1"/>
                </a:solidFill>
                <a:latin typeface="Open Sans"/>
                <a:ea typeface="Open Sans"/>
                <a:cs typeface="Open Sans"/>
                <a:sym typeface="Open Sans"/>
              </a:rPr>
              <a:t>function</a:t>
            </a:r>
            <a:r>
              <a:rPr lang="en">
                <a:solidFill>
                  <a:schemeClr val="dk1"/>
                </a:solidFill>
                <a:latin typeface="Open Sans"/>
                <a:ea typeface="Open Sans"/>
                <a:cs typeface="Open Sans"/>
                <a:sym typeface="Open Sans"/>
              </a:rPr>
              <a:t> we use this restriction</a:t>
            </a:r>
            <a:r>
              <a:rPr lang="en">
                <a:solidFill>
                  <a:schemeClr val="dk1"/>
                </a:solidFill>
                <a:latin typeface="Open Sans"/>
                <a:ea typeface="Open Sans"/>
                <a:cs typeface="Open Sans"/>
                <a:sym typeface="Open Sans"/>
              </a:rPr>
              <a:t> call </a:t>
            </a:r>
            <a:r>
              <a:rPr lang="en">
                <a:solidFill>
                  <a:schemeClr val="dk1"/>
                </a:solidFill>
                <a:latin typeface="JetBrains Mono"/>
                <a:ea typeface="JetBrains Mono"/>
                <a:cs typeface="JetBrains Mono"/>
                <a:sym typeface="JetBrains Mono"/>
              </a:rPr>
              <a:t>vehicle.move()</a:t>
            </a:r>
            <a:r>
              <a:rPr lang="en">
                <a:solidFill>
                  <a:schemeClr val="dk1"/>
                </a:solidFill>
                <a:latin typeface="Open Sans"/>
                <a:ea typeface="Open Sans"/>
                <a:cs typeface="Open Sans"/>
                <a:sym typeface="Open Sans"/>
              </a:rPr>
              <a:t>. When we create a pilot, we make sure their vehicle is movable (</a:t>
            </a:r>
            <a:r>
              <a:rPr lang="en">
                <a:solidFill>
                  <a:schemeClr val="dk1"/>
                </a:solidFill>
                <a:latin typeface="JetBrains Mono"/>
                <a:ea typeface="JetBrains Mono"/>
                <a:cs typeface="JetBrains Mono"/>
                <a:sym typeface="JetBrains Mono"/>
              </a:rPr>
              <a:t>Car, Plane</a:t>
            </a:r>
            <a:r>
              <a:rPr lang="en">
                <a:solidFill>
                  <a:schemeClr val="dk1"/>
                </a:solidFill>
                <a:latin typeface="Open Sans"/>
                <a:ea typeface="Open Sans"/>
                <a:cs typeface="Open Sans"/>
                <a:sym typeface="Open Sans"/>
              </a:rPr>
              <a:t>); if we attempt to make a pilot for a stone (assuming </a:t>
            </a:r>
            <a:r>
              <a:rPr lang="en">
                <a:solidFill>
                  <a:schemeClr val="dk1"/>
                </a:solidFill>
                <a:latin typeface="JetBrains Mono"/>
                <a:ea typeface="JetBrains Mono"/>
                <a:cs typeface="JetBrains Mono"/>
                <a:sym typeface="JetBrains Mono"/>
              </a:rPr>
              <a:t>Stone ≮: Movable</a:t>
            </a:r>
            <a:r>
              <a:rPr lang="en">
                <a:solidFill>
                  <a:schemeClr val="dk1"/>
                </a:solidFill>
                <a:latin typeface="Open Sans"/>
                <a:ea typeface="Open Sans"/>
                <a:cs typeface="Open Sans"/>
                <a:sym typeface="Open Sans"/>
              </a:rPr>
              <a:t>), the compiler will catch that and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c309d3bc4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c309d3bc4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regular function parameters, generic code can have several type parameters (</a:t>
            </a:r>
            <a:r>
              <a:rPr lang="en">
                <a:solidFill>
                  <a:schemeClr val="dk1"/>
                </a:solidFill>
                <a:latin typeface="JetBrains Mono"/>
                <a:ea typeface="JetBrains Mono"/>
                <a:cs typeface="JetBrains Mono"/>
                <a:sym typeface="JetBrains Mono"/>
              </a:rPr>
              <a:t>Map&lt;K, V&gt;, Triple&lt;A, B, C&gt;</a:t>
            </a:r>
            <a:r>
              <a:rPr lang="en">
                <a:solidFill>
                  <a:schemeClr val="dk1"/>
                </a:solidFill>
                <a:latin typeface="Open Sans"/>
                <a:ea typeface="Open Sans"/>
                <a:cs typeface="Open Sans"/>
                <a:sym typeface="Open Sans"/>
              </a:rPr>
              <a:t>). In most cases, generic code may be used the same way as non-generic code. For example, you can have a generic class as a supertype for some other type.</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MutableMap example on this slide works with two generic types, but there is an important difference between them.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is a generic type declaration that declares two type placeholders (K and V) you would need to fill when using it. </a:t>
            </a: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Map&lt;K, V&gt;</a:t>
            </a:r>
            <a:r>
              <a:rPr lang="en">
                <a:solidFill>
                  <a:schemeClr val="dk1"/>
                </a:solidFill>
                <a:latin typeface="Open Sans"/>
                <a:ea typeface="Open Sans"/>
                <a:cs typeface="Open Sans"/>
                <a:sym typeface="Open Sans"/>
              </a:rPr>
              <a:t> supertype is a generic type use that passes the type parameters of MutableMap as type arguments to fill the placeholders of the Map interface. As we mentioned before, inside a generic declaration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you can use its type parameters (K, V) as if they were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full-blown regular types.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parameter constraints are also not limited to only one per type parameter. We can have several constraints if we need the type parameter to be a subtype of several types (</a:t>
            </a:r>
            <a:r>
              <a:rPr lang="en">
                <a:solidFill>
                  <a:schemeClr val="dk1"/>
                </a:solidFill>
                <a:latin typeface="Open Sans"/>
                <a:ea typeface="Open Sans"/>
                <a:cs typeface="Open Sans"/>
                <a:sym typeface="Open Sans"/>
              </a:rPr>
              <a:t>implement</a:t>
            </a:r>
            <a:r>
              <a:rPr lang="en">
                <a:solidFill>
                  <a:schemeClr val="dk1"/>
                </a:solidFill>
                <a:latin typeface="Open Sans"/>
                <a:ea typeface="Open Sans"/>
                <a:cs typeface="Open Sans"/>
                <a:sym typeface="Open Sans"/>
              </a:rPr>
              <a:t> several classes and interfaces). In such cases they are written using a </a:t>
            </a:r>
            <a:r>
              <a:rPr lang="en">
                <a:solidFill>
                  <a:schemeClr val="dk1"/>
                </a:solidFill>
                <a:latin typeface="JetBrains Mono"/>
                <a:ea typeface="JetBrains Mono"/>
                <a:cs typeface="JetBrains Mono"/>
                <a:sym typeface="JetBrains Mono"/>
              </a:rPr>
              <a:t>where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clause after the declaration “header”.</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c309d3bc4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c309d3bc4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Sometimes you do not need any constraints whatsoever. For example, </a:t>
            </a:r>
            <a:r>
              <a:rPr lang="en">
                <a:latin typeface="Open Sans"/>
                <a:ea typeface="Open Sans"/>
                <a:cs typeface="Open Sans"/>
                <a:sym typeface="Open Sans"/>
              </a:rPr>
              <a:t>all </a:t>
            </a:r>
            <a:r>
              <a:rPr lang="en">
                <a:latin typeface="Open Sans"/>
                <a:ea typeface="Open Sans"/>
                <a:cs typeface="Open Sans"/>
                <a:sym typeface="Open Sans"/>
              </a:rPr>
              <a:t>maps have the same </a:t>
            </a:r>
            <a:r>
              <a:rPr lang="en">
                <a:latin typeface="JetBrains Mono"/>
                <a:ea typeface="JetBrains Mono"/>
                <a:cs typeface="JetBrains Mono"/>
                <a:sym typeface="JetBrains Mono"/>
              </a:rPr>
              <a:t>size:Int</a:t>
            </a:r>
            <a:r>
              <a:rPr lang="en">
                <a:latin typeface="Open Sans"/>
                <a:ea typeface="Open Sans"/>
                <a:cs typeface="Open Sans"/>
                <a:sym typeface="Open Sans"/>
              </a:rPr>
              <a:t> property, independent of their specific generic parameters.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2B2B2B"/>
                </a:solidFill>
                <a:latin typeface="Open Sans"/>
                <a:ea typeface="Open Sans"/>
                <a:cs typeface="Open Sans"/>
                <a:sym typeface="Open Sans"/>
              </a:rPr>
              <a:t>In cases where you want to work with any instance of a generic class, regardless of the type parameters,</a:t>
            </a:r>
            <a:r>
              <a:rPr lang="en">
                <a:solidFill>
                  <a:srgbClr val="2B2B2B"/>
                </a:solidFill>
                <a:latin typeface="Open Sans"/>
                <a:ea typeface="Open Sans"/>
                <a:cs typeface="Open Sans"/>
                <a:sym typeface="Open Sans"/>
              </a:rPr>
              <a:t> you can subst</a:t>
            </a:r>
            <a:r>
              <a:rPr lang="en">
                <a:latin typeface="Open Sans"/>
                <a:ea typeface="Open Sans"/>
                <a:cs typeface="Open Sans"/>
                <a:sym typeface="Open Sans"/>
              </a:rPr>
              <a:t>itute the generic parameters with stars. This is </a:t>
            </a:r>
            <a:r>
              <a:rPr lang="en">
                <a:latin typeface="Open Sans"/>
                <a:ea typeface="Open Sans"/>
                <a:cs typeface="Open Sans"/>
                <a:sym typeface="Open Sans"/>
              </a:rPr>
              <a:t>called</a:t>
            </a:r>
            <a:r>
              <a:rPr lang="en">
                <a:latin typeface="Open Sans"/>
                <a:ea typeface="Open Sans"/>
                <a:cs typeface="Open Sans"/>
                <a:sym typeface="Open Sans"/>
              </a:rPr>
              <a:t> star-projection.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Note 1: Working with methods that actually use generic parameters is almost impossible when using star-projection. For example, </a:t>
            </a:r>
            <a:r>
              <a:rPr lang="en">
                <a:latin typeface="JetBrains Mono"/>
                <a:ea typeface="JetBrains Mono"/>
                <a:cs typeface="JetBrains Mono"/>
                <a:sym typeface="JetBrains Mono"/>
              </a:rPr>
              <a:t>MutableList&lt;*&gt;</a:t>
            </a:r>
            <a:r>
              <a:rPr lang="en">
                <a:latin typeface="Open Sans"/>
                <a:ea typeface="Open Sans"/>
                <a:cs typeface="Open Sans"/>
                <a:sym typeface="Open Sans"/>
              </a:rPr>
              <a:t> will have </a:t>
            </a:r>
            <a:r>
              <a:rPr lang="en">
                <a:latin typeface="JetBrains Mono"/>
                <a:ea typeface="JetBrains Mono"/>
                <a:cs typeface="JetBrains Mono"/>
                <a:sym typeface="JetBrains Mono"/>
              </a:rPr>
              <a:t>add(element: Nothing)</a:t>
            </a:r>
            <a:r>
              <a:rPr lang="en">
                <a:latin typeface="Open Sans"/>
                <a:ea typeface="Open Sans"/>
                <a:cs typeface="Open Sans"/>
                <a:sym typeface="Open Sans"/>
              </a:rPr>
              <a:t> and </a:t>
            </a:r>
            <a:r>
              <a:rPr lang="en">
                <a:latin typeface="JetBrains Mono"/>
                <a:ea typeface="JetBrains Mono"/>
                <a:cs typeface="JetBrains Mono"/>
                <a:sym typeface="JetBrains Mono"/>
              </a:rPr>
              <a:t>get(index: Int): Any?</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latin typeface="Open Sans"/>
                <a:ea typeface="Open Sans"/>
                <a:cs typeface="Open Sans"/>
                <a:sym typeface="Open Sans"/>
              </a:rPr>
              <a:t>Note 2: For </a:t>
            </a:r>
            <a:r>
              <a:rPr lang="en">
                <a:latin typeface="Open Sans"/>
                <a:ea typeface="Open Sans"/>
                <a:cs typeface="Open Sans"/>
                <a:sym typeface="Open Sans"/>
              </a:rPr>
              <a:t>in and out</a:t>
            </a:r>
            <a:r>
              <a:rPr lang="en">
                <a:latin typeface="Open Sans"/>
                <a:ea typeface="Open Sans"/>
                <a:cs typeface="Open Sans"/>
                <a:sym typeface="Open Sans"/>
              </a:rPr>
              <a:t> projections, which we cover in later slides, star-projection works smarter:</a:t>
            </a:r>
            <a:br>
              <a:rPr lang="en">
                <a:latin typeface="Open Sans"/>
                <a:ea typeface="Open Sans"/>
                <a:cs typeface="Open Sans"/>
                <a:sym typeface="Open Sans"/>
              </a:rPr>
            </a:b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Foo&lt;out 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Foo&lt;in T&gt;</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 for reading values and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 for writing values.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More in docs</a:t>
            </a:r>
            <a:endParaRPr>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c309d3bc4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c309d3bc4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remember our discussions about object-oriented programming, when we describe inheritance, we also establish a subtyping relation between types. The class hierarchy on the slide will create the subtyping C &lt;: B &lt;: A. Additionally, all non-nullable types in Kotlin have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as their supertype and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as their subtype.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Returning to our present topic,</a:t>
            </a:r>
            <a:r>
              <a:rPr lang="en">
                <a:solidFill>
                  <a:schemeClr val="dk1"/>
                </a:solidFill>
                <a:latin typeface="Open Sans"/>
                <a:ea typeface="Open Sans"/>
                <a:cs typeface="Open Sans"/>
                <a:sym typeface="Open Sans"/>
              </a:rPr>
              <a:t> how do generics</a:t>
            </a:r>
            <a:r>
              <a:rPr lang="en">
                <a:solidFill>
                  <a:schemeClr val="dk1"/>
                </a:solidFill>
                <a:latin typeface="Open Sans"/>
                <a:ea typeface="Open Sans"/>
                <a:cs typeface="Open Sans"/>
                <a:sym typeface="Open Sans"/>
              </a:rPr>
              <a:t> change the subtyping story? In other words, how can generic types be substituted for one another?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222250" rtl="0" algn="l">
              <a:lnSpc>
                <a:spcPct val="150000"/>
              </a:lnSpc>
              <a:spcBef>
                <a:spcPts val="625"/>
              </a:spcBef>
              <a:spcAft>
                <a:spcPts val="0"/>
              </a:spcAft>
              <a:buClr>
                <a:schemeClr val="dk1"/>
              </a:buClr>
              <a:buSzPts val="1100"/>
              <a:buFont typeface="Arial"/>
              <a:buNone/>
            </a:pPr>
            <a:r>
              <a:rPr lang="en">
                <a:solidFill>
                  <a:schemeClr val="dk1"/>
                </a:solidFill>
                <a:latin typeface="Open Sans"/>
                <a:ea typeface="Open Sans"/>
                <a:cs typeface="Open Sans"/>
                <a:sym typeface="Open Sans"/>
              </a:rPr>
              <a:t>1.  </a:t>
            </a:r>
            <a:r>
              <a:rPr lang="en" u="sng">
                <a:solidFill>
                  <a:srgbClr val="FF318C"/>
                </a:solidFill>
                <a:latin typeface="Open Sans"/>
                <a:ea typeface="Open Sans"/>
                <a:cs typeface="Open Sans"/>
                <a:sym typeface="Open Sans"/>
              </a:rPr>
              <a:t>https://en.wikipedia.org/wiki/Subtyping</a:t>
            </a:r>
            <a:endParaRPr>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c309d3bc4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c309d3bc4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we improve our holder box type so that it can consume an element (via </a:t>
            </a:r>
            <a:r>
              <a:rPr lang="en">
                <a:solidFill>
                  <a:schemeClr val="dk1"/>
                </a:solidFill>
                <a:latin typeface="JetBrains Mono"/>
                <a:ea typeface="JetBrains Mono"/>
                <a:cs typeface="JetBrains Mono"/>
                <a:sym typeface="JetBrains Mono"/>
              </a:rPr>
              <a:t>push</a:t>
            </a:r>
            <a:r>
              <a:rPr lang="en">
                <a:solidFill>
                  <a:schemeClr val="dk1"/>
                </a:solidFill>
                <a:latin typeface="Open Sans"/>
                <a:ea typeface="Open Sans"/>
                <a:cs typeface="Open Sans"/>
                <a:sym typeface="Open Sans"/>
              </a:rPr>
              <a:t>), produce an element (via </a:t>
            </a:r>
            <a:r>
              <a:rPr lang="en">
                <a:solidFill>
                  <a:schemeClr val="dk1"/>
                </a:solidFill>
                <a:latin typeface="JetBrains Mono"/>
                <a:ea typeface="JetBrains Mono"/>
                <a:cs typeface="JetBrains Mono"/>
                <a:sym typeface="JetBrains Mono"/>
              </a:rPr>
              <a:t>pop</a:t>
            </a:r>
            <a:r>
              <a:rPr lang="en">
                <a:solidFill>
                  <a:schemeClr val="dk1"/>
                </a:solidFill>
                <a:latin typeface="Open Sans"/>
                <a:ea typeface="Open Sans"/>
                <a:cs typeface="Open Sans"/>
                <a:sym typeface="Open Sans"/>
              </a:rPr>
              <a:t>), and return the current number of elements inside (via </a:t>
            </a:r>
            <a:r>
              <a:rPr lang="en">
                <a:solidFill>
                  <a:schemeClr val="dk1"/>
                </a:solidFill>
                <a:latin typeface="JetBrains Mono"/>
                <a:ea typeface="JetBrains Mono"/>
                <a:cs typeface="JetBrains Mono"/>
                <a:sym typeface="JetBrains Mono"/>
              </a:rPr>
              <a:t>size</a:t>
            </a:r>
            <a:r>
              <a:rPr lang="en">
                <a:solidFill>
                  <a:schemeClr val="dk1"/>
                </a:solidFill>
                <a:latin typeface="Open Sans"/>
                <a:ea typeface="Open Sans"/>
                <a:cs typeface="Open Sans"/>
                <a:sym typeface="Open Sans"/>
              </a:rPr>
              <a:t>). How can we assign different holder boxes to each other? Can we assign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 </a:t>
            </a:r>
            <a:r>
              <a:rPr lang="en">
                <a:solidFill>
                  <a:schemeClr val="dk1"/>
                </a:solidFill>
                <a:latin typeface="JetBrains Mono"/>
                <a:ea typeface="JetBrains Mono"/>
                <a:cs typeface="JetBrains Mono"/>
                <a:sym typeface="JetBrains Mono"/>
              </a:rPr>
              <a:t>Holder&lt;String&gt;</a:t>
            </a:r>
            <a:r>
              <a:rPr lang="en">
                <a:solidFill>
                  <a:schemeClr val="dk1"/>
                </a:solidFill>
                <a:latin typeface="Open Sans"/>
                <a:ea typeface="Open Sans"/>
                <a:cs typeface="Open Sans"/>
                <a:sym typeface="Open Sans"/>
              </a:rPr>
              <a:t>? What about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Holder&lt;Number&gt;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 name="Shape 28"/>
        <p:cNvGrpSpPr/>
        <p:nvPr/>
      </p:nvGrpSpPr>
      <p:grpSpPr>
        <a:xfrm>
          <a:off x="0" y="0"/>
          <a:ext cx="0" cy="0"/>
          <a:chOff x="0" y="0"/>
          <a:chExt cx="0" cy="0"/>
        </a:xfrm>
      </p:grpSpPr>
      <p:sp>
        <p:nvSpPr>
          <p:cNvPr id="29" name="Google Shape;29;p8"/>
          <p:cNvSpPr txBox="1"/>
          <p:nvPr/>
        </p:nvSpPr>
        <p:spPr>
          <a:xfrm>
            <a:off x="89426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lt1"/>
                </a:solidFill>
                <a:latin typeface="Inter"/>
                <a:ea typeface="Inter"/>
                <a:cs typeface="Inter"/>
                <a:sym typeface="Inter"/>
              </a:rPr>
              <a:t>Generics</a:t>
            </a:r>
            <a:endParaRPr sz="4800">
              <a:solidFill>
                <a:srgbClr val="FFFFFF"/>
              </a:solidFill>
              <a:latin typeface="Inter"/>
              <a:ea typeface="Inter"/>
              <a:cs typeface="Inter"/>
              <a:sym typeface="Inter"/>
            </a:endParaRPr>
          </a:p>
        </p:txBody>
      </p:sp>
      <p:pic>
        <p:nvPicPr>
          <p:cNvPr id="30" name="Google Shape;30;p8"/>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1" name="Google Shape;31;p8"/>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2" name="Google Shape;32;p8">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33" name="Google Shape;33;p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is next?</a:t>
            </a:r>
            <a:endParaRPr/>
          </a:p>
        </p:txBody>
      </p:sp>
      <p:sp>
        <p:nvSpPr>
          <p:cNvPr id="87" name="Google Shape;87;p1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a:t>
            </a:r>
            <a:r>
              <a:rPr lang="en" sz="1100">
                <a:solidFill>
                  <a:srgbClr val="999999"/>
                </a:solidFill>
              </a:rPr>
              <a:t>consumes </a:t>
            </a:r>
            <a:r>
              <a:rPr lang="en" sz="1100">
                <a:solidFill>
                  <a:srgbClr val="999999"/>
                </a:solidFill>
              </a:rPr>
              <a:t>an element</a:t>
            </a:r>
            <a:endParaRPr sz="1100">
              <a:solidFill>
                <a:srgbClr val="999999"/>
              </a:solidFill>
            </a:endParaRPr>
          </a:p>
          <a:p>
            <a:pPr indent="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pop(): T </a:t>
            </a:r>
            <a:r>
              <a:rPr lang="en" sz="1100">
                <a:solidFill>
                  <a:srgbClr val="999999"/>
                </a:solidFill>
              </a:rPr>
              <a:t>// produces an element</a:t>
            </a:r>
            <a:endParaRPr sz="1100">
              <a:solidFill>
                <a:srgbClr val="999999"/>
              </a:solidFill>
            </a:endParaRPr>
          </a:p>
          <a:p>
            <a:pPr indent="45720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size(): Int </a:t>
            </a:r>
            <a:r>
              <a:rPr lang="en" sz="1100">
                <a:solidFill>
                  <a:srgbClr val="999999"/>
                </a:solidFill>
              </a:rPr>
              <a:t>// does not interact with T</a:t>
            </a:r>
            <a:endParaRPr sz="1100">
              <a:solidFill>
                <a:srgbClr val="999999"/>
              </a:solidFill>
            </a:endParaRPr>
          </a:p>
          <a:p>
            <a:pPr indent="0" lvl="0" marL="0" rtl="0" algn="l">
              <a:lnSpc>
                <a:spcPct val="115000"/>
              </a:lnSpc>
              <a:spcBef>
                <a:spcPts val="0"/>
              </a:spcBef>
              <a:spcAft>
                <a:spcPts val="0"/>
              </a:spcAft>
              <a:buNone/>
            </a:pPr>
            <a:r>
              <a:rPr lang="en" sz="1100">
                <a:solidFill>
                  <a:srgbClr val="37474F"/>
                </a:solidFill>
              </a:rPr>
              <a:t>}</a:t>
            </a:r>
            <a:br>
              <a:rPr lang="en" sz="1100">
                <a:latin typeface="Open Sans Medium"/>
                <a:ea typeface="Open Sans Medium"/>
                <a:cs typeface="Open Sans Medium"/>
                <a:sym typeface="Open Sans Medium"/>
              </a:rPr>
            </a:br>
            <a:endParaRPr sz="1100">
              <a:latin typeface="Open Sans Medium"/>
              <a:ea typeface="Open Sans Medium"/>
              <a:cs typeface="Open Sans Medium"/>
              <a:sym typeface="Open Sans Medium"/>
            </a:endParaRPr>
          </a:p>
          <a:p>
            <a:pPr indent="0" lvl="0" marL="0" rtl="0" algn="l">
              <a:lnSpc>
                <a:spcPct val="115000"/>
              </a:lnSpc>
              <a:spcBef>
                <a:spcPts val="0"/>
              </a:spcBef>
              <a:spcAft>
                <a:spcPts val="0"/>
              </a:spcAft>
              <a:buNone/>
            </a:pPr>
            <a:r>
              <a:rPr lang="en" sz="1400">
                <a:latin typeface="Open Sans"/>
                <a:ea typeface="Open Sans"/>
                <a:cs typeface="Open Sans"/>
                <a:sym typeface="Open Sans"/>
              </a:rPr>
              <a:t>In Kotlin there are type projections:</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G&lt;T&gt; </a:t>
            </a:r>
            <a:r>
              <a:rPr lang="en" sz="1100">
                <a:solidFill>
                  <a:srgbClr val="999999"/>
                </a:solidFill>
              </a:rPr>
              <a:t>// invariant, can consume and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in</a:t>
            </a:r>
            <a:r>
              <a:rPr lang="en" sz="1100">
                <a:solidFill>
                  <a:srgbClr val="37474F"/>
                </a:solidFill>
              </a:rPr>
              <a:t> T&gt; </a:t>
            </a:r>
            <a:r>
              <a:rPr lang="en" sz="1100">
                <a:solidFill>
                  <a:srgbClr val="999999"/>
                </a:solidFill>
              </a:rPr>
              <a:t>// contravariant, can </a:t>
            </a:r>
            <a:r>
              <a:rPr b="1" lang="en" sz="1100">
                <a:solidFill>
                  <a:srgbClr val="999999"/>
                </a:solidFill>
              </a:rPr>
              <a:t>only</a:t>
            </a:r>
            <a:r>
              <a:rPr lang="en" sz="1100">
                <a:solidFill>
                  <a:srgbClr val="999999"/>
                </a:solidFill>
              </a:rPr>
              <a:t> consume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out</a:t>
            </a:r>
            <a:r>
              <a:rPr lang="en" sz="1100">
                <a:solidFill>
                  <a:srgbClr val="37474F"/>
                </a:solidFill>
              </a:rPr>
              <a:t> T&gt; </a:t>
            </a:r>
            <a:r>
              <a:rPr lang="en" sz="1100">
                <a:solidFill>
                  <a:srgbClr val="999999"/>
                </a:solidFill>
              </a:rPr>
              <a:t>// covariant, can </a:t>
            </a:r>
            <a:r>
              <a:rPr b="1" lang="en" sz="1100">
                <a:solidFill>
                  <a:srgbClr val="999999"/>
                </a:solidFill>
              </a:rPr>
              <a:t>only</a:t>
            </a:r>
            <a:r>
              <a:rPr lang="en" sz="1100">
                <a:solidFill>
                  <a:srgbClr val="999999"/>
                </a:solidFill>
              </a:rPr>
              <a:t>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G&lt;*&gt; </a:t>
            </a:r>
            <a:r>
              <a:rPr lang="en" sz="1100">
                <a:solidFill>
                  <a:srgbClr val="999999"/>
                </a:solidFill>
              </a:rPr>
              <a:t>// star-projection, does not interact with T</a:t>
            </a:r>
            <a:endParaRPr sz="1100">
              <a:solidFill>
                <a:srgbClr val="999999"/>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93" name="Google Shape;93;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G&lt;T&gt; </a:t>
            </a:r>
            <a:r>
              <a:rPr lang="en" sz="1300">
                <a:solidFill>
                  <a:srgbClr val="999999"/>
                </a:solidFill>
              </a:rPr>
              <a:t>// invariant, can consume and produce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a:t>
            </a:r>
            <a:r>
              <a:rPr lang="en" sz="1300">
                <a:solidFill>
                  <a:srgbClr val="999999"/>
                </a:solidFill>
              </a:rPr>
              <a:t>// </a:t>
            </a:r>
            <a:r>
              <a:rPr lang="en" sz="1300">
                <a:solidFill>
                  <a:srgbClr val="999999"/>
                </a:solidFill>
              </a:rPr>
              <a:t>consumes </a:t>
            </a:r>
            <a:r>
              <a:rPr lang="en" sz="1300">
                <a:solidFill>
                  <a:srgbClr val="999999"/>
                </a:solidFill>
              </a:rPr>
              <a:t>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Several examples</a:t>
            </a:r>
            <a:endParaRPr/>
          </a:p>
        </p:txBody>
      </p:sp>
      <p:sp>
        <p:nvSpPr>
          <p:cNvPr id="99" name="Google Shape;99;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in</a:t>
            </a:r>
            <a:r>
              <a:rPr lang="en" sz="1300">
                <a:solidFill>
                  <a:srgbClr val="37474F"/>
                </a:solidFill>
              </a:rPr>
              <a:t> T&gt; </a:t>
            </a:r>
            <a:r>
              <a:rPr lang="en" sz="1300">
                <a:solidFill>
                  <a:srgbClr val="999999"/>
                </a:solidFill>
              </a:rPr>
              <a:t>// contravariant, can </a:t>
            </a:r>
            <a:r>
              <a:rPr b="1" lang="en" sz="1300">
                <a:solidFill>
                  <a:srgbClr val="999999"/>
                </a:solidFill>
              </a:rPr>
              <a:t>only</a:t>
            </a:r>
            <a:r>
              <a:rPr lang="en" sz="1300">
                <a:solidFill>
                  <a:srgbClr val="999999"/>
                </a:solidFill>
              </a:rPr>
              <a:t> consume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in</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990000"/>
                </a:solidFill>
              </a:rPr>
              <a:t>ERROR: [TYPE_VARIANCE_CONFLICT_ERROR] Type parameter T is declared as 'in' but occurs in 'out' position in type T</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105" name="Google Shape;105;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out</a:t>
            </a:r>
            <a:r>
              <a:rPr lang="en" sz="1300">
                <a:solidFill>
                  <a:srgbClr val="37474F"/>
                </a:solidFill>
              </a:rPr>
              <a:t> T&gt; </a:t>
            </a:r>
            <a:r>
              <a:rPr lang="en" sz="1300">
                <a:solidFill>
                  <a:srgbClr val="999999"/>
                </a:solidFill>
              </a:rPr>
              <a:t>// covariant, can </a:t>
            </a:r>
            <a:r>
              <a:rPr b="1" lang="en" sz="1300">
                <a:solidFill>
                  <a:srgbClr val="999999"/>
                </a:solidFill>
              </a:rPr>
              <a:t>only</a:t>
            </a:r>
            <a:r>
              <a:rPr lang="en" sz="1300">
                <a:solidFill>
                  <a:srgbClr val="999999"/>
                </a:solidFill>
              </a:rPr>
              <a:t> produce elements</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out</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990000"/>
                </a:solidFill>
              </a:rPr>
              <a:t>ERROR: [TYPE_VARIANCE_CONFLICT_ERROR] Type parameter T is declared as 'out' but occurs in 'in' position in type T</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Several examples</a:t>
            </a:r>
            <a:endParaRPr/>
          </a:p>
        </p:txBody>
      </p:sp>
      <p:sp>
        <p:nvSpPr>
          <p:cNvPr id="111" name="Google Shape;111;p2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consumes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pop(): T </a:t>
            </a:r>
            <a:r>
              <a:rPr lang="en" sz="1100">
                <a:solidFill>
                  <a:srgbClr val="999999"/>
                </a:solidFill>
              </a:rPr>
              <a:t>// produces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size(): Int </a:t>
            </a:r>
            <a:r>
              <a:rPr lang="en" sz="1100">
                <a:solidFill>
                  <a:srgbClr val="999999"/>
                </a:solidFill>
              </a:rPr>
              <a:t>// does not interact with T: </a:t>
            </a:r>
            <a:r>
              <a:rPr lang="en" sz="1100">
                <a:solidFill>
                  <a:srgbClr val="38761D"/>
                </a:solidFill>
              </a:rPr>
              <a:t>OK</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foo1(holder: Holder&lt;T&gt;,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38761D"/>
                </a:solidFill>
              </a:rPr>
              <a:t>OK</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foo2(holder: Holder&lt;*&gt;,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990000"/>
                </a:solidFill>
              </a:rPr>
              <a:t>ERROR</a:t>
            </a:r>
            <a:r>
              <a:rPr lang="en" sz="1100">
                <a:solidFill>
                  <a:srgbClr val="999999"/>
                </a:solidFill>
              </a:rPr>
              <a:t>: [TYPE_MISMATCH] Type mismatch. Required: Nothing. Found: T</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112" name="Google Shape;112;p21"/>
          <p:cNvSpPr txBox="1"/>
          <p:nvPr/>
        </p:nvSpPr>
        <p:spPr>
          <a:xfrm>
            <a:off x="4136200" y="2843784"/>
            <a:ext cx="4222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fun</a:t>
            </a:r>
            <a:r>
              <a:rPr i="0" lang="en" sz="1100" u="none" cap="none" strike="noStrike">
                <a:solidFill>
                  <a:srgbClr val="37474F"/>
                </a:solidFill>
                <a:latin typeface="JetBrains Mono"/>
                <a:ea typeface="JetBrains Mono"/>
                <a:cs typeface="JetBrains Mono"/>
                <a:sym typeface="JetBrains Mono"/>
              </a:rPr>
              <a:t> foo1(holder: Holder&lt;Any&gt;, t: Any) {</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	holder.</a:t>
            </a:r>
            <a:r>
              <a:rPr lang="en" sz="1100">
                <a:solidFill>
                  <a:srgbClr val="37474F"/>
                </a:solidFill>
                <a:latin typeface="JetBrains Mono"/>
                <a:ea typeface="JetBrains Mono"/>
                <a:cs typeface="JetBrains Mono"/>
                <a:sym typeface="JetBrains Mono"/>
              </a:rPr>
              <a:t>push</a:t>
            </a:r>
            <a:r>
              <a:rPr i="0" lang="en" sz="1100" u="none" cap="none" strike="noStrike">
                <a:solidFill>
                  <a:srgbClr val="37474F"/>
                </a:solidFill>
                <a:latin typeface="JetBrains Mono"/>
                <a:ea typeface="JetBrains Mono"/>
                <a:cs typeface="JetBrains Mono"/>
                <a:sym typeface="JetBrains Mono"/>
              </a:rPr>
              <a:t>(t) </a:t>
            </a:r>
            <a:r>
              <a:rPr i="0" lang="en" sz="1100" u="none" cap="none" strike="noStrike">
                <a:solidFill>
                  <a:srgbClr val="999999"/>
                </a:solidFill>
                <a:latin typeface="JetBrains Mono"/>
                <a:ea typeface="JetBrains Mono"/>
                <a:cs typeface="JetBrains Mono"/>
                <a:sym typeface="JetBrains Mono"/>
              </a:rPr>
              <a:t>// </a:t>
            </a:r>
            <a:r>
              <a:rPr i="0" lang="en" sz="1100" u="none" cap="none" strike="noStrike">
                <a:solidFill>
                  <a:srgbClr val="38761D"/>
                </a:solidFill>
                <a:latin typeface="JetBrains Mono"/>
                <a:ea typeface="JetBrains Mono"/>
                <a:cs typeface="JetBrains Mono"/>
                <a:sym typeface="JetBrains Mono"/>
              </a:rPr>
              <a:t>OK</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18" name="Google Shape;118;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Holder&lt;Nothing&gt; </a:t>
            </a:r>
            <a:r>
              <a:rPr lang="en" sz="1100">
                <a:solidFill>
                  <a:srgbClr val="990000"/>
                </a:solidFill>
              </a:rPr>
              <a:t>???</a:t>
            </a:r>
            <a:r>
              <a:rPr lang="en" sz="1100">
                <a:solidFill>
                  <a:srgbClr val="37474F"/>
                </a:solidFill>
              </a:rPr>
              <a:t> Holder&lt;C&gt; </a:t>
            </a:r>
            <a:r>
              <a:rPr lang="en" sz="1100">
                <a:solidFill>
                  <a:srgbClr val="990000"/>
                </a:solidFill>
              </a:rPr>
              <a:t>???</a:t>
            </a:r>
            <a:r>
              <a:rPr lang="en" sz="1100">
                <a:solidFill>
                  <a:srgbClr val="37474F"/>
                </a:solidFill>
              </a:rPr>
              <a:t> Holder&lt;B&gt; </a:t>
            </a:r>
            <a:r>
              <a:rPr lang="en" sz="1100">
                <a:solidFill>
                  <a:srgbClr val="990000"/>
                </a:solidFill>
              </a:rPr>
              <a:t>???</a:t>
            </a:r>
            <a:r>
              <a:rPr lang="en" sz="1100">
                <a:solidFill>
                  <a:srgbClr val="37474F"/>
                </a:solidFill>
              </a:rPr>
              <a:t> Holder&lt;A&gt; </a:t>
            </a:r>
            <a:r>
              <a:rPr lang="en" sz="1100">
                <a:solidFill>
                  <a:srgbClr val="990000"/>
                </a:solidFill>
              </a:rPr>
              <a:t>???</a:t>
            </a:r>
            <a:r>
              <a:rPr lang="en" sz="1100">
                <a:solidFill>
                  <a:srgbClr val="37474F"/>
                </a:solidFill>
              </a:rPr>
              <a:t> Holder&lt;Any&gt;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24" name="Google Shape;124;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Generics are invariant!!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c: C = 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 = c </a:t>
            </a:r>
            <a:r>
              <a:rPr lang="en" sz="1100">
                <a:solidFill>
                  <a:srgbClr val="999999"/>
                </a:solidFill>
              </a:rPr>
              <a:t>// C &lt;: B, </a:t>
            </a:r>
            <a:r>
              <a:rPr lang="en" sz="1100">
                <a:solidFill>
                  <a:srgbClr val="38761D"/>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25" name="Google Shape;125;p23"/>
          <p:cNvSpPr txBox="1"/>
          <p:nvPr/>
        </p:nvSpPr>
        <p:spPr>
          <a:xfrm>
            <a:off x="3543875" y="3115056"/>
            <a:ext cx="51555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holderC: Holder&lt;C&gt; = Holder(C())</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holderB: Holder&lt;B&gt; = holderC </a:t>
            </a:r>
            <a:r>
              <a:rPr b="0" i="0" lang="en" sz="1100" u="none" cap="none" strike="noStrike">
                <a:solidFill>
                  <a:srgbClr val="999999"/>
                </a:solidFill>
                <a:latin typeface="JetBrains Mono"/>
                <a:ea typeface="JetBrains Mono"/>
                <a:cs typeface="JetBrains Mono"/>
                <a:sym typeface="JetBrains Mono"/>
              </a:rPr>
              <a:t>// </a:t>
            </a:r>
            <a:r>
              <a:rPr b="0" i="0" lang="en" sz="1100" u="none" cap="none" strike="noStrike">
                <a:solidFill>
                  <a:srgbClr val="990000"/>
                </a:solidFill>
                <a:latin typeface="JetBrains Mono"/>
                <a:ea typeface="JetBrains Mono"/>
                <a:cs typeface="JetBrains Mono"/>
                <a:sym typeface="JetBrains Mono"/>
              </a:rPr>
              <a:t>ERROR: Type mismatch. Required: Holder&lt;B&gt;. Found: Holder&lt;C&gt;.</a:t>
            </a:r>
            <a:endParaRPr b="0" i="0" sz="1100" u="none" cap="none" strike="noStrike">
              <a:solidFill>
                <a:srgbClr val="990000"/>
              </a:solidFill>
              <a:latin typeface="Arial"/>
              <a:ea typeface="Arial"/>
              <a:cs typeface="Arial"/>
              <a:sym typeface="Arial"/>
            </a:endParaRPr>
          </a:p>
        </p:txBody>
      </p:sp>
      <p:sp>
        <p:nvSpPr>
          <p:cNvPr id="126" name="Google Shape;126;p23"/>
          <p:cNvSpPr txBox="1"/>
          <p:nvPr/>
        </p:nvSpPr>
        <p:spPr>
          <a:xfrm>
            <a:off x="2906300" y="3289875"/>
            <a:ext cx="42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2"/>
                </a:solidFill>
                <a:latin typeface="Open Sans"/>
                <a:ea typeface="Open Sans"/>
                <a:cs typeface="Open Sans"/>
                <a:sym typeface="Open Sans"/>
              </a:rPr>
              <a:t>VS</a:t>
            </a:r>
            <a:endParaRPr b="1" i="0" sz="1400" u="none" cap="none" strike="noStrike">
              <a:solidFill>
                <a:srgbClr val="000000"/>
              </a:solidFill>
              <a:latin typeface="Open Sans"/>
              <a:ea typeface="Open Sans"/>
              <a:cs typeface="Open Sans"/>
              <a:sym typeface="Open Sans"/>
            </a:endParaRPr>
          </a:p>
        </p:txBody>
      </p:sp>
      <p:cxnSp>
        <p:nvCxnSpPr>
          <p:cNvPr id="127" name="Google Shape;127;p23"/>
          <p:cNvCxnSpPr/>
          <p:nvPr/>
        </p:nvCxnSpPr>
        <p:spPr>
          <a:xfrm flipH="1" rot="10800000">
            <a:off x="169164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8" name="Google Shape;128;p23"/>
          <p:cNvCxnSpPr/>
          <p:nvPr/>
        </p:nvCxnSpPr>
        <p:spPr>
          <a:xfrm flipH="1" rot="10800000">
            <a:off x="286032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9" name="Google Shape;129;p23"/>
          <p:cNvCxnSpPr/>
          <p:nvPr/>
        </p:nvCxnSpPr>
        <p:spPr>
          <a:xfrm flipH="1" rot="10800000">
            <a:off x="4019711"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30" name="Google Shape;130;p23"/>
          <p:cNvCxnSpPr/>
          <p:nvPr/>
        </p:nvCxnSpPr>
        <p:spPr>
          <a:xfrm flipH="1" rot="10800000">
            <a:off x="5206969" y="264012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36" name="Google Shape;136;p2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holderC: Holder&lt;C&gt; = Holder(C())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 </a:t>
            </a:r>
            <a:r>
              <a:rPr lang="en" sz="1100">
                <a:solidFill>
                  <a:srgbClr val="999999"/>
                </a:solidFill>
              </a:rPr>
              <a:t>//</a:t>
            </a:r>
            <a:r>
              <a:rPr lang="en" sz="1100">
                <a:solidFill>
                  <a:srgbClr val="990000"/>
                </a:solidFill>
              </a:rPr>
              <a:t>ERROR: Type mismatch. Required: Holder&lt;B&gt;. Found: Holder&lt;C&gt;.</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b="1" lang="en" sz="1100">
                <a:solidFill>
                  <a:srgbClr val="37474F"/>
                </a:solidFill>
                <a:latin typeface="Open Sans"/>
                <a:ea typeface="Open Sans"/>
                <a:cs typeface="Open Sans"/>
                <a:sym typeface="Open Sans"/>
              </a:rPr>
              <a:t>BUT</a:t>
            </a:r>
            <a:endParaRPr b="1" sz="11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a:t>
            </a:r>
            <a:r>
              <a:rPr lang="en" sz="1100">
                <a:solidFill>
                  <a:srgbClr val="999999"/>
                </a:solidFill>
              </a:rPr>
              <a:t> // </a:t>
            </a:r>
            <a:r>
              <a:rPr lang="en" sz="1100">
                <a:solidFill>
                  <a:srgbClr val="38761D"/>
                </a:solidFill>
              </a:rPr>
              <a:t>OK, because of casting</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42" name="Google Shape;142;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C53929"/>
                </a:solidFill>
              </a:rPr>
              <a:t>ERROR: Type mismatch. Required: Holder&lt;A&gt;. Found: Holder&lt;B&gt;.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C53929"/>
                </a:solidFill>
              </a:rPr>
              <a:t>ERROR: Type mismatch. Required: Holder&lt;B&gt;. Found: Holder&lt;A&gt;.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A9B7C6"/>
              </a:solidFill>
              <a:highlight>
                <a:srgbClr val="2B2B2B"/>
              </a:highlight>
            </a:endParaRPr>
          </a:p>
          <a:p>
            <a:pPr indent="0" lvl="0" marL="0" rtl="0" algn="l">
              <a:lnSpc>
                <a:spcPct val="115000"/>
              </a:lnSpc>
              <a:spcBef>
                <a:spcPts val="0"/>
              </a:spcBef>
              <a:spcAft>
                <a:spcPts val="0"/>
              </a:spcAft>
              <a:buNone/>
            </a:pPr>
            <a:r>
              <a:t/>
            </a:r>
            <a:endParaRPr sz="1100"/>
          </a:p>
        </p:txBody>
      </p:sp>
      <p:cxnSp>
        <p:nvCxnSpPr>
          <p:cNvPr id="143" name="Google Shape;143;p25"/>
          <p:cNvCxnSpPr/>
          <p:nvPr/>
        </p:nvCxnSpPr>
        <p:spPr>
          <a:xfrm flipH="1" rot="10800000">
            <a:off x="169164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4" name="Google Shape;144;p25"/>
          <p:cNvCxnSpPr/>
          <p:nvPr/>
        </p:nvCxnSpPr>
        <p:spPr>
          <a:xfrm flipH="1" rot="10800000">
            <a:off x="286032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5" name="Google Shape;145;p25"/>
          <p:cNvCxnSpPr/>
          <p:nvPr/>
        </p:nvCxnSpPr>
        <p:spPr>
          <a:xfrm flipH="1" rot="10800000">
            <a:off x="4019711"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6" name="Google Shape;146;p25"/>
          <p:cNvCxnSpPr/>
          <p:nvPr/>
        </p:nvCxnSpPr>
        <p:spPr>
          <a:xfrm flipH="1" rot="10800000">
            <a:off x="5206969" y="282704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in</a:t>
            </a:r>
            <a:endParaRPr b="0"/>
          </a:p>
        </p:txBody>
      </p:sp>
      <p:sp>
        <p:nvSpPr>
          <p:cNvPr id="152" name="Google Shape;152;p2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008000"/>
                </a:solidFill>
              </a:rPr>
              <a:t>OK</a:t>
            </a:r>
            <a:endParaRPr sz="1100">
              <a:latin typeface="Open Sans"/>
              <a:ea typeface="Open Sans"/>
              <a:cs typeface="Open Sans"/>
              <a:sym typeface="Open Sans"/>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accept</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push()</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contravariance:</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rgbClr val="37474F"/>
                </a:solidFill>
              </a:rPr>
              <a:t>Nothing &lt;: C &lt;: B &lt;: A &lt;: Any</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Holder&lt;Nothing&gt; :&gt; Holder&lt;C&gt; :&gt; Holder&lt;B&gt; :&gt; Holder&lt;A&gt; :&gt; Holder&lt;Any&gt;</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Why?</a:t>
            </a:r>
            <a:endParaRPr/>
          </a:p>
        </p:txBody>
      </p:sp>
      <p:sp>
        <p:nvSpPr>
          <p:cNvPr id="39" name="Google Shape;39;p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CollectionOfInts)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C53929"/>
                </a:solidFill>
              </a:rPr>
              <a:t>NOT OK</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CollectionOfDoubles) { ... } // overload </a:t>
            </a:r>
            <a:r>
              <a:rPr lang="en">
                <a:solidFill>
                  <a:srgbClr val="37474F"/>
                </a:solidFill>
              </a:rPr>
              <a:t>(we’ll get back to this a bit later)</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4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Kotlin </a:t>
            </a:r>
            <a:r>
              <a:rPr lang="en" sz="1400">
                <a:solidFill>
                  <a:srgbClr val="37474F"/>
                </a:solidFill>
                <a:latin typeface="Open Sans"/>
                <a:ea typeface="Open Sans"/>
                <a:cs typeface="Open Sans"/>
                <a:sym typeface="Open Sans"/>
              </a:rPr>
              <a:t>Number</a:t>
            </a:r>
            <a:r>
              <a:rPr lang="en" sz="1400">
                <a:latin typeface="Open Sans"/>
                <a:ea typeface="Open Sans"/>
                <a:cs typeface="Open Sans"/>
                <a:sym typeface="Open Sans"/>
              </a:rPr>
              <a:t> </a:t>
            </a:r>
            <a:r>
              <a:rPr lang="en" sz="1400">
                <a:latin typeface="Open Sans"/>
                <a:ea typeface="Open Sans"/>
                <a:cs typeface="Open Sans"/>
                <a:sym typeface="Open Sans"/>
              </a:rPr>
              <a:t>inheritors: </a:t>
            </a:r>
            <a:r>
              <a:rPr lang="en" sz="1400">
                <a:solidFill>
                  <a:srgbClr val="37474F"/>
                </a:solidFill>
                <a:latin typeface="Open Sans"/>
                <a:ea typeface="Open Sans"/>
                <a:cs typeface="Open Sans"/>
                <a:sym typeface="Open Sans"/>
              </a:rPr>
              <a:t>Int, Double, Byte, Float, Long, Short</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 we need 4 more implementations of </a:t>
            </a:r>
            <a:r>
              <a:rPr lang="en" sz="1400">
                <a:latin typeface="Open Sans"/>
                <a:ea typeface="Open Sans"/>
                <a:cs typeface="Open Sans"/>
                <a:sym typeface="Open Sans"/>
              </a:rPr>
              <a:t>quickSort</a:t>
            </a:r>
            <a:r>
              <a:rPr lang="en" sz="1400">
                <a:latin typeface="Open Sans"/>
                <a:ea typeface="Open Sans"/>
                <a:cs typeface="Open Sans"/>
                <a:sym typeface="Open Sans"/>
              </a:rPr>
              <a:t>?</a:t>
            </a:r>
            <a:endParaRPr sz="1400">
              <a:solidFill>
                <a:srgbClr val="3F51B5"/>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008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out</a:t>
            </a:r>
            <a:endParaRPr b="0"/>
          </a:p>
        </p:txBody>
      </p:sp>
      <p:sp>
        <p:nvSpPr>
          <p:cNvPr id="158" name="Google Shape;158;p2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return</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pop()</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covariance:</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Nothing &lt;: C &lt;: B &lt;: A &lt;: Any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&lt;: Holder&lt;C&gt; &lt;: Holder&lt;B&gt; &lt;: Holder&lt;A&gt; &lt;: Holder&lt;Any&gt;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projections</a:t>
            </a:r>
            <a:endParaRPr/>
          </a:p>
        </p:txBody>
      </p:sp>
      <p:sp>
        <p:nvSpPr>
          <p:cNvPr id="164" name="Google Shape;164;p2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oldValue = push(other.pop())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other.push(oldValue) // </a:t>
            </a:r>
            <a:r>
              <a:rPr lang="en" sz="1100">
                <a:solidFill>
                  <a:srgbClr val="C53929"/>
                </a:solidFill>
              </a:rPr>
              <a:t>ERROR:</a:t>
            </a:r>
            <a:r>
              <a:rPr lang="en" sz="1100">
                <a:solidFill>
                  <a:srgbClr val="37474F"/>
                </a:solidFill>
              </a:rPr>
              <a:t> </a:t>
            </a:r>
            <a:r>
              <a:rPr lang="en" sz="1100">
                <a:solidFill>
                  <a:srgbClr val="C53929"/>
                </a:solidFill>
              </a:rPr>
              <a:t>Type mismatch. Required: Nothing?. Found: 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otherValue = other.push(pop())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push(otherValue) // </a:t>
            </a:r>
            <a:r>
              <a:rPr lang="en" sz="1100">
                <a:solidFill>
                  <a:srgbClr val="C53929"/>
                </a:solidFill>
              </a:rPr>
              <a:t>ERROR:</a:t>
            </a:r>
            <a:r>
              <a:rPr lang="en" sz="1100">
                <a:solidFill>
                  <a:srgbClr val="37474F"/>
                </a:solidFill>
              </a:rPr>
              <a:t> </a:t>
            </a:r>
            <a:r>
              <a:rPr lang="en" sz="1100">
                <a:solidFill>
                  <a:srgbClr val="C53929"/>
                </a:solidFill>
              </a:rPr>
              <a:t>Type mismatch. Required: T?. Found: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out</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returns something that can be cast to </a:t>
            </a:r>
            <a:r>
              <a:rPr lang="en" sz="1400">
                <a:solidFill>
                  <a:srgbClr val="6897BB"/>
                </a:solidFill>
              </a:rPr>
              <a:t>T </a:t>
            </a:r>
            <a:r>
              <a:rPr lang="en" sz="1400">
                <a:latin typeface="Open Sans"/>
                <a:ea typeface="Open Sans"/>
                <a:cs typeface="Open Sans"/>
                <a:sym typeface="Open Sans"/>
              </a:rPr>
              <a:t>and accepts literally </a:t>
            </a:r>
            <a:r>
              <a:rPr lang="en" sz="1400">
                <a:solidFill>
                  <a:srgbClr val="37474F"/>
                </a:solidFill>
              </a:rPr>
              <a:t>Nothing</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3F51B5"/>
                </a:solidFill>
              </a:rPr>
              <a:t>in</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accepts something that can be cast to </a:t>
            </a:r>
            <a:r>
              <a:rPr lang="en" sz="1400">
                <a:solidFill>
                  <a:srgbClr val="6897BB"/>
                </a:solidFill>
              </a:rPr>
              <a:t>T </a:t>
            </a:r>
            <a:r>
              <a:rPr lang="en" sz="1400">
                <a:latin typeface="Open Sans"/>
                <a:ea typeface="Open Sans"/>
                <a:cs typeface="Open Sans"/>
                <a:sym typeface="Open Sans"/>
              </a:rPr>
              <a:t>and returns </a:t>
            </a:r>
            <a:r>
              <a:rPr lang="en" sz="1400">
                <a:latin typeface="Open Sans"/>
                <a:ea typeface="Open Sans"/>
                <a:cs typeface="Open Sans"/>
                <a:sym typeface="Open Sans"/>
              </a:rPr>
              <a:t>a </a:t>
            </a:r>
            <a:r>
              <a:rPr lang="en" sz="1400">
                <a:latin typeface="Open Sans"/>
                <a:ea typeface="Open Sans"/>
                <a:cs typeface="Open Sans"/>
                <a:sym typeface="Open Sans"/>
              </a:rPr>
              <a:t>meaningless </a:t>
            </a:r>
            <a:r>
              <a:rPr lang="en" sz="1400">
                <a:solidFill>
                  <a:srgbClr val="37474F"/>
                </a:solidFill>
              </a:rPr>
              <a:t>Any?</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Type erasure</a:t>
            </a:r>
            <a:endParaRPr/>
          </a:p>
        </p:txBody>
      </p:sp>
      <p:sp>
        <p:nvSpPr>
          <p:cNvPr id="170" name="Google Shape;170;p2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At runtime, the instances of generic types do not hold any information about their actual type arguments. The type information is said to be erased. The same byte-code is used in all usages of the g</a:t>
            </a:r>
            <a:r>
              <a:rPr lang="en" sz="1400">
                <a:latin typeface="Open Sans"/>
                <a:ea typeface="Open Sans"/>
                <a:cs typeface="Open Sans"/>
                <a:sym typeface="Open Sans"/>
              </a:rPr>
              <a:t>eneric </a:t>
            </a:r>
            <a:r>
              <a:rPr lang="en" sz="1400">
                <a:latin typeface="Open Sans"/>
                <a:ea typeface="Open Sans"/>
                <a:cs typeface="Open Sans"/>
                <a:sym typeface="Open Sans"/>
              </a:rPr>
              <a:t>as opposed to C++, where each template is compiled separately for each type parameter provided.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K</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V</a:t>
            </a:r>
            <a:r>
              <a:rPr lang="en" sz="1400">
                <a:solidFill>
                  <a:srgbClr val="37474F"/>
                </a:solidFill>
                <a:latin typeface="JetBrains Mono"/>
                <a:ea typeface="JetBrains Mono"/>
                <a:cs typeface="JetBrains Mono"/>
                <a:sym typeface="JetBrains Mono"/>
              </a:rPr>
              <a:t>&gt; </a:t>
            </a:r>
            <a:r>
              <a:rPr lang="en" sz="1400"/>
              <a:t>becomes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solidFill>
                  <a:srgbClr val="37474F"/>
                </a:solidFill>
                <a:latin typeface="JetBrains Mono"/>
                <a:ea typeface="JetBrains Mono"/>
                <a:cs typeface="JetBrains Mono"/>
                <a:sym typeface="JetBrains Mono"/>
              </a:rPr>
              <a:t> </a:t>
            </a:r>
            <a:r>
              <a:rPr lang="en" sz="1400"/>
              <a:t>in the runtime</a:t>
            </a:r>
            <a:r>
              <a:rPr b="1" lang="en" sz="1400"/>
              <a:t>*</a:t>
            </a:r>
            <a:r>
              <a:rPr lang="en" sz="1400"/>
              <a:t>.</a:t>
            </a:r>
            <a:endParaRPr sz="1400"/>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Pilot&lt;</a:t>
            </a:r>
            <a:r>
              <a:rPr lang="en" sz="1400">
                <a:solidFill>
                  <a:srgbClr val="6897BB"/>
                </a:solidFill>
                <a:latin typeface="JetBrains Mono"/>
                <a:ea typeface="JetBrains Mono"/>
                <a:cs typeface="JetBrains Mono"/>
                <a:sym typeface="JetBrains Mono"/>
              </a:rPr>
              <a:t>T </a:t>
            </a:r>
            <a:r>
              <a:rPr lang="en" sz="1400">
                <a:solidFill>
                  <a:srgbClr val="37474F"/>
                </a:solidFill>
                <a:latin typeface="JetBrains Mono"/>
                <a:ea typeface="JetBrains Mono"/>
                <a:cs typeface="JetBrains Mono"/>
                <a:sym typeface="JetBrains Mono"/>
              </a:rPr>
              <a:t>: Movable&gt; </a:t>
            </a:r>
            <a:r>
              <a:rPr lang="en" sz="1400"/>
              <a:t>becomes </a:t>
            </a:r>
            <a:r>
              <a:rPr lang="en" sz="1400">
                <a:solidFill>
                  <a:srgbClr val="37474F"/>
                </a:solidFill>
                <a:latin typeface="JetBrains Mono"/>
                <a:ea typeface="JetBrains Mono"/>
                <a:cs typeface="JetBrains Mono"/>
                <a:sym typeface="JetBrains Mono"/>
              </a:rPr>
              <a:t>Pilot&lt;Movable&gt;</a:t>
            </a:r>
            <a:r>
              <a:rPr lang="en" sz="1400"/>
              <a:t>.</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a:t>
            </a:r>
            <a:r>
              <a:rPr lang="en" sz="1400">
                <a:latin typeface="Open Sans"/>
                <a:ea typeface="Open Sans"/>
                <a:cs typeface="Open Sans"/>
                <a:sym typeface="Open Sans"/>
              </a:rPr>
              <a:t> Actually, in the </a:t>
            </a:r>
            <a:r>
              <a:rPr b="1" lang="en" sz="1400">
                <a:latin typeface="Open Sans"/>
                <a:ea typeface="Open Sans"/>
                <a:cs typeface="Open Sans"/>
                <a:sym typeface="Open Sans"/>
              </a:rPr>
              <a:t>Kotlin/JVM</a:t>
            </a:r>
            <a:r>
              <a:rPr lang="en" sz="1400">
                <a:latin typeface="Open Sans"/>
                <a:ea typeface="Open Sans"/>
                <a:cs typeface="Open Sans"/>
                <a:sym typeface="Open Sans"/>
              </a:rPr>
              <a:t> runtime we have just </a:t>
            </a:r>
            <a:r>
              <a:rPr lang="en" sz="1400">
                <a:solidFill>
                  <a:srgbClr val="37474F"/>
                </a:solidFill>
                <a:latin typeface="JetBrains Mono"/>
                <a:ea typeface="JetBrains Mono"/>
                <a:cs typeface="JetBrains Mono"/>
                <a:sym typeface="JetBrains Mono"/>
              </a:rPr>
              <a:t>java.util.Map</a:t>
            </a:r>
            <a:r>
              <a:rPr lang="en" sz="1400">
                <a:latin typeface="Open Sans"/>
                <a:ea typeface="Open Sans"/>
                <a:cs typeface="Open Sans"/>
                <a:sym typeface="Open Sans"/>
              </a:rPr>
              <a:t> to preserve compatibility with Java.</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erasure</a:t>
            </a:r>
            <a:endParaRPr/>
          </a:p>
        </p:txBody>
      </p:sp>
      <p:sp>
        <p:nvSpPr>
          <p:cNvPr id="176" name="Google Shape;176;p3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400">
                <a:latin typeface="Open Sans"/>
                <a:ea typeface="Open Sans"/>
                <a:cs typeface="Open Sans"/>
                <a:sym typeface="Open Sans"/>
              </a:rPr>
              <a:t>As a c</a:t>
            </a:r>
            <a:r>
              <a:rPr lang="en" sz="1400">
                <a:latin typeface="Open Sans"/>
                <a:ea typeface="Open Sans"/>
                <a:cs typeface="Open Sans"/>
                <a:sym typeface="Open Sans"/>
              </a:rPr>
              <a:t>orollary, </a:t>
            </a:r>
            <a:r>
              <a:rPr lang="en" sz="1400">
                <a:latin typeface="Open Sans"/>
                <a:ea typeface="Open Sans"/>
                <a:cs typeface="Open Sans"/>
                <a:sym typeface="Open Sans"/>
              </a:rPr>
              <a:t>you cannot override a function</a:t>
            </a:r>
            <a:r>
              <a:rPr lang="en" sz="1400">
                <a:latin typeface="Open Sans"/>
                <a:ea typeface="Open Sans"/>
                <a:cs typeface="Open Sans"/>
                <a:sym typeface="Open Sans"/>
              </a:rPr>
              <a:t> </a:t>
            </a:r>
            <a:r>
              <a:rPr b="1" lang="en" sz="1400">
                <a:latin typeface="Open Sans"/>
                <a:ea typeface="Open Sans"/>
                <a:cs typeface="Open Sans"/>
                <a:sym typeface="Open Sans"/>
              </a:rPr>
              <a:t>(in Kotlin/JVM)</a:t>
            </a:r>
            <a:r>
              <a:rPr lang="en" sz="1400">
                <a:latin typeface="Open Sans"/>
                <a:ea typeface="Open Sans"/>
                <a:cs typeface="Open Sans"/>
                <a:sym typeface="Open Sans"/>
              </a:rPr>
              <a:t> by changing g</a:t>
            </a:r>
            <a:r>
              <a:rPr lang="en" sz="1400">
                <a:latin typeface="Open Sans"/>
                <a:ea typeface="Open Sans"/>
                <a:cs typeface="Open Sans"/>
                <a:sym typeface="Open Sans"/>
              </a:rPr>
              <a:t>eneric </a:t>
            </a:r>
            <a:r>
              <a:rPr lang="en" sz="1400">
                <a:latin typeface="Open Sans"/>
                <a:ea typeface="Open Sans"/>
                <a:cs typeface="Open Sans"/>
                <a:sym typeface="Open Sans"/>
              </a:rPr>
              <a:t>type parameters:</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Int</a:t>
            </a:r>
            <a:r>
              <a:rPr lang="en" sz="1100">
                <a:solidFill>
                  <a:srgbClr val="37474F"/>
                </a:solidFill>
                <a:latin typeface="JetBrains Mono"/>
                <a:ea typeface="JetBrains Mono"/>
                <a:cs typeface="JetBrains Mono"/>
                <a:sym typeface="JetBrains Mono"/>
              </a:rPr>
              <a:t>&gt;) { ...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Double</a:t>
            </a:r>
            <a:r>
              <a:rPr lang="en" sz="1100">
                <a:solidFill>
                  <a:srgbClr val="37474F"/>
                </a:solidFill>
                <a:latin typeface="JetBrains Mono"/>
                <a:ea typeface="JetBrains Mono"/>
                <a:cs typeface="JetBrains Mono"/>
                <a:sym typeface="JetBrains Mono"/>
              </a:rPr>
              <a:t>&gt;) { ... }</a:t>
            </a:r>
            <a:endParaRPr sz="1100">
              <a:solidFill>
                <a:srgbClr val="37474F"/>
              </a:solidFill>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latin typeface="Open Sans"/>
                <a:ea typeface="Open Sans"/>
                <a:cs typeface="Open Sans"/>
                <a:sym typeface="Open Sans"/>
              </a:rPr>
              <a:t>Both </a:t>
            </a:r>
            <a:r>
              <a:rPr lang="en" sz="1400">
                <a:latin typeface="Open Sans"/>
                <a:ea typeface="Open Sans"/>
                <a:cs typeface="Open Sans"/>
                <a:sym typeface="Open Sans"/>
              </a:rPr>
              <a:t>become </a:t>
            </a:r>
            <a:r>
              <a:rPr lang="en" sz="1400">
                <a:solidFill>
                  <a:srgbClr val="37474F"/>
                </a:solidFill>
                <a:latin typeface="JetBrains Mono"/>
                <a:ea typeface="JetBrains Mono"/>
                <a:cs typeface="JetBrains Mono"/>
                <a:sym typeface="JetBrains Mono"/>
              </a:rPr>
              <a:t>quickSort(collection: Collection&lt;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latin typeface="Open Sans"/>
                <a:ea typeface="Open Sans"/>
                <a:cs typeface="Open Sans"/>
                <a:sym typeface="Open Sans"/>
              </a:rPr>
              <a:t> and their signatures clash.</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50000"/>
              </a:lnSpc>
              <a:spcBef>
                <a:spcPts val="0"/>
              </a:spcBef>
              <a:spcAft>
                <a:spcPts val="0"/>
              </a:spcAft>
              <a:buNone/>
            </a:pPr>
            <a:r>
              <a:rPr lang="en" sz="1400">
                <a:latin typeface="Open Sans"/>
                <a:ea typeface="Open Sans"/>
                <a:cs typeface="Open Sans"/>
                <a:sym typeface="Open Sans"/>
              </a:rPr>
              <a:t>But you can use the </a:t>
            </a:r>
            <a:r>
              <a:rPr lang="en" sz="1400">
                <a:solidFill>
                  <a:srgbClr val="808000"/>
                </a:solidFill>
              </a:rPr>
              <a:t>JvmName</a:t>
            </a:r>
            <a:r>
              <a:rPr lang="en" sz="1400">
                <a:latin typeface="Open Sans"/>
                <a:ea typeface="Open Sans"/>
                <a:cs typeface="Open Sans"/>
                <a:sym typeface="Open Sans"/>
              </a:rPr>
              <a:t> annotation:</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808000"/>
                </a:solidFill>
              </a:rPr>
              <a:t>@JvmName</a:t>
            </a:r>
            <a:r>
              <a:rPr lang="en" sz="1100">
                <a:solidFill>
                  <a:srgbClr val="37474F"/>
                </a:solidFill>
              </a:rPr>
              <a:t>(</a:t>
            </a:r>
            <a:r>
              <a:rPr lang="en" sz="1100">
                <a:solidFill>
                  <a:srgbClr val="008000"/>
                </a:solidFill>
              </a:rPr>
              <a:t>"</a:t>
            </a:r>
            <a:r>
              <a:rPr b="1" lang="en" sz="1100">
                <a:solidFill>
                  <a:srgbClr val="008000"/>
                </a:solidFill>
                <a:highlight>
                  <a:schemeClr val="lt1"/>
                </a:highlight>
              </a:rPr>
              <a:t>quickSortInt</a:t>
            </a:r>
            <a:r>
              <a:rPr lang="en" sz="1100">
                <a:solidFill>
                  <a:srgbClr val="008000"/>
                </a:solidFill>
              </a:rPr>
              <a:t>"</a:t>
            </a: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Int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Double</a:t>
            </a:r>
            <a:r>
              <a:rPr lang="en" sz="1100">
                <a:solidFill>
                  <a:srgbClr val="37474F"/>
                </a:solidFill>
              </a:rPr>
              <a:t>&gt;) { ...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Nullability in g</a:t>
            </a:r>
            <a:r>
              <a:rPr lang="en"/>
              <a:t>enerics</a:t>
            </a:r>
            <a:endParaRPr/>
          </a:p>
        </p:txBody>
      </p:sp>
      <p:sp>
        <p:nvSpPr>
          <p:cNvPr id="182" name="Google Shape;182;p31"/>
          <p:cNvSpPr txBox="1"/>
          <p:nvPr>
            <p:ph idx="1" type="body"/>
          </p:nvPr>
        </p:nvSpPr>
        <p:spPr>
          <a:xfrm>
            <a:off x="292608" y="1335024"/>
            <a:ext cx="81930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200">
                <a:latin typeface="Open Sans"/>
                <a:ea typeface="Open Sans"/>
                <a:cs typeface="Open Sans"/>
                <a:sym typeface="Open Sans"/>
              </a:rPr>
              <a:t>Contrary to common sense, in Kotlin a type parameter specified as </a:t>
            </a:r>
            <a:r>
              <a:rPr lang="en" sz="1200">
                <a:solidFill>
                  <a:srgbClr val="6897BB"/>
                </a:solidFill>
              </a:rPr>
              <a:t>T</a:t>
            </a:r>
            <a:r>
              <a:rPr lang="en" sz="1200">
                <a:latin typeface="Open Sans"/>
                <a:ea typeface="Open Sans"/>
                <a:cs typeface="Open Sans"/>
                <a:sym typeface="Open Sans"/>
              </a:rPr>
              <a:t> can be nullable.</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 // Notice there is no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6897BB"/>
                </a:solidFill>
              </a:rPr>
              <a:t>T </a:t>
            </a:r>
            <a:r>
              <a:rPr lang="en" sz="1100">
                <a:solidFill>
                  <a:srgbClr val="37474F"/>
                </a:solidFill>
              </a:rPr>
              <a:t>= A? and that is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50000"/>
              </a:lnSpc>
              <a:spcBef>
                <a:spcPts val="0"/>
              </a:spcBef>
              <a:spcAft>
                <a:spcPts val="0"/>
              </a:spcAft>
              <a:buNone/>
            </a:pPr>
            <a:r>
              <a:rPr lang="en" sz="1100">
                <a:latin typeface="Open Sans"/>
                <a:ea typeface="Open Sans"/>
                <a:cs typeface="Open Sans"/>
                <a:sym typeface="Open Sans"/>
              </a:rPr>
              <a:t>To prohibit such behavior, you can use a non-nullable </a:t>
            </a:r>
            <a:r>
              <a:rPr lang="en" sz="1100">
                <a:solidFill>
                  <a:srgbClr val="37474F"/>
                </a:solidFill>
              </a:rPr>
              <a:t>Any</a:t>
            </a:r>
            <a:r>
              <a:rPr lang="en" sz="1100">
                <a:latin typeface="Open Sans"/>
                <a:ea typeface="Open Sans"/>
                <a:cs typeface="Open Sans"/>
                <a:sym typeface="Open Sans"/>
              </a:rPr>
              <a:t> as a constraint.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 </a:t>
            </a:r>
            <a:r>
              <a:rPr lang="en" sz="1100">
                <a:solidFill>
                  <a:srgbClr val="37474F"/>
                </a:solidFill>
              </a:rPr>
              <a:t>: Any&gt;(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C53929"/>
                </a:solidFill>
              </a:rPr>
              <a:t>ERROR: Type argument is not within its bounds. Expected: Any. Found: A?.</a:t>
            </a:r>
            <a:endParaRPr sz="1100">
              <a:solidFill>
                <a:srgbClr val="C53929"/>
              </a:solidFill>
            </a:endParaRPr>
          </a:p>
          <a:p>
            <a:pPr indent="0" lvl="0" marL="0" rtl="0" algn="l">
              <a:lnSpc>
                <a:spcPct val="115000"/>
              </a:lnSpc>
              <a:spcBef>
                <a:spcPts val="0"/>
              </a:spcBef>
              <a:spcAft>
                <a:spcPts val="0"/>
              </a:spcAft>
              <a:buNone/>
            </a:pPr>
            <a:r>
              <a:t/>
            </a:r>
            <a:endParaRPr sz="1100">
              <a:solidFill>
                <a:srgbClr val="C53929"/>
              </a:solidFill>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You may also find intersection helpful: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20999D"/>
                </a:solidFill>
              </a:rPr>
              <a:t>T</a:t>
            </a:r>
            <a:r>
              <a:rPr lang="en" sz="1100">
                <a:solidFill>
                  <a:srgbClr val="37474F"/>
                </a:solidFill>
              </a:rPr>
              <a:t>&gt; elvisLike(x: </a:t>
            </a:r>
            <a:r>
              <a:rPr lang="en" sz="1100">
                <a:solidFill>
                  <a:srgbClr val="20999D"/>
                </a:solidFill>
              </a:rPr>
              <a:t>T</a:t>
            </a:r>
            <a:r>
              <a:rPr lang="en" sz="1100">
                <a:solidFill>
                  <a:srgbClr val="37474F"/>
                </a:solidFill>
              </a:rPr>
              <a:t>, y: </a:t>
            </a:r>
            <a:r>
              <a:rPr lang="en" sz="1100">
                <a:solidFill>
                  <a:srgbClr val="20999D"/>
                </a:solidFill>
              </a:rPr>
              <a:t>T &amp; Any</a:t>
            </a:r>
            <a:r>
              <a:rPr lang="en" sz="1100">
                <a:solidFill>
                  <a:srgbClr val="37474F"/>
                </a:solidFill>
              </a:rPr>
              <a:t>): </a:t>
            </a:r>
            <a:r>
              <a:rPr lang="en" sz="1100">
                <a:solidFill>
                  <a:srgbClr val="20999D"/>
                </a:solidFill>
              </a:rPr>
              <a:t>T &amp; Any</a:t>
            </a:r>
            <a:r>
              <a:rPr lang="en" sz="1100">
                <a:solidFill>
                  <a:srgbClr val="37474F"/>
                </a:solidFill>
              </a:rPr>
              <a:t> = x ?: y</a:t>
            </a:r>
            <a:endParaRPr sz="1100">
              <a:solidFill>
                <a:srgbClr val="A9B7C6"/>
              </a:solidFill>
              <a:highlight>
                <a:srgbClr val="2B2B2B"/>
              </a:highlight>
            </a:endParaRPr>
          </a:p>
          <a:p>
            <a:pPr indent="0" lvl="0" marL="0" rtl="0" algn="l">
              <a:lnSpc>
                <a:spcPct val="115000"/>
              </a:lnSpc>
              <a:spcBef>
                <a:spcPts val="0"/>
              </a:spcBef>
              <a:spcAft>
                <a:spcPts val="0"/>
              </a:spcAft>
              <a:buNone/>
            </a:pPr>
            <a:r>
              <a:rPr lang="en" sz="1100">
                <a:solidFill>
                  <a:srgbClr val="20999D"/>
                </a:solidFill>
              </a:rPr>
              <a:t>T &amp; Any </a:t>
            </a:r>
            <a:r>
              <a:rPr lang="en" sz="1100">
                <a:latin typeface="Open Sans"/>
                <a:ea typeface="Open Sans"/>
                <a:cs typeface="Open Sans"/>
                <a:sym typeface="Open Sans"/>
              </a:rPr>
              <a:t>is populated with all values from </a:t>
            </a:r>
            <a:r>
              <a:rPr lang="en" sz="1100">
                <a:solidFill>
                  <a:srgbClr val="20999D"/>
                </a:solidFill>
              </a:rPr>
              <a:t>T</a:t>
            </a:r>
            <a:r>
              <a:rPr lang="en" sz="1100">
                <a:latin typeface="Open Sans"/>
                <a:ea typeface="Open Sans"/>
                <a:cs typeface="Open Sans"/>
                <a:sym typeface="Open Sans"/>
              </a:rPr>
              <a:t> </a:t>
            </a:r>
            <a:r>
              <a:rPr lang="en" sz="1100">
                <a:latin typeface="Open Sans"/>
                <a:ea typeface="Open Sans"/>
                <a:cs typeface="Open Sans"/>
                <a:sym typeface="Open Sans"/>
              </a:rPr>
              <a:t>besides </a:t>
            </a:r>
            <a:r>
              <a:rPr lang="en" sz="1100">
                <a:solidFill>
                  <a:srgbClr val="3F51B5"/>
                </a:solidFill>
              </a:rPr>
              <a:t>null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88" name="Google Shape;188;p3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a:t>
            </a:r>
            <a:r>
              <a:rPr lang="en" sz="1400">
                <a:latin typeface="Open Sans"/>
                <a:ea typeface="Open Sans"/>
                <a:cs typeface="Open Sans"/>
                <a:sym typeface="Open Sans"/>
              </a:rPr>
              <a:t>they are used as first-class objects, functions are stored as objects, thus requiring memory allocations, which introduce runtime overhead.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 </a:t>
            </a:r>
            <a:r>
              <a:rPr i="1" lang="en" sz="1100">
                <a:solidFill>
                  <a:srgbClr val="37474F"/>
                </a:solidFill>
              </a:rPr>
              <a:t>print</a:t>
            </a:r>
            <a:r>
              <a:rPr lang="en" sz="1100">
                <a:solidFill>
                  <a:srgbClr val="37474F"/>
                </a:solidFill>
              </a:rPr>
              <a:t>(</a:t>
            </a:r>
            <a:r>
              <a:rPr b="1" lang="en" sz="1100">
                <a:solidFill>
                  <a:srgbClr val="37474F"/>
                </a:solidFill>
              </a:rPr>
              <a:t>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94" name="Google Shape;194;p3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a:t>
            </a:r>
            <a:r>
              <a:rPr b="1" lang="en" sz="1100">
                <a:solidFill>
                  <a:srgbClr val="008000"/>
                </a:solidFill>
              </a:rPr>
              <a:t>"Top level function with lambda example"</a:t>
            </a:r>
            <a:r>
              <a:rPr lang="en" sz="1100">
                <a:solidFill>
                  <a:srgbClr val="37474F"/>
                </a:solidFill>
              </a:rPr>
              <a:t>, (Function1)foo$call$lambda$1.INSTANCE);</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This</a:t>
            </a:r>
            <a:r>
              <a:rPr lang="en" sz="1100">
                <a:solidFill>
                  <a:srgbClr val="37474F"/>
                </a:solidFill>
              </a:rPr>
              <a:t> </a:t>
            </a:r>
            <a:r>
              <a:rPr lang="en" sz="1100">
                <a:solidFill>
                  <a:srgbClr val="37474F"/>
                </a:solidFill>
              </a:rPr>
              <a:t>call </a:t>
            </a:r>
            <a:r>
              <a:rPr lang="en" sz="1100">
                <a:latin typeface="Open Sans"/>
                <a:ea typeface="Open Sans"/>
                <a:cs typeface="Open Sans"/>
                <a:sym typeface="Open Sans"/>
              </a:rPr>
              <a:t>invokes the </a:t>
            </a:r>
            <a:r>
              <a:rPr lang="en" sz="1100">
                <a:solidFill>
                  <a:srgbClr val="37474F"/>
                </a:solidFill>
              </a:rPr>
              <a:t>print</a:t>
            </a:r>
            <a:r>
              <a:rPr lang="en" sz="1100">
                <a:latin typeface="Open Sans"/>
                <a:ea typeface="Open Sans"/>
                <a:cs typeface="Open Sans"/>
                <a:sym typeface="Open Sans"/>
              </a:rPr>
              <a:t> function by passing the </a:t>
            </a:r>
            <a:r>
              <a:rPr lang="en" sz="1100">
                <a:solidFill>
                  <a:srgbClr val="37474F"/>
                </a:solidFill>
              </a:rPr>
              <a:t>string</a:t>
            </a:r>
            <a:r>
              <a:rPr lang="en" sz="1100">
                <a:latin typeface="Open Sans"/>
                <a:ea typeface="Open Sans"/>
                <a:cs typeface="Open Sans"/>
                <a:sym typeface="Open Sans"/>
              </a:rPr>
              <a:t> as an argument. </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195" name="Google Shape;195;p33"/>
          <p:cNvCxnSpPr/>
          <p:nvPr/>
        </p:nvCxnSpPr>
        <p:spPr>
          <a:xfrm rot="10800000">
            <a:off x="1926000" y="1865406"/>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1" name="Google Shape;201;p3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“Under the hood” an instance of a Function class is created, i.e. allocated: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foo</a:t>
            </a:r>
            <a:r>
              <a:rPr lang="en" sz="1100">
                <a:solidFill>
                  <a:srgbClr val="37474F"/>
                </a:solidFill>
              </a:rPr>
              <a:t>(</a:t>
            </a:r>
            <a:r>
              <a:rPr b="1" lang="en" sz="1100">
                <a:solidFill>
                  <a:srgbClr val="008000"/>
                </a:solidFill>
              </a:rPr>
              <a:t>"..."</a:t>
            </a:r>
            <a:r>
              <a:rPr lang="en" sz="1100">
                <a:solidFill>
                  <a:srgbClr val="37474F"/>
                </a:solidFill>
              </a:rPr>
              <a:t>, </a:t>
            </a:r>
            <a:r>
              <a:rPr lang="en" sz="1100">
                <a:solidFill>
                  <a:srgbClr val="3F51B5"/>
                </a:solidFill>
              </a:rPr>
              <a:t>new</a:t>
            </a:r>
            <a:r>
              <a:rPr lang="en" sz="1100">
                <a:solidFill>
                  <a:srgbClr val="37474F"/>
                </a:solidFill>
              </a:rPr>
              <a:t> Function() {</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808000"/>
                </a:solidFill>
              </a:rPr>
              <a:t>@Override</a:t>
            </a:r>
            <a:endParaRPr sz="1100">
              <a:solidFill>
                <a:srgbClr val="808000"/>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F51B5"/>
                </a:solidFill>
              </a:rPr>
              <a:t>public void</a:t>
            </a:r>
            <a:r>
              <a:rPr lang="en" sz="1100">
                <a:solidFill>
                  <a:srgbClr val="37474F"/>
                </a:solidFill>
              </a:rPr>
              <a:t> invoke() {</a:t>
            </a:r>
            <a:endParaRPr sz="1100">
              <a:solidFill>
                <a:srgbClr val="37474F"/>
              </a:solidFill>
            </a:endParaRPr>
          </a:p>
          <a:p>
            <a:pPr indent="0" lvl="0" marL="9144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8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7" name="Google Shape;207;p3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We can use the </a:t>
            </a:r>
            <a:r>
              <a:rPr lang="en" sz="1400">
                <a:solidFill>
                  <a:srgbClr val="3F51B5"/>
                </a:solidFill>
              </a:rPr>
              <a:t>inline</a:t>
            </a:r>
            <a:r>
              <a:rPr lang="en" sz="1400">
                <a:latin typeface="Open Sans"/>
                <a:ea typeface="Open Sans"/>
                <a:cs typeface="Open Sans"/>
                <a:sym typeface="Open Sans"/>
              </a:rPr>
              <a:t> keyword to inline the function, copying its code to the call site:</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inline 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::print)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String str$iv = </a:t>
            </a:r>
            <a:r>
              <a:rPr b="1" lang="en" sz="1100">
                <a:solidFill>
                  <a:srgbClr val="008000"/>
                </a:solidFill>
              </a:rPr>
              <a:t>"Top level function with lambda example"</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$i$f$foo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var3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System.out.print(str$iv);</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208" name="Google Shape;208;p35"/>
          <p:cNvCxnSpPr/>
          <p:nvPr/>
        </p:nvCxnSpPr>
        <p:spPr>
          <a:xfrm rot="10800000">
            <a:off x="2307000" y="2922859"/>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14" name="Google Shape;214;p36"/>
          <p:cNvSpPr txBox="1"/>
          <p:nvPr>
            <p:ph idx="1" type="body"/>
          </p:nvPr>
        </p:nvSpPr>
        <p:spPr>
          <a:xfrm>
            <a:off x="292600" y="1335025"/>
            <a:ext cx="8144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latin typeface="JetBrains Mono"/>
                <a:ea typeface="JetBrains Mono"/>
                <a:cs typeface="JetBrains Mono"/>
                <a:sym typeface="JetBrains Mono"/>
              </a:rPr>
              <a:t>inline</a:t>
            </a:r>
            <a:r>
              <a:rPr lang="en" sz="1400">
                <a:solidFill>
                  <a:srgbClr val="3F51B5"/>
                </a:solidFill>
                <a:latin typeface="Open Sans"/>
                <a:ea typeface="Open Sans"/>
                <a:cs typeface="Open Sans"/>
                <a:sym typeface="Open Sans"/>
              </a:rPr>
              <a:t> </a:t>
            </a:r>
            <a:r>
              <a:rPr lang="en" sz="1400">
                <a:latin typeface="Open Sans"/>
                <a:ea typeface="Open Sans"/>
                <a:cs typeface="Open Sans"/>
                <a:sym typeface="Open Sans"/>
              </a:rPr>
              <a:t>affects not only the function itself, but also all the lambdas passed as arguments.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you do not want some of the lambdas passed to an </a:t>
            </a:r>
            <a:r>
              <a:rPr lang="en" sz="1400">
                <a:solidFill>
                  <a:srgbClr val="3F51B5"/>
                </a:solidFill>
                <a:latin typeface="JetBrains Mono"/>
                <a:ea typeface="JetBrains Mono"/>
                <a:cs typeface="JetBrains Mono"/>
                <a:sym typeface="JetBrains Mono"/>
              </a:rPr>
              <a:t>inline</a:t>
            </a:r>
            <a:r>
              <a:rPr lang="en" sz="1400">
                <a:latin typeface="Open Sans"/>
                <a:ea typeface="Open Sans"/>
                <a:cs typeface="Open Sans"/>
                <a:sym typeface="Open Sans"/>
              </a:rPr>
              <a:t> function to be inlined (</a:t>
            </a:r>
            <a:r>
              <a:rPr i="1" lang="en" sz="1400">
                <a:latin typeface="Open Sans"/>
                <a:ea typeface="Open Sans"/>
                <a:cs typeface="Open Sans"/>
                <a:sym typeface="Open Sans"/>
              </a:rPr>
              <a:t>for example, inlining large functions is not recommended</a:t>
            </a:r>
            <a:r>
              <a:rPr lang="en" sz="1400">
                <a:latin typeface="Open Sans"/>
                <a:ea typeface="Open Sans"/>
                <a:cs typeface="Open Sans"/>
                <a:sym typeface="Open Sans"/>
              </a:rPr>
              <a:t>), you can mark some of the function parameters with the </a:t>
            </a:r>
            <a:r>
              <a:rPr lang="en" sz="1400">
                <a:solidFill>
                  <a:srgbClr val="3F51B5"/>
                </a:solidFill>
                <a:latin typeface="JetBrains Mono"/>
                <a:ea typeface="JetBrains Mono"/>
                <a:cs typeface="JetBrains Mono"/>
                <a:sym typeface="JetBrains Mono"/>
              </a:rPr>
              <a:t>noinline</a:t>
            </a:r>
            <a:r>
              <a:rPr lang="en" sz="1400">
                <a:latin typeface="Open Sans"/>
                <a:ea typeface="Open Sans"/>
                <a:cs typeface="Open Sans"/>
                <a:sym typeface="Open Sans"/>
              </a:rPr>
              <a:t> modifier.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solidFill>
                  <a:srgbClr val="3F51B5"/>
                </a:solidFill>
                <a:latin typeface="JetBrains Mono"/>
                <a:ea typeface="JetBrains Mono"/>
                <a:cs typeface="JetBrains Mono"/>
                <a:sym typeface="JetBrains Mono"/>
              </a:rPr>
              <a:t>inline fun</a:t>
            </a:r>
            <a:r>
              <a:rPr lang="en" sz="1100">
                <a:solidFill>
                  <a:srgbClr val="37474F"/>
                </a:solidFill>
                <a:latin typeface="JetBrains Mono"/>
                <a:ea typeface="JetBrains Mono"/>
                <a:cs typeface="JetBrains Mono"/>
                <a:sym typeface="JetBrains Mono"/>
              </a:rPr>
              <a:t> foo(str: String, call1: (String) -&gt; Unit, </a:t>
            </a:r>
            <a:r>
              <a:rPr lang="en" sz="1100">
                <a:solidFill>
                  <a:srgbClr val="3F51B5"/>
                </a:solidFill>
                <a:latin typeface="JetBrains Mono"/>
                <a:ea typeface="JetBrains Mono"/>
                <a:cs typeface="JetBrains Mono"/>
                <a:sym typeface="JetBrains Mono"/>
              </a:rPr>
              <a:t>noinline</a:t>
            </a:r>
            <a:r>
              <a:rPr lang="en" sz="1100">
                <a:highlight>
                  <a:schemeClr val="lt1"/>
                </a:highlight>
                <a:latin typeface="Courier New"/>
                <a:ea typeface="Courier New"/>
                <a:cs typeface="Courier New"/>
                <a:sym typeface="Courier New"/>
              </a:rPr>
              <a:t> </a:t>
            </a:r>
            <a:r>
              <a:rPr lang="en" sz="1100">
                <a:solidFill>
                  <a:srgbClr val="37474F"/>
                </a:solidFill>
                <a:latin typeface="JetBrains Mono"/>
                <a:ea typeface="JetBrains Mono"/>
                <a:cs typeface="JetBrains Mono"/>
                <a:sym typeface="JetBrains Mono"/>
              </a:rPr>
              <a:t>call2: (String) -&gt; Unit) {</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call1(str) </a:t>
            </a:r>
            <a:r>
              <a:rPr lang="en" sz="1100">
                <a:solidFill>
                  <a:srgbClr val="666666"/>
                </a:solidFill>
                <a:latin typeface="JetBrains Mono"/>
                <a:ea typeface="JetBrains Mono"/>
                <a:cs typeface="JetBrains Mono"/>
                <a:sym typeface="JetBrains Mono"/>
              </a:rPr>
              <a:t>// Will be inlined</a:t>
            </a:r>
            <a:endParaRPr sz="1100">
              <a:solidFill>
                <a:srgbClr val="666666"/>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call2(str) </a:t>
            </a:r>
            <a:r>
              <a:rPr lang="en" sz="1100">
                <a:solidFill>
                  <a:srgbClr val="666666"/>
                </a:solidFill>
                <a:latin typeface="JetBrains Mono"/>
                <a:ea typeface="JetBrains Mono"/>
                <a:cs typeface="JetBrains Mono"/>
                <a:sym typeface="JetBrains Mono"/>
              </a:rPr>
              <a:t>// Will </a:t>
            </a:r>
            <a:r>
              <a:rPr b="1" lang="en" sz="1100">
                <a:solidFill>
                  <a:srgbClr val="666666"/>
                </a:solidFill>
                <a:latin typeface="JetBrains Mono"/>
                <a:ea typeface="JetBrains Mono"/>
                <a:cs typeface="JetBrains Mono"/>
                <a:sym typeface="JetBrains Mono"/>
              </a:rPr>
              <a:t>not</a:t>
            </a:r>
            <a:r>
              <a:rPr lang="en" sz="1100">
                <a:solidFill>
                  <a:srgbClr val="666666"/>
                </a:solidFill>
                <a:latin typeface="JetBrains Mono"/>
                <a:ea typeface="JetBrains Mono"/>
                <a:cs typeface="JetBrains Mono"/>
                <a:sym typeface="JetBrains Mono"/>
              </a:rPr>
              <a:t> be inlined</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a:t>
            </a:r>
            <a:endParaRPr/>
          </a:p>
        </p:txBody>
      </p:sp>
      <p:sp>
        <p:nvSpPr>
          <p:cNvPr id="45" name="Google Shape;45;p1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Does the </a:t>
            </a:r>
            <a:r>
              <a:rPr lang="en" sz="1400">
                <a:latin typeface="Open Sans"/>
                <a:ea typeface="Open Sans"/>
                <a:cs typeface="Open Sans"/>
                <a:sym typeface="Open Sans"/>
              </a:rPr>
              <a:t>quickSort </a:t>
            </a:r>
            <a:r>
              <a:rPr lang="en" sz="1400">
                <a:latin typeface="Open Sans"/>
                <a:ea typeface="Open Sans"/>
                <a:cs typeface="Open Sans"/>
                <a:sym typeface="Open Sans"/>
              </a:rPr>
              <a:t>algorithm actually care what is it sorting? No, as long as it can compare two values against each other.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 Comparable&lt;</a:t>
            </a:r>
            <a:r>
              <a:rPr lang="en" sz="1100">
                <a:solidFill>
                  <a:srgbClr val="6897BB"/>
                </a:solidFill>
              </a:rPr>
              <a:t>T</a:t>
            </a:r>
            <a:r>
              <a:rPr lang="en" sz="1100">
                <a:solidFill>
                  <a:srgbClr val="37474F"/>
                </a:solidFill>
              </a:rPr>
              <a:t>&gt;&gt; quickSort(collection: Collection&lt;</a:t>
            </a:r>
            <a:r>
              <a:rPr lang="en" sz="1100">
                <a:solidFill>
                  <a:srgbClr val="6897BB"/>
                </a:solidFill>
              </a:rPr>
              <a:t>T</a:t>
            </a:r>
            <a:r>
              <a:rPr lang="en" sz="1100">
                <a:solidFill>
                  <a:srgbClr val="37474F"/>
                </a:solidFill>
              </a:rPr>
              <a:t>&gt;): Collection&lt;</a:t>
            </a:r>
            <a:r>
              <a:rPr lang="en" sz="1100">
                <a:solidFill>
                  <a:srgbClr val="6897BB"/>
                </a:solidFill>
              </a:rPr>
              <a:t>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a:t>
            </a:r>
            <a:r>
              <a:rPr lang="en" sz="1100">
                <a:solidFill>
                  <a:srgbClr val="008000"/>
                </a:solidFill>
              </a:rPr>
              <a:t>"one"</a:t>
            </a:r>
            <a:r>
              <a:rPr lang="en" sz="1100">
                <a:solidFill>
                  <a:srgbClr val="37474F"/>
                </a:solidFill>
              </a:rPr>
              <a:t>, </a:t>
            </a:r>
            <a:r>
              <a:rPr lang="en" sz="1100">
                <a:solidFill>
                  <a:srgbClr val="008000"/>
                </a:solidFill>
              </a:rPr>
              <a:t>"two"</a:t>
            </a:r>
            <a:r>
              <a:rPr lang="en" sz="1100">
                <a:solidFill>
                  <a:srgbClr val="37474F"/>
                </a:solidFill>
              </a:rPr>
              <a:t>, </a:t>
            </a:r>
            <a:r>
              <a:rPr lang="en" sz="1100">
                <a:solidFill>
                  <a:srgbClr val="008000"/>
                </a:solidFill>
              </a:rPr>
              <a:t>"three"</a:t>
            </a:r>
            <a:r>
              <a:rPr lang="en" sz="1100">
                <a:solidFill>
                  <a:srgbClr val="37474F"/>
                </a:solidFill>
              </a:rPr>
              <a:t>))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20" name="Google Shape;220;p37"/>
          <p:cNvSpPr txBox="1"/>
          <p:nvPr>
            <p:ph idx="1" type="body"/>
          </p:nvPr>
        </p:nvSpPr>
        <p:spPr>
          <a:xfrm>
            <a:off x="292600" y="1335025"/>
            <a:ext cx="8101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You can use </a:t>
            </a:r>
            <a:r>
              <a:rPr lang="en" sz="1400">
                <a:solidFill>
                  <a:srgbClr val="3F51B5"/>
                </a:solidFill>
              </a:rPr>
              <a:t>return</a:t>
            </a:r>
            <a:r>
              <a:rPr lang="en" sz="1400">
                <a:latin typeface="Open Sans"/>
                <a:ea typeface="Open Sans"/>
                <a:cs typeface="Open Sans"/>
                <a:sym typeface="Open Sans"/>
              </a:rPr>
              <a:t> in inlined lambdas, this is called </a:t>
            </a:r>
            <a:r>
              <a:rPr i="1" lang="en" sz="1400">
                <a:latin typeface="Open Sans"/>
                <a:ea typeface="Open Sans"/>
                <a:cs typeface="Open Sans"/>
                <a:sym typeface="Open Sans"/>
              </a:rPr>
              <a:t>non-local return</a:t>
            </a:r>
            <a:r>
              <a:rPr lang="en" sz="1400">
                <a:latin typeface="Open Sans"/>
                <a:ea typeface="Open Sans"/>
                <a:cs typeface="Open Sans"/>
                <a:sym typeface="Open Sans"/>
              </a:rPr>
              <a:t>, which can lead to unexpected behaviour:</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1" name="Google Shape;221;p37"/>
          <p:cNvSpPr txBox="1"/>
          <p:nvPr>
            <p:ph idx="4294967295" type="body"/>
          </p:nvPr>
        </p:nvSpPr>
        <p:spPr>
          <a:xfrm>
            <a:off x="6410750" y="3877056"/>
            <a:ext cx="1324200" cy="9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-&gt; Output:</a:t>
            </a:r>
            <a:endParaRPr sz="1100">
              <a:solidFill>
                <a:srgbClr val="37474F"/>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Step#1</a:t>
            </a:r>
            <a:endParaRPr sz="1100">
              <a:solidFill>
                <a:srgbClr val="595959"/>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27" name="Google Shape;227;p3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To prohibit returning from the lambda expression we can mark the lambda as </a:t>
            </a:r>
            <a:r>
              <a:rPr lang="en" sz="1400">
                <a:solidFill>
                  <a:srgbClr val="3F51B5"/>
                </a:solidFill>
              </a:rPr>
              <a:t>crossinline</a:t>
            </a:r>
            <a:r>
              <a:rPr lang="en" sz="1400">
                <a:latin typeface="Open Sans"/>
                <a:ea typeface="Open Sans"/>
                <a:cs typeface="Open Sans"/>
                <a:sym typeface="Open Sans"/>
              </a:rPr>
              <a:t>.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a:t>
            </a:r>
            <a:r>
              <a:rPr lang="en" sz="1100">
                <a:solidFill>
                  <a:srgbClr val="3F51B5"/>
                </a:solidFill>
              </a:rPr>
              <a:t>crossinline </a:t>
            </a:r>
            <a:r>
              <a:rPr lang="en" sz="1100">
                <a:solidFill>
                  <a:srgbClr val="37474F"/>
                </a:solidFill>
              </a:rPr>
              <a:t>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666666"/>
                </a:solidFill>
              </a:rPr>
              <a:t>      </a:t>
            </a:r>
            <a:r>
              <a:rPr lang="en" sz="1100">
                <a:solidFill>
                  <a:srgbClr val="3F51B5"/>
                </a:solidFill>
              </a:rPr>
              <a:t>return</a:t>
            </a:r>
            <a:r>
              <a:rPr lang="en" sz="1100">
                <a:solidFill>
                  <a:srgbClr val="37474F"/>
                </a:solidFill>
              </a:rPr>
              <a:t> }, </a:t>
            </a:r>
            <a:r>
              <a:rPr lang="en" sz="1100">
                <a:solidFill>
                  <a:srgbClr val="666666"/>
                </a:solidFill>
              </a:rPr>
              <a:t>// </a:t>
            </a:r>
            <a:r>
              <a:rPr lang="en" sz="1100">
                <a:solidFill>
                  <a:srgbClr val="C53929"/>
                </a:solidFill>
              </a:rPr>
              <a:t>ERROR: 'return' is not allowed here</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8" name="Google Shape;228;p38"/>
          <p:cNvSpPr txBox="1"/>
          <p:nvPr/>
        </p:nvSpPr>
        <p:spPr>
          <a:xfrm>
            <a:off x="6186375" y="4029456"/>
            <a:ext cx="2184300" cy="548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400"/>
              </a:spcAft>
              <a:buNone/>
            </a:pPr>
            <a:r>
              <a:rPr lang="en" sz="1100">
                <a:solidFill>
                  <a:srgbClr val="3F51B5"/>
                </a:solidFill>
                <a:latin typeface="JetBrains Mono"/>
                <a:ea typeface="JetBrains Mono"/>
                <a:cs typeface="JetBrains Mono"/>
                <a:sym typeface="JetBrains Mono"/>
              </a:rPr>
              <a:t>return</a:t>
            </a:r>
            <a:r>
              <a:rPr lang="en" sz="1100">
                <a:solidFill>
                  <a:srgbClr val="CC7832"/>
                </a:solidFill>
                <a:latin typeface="JetBrains Mono"/>
                <a:ea typeface="JetBrains Mono"/>
                <a:cs typeface="JetBrains Mono"/>
                <a:sym typeface="JetBrains Mono"/>
              </a:rPr>
              <a:t>@foo </a:t>
            </a:r>
            <a:r>
              <a:rPr lang="en" sz="1100">
                <a:solidFill>
                  <a:schemeClr val="dk1"/>
                </a:solidFill>
                <a:latin typeface="Open Sans"/>
                <a:ea typeface="Open Sans"/>
                <a:cs typeface="Open Sans"/>
                <a:sym typeface="Open Sans"/>
              </a:rPr>
              <a:t> is allowed and fine, though</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34" name="Google Shape;234;p3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crossinline</a:t>
            </a:r>
            <a:r>
              <a:rPr lang="en" sz="1400">
                <a:latin typeface="Open Sans"/>
                <a:ea typeface="Open Sans"/>
                <a:cs typeface="Open Sans"/>
                <a:sym typeface="Open Sans"/>
              </a:rPr>
              <a:t> is especially useful when the lambda from </a:t>
            </a:r>
            <a:r>
              <a:rPr lang="en" sz="1400">
                <a:latin typeface="Open Sans"/>
                <a:ea typeface="Open Sans"/>
                <a:cs typeface="Open Sans"/>
                <a:sym typeface="Open Sans"/>
              </a:rPr>
              <a:t>an</a:t>
            </a:r>
            <a:r>
              <a:rPr lang="en" sz="1400">
                <a:latin typeface="Open Sans"/>
                <a:ea typeface="Open Sans"/>
                <a:cs typeface="Open Sans"/>
                <a:sym typeface="Open Sans"/>
              </a:rPr>
              <a:t> </a:t>
            </a:r>
            <a:r>
              <a:rPr lang="en" sz="1400">
                <a:solidFill>
                  <a:srgbClr val="3F51B5"/>
                </a:solidFill>
              </a:rPr>
              <a:t>inline</a:t>
            </a:r>
            <a:r>
              <a:rPr lang="en" sz="1400">
                <a:latin typeface="Open Sans"/>
                <a:ea typeface="Open Sans"/>
                <a:cs typeface="Open Sans"/>
                <a:sym typeface="Open Sans"/>
              </a:rPr>
              <a:t> function is being called from another context, for example, if it is used to instantiate a </a:t>
            </a:r>
            <a:r>
              <a:rPr lang="en" sz="1400">
                <a:solidFill>
                  <a:srgbClr val="37474F"/>
                </a:solidFill>
              </a:rPr>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a:t>
            </a:r>
            <a:r>
              <a:rPr lang="en" sz="1100">
                <a:solidFill>
                  <a:srgbClr val="37474F"/>
                </a:solidFill>
              </a:rPr>
              <a:t> </a:t>
            </a:r>
            <a:r>
              <a:rPr lang="en" sz="1100">
                <a:solidFill>
                  <a:srgbClr val="3F51B5"/>
                </a:solidFill>
              </a:rPr>
              <a:t>fun</a:t>
            </a:r>
            <a:r>
              <a:rPr lang="en" sz="1100">
                <a:solidFill>
                  <a:srgbClr val="37474F"/>
                </a:solidFill>
              </a:rPr>
              <a:t> drive(</a:t>
            </a:r>
            <a:r>
              <a:rPr lang="en" sz="1100">
                <a:solidFill>
                  <a:srgbClr val="3F51B5"/>
                </a:solidFill>
              </a:rPr>
              <a:t>crossinline</a:t>
            </a:r>
            <a:r>
              <a:rPr lang="en" sz="1100">
                <a:solidFill>
                  <a:srgbClr val="37474F"/>
                </a:solidFill>
              </a:rPr>
              <a:t> specialCall: (String) -&gt; Unit,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nightCall = </a:t>
            </a:r>
            <a:r>
              <a:rPr i="1" lang="en" sz="1100">
                <a:solidFill>
                  <a:srgbClr val="37474F"/>
                </a:solidFill>
              </a:rPr>
              <a:t>Runnable</a:t>
            </a:r>
            <a:r>
              <a:rPr lang="en" sz="1100">
                <a:solidFill>
                  <a:srgbClr val="37474F"/>
                </a:solidFill>
              </a:rPr>
              <a:t> { specialCall(</a:t>
            </a:r>
            <a:r>
              <a:rPr lang="en" sz="1100">
                <a:solidFill>
                  <a:srgbClr val="008000"/>
                </a:solidFill>
              </a:rPr>
              <a:t>"There's something inside you"</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giving you a nightcall to tell you how I feel"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thread</a:t>
            </a:r>
            <a:r>
              <a:rPr lang="en" sz="1100">
                <a:solidFill>
                  <a:srgbClr val="37474F"/>
                </a:solidFill>
              </a:rPr>
              <a:t> { nightCall.run()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gonna drive you through the night, down the hills"</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drive</a:t>
            </a:r>
            <a:r>
              <a:rPr lang="en" sz="1100">
                <a:solidFill>
                  <a:srgbClr val="37474F"/>
                </a:solidFill>
              </a:rPr>
              <a:t>({ System.err.println(it) }) { </a:t>
            </a:r>
            <a:r>
              <a:rPr i="1" lang="en" sz="1100">
                <a:solidFill>
                  <a:srgbClr val="37474F"/>
                </a:solidFill>
              </a:rPr>
              <a:t>println</a:t>
            </a:r>
            <a:r>
              <a:rPr lang="en" sz="1100">
                <a:solidFill>
                  <a:srgbClr val="37474F"/>
                </a:solidFill>
              </a:rPr>
              <a:t>(it)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reified functions</a:t>
            </a:r>
            <a:endParaRPr/>
          </a:p>
        </p:txBody>
      </p:sp>
      <p:sp>
        <p:nvSpPr>
          <p:cNvPr id="240" name="Google Shape;240;p4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Sometimes you need to access a type passed as a parameter: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C53929"/>
                </a:solidFill>
              </a:rPr>
              <a:t>ERROR: Cannot use 'T' as reified type parameter. Use a class instead —--&gt; add a param: t: KClass&lt;T&gt;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use the </a:t>
            </a:r>
            <a:r>
              <a:rPr lang="en" sz="1400">
                <a:solidFill>
                  <a:srgbClr val="3F51B5"/>
                </a:solidFill>
              </a:rPr>
              <a:t>reified</a:t>
            </a:r>
            <a:r>
              <a:rPr lang="en" sz="1400">
                <a:latin typeface="Open Sans"/>
                <a:ea typeface="Open Sans"/>
                <a:cs typeface="Open Sans"/>
                <a:sym typeface="Open Sans"/>
              </a:rPr>
              <a:t> keyword with </a:t>
            </a:r>
            <a:r>
              <a:rPr lang="en" sz="1400">
                <a:solidFill>
                  <a:srgbClr val="3F51B5"/>
                </a:solidFill>
              </a:rPr>
              <a:t>inline</a:t>
            </a:r>
            <a:r>
              <a:rPr lang="en" sz="1400">
                <a:latin typeface="Open Sans"/>
                <a:ea typeface="Open Sans"/>
                <a:cs typeface="Open Sans"/>
                <a:sym typeface="Open Sans"/>
              </a:rPr>
              <a:t> functions: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&lt;</a:t>
            </a:r>
            <a:r>
              <a:rPr lang="en" sz="1100">
                <a:solidFill>
                  <a:srgbClr val="3F51B5"/>
                </a:solidFill>
              </a:rPr>
              <a:t>reified</a:t>
            </a:r>
            <a:r>
              <a:rPr lang="en" sz="1100">
                <a:solidFill>
                  <a:srgbClr val="37474F"/>
                </a:solidFill>
              </a:rPr>
              <a:t> </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Note that the compiler has to be able to know the actual type passed as a type argument so that it can modify the generated bytecode to use the corresponding class directly.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41"/>
          <p:cNvSpPr txBox="1"/>
          <p:nvPr/>
        </p:nvSpPr>
        <p:spPr>
          <a:xfrm>
            <a:off x="1321075" y="709350"/>
            <a:ext cx="582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JetBrains Mono"/>
              <a:ea typeface="JetBrains Mono"/>
              <a:cs typeface="JetBrains Mono"/>
              <a:sym typeface="JetBrains Mono"/>
            </a:endParaRPr>
          </a:p>
        </p:txBody>
      </p:sp>
      <p:sp>
        <p:nvSpPr>
          <p:cNvPr id="246" name="Google Shape;246;p41"/>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open class </a:t>
            </a:r>
            <a:r>
              <a:rPr lang="en" sz="800">
                <a:highlight>
                  <a:schemeClr val="lt1"/>
                </a:highlight>
                <a:latin typeface="JetBrains Mono"/>
                <a:ea typeface="JetBrains Mono"/>
                <a:cs typeface="JetBrains Mono"/>
                <a:sym typeface="JetBrains Mono"/>
              </a:rPr>
              <a:t>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B : 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C : A() { </a:t>
            </a: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consume(other: A): C = </a:t>
            </a:r>
            <a:r>
              <a:rPr b="1" lang="en" sz="800">
                <a:solidFill>
                  <a:srgbClr val="000080"/>
                </a:solidFill>
                <a:highlight>
                  <a:schemeClr val="lt1"/>
                </a:highlight>
                <a:latin typeface="JetBrains Mono"/>
                <a:ea typeface="JetBrains Mono"/>
                <a:cs typeface="JetBrains Mono"/>
                <a:sym typeface="JetBrains Mono"/>
              </a:rPr>
              <a:t>this </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&lt;</a:t>
            </a:r>
            <a:r>
              <a:rPr lang="en" sz="800">
                <a:solidFill>
                  <a:srgbClr val="20999D"/>
                </a:solidFill>
                <a:highlight>
                  <a:schemeClr val="lt1"/>
                </a:highlight>
                <a:latin typeface="JetBrains Mono"/>
                <a:ea typeface="JetBrains Mono"/>
                <a:cs typeface="JetBrains Mono"/>
                <a:sym typeface="JetBrains Mono"/>
              </a:rPr>
              <a:t>T</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S </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&gt; funny(</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source: Iterator&lt;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 MutableCollection&lt;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base: </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how: </a:t>
            </a:r>
            <a:r>
              <a:rPr b="1" lang="en" sz="800">
                <a:solidFill>
                  <a:srgbClr val="CC0000"/>
                </a:solidFill>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var </a:t>
            </a:r>
            <a:r>
              <a:rPr lang="en" sz="800">
                <a:highlight>
                  <a:schemeClr val="lt1"/>
                </a:highlight>
                <a:latin typeface="JetBrains Mono"/>
                <a:ea typeface="JetBrains Mono"/>
                <a:cs typeface="JetBrains Mono"/>
                <a:sym typeface="JetBrains Mono"/>
              </a:rPr>
              <a:t>result: </a:t>
            </a:r>
            <a:r>
              <a:rPr lang="en" sz="800">
                <a:solidFill>
                  <a:srgbClr val="20999D"/>
                </a:solidFill>
                <a:highlight>
                  <a:schemeClr val="lt1"/>
                </a:highlight>
                <a:latin typeface="JetBrains Mono"/>
                <a:ea typeface="JetBrains Mono"/>
                <a:cs typeface="JetBrains Mono"/>
                <a:sym typeface="JetBrains Mono"/>
              </a:rPr>
              <a:t>R </a:t>
            </a:r>
            <a:r>
              <a:rPr lang="en" sz="800">
                <a:highlight>
                  <a:schemeClr val="lt1"/>
                </a:highlight>
                <a:latin typeface="JetBrains Mono"/>
                <a:ea typeface="JetBrains Mono"/>
                <a:cs typeface="JetBrains Mono"/>
                <a:sym typeface="JetBrains Mono"/>
              </a:rPr>
              <a:t>= base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for </a:t>
            </a:r>
            <a:r>
              <a:rPr lang="en" sz="800">
                <a:highlight>
                  <a:schemeClr val="lt1"/>
                </a:highlight>
                <a:latin typeface="JetBrains Mono"/>
                <a:ea typeface="JetBrains Mono"/>
                <a:cs typeface="JetBrains Mono"/>
                <a:sym typeface="JetBrains Mono"/>
              </a:rPr>
              <a:t>(value </a:t>
            </a:r>
            <a:r>
              <a:rPr b="1" lang="en" sz="800">
                <a:solidFill>
                  <a:srgbClr val="000080"/>
                </a:solidFill>
                <a:highlight>
                  <a:schemeClr val="lt1"/>
                </a:highlight>
                <a:latin typeface="JetBrains Mono"/>
                <a:ea typeface="JetBrains Mono"/>
                <a:cs typeface="JetBrains Mono"/>
                <a:sym typeface="JetBrains Mono"/>
              </a:rPr>
              <a:t>in </a:t>
            </a:r>
            <a:r>
              <a:rPr lang="en" sz="800">
                <a:highlight>
                  <a:schemeClr val="lt1"/>
                </a:highlight>
                <a:latin typeface="JetBrains Mono"/>
                <a:ea typeface="JetBrains Mono"/>
                <a:cs typeface="JetBrains Mono"/>
                <a:sym typeface="JetBrains Mono"/>
              </a:rPr>
              <a:t>source)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result = how(result, value)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target.add(result)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main()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wtf = </a:t>
            </a:r>
            <a:r>
              <a:rPr i="1" lang="en" sz="800">
                <a:highlight>
                  <a:schemeClr val="lt1"/>
                </a:highlight>
                <a:latin typeface="JetBrains Mono"/>
                <a:ea typeface="JetBrains Mono"/>
                <a:cs typeface="JetBrains Mono"/>
                <a:sym typeface="JetBrains Mono"/>
              </a:rPr>
              <a:t>mutableListOf</a:t>
            </a:r>
            <a:r>
              <a:rPr lang="en" sz="800">
                <a:highlight>
                  <a:schemeClr val="lt1"/>
                </a:highlight>
                <a:latin typeface="JetBrains Mono"/>
                <a:ea typeface="JetBrains Mono"/>
                <a:cs typeface="JetBrains Mono"/>
                <a:sym typeface="JetBrains Mono"/>
              </a:rPr>
              <a:t>&lt;A&gt;()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src = </a:t>
            </a:r>
            <a:r>
              <a:rPr i="1" lang="en" sz="800">
                <a:highlight>
                  <a:schemeClr val="lt1"/>
                </a:highlight>
                <a:latin typeface="JetBrains Mono"/>
                <a:ea typeface="JetBrains Mono"/>
                <a:cs typeface="JetBrains Mono"/>
                <a:sym typeface="JetBrains Mono"/>
              </a:rPr>
              <a:t>mapOf</a:t>
            </a:r>
            <a:r>
              <a:rPr lang="en" sz="800">
                <a:highlight>
                  <a:schemeClr val="lt1"/>
                </a:highlight>
                <a:latin typeface="JetBrains Mono"/>
                <a:ea typeface="JetBrains Mono"/>
                <a:cs typeface="JetBrains Mono"/>
                <a:sym typeface="JetBrains Mono"/>
              </a:rPr>
              <a:t>(</a:t>
            </a:r>
            <a:r>
              <a:rPr lang="en" sz="800">
                <a:solidFill>
                  <a:srgbClr val="0000FF"/>
                </a:solidFill>
                <a:highlight>
                  <a:schemeClr val="lt1"/>
                </a:highlight>
                <a:latin typeface="JetBrains Mono"/>
                <a:ea typeface="JetBrains Mono"/>
                <a:cs typeface="JetBrains Mono"/>
                <a:sym typeface="JetBrains Mono"/>
              </a:rPr>
              <a:t>3.14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lang="en" sz="800">
                <a:solidFill>
                  <a:srgbClr val="0000FF"/>
                </a:solidFill>
                <a:highlight>
                  <a:schemeClr val="lt1"/>
                </a:highlight>
                <a:latin typeface="JetBrains Mono"/>
                <a:ea typeface="JetBrains Mono"/>
                <a:cs typeface="JetBrains Mono"/>
                <a:sym typeface="JetBrains Mono"/>
              </a:rPr>
              <a:t>2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b="1" lang="en" sz="800">
                <a:solidFill>
                  <a:srgbClr val="008000"/>
                </a:solidFill>
                <a:highlight>
                  <a:schemeClr val="lt1"/>
                </a:highlight>
                <a:latin typeface="JetBrains Mono"/>
                <a:ea typeface="JetBrains Mono"/>
                <a:cs typeface="JetBrains Mono"/>
                <a:sym typeface="JetBrains Mono"/>
              </a:rPr>
              <a:t>"Hello"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c = C()</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funny(src.</a:t>
            </a:r>
            <a:r>
              <a:rPr b="1" lang="en" sz="800">
                <a:solidFill>
                  <a:srgbClr val="660E7A"/>
                </a:solidFill>
                <a:highlight>
                  <a:schemeClr val="lt1"/>
                </a:highlight>
                <a:latin typeface="JetBrains Mono"/>
                <a:ea typeface="JetBrains Mono"/>
                <a:cs typeface="JetBrains Mono"/>
                <a:sym typeface="JetBrains Mono"/>
              </a:rPr>
              <a:t>values</a:t>
            </a:r>
            <a:r>
              <a:rPr lang="en" sz="800">
                <a:highlight>
                  <a:schemeClr val="lt1"/>
                </a:highlight>
                <a:latin typeface="JetBrains Mono"/>
                <a:ea typeface="JetBrains Mono"/>
                <a:cs typeface="JetBrains Mono"/>
                <a:sym typeface="JetBrains Mono"/>
              </a:rPr>
              <a:t>.iterator(), wtf, c) </a:t>
            </a:r>
            <a:r>
              <a:rPr b="1" lang="en" sz="800">
                <a:highlight>
                  <a:schemeClr val="lt1"/>
                </a:highlight>
                <a:latin typeface="JetBrains Mono"/>
                <a:ea typeface="JetBrains Mono"/>
                <a:cs typeface="JetBrains Mono"/>
                <a:sym typeface="JetBrains Mono"/>
              </a:rPr>
              <a:t>{ </a:t>
            </a:r>
            <a:r>
              <a:rPr lang="en" sz="800">
                <a:highlight>
                  <a:schemeClr val="lt1"/>
                </a:highlight>
                <a:latin typeface="JetBrains Mono"/>
                <a:ea typeface="JetBrains Mono"/>
                <a:cs typeface="JetBrains Mono"/>
                <a:sym typeface="JetBrains Mono"/>
              </a:rPr>
              <a:t>r, t </a:t>
            </a:r>
            <a:r>
              <a:rPr b="1" lang="en" sz="800">
                <a:highlight>
                  <a:schemeClr val="lt1"/>
                </a:highlight>
                <a:latin typeface="JetBrains Mono"/>
                <a:ea typeface="JetBrains Mono"/>
                <a:cs typeface="JetBrains Mono"/>
                <a:sym typeface="JetBrains Mono"/>
              </a:rPr>
              <a:t>-&gt; </a:t>
            </a:r>
            <a:r>
              <a:rPr lang="en" sz="800">
                <a:highlight>
                  <a:schemeClr val="lt1"/>
                </a:highlight>
                <a:latin typeface="JetBrains Mono"/>
                <a:ea typeface="JetBrains Mono"/>
                <a:cs typeface="JetBrains Mono"/>
                <a:sym typeface="JetBrains Mono"/>
              </a:rPr>
              <a:t>r.consume(t) </a:t>
            </a:r>
            <a:r>
              <a:rPr b="1" lang="en" sz="800">
                <a:highlight>
                  <a:schemeClr val="lt1"/>
                </a:highlight>
                <a:latin typeface="JetBrains Mono"/>
                <a:ea typeface="JetBrains Mono"/>
                <a:cs typeface="JetBrains Mono"/>
                <a:sym typeface="JetBrains Mono"/>
              </a:rPr>
              <a:t>}</a:t>
            </a:r>
            <a:endParaRPr b="1"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20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latin typeface="JetBrains Mono"/>
              <a:ea typeface="JetBrains Mono"/>
              <a:cs typeface="JetBrains Mono"/>
              <a:sym typeface="JetBrains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(in)Variance</a:t>
            </a:r>
            <a:endParaRPr/>
          </a:p>
        </p:txBody>
      </p:sp>
      <p:sp>
        <p:nvSpPr>
          <p:cNvPr id="252" name="Google Shape;252;p4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class</a:t>
            </a:r>
            <a:r>
              <a:rPr lang="en">
                <a:solidFill>
                  <a:srgbClr val="37474F"/>
                </a:solidFill>
              </a:rPr>
              <a:t> Holder&lt;</a:t>
            </a:r>
            <a:r>
              <a:rPr lang="en">
                <a:solidFill>
                  <a:srgbClr val="6897BB"/>
                </a:solidFill>
              </a:rPr>
              <a:t>T</a:t>
            </a:r>
            <a:r>
              <a:rPr lang="en">
                <a:solidFill>
                  <a:srgbClr val="37474F"/>
                </a:solidFill>
              </a:rPr>
              <a:t>&gt;(</a:t>
            </a:r>
            <a:r>
              <a:rPr lang="en">
                <a:solidFill>
                  <a:srgbClr val="3F51B5"/>
                </a:solidFill>
              </a:rPr>
              <a:t>val</a:t>
            </a:r>
            <a:r>
              <a:rPr lang="en">
                <a:solidFill>
                  <a:srgbClr val="37474F"/>
                </a:solidFill>
              </a:rPr>
              <a:t> value: </a:t>
            </a:r>
            <a:r>
              <a:rPr lang="en">
                <a:solidFill>
                  <a:srgbClr val="6897BB"/>
                </a:solidFill>
              </a:rPr>
              <a:t>T</a:t>
            </a:r>
            <a:r>
              <a:rPr lang="en">
                <a:solidFill>
                  <a:srgbClr val="37474F"/>
                </a:solidFill>
              </a:rPr>
              <a:t>) { ... }</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B :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class</a:t>
            </a:r>
            <a:r>
              <a:rPr lang="en">
                <a:solidFill>
                  <a:srgbClr val="37474F"/>
                </a:solidFill>
              </a:rPr>
              <a:t> C : B()</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A hierarchy is in place (and don’t forget about the same hierarchy with nullability):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Nothing -&gt; C -&gt; B -&gt; A -&gt; Any</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Variance of Generics would give us another hierarchy: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Holder&lt;Nothing&gt; -&gt; Holder&lt;C&gt; -&gt; Holder&lt;B&gt; -&gt; Holder&lt;A&gt; -&gt; Holder&lt;Any&gt;</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But this is not the case, since Generics are invariant.</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holderC = Holder(C())</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holderB: Holder&lt;</a:t>
            </a:r>
            <a:r>
              <a:rPr lang="en">
                <a:solidFill>
                  <a:srgbClr val="6897BB"/>
                </a:solidFill>
              </a:rPr>
              <a:t>B</a:t>
            </a:r>
            <a:r>
              <a:rPr lang="en">
                <a:solidFill>
                  <a:srgbClr val="37474F"/>
                </a:solidFill>
              </a:rPr>
              <a:t>&gt; = holderC // Error: </a:t>
            </a:r>
            <a:r>
              <a:rPr lang="en">
                <a:solidFill>
                  <a:srgbClr val="C53929"/>
                </a:solidFill>
              </a:rPr>
              <a:t>Type mismatch. Required: Holder&lt;B&gt;. Found: Holder&lt;C&gt;.</a:t>
            </a:r>
            <a:endParaRPr>
              <a:solidFill>
                <a:srgbClr val="C53929"/>
              </a:solidFill>
            </a:endParaRPr>
          </a:p>
          <a:p>
            <a:pPr indent="0" lvl="0" marL="0" rtl="0" algn="l">
              <a:lnSpc>
                <a:spcPct val="115000"/>
              </a:lnSpc>
              <a:spcBef>
                <a:spcPts val="600"/>
              </a:spcBef>
              <a:spcAft>
                <a:spcPts val="0"/>
              </a:spcAft>
              <a:buClr>
                <a:schemeClr val="dk1"/>
              </a:buClr>
              <a:buSzPts val="1800"/>
              <a:buFont typeface="Arial"/>
              <a:buNone/>
            </a:pPr>
            <a:r>
              <a:rPr b="1" lang="en">
                <a:latin typeface="Open Sans"/>
                <a:ea typeface="Open Sans"/>
                <a:cs typeface="Open Sans"/>
                <a:sym typeface="Open Sans"/>
              </a:rPr>
              <a:t>NB</a:t>
            </a:r>
            <a:r>
              <a:rPr lang="en">
                <a:latin typeface="Open Sans"/>
                <a:ea typeface="Open Sans"/>
                <a:cs typeface="Open Sans"/>
                <a:sym typeface="Open Sans"/>
              </a:rPr>
              <a:t>: code below works, since </a:t>
            </a:r>
            <a:r>
              <a:rPr lang="en">
                <a:solidFill>
                  <a:srgbClr val="37474F"/>
                </a:solidFill>
              </a:rPr>
              <a:t>C()</a:t>
            </a:r>
            <a:r>
              <a:rPr lang="en">
                <a:latin typeface="Open Sans"/>
                <a:ea typeface="Open Sans"/>
                <a:cs typeface="Open Sans"/>
                <a:sym typeface="Open Sans"/>
              </a:rPr>
              <a:t> passed as an argument is being cast to </a:t>
            </a:r>
            <a:r>
              <a:rPr lang="en">
                <a:solidFill>
                  <a:srgbClr val="37474F"/>
                </a:solidFill>
              </a:rPr>
              <a:t>B</a:t>
            </a:r>
            <a:r>
              <a:rPr lang="en">
                <a:latin typeface="Open Sans"/>
                <a:ea typeface="Open Sans"/>
                <a:cs typeface="Open Sans"/>
                <a:sym typeface="Open Sans"/>
              </a:rPr>
              <a:t>, nothing to do with variance.</a:t>
            </a:r>
            <a:br>
              <a:rPr lang="en">
                <a:latin typeface="Open Sans"/>
                <a:ea typeface="Open Sans"/>
                <a:cs typeface="Open Sans"/>
                <a:sym typeface="Open Sans"/>
              </a:rPr>
            </a:br>
            <a:r>
              <a:rPr lang="en">
                <a:solidFill>
                  <a:srgbClr val="3F51B5"/>
                </a:solidFill>
              </a:rPr>
              <a:t>val</a:t>
            </a:r>
            <a:r>
              <a:rPr lang="en">
                <a:solidFill>
                  <a:srgbClr val="37474F"/>
                </a:solidFill>
              </a:rPr>
              <a:t> kotlinIsSmart: Holder&lt;</a:t>
            </a:r>
            <a:r>
              <a:rPr lang="en">
                <a:solidFill>
                  <a:srgbClr val="6897BB"/>
                </a:solidFill>
              </a:rPr>
              <a:t>B</a:t>
            </a:r>
            <a:r>
              <a:rPr lang="en">
                <a:solidFill>
                  <a:srgbClr val="37474F"/>
                </a:solidFill>
              </a:rPr>
              <a:t>&gt; = Holder(C())</a:t>
            </a:r>
            <a:endParaRPr>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More</a:t>
            </a:r>
            <a:endParaRPr/>
          </a:p>
        </p:txBody>
      </p:sp>
      <p:sp>
        <p:nvSpPr>
          <p:cNvPr id="258" name="Google Shape;258;p4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holderA.steal(holderB) // Error: </a:t>
            </a:r>
            <a:r>
              <a:rPr lang="en" sz="1100">
                <a:solidFill>
                  <a:srgbClr val="C53929"/>
                </a:solidFill>
              </a:rPr>
              <a:t>Type mismatch. Required: Holder&lt;A&gt;. Found: Holder&lt;B&gt;.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holderB.gift(holderA) // Error: </a:t>
            </a:r>
            <a:r>
              <a:rPr lang="en" sz="1100">
                <a:solidFill>
                  <a:srgbClr val="C53929"/>
                </a:solidFill>
              </a:rPr>
              <a:t>Type mismatch. Required: Holder&lt;B&gt;. Found: Holder&lt;A&gt;.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But why not? </a:t>
            </a:r>
            <a:r>
              <a:rPr lang="en" sz="1100">
                <a:solidFill>
                  <a:srgbClr val="37474F"/>
                </a:solidFill>
              </a:rPr>
              <a:t>B</a:t>
            </a:r>
            <a:r>
              <a:rPr lang="en" sz="1100">
                <a:latin typeface="Open Sans"/>
                <a:ea typeface="Open Sans"/>
                <a:cs typeface="Open Sans"/>
                <a:sym typeface="Open Sans"/>
              </a:rPr>
              <a:t> can be easily cast to </a:t>
            </a:r>
            <a:r>
              <a:rPr lang="en" sz="1100">
                <a:solidFill>
                  <a:srgbClr val="37474F"/>
                </a:solidFill>
              </a:rPr>
              <a:t>A</a:t>
            </a:r>
            <a:r>
              <a:rPr lang="en" sz="1100">
                <a:latin typeface="Open Sans"/>
                <a:ea typeface="Open Sans"/>
                <a:cs typeface="Open Sans"/>
                <a:sym typeface="Open Sans"/>
              </a:rPr>
              <a:t> inside </a:t>
            </a:r>
            <a:r>
              <a:rPr lang="en" sz="1100">
                <a:solidFill>
                  <a:srgbClr val="37474F"/>
                </a:solidFill>
              </a:rPr>
              <a:t>steal</a:t>
            </a:r>
            <a:r>
              <a:rPr lang="en" sz="1100">
                <a:latin typeface="Open Sans"/>
                <a:ea typeface="Open Sans"/>
                <a:cs typeface="Open Sans"/>
                <a:sym typeface="Open Sans"/>
              </a:rPr>
              <a:t> or </a:t>
            </a:r>
            <a:r>
              <a:rPr lang="en" sz="1100">
                <a:solidFill>
                  <a:srgbClr val="37474F"/>
                </a:solidFill>
              </a:rPr>
              <a:t>gift</a:t>
            </a:r>
            <a:r>
              <a:rPr lang="en" sz="1100">
                <a:latin typeface="Open Sans"/>
                <a:ea typeface="Open Sans"/>
                <a:cs typeface="Open Sans"/>
                <a:sym typeface="Open Sans"/>
              </a:rPr>
              <a:t> and everything should be fine.</a:t>
            </a:r>
            <a:endParaRPr sz="1100">
              <a:solidFill>
                <a:srgbClr val="A9B7C6"/>
              </a:solidFill>
              <a:highlight>
                <a:srgbClr val="2B2B2B"/>
              </a:highlight>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2" name="Shape 262"/>
        <p:cNvGrpSpPr/>
        <p:nvPr/>
      </p:nvGrpSpPr>
      <p:grpSpPr>
        <a:xfrm>
          <a:off x="0" y="0"/>
          <a:ext cx="0" cy="0"/>
          <a:chOff x="0" y="0"/>
          <a:chExt cx="0" cy="0"/>
        </a:xfrm>
      </p:grpSpPr>
      <p:sp>
        <p:nvSpPr>
          <p:cNvPr id="263" name="Google Shape;263;p44"/>
          <p:cNvSpPr txBox="1"/>
          <p:nvPr/>
        </p:nvSpPr>
        <p:spPr>
          <a:xfrm>
            <a:off x="292608" y="292608"/>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a:p>
            <a:pPr indent="0" lvl="0" marL="0" rtl="0" algn="l">
              <a:lnSpc>
                <a:spcPct val="8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264" name="Google Shape;264;p44">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265" name="Google Shape;265;p44"/>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How?</a:t>
            </a:r>
            <a:endParaRPr/>
          </a:p>
        </p:txBody>
      </p:sp>
      <p:sp>
        <p:nvSpPr>
          <p:cNvPr id="51" name="Google Shape;51;p1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Generics allow you to write code that can work with any type or with types that should satisfy some rules (constraints) but are not limited in </a:t>
            </a:r>
            <a:r>
              <a:rPr lang="en" sz="1400">
                <a:latin typeface="Open Sans"/>
                <a:ea typeface="Open Sans"/>
                <a:cs typeface="Open Sans"/>
                <a:sym typeface="Open Sans"/>
              </a:rPr>
              <a:t>any </a:t>
            </a:r>
            <a:r>
              <a:rPr lang="en" sz="1400">
                <a:latin typeface="Open Sans"/>
                <a:ea typeface="Open Sans"/>
                <a:cs typeface="Open Sans"/>
                <a:sym typeface="Open Sans"/>
              </a:rPr>
              <a:t>other ways: type parameters.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Holder&lt;</a:t>
            </a:r>
            <a:r>
              <a:rPr lang="en" sz="1400">
                <a:solidFill>
                  <a:srgbClr val="6897BB"/>
                </a:solidFill>
              </a:rPr>
              <a:t>T</a:t>
            </a:r>
            <a:r>
              <a:rPr lang="en" sz="1400">
                <a:solidFill>
                  <a:srgbClr val="37474F"/>
                </a:solidFill>
              </a:rPr>
              <a:t>&gt;(</a:t>
            </a:r>
            <a:r>
              <a:rPr lang="en" sz="1400">
                <a:solidFill>
                  <a:srgbClr val="3F51B5"/>
                </a:solidFill>
              </a:rPr>
              <a:t>val</a:t>
            </a:r>
            <a:r>
              <a:rPr lang="en" sz="1400">
                <a:solidFill>
                  <a:srgbClr val="37474F"/>
                </a:solidFill>
              </a:rPr>
              <a:t> value: </a:t>
            </a:r>
            <a:r>
              <a:rPr lang="en" sz="1400">
                <a:solidFill>
                  <a:srgbClr val="6897BB"/>
                </a:solidFill>
              </a:rPr>
              <a:t>T</a:t>
            </a:r>
            <a:r>
              <a:rPr lang="en" sz="1400">
                <a:solidFill>
                  <a:srgbClr val="37474F"/>
                </a:solidFill>
              </a:rPr>
              <a:t>) {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intHolder = Holder&lt;Int&gt;(23)</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cupHolder = Holder(</a:t>
            </a:r>
            <a:r>
              <a:rPr lang="en" sz="1400">
                <a:solidFill>
                  <a:srgbClr val="008000"/>
                </a:solidFill>
              </a:rPr>
              <a:t>"cup"</a:t>
            </a:r>
            <a:r>
              <a:rPr lang="en" sz="1400">
                <a:solidFill>
                  <a:srgbClr val="37474F"/>
                </a:solidFill>
              </a:rPr>
              <a:t>) </a:t>
            </a:r>
            <a:r>
              <a:rPr lang="en" sz="1400">
                <a:solidFill>
                  <a:srgbClr val="999999"/>
                </a:solidFill>
              </a:rPr>
              <a:t>// Generic parameter type can be inferred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Constraints</a:t>
            </a:r>
            <a:endParaRPr/>
          </a:p>
        </p:txBody>
      </p:sp>
      <p:sp>
        <p:nvSpPr>
          <p:cNvPr id="57" name="Google Shape;57;p1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Sometimes we do not want to work with </a:t>
            </a:r>
            <a:r>
              <a:rPr lang="en" sz="1400">
                <a:latin typeface="Open Sans"/>
                <a:ea typeface="Open Sans"/>
                <a:cs typeface="Open Sans"/>
                <a:sym typeface="Open Sans"/>
              </a:rPr>
              <a:t>an arbitrary typ</a:t>
            </a:r>
            <a:r>
              <a:rPr lang="en" sz="1400">
                <a:latin typeface="Open Sans"/>
                <a:ea typeface="Open Sans"/>
                <a:cs typeface="Open Sans"/>
                <a:sym typeface="Open Sans"/>
              </a:rPr>
              <a:t>e and expect </a:t>
            </a:r>
            <a:r>
              <a:rPr lang="en" sz="1400">
                <a:latin typeface="Open Sans"/>
                <a:ea typeface="Open Sans"/>
                <a:cs typeface="Open Sans"/>
                <a:sym typeface="Open Sans"/>
              </a:rPr>
              <a:t>it</a:t>
            </a:r>
            <a:r>
              <a:rPr lang="en" sz="1400">
                <a:latin typeface="Open Sans"/>
                <a:ea typeface="Open Sans"/>
                <a:cs typeface="Open Sans"/>
                <a:sym typeface="Open Sans"/>
              </a:rPr>
              <a:t> to provide us with </a:t>
            </a:r>
            <a:r>
              <a:rPr lang="en" sz="1400">
                <a:latin typeface="Open Sans"/>
                <a:ea typeface="Open Sans"/>
                <a:cs typeface="Open Sans"/>
                <a:sym typeface="Open Sans"/>
              </a:rPr>
              <a:t>some </a:t>
            </a:r>
            <a:r>
              <a:rPr lang="en" sz="1400">
                <a:latin typeface="Open Sans"/>
                <a:ea typeface="Open Sans"/>
                <a:cs typeface="Open Sans"/>
                <a:sym typeface="Open Sans"/>
              </a:rPr>
              <a:t>functionality. In such cases type constraints in the form of upper bounds are used</a:t>
            </a:r>
            <a:r>
              <a:rPr lang="en" sz="1400">
                <a:latin typeface="Open Sans"/>
                <a:ea typeface="Open Sans"/>
                <a:cs typeface="Open Sans"/>
                <a:sym typeface="Open Sans"/>
              </a:rPr>
              <a:t>:</a:t>
            </a:r>
            <a:r>
              <a:rPr lang="en" sz="1400">
                <a:latin typeface="Open Sans"/>
                <a:ea typeface="Open Sans"/>
                <a:cs typeface="Open Sans"/>
                <a:sym typeface="Open Sans"/>
              </a:rPr>
              <a:t> upper bounds.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Pilot&lt;</a:t>
            </a:r>
            <a:r>
              <a:rPr lang="en" sz="1400">
                <a:solidFill>
                  <a:srgbClr val="6897BB"/>
                </a:solidFill>
              </a:rPr>
              <a:t>T </a:t>
            </a:r>
            <a:r>
              <a:rPr lang="en" sz="1400">
                <a:solidFill>
                  <a:srgbClr val="37474F"/>
                </a:solidFill>
              </a:rPr>
              <a:t>: Movable&gt;(</a:t>
            </a:r>
            <a:r>
              <a:rPr lang="en" sz="1400">
                <a:solidFill>
                  <a:srgbClr val="3F51B5"/>
                </a:solidFill>
              </a:rPr>
              <a:t>val</a:t>
            </a:r>
            <a:r>
              <a:rPr lang="en" sz="1400">
                <a:solidFill>
                  <a:srgbClr val="37474F"/>
                </a:solidFill>
              </a:rPr>
              <a:t> vehicle: </a:t>
            </a:r>
            <a:r>
              <a:rPr lang="en" sz="1400">
                <a:solidFill>
                  <a:srgbClr val="6897BB"/>
                </a:solidFill>
              </a:rPr>
              <a:t>T</a:t>
            </a:r>
            <a:r>
              <a:rPr lang="en" sz="1400">
                <a:solidFill>
                  <a:srgbClr val="37474F"/>
                </a:solidFill>
              </a:rPr>
              <a:t>)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 </a:t>
            </a:r>
            <a:r>
              <a:rPr lang="en" sz="1400">
                <a:solidFill>
                  <a:srgbClr val="37474F"/>
                </a:solidFill>
              </a:rPr>
              <a:t>go() { vehicle.move()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ryanGosling = Pilot&lt;Car&gt;(Car(</a:t>
            </a:r>
            <a:r>
              <a:rPr lang="en" sz="1400">
                <a:solidFill>
                  <a:srgbClr val="008000"/>
                </a:solidFill>
              </a:rPr>
              <a:t>"Chevy"</a:t>
            </a:r>
            <a:r>
              <a:rPr lang="en" sz="1400">
                <a:solidFill>
                  <a:srgbClr val="37474F"/>
                </a:solidFill>
              </a:rPr>
              <a:t>, </a:t>
            </a:r>
            <a:r>
              <a:rPr lang="en" sz="1400">
                <a:solidFill>
                  <a:srgbClr val="008000"/>
                </a:solidFill>
              </a:rPr>
              <a:t>"Malibu"</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sullySullenberger = Pilot&lt;Plane&gt;(Plane(</a:t>
            </a:r>
            <a:r>
              <a:rPr lang="en" sz="1400">
                <a:solidFill>
                  <a:srgbClr val="008000"/>
                </a:solidFill>
              </a:rPr>
              <a:t>"Airbus"</a:t>
            </a:r>
            <a:r>
              <a:rPr lang="en" sz="1400">
                <a:solidFill>
                  <a:srgbClr val="37474F"/>
                </a:solidFill>
              </a:rPr>
              <a:t>, </a:t>
            </a:r>
            <a:r>
              <a:rPr lang="en" sz="1400">
                <a:solidFill>
                  <a:srgbClr val="008000"/>
                </a:solidFill>
              </a:rPr>
              <a:t>"A320"</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Constraints continued </a:t>
            </a:r>
            <a:endParaRPr/>
          </a:p>
        </p:txBody>
      </p:sp>
      <p:sp>
        <p:nvSpPr>
          <p:cNvPr id="63" name="Google Shape;63;p13"/>
          <p:cNvSpPr txBox="1"/>
          <p:nvPr>
            <p:ph idx="1" type="body"/>
          </p:nvPr>
        </p:nvSpPr>
        <p:spPr>
          <a:xfrm>
            <a:off x="292600" y="1335025"/>
            <a:ext cx="82929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be several parameter types, and generic classes can participate in inheritance.</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public</a:t>
            </a:r>
            <a:r>
              <a:rPr lang="en" sz="1400">
                <a:solidFill>
                  <a:srgbClr val="37474F"/>
                </a:solidFill>
              </a:rPr>
              <a:t> </a:t>
            </a:r>
            <a:r>
              <a:rPr lang="en" sz="1400">
                <a:solidFill>
                  <a:srgbClr val="3F51B5"/>
                </a:solidFill>
              </a:rPr>
              <a:t>interface</a:t>
            </a:r>
            <a:r>
              <a:rPr lang="en" sz="1400">
                <a:solidFill>
                  <a:srgbClr val="37474F"/>
                </a:solidFill>
              </a:rPr>
              <a:t> MutableMap&lt;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 }</a:t>
            </a:r>
            <a:endParaRPr sz="1400">
              <a:solidFill>
                <a:srgbClr val="37474F"/>
              </a:solidFill>
            </a:endParaRPr>
          </a:p>
          <a:p>
            <a:pPr indent="0" lvl="0" marL="0" rtl="0" algn="l">
              <a:spcBef>
                <a:spcPts val="0"/>
              </a:spcBef>
              <a:spcAft>
                <a:spcPts val="0"/>
              </a:spcAft>
              <a:buClr>
                <a:schemeClr val="dk1"/>
              </a:buClr>
              <a:buSzPts val="1100"/>
              <a:buFont typeface="Arial"/>
              <a:buNone/>
            </a:pPr>
            <a:r>
              <a:t/>
            </a:r>
            <a:endParaRPr sz="1400">
              <a:solidFill>
                <a:srgbClr val="37474F"/>
              </a:solidFill>
            </a:endParaRPr>
          </a:p>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also be several constraints (which means the type parameter has to implement several interfaces):</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fun </a:t>
            </a:r>
            <a:r>
              <a:rPr lang="en" sz="1400">
                <a:solidFill>
                  <a:srgbClr val="37474F"/>
                </a:solidFill>
              </a:rPr>
              <a:t>&lt;</a:t>
            </a:r>
            <a:r>
              <a:rPr lang="en" sz="1400">
                <a:solidFill>
                  <a:srgbClr val="20999D"/>
                </a:solidFill>
              </a:rPr>
              <a:t>T</a:t>
            </a:r>
            <a:r>
              <a:rPr lang="en" sz="1400">
                <a:solidFill>
                  <a:srgbClr val="37474F"/>
                </a:solidFill>
              </a:rPr>
              <a:t>, </a:t>
            </a:r>
            <a:r>
              <a:rPr lang="en" sz="1400">
                <a:solidFill>
                  <a:srgbClr val="20999D"/>
                </a:solidFill>
              </a:rPr>
              <a:t>S</a:t>
            </a:r>
            <a:r>
              <a:rPr lang="en" sz="1400">
                <a:solidFill>
                  <a:srgbClr val="37474F"/>
                </a:solidFill>
              </a:rPr>
              <a:t>&gt; moveInAnAwesomeWayAndCompare(a: </a:t>
            </a:r>
            <a:r>
              <a:rPr lang="en" sz="1400">
                <a:solidFill>
                  <a:srgbClr val="20999D"/>
                </a:solidFill>
              </a:rPr>
              <a:t>T</a:t>
            </a:r>
            <a:r>
              <a:rPr lang="en" sz="1400">
                <a:solidFill>
                  <a:srgbClr val="37474F"/>
                </a:solidFill>
              </a:rPr>
              <a:t>, b: </a:t>
            </a:r>
            <a:r>
              <a:rPr lang="en" sz="1400">
                <a:solidFill>
                  <a:srgbClr val="20999D"/>
                </a:solidFill>
              </a:rPr>
              <a:t>S</a:t>
            </a:r>
            <a:r>
              <a:rPr lang="en" sz="1400">
                <a:solidFill>
                  <a:srgbClr val="37474F"/>
                </a:solidFill>
              </a:rPr>
              <a:t>) </a:t>
            </a:r>
            <a:r>
              <a:rPr lang="en" sz="1400">
                <a:solidFill>
                  <a:srgbClr val="3F51B5"/>
                </a:solidFill>
              </a:rPr>
              <a:t>where</a:t>
            </a:r>
            <a:r>
              <a:rPr lang="en" sz="1400">
                <a:solidFill>
                  <a:srgbClr val="37474F"/>
                </a:solidFill>
              </a:rPr>
              <a:t> </a:t>
            </a:r>
            <a:r>
              <a:rPr lang="en" sz="1400">
                <a:solidFill>
                  <a:srgbClr val="20999D"/>
                </a:solidFill>
              </a:rPr>
              <a:t>T</a:t>
            </a:r>
            <a:r>
              <a:rPr lang="en" sz="1400">
                <a:solidFill>
                  <a:srgbClr val="37474F"/>
                </a:solidFill>
              </a:rPr>
              <a:t> : Comparable&lt;</a:t>
            </a:r>
            <a:r>
              <a:rPr lang="en" sz="1400">
                <a:solidFill>
                  <a:srgbClr val="20999D"/>
                </a:solidFill>
              </a:rPr>
              <a:t>T</a:t>
            </a:r>
            <a:r>
              <a:rPr lang="en" sz="1400">
                <a:solidFill>
                  <a:srgbClr val="37474F"/>
                </a:solidFill>
              </a:rPr>
              <a:t>&gt;, </a:t>
            </a:r>
            <a:r>
              <a:rPr lang="en" sz="1400">
                <a:solidFill>
                  <a:srgbClr val="20999D"/>
                </a:solidFill>
              </a:rPr>
              <a:t>S </a:t>
            </a:r>
            <a:r>
              <a:rPr lang="en" sz="1400">
                <a:solidFill>
                  <a:srgbClr val="37474F"/>
                </a:solidFill>
              </a:rPr>
              <a:t>: Comparable&lt;</a:t>
            </a:r>
            <a:r>
              <a:rPr lang="en" sz="1400">
                <a:solidFill>
                  <a:srgbClr val="20999D"/>
                </a:solidFill>
              </a:rPr>
              <a:t>T</a:t>
            </a:r>
            <a:r>
              <a:rPr lang="en" sz="1400">
                <a:solidFill>
                  <a:srgbClr val="37474F"/>
                </a:solidFill>
              </a:rPr>
              <a:t>&gt;, </a:t>
            </a:r>
            <a:r>
              <a:rPr lang="en" sz="1400">
                <a:solidFill>
                  <a:srgbClr val="20999D"/>
                </a:solidFill>
              </a:rPr>
              <a:t>T</a:t>
            </a:r>
            <a:r>
              <a:rPr lang="en" sz="1400">
                <a:solidFill>
                  <a:srgbClr val="37474F"/>
                </a:solidFill>
              </a:rPr>
              <a:t> : Awesome, </a:t>
            </a:r>
            <a:r>
              <a:rPr lang="en" sz="1400">
                <a:solidFill>
                  <a:srgbClr val="20999D"/>
                </a:solidFill>
              </a:rPr>
              <a:t>T</a:t>
            </a:r>
            <a:r>
              <a:rPr lang="en" sz="1400">
                <a:solidFill>
                  <a:srgbClr val="37474F"/>
                </a:solidFill>
              </a:rPr>
              <a:t> : Movable { ... }</a:t>
            </a:r>
            <a:endParaRPr sz="1400">
              <a:latin typeface="Open Sans"/>
              <a:ea typeface="Open Sans"/>
              <a:cs typeface="Open Sans"/>
              <a:sym typeface="Open Sans"/>
            </a:endParaRPr>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Star-projection</a:t>
            </a:r>
            <a:endParaRPr/>
          </a:p>
        </p:txBody>
      </p:sp>
      <p:sp>
        <p:nvSpPr>
          <p:cNvPr id="69" name="Google Shape;69;p14"/>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When you do not care about the parameter type, you can use </a:t>
            </a:r>
            <a:r>
              <a:rPr i="1" lang="en"/>
              <a:t>star-projection</a:t>
            </a:r>
            <a:r>
              <a:rPr lang="en"/>
              <a:t> </a:t>
            </a:r>
            <a:r>
              <a:rPr lang="en">
                <a:solidFill>
                  <a:srgbClr val="37474F"/>
                </a:solidFill>
                <a:latin typeface="JetBrains Mono"/>
                <a:ea typeface="JetBrains Mono"/>
                <a:cs typeface="JetBrains Mono"/>
                <a:sym typeface="JetBrains Mono"/>
              </a:rPr>
              <a:t>*</a:t>
            </a:r>
            <a:r>
              <a:rPr lang="en"/>
              <a:t> (</a:t>
            </a:r>
            <a:r>
              <a:rPr lang="en">
                <a:solidFill>
                  <a:srgbClr val="37474F"/>
                </a:solidFill>
                <a:latin typeface="JetBrains Mono"/>
                <a:ea typeface="JetBrains Mono"/>
                <a:cs typeface="JetBrains Mono"/>
                <a:sym typeface="JetBrains Mono"/>
              </a:rPr>
              <a:t>Any? / Nothing</a:t>
            </a:r>
            <a:r>
              <a:rPr lang="en"/>
              <a:t>).</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latin typeface="JetBrains Mono"/>
                <a:ea typeface="JetBrains Mono"/>
                <a:cs typeface="JetBrains Mono"/>
                <a:sym typeface="JetBrains Mono"/>
              </a:rPr>
              <a:t>fun </a:t>
            </a:r>
            <a:r>
              <a:rPr lang="en">
                <a:solidFill>
                  <a:srgbClr val="37474F"/>
                </a:solidFill>
                <a:latin typeface="JetBrains Mono"/>
                <a:ea typeface="JetBrains Mono"/>
                <a:cs typeface="JetBrains Mono"/>
                <a:sym typeface="JetBrains Mono"/>
              </a:rPr>
              <a:t>printKeys(map: MutableMap&lt;</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&gt;) { ...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Let's go back</a:t>
            </a:r>
            <a:endParaRPr/>
          </a:p>
        </p:txBody>
      </p:sp>
      <p:sp>
        <p:nvSpPr>
          <p:cNvPr id="75" name="Google Shape;75;p1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B :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C : B()</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Nothing &lt;: C &lt;: B &lt;: A &lt;: Any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This means that the </a:t>
            </a:r>
            <a:r>
              <a:rPr lang="en" sz="1400">
                <a:solidFill>
                  <a:srgbClr val="37474F"/>
                </a:solidFill>
              </a:rPr>
              <a:t>Any</a:t>
            </a:r>
            <a:r>
              <a:rPr lang="en" sz="1400">
                <a:latin typeface="Open Sans"/>
                <a:ea typeface="Open Sans"/>
                <a:cs typeface="Open Sans"/>
                <a:sym typeface="Open Sans"/>
              </a:rPr>
              <a:t> class is the </a:t>
            </a:r>
            <a:r>
              <a:rPr i="1" lang="en" sz="1400">
                <a:latin typeface="Open Sans"/>
                <a:ea typeface="Open Sans"/>
                <a:cs typeface="Open Sans"/>
                <a:sym typeface="Open Sans"/>
              </a:rPr>
              <a:t>superclass</a:t>
            </a:r>
            <a:r>
              <a:rPr lang="en" sz="1400">
                <a:latin typeface="Open Sans"/>
                <a:ea typeface="Open Sans"/>
                <a:cs typeface="Open Sans"/>
                <a:sym typeface="Open Sans"/>
              </a:rPr>
              <a:t> for all the classes and </a:t>
            </a:r>
            <a:r>
              <a:rPr lang="en" sz="1400">
                <a:latin typeface="Open Sans"/>
                <a:ea typeface="Open Sans"/>
                <a:cs typeface="Open Sans"/>
                <a:sym typeface="Open Sans"/>
              </a:rPr>
              <a:t>at the same time </a:t>
            </a:r>
            <a:r>
              <a:rPr lang="en" sz="1400">
                <a:solidFill>
                  <a:srgbClr val="37474F"/>
                </a:solidFill>
              </a:rPr>
              <a:t>Nothing</a:t>
            </a:r>
            <a:r>
              <a:rPr lang="en" sz="1400">
                <a:solidFill>
                  <a:srgbClr val="37474F"/>
                </a:solidFill>
              </a:rPr>
              <a:t> </a:t>
            </a:r>
            <a:r>
              <a:rPr lang="en" sz="1400">
                <a:latin typeface="Open Sans"/>
                <a:ea typeface="Open Sans"/>
                <a:cs typeface="Open Sans"/>
                <a:sym typeface="Open Sans"/>
              </a:rPr>
              <a:t>is a </a:t>
            </a:r>
            <a:r>
              <a:rPr i="1" lang="en" sz="1400">
                <a:latin typeface="Open Sans"/>
                <a:ea typeface="Open Sans"/>
                <a:cs typeface="Open Sans"/>
                <a:sym typeface="Open Sans"/>
              </a:rPr>
              <a:t>subtype</a:t>
            </a:r>
            <a:r>
              <a:rPr lang="en" sz="1400">
                <a:latin typeface="Open Sans"/>
                <a:ea typeface="Open Sans"/>
                <a:cs typeface="Open Sans"/>
                <a:sym typeface="Open Sans"/>
              </a:rPr>
              <a:t> of any type</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What is next?</a:t>
            </a:r>
            <a:endParaRPr/>
          </a:p>
        </p:txBody>
      </p:sp>
      <p:sp>
        <p:nvSpPr>
          <p:cNvPr id="81" name="Google Shape;81;p1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Consider a basic example:</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interface</a:t>
            </a:r>
            <a:r>
              <a:rPr lang="en" sz="1400">
                <a:solidFill>
                  <a:srgbClr val="37474F"/>
                </a:solidFill>
              </a:rPr>
              <a:t> Holder&lt;T&gt;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a:t>
            </a:r>
            <a:r>
              <a:rPr lang="en" sz="1400">
                <a:solidFill>
                  <a:srgbClr val="37474F"/>
                </a:solidFill>
              </a:rPr>
              <a:t> push(newValue: T) </a:t>
            </a:r>
            <a:r>
              <a:rPr lang="en" sz="1400">
                <a:solidFill>
                  <a:srgbClr val="999999"/>
                </a:solidFill>
              </a:rPr>
              <a:t>// </a:t>
            </a:r>
            <a:r>
              <a:rPr lang="en" sz="1400">
                <a:solidFill>
                  <a:srgbClr val="999999"/>
                </a:solidFill>
              </a:rPr>
              <a:t>consumes </a:t>
            </a:r>
            <a:r>
              <a:rPr lang="en" sz="1400">
                <a:solidFill>
                  <a:srgbClr val="999999"/>
                </a:solidFill>
              </a:rPr>
              <a:t>an element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pop(): T </a:t>
            </a:r>
            <a:r>
              <a:rPr lang="en" sz="1400">
                <a:solidFill>
                  <a:srgbClr val="999999"/>
                </a:solidFill>
              </a:rPr>
              <a:t>// produces an element</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size(): Int </a:t>
            </a:r>
            <a:r>
              <a:rPr lang="en" sz="1400">
                <a:solidFill>
                  <a:srgbClr val="999999"/>
                </a:solidFill>
              </a:rPr>
              <a:t>// does not interact with 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