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 Extra Bold" panose="020B0604020202020204" charset="0"/>
      <p:regular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Poppins Medium" panose="00000600000000000000" pitchFamily="2" charset="0"/>
      <p:regular r:id="rId31"/>
    </p:embeddedFont>
    <p:embeddedFont>
      <p:font typeface="Poppins Medium Bold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713691" y="9344575"/>
            <a:ext cx="2144734" cy="49253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95015" y="2697454"/>
            <a:ext cx="12356324" cy="238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</a:pPr>
            <a:r>
              <a:rPr lang="en-US" sz="8400" spc="-268">
                <a:solidFill>
                  <a:srgbClr val="18191E"/>
                </a:solidFill>
                <a:latin typeface="Poppins Medium Bold"/>
              </a:rPr>
              <a:t>GrantMate</a:t>
            </a:r>
          </a:p>
          <a:p>
            <a:pPr>
              <a:lnSpc>
                <a:spcPts val="8160"/>
              </a:lnSpc>
            </a:pPr>
            <a:r>
              <a:rPr lang="en-US" sz="6800" spc="523">
                <a:solidFill>
                  <a:srgbClr val="18191E"/>
                </a:solidFill>
                <a:latin typeface="Poppins"/>
              </a:rPr>
              <a:t>DESIGN E ARQUITETURA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95015" y="8943975"/>
            <a:ext cx="6450787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</a:pPr>
            <a:r>
              <a:rPr lang="en-US" sz="1999" spc="-63">
                <a:solidFill>
                  <a:srgbClr val="18191E"/>
                </a:solidFill>
                <a:latin typeface="Poppins"/>
              </a:rPr>
              <a:t>Guilherme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90633" y="2938480"/>
            <a:ext cx="6906735" cy="546976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171437" y="971550"/>
            <a:ext cx="9945127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79">
                <a:solidFill>
                  <a:srgbClr val="18191E"/>
                </a:solidFill>
                <a:latin typeface="Poppins Medium"/>
              </a:rPr>
              <a:t>Vista Lógica- Nível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30306" y="2658203"/>
            <a:ext cx="6227389" cy="700765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085718" y="395477"/>
            <a:ext cx="14116563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79">
                <a:solidFill>
                  <a:srgbClr val="18191E"/>
                </a:solidFill>
                <a:latin typeface="Poppins Medium"/>
              </a:rPr>
              <a:t>Vista de Processos (sequência)- Nível 1</a:t>
            </a:r>
          </a:p>
          <a:p>
            <a:pPr algn="ctr">
              <a:lnSpc>
                <a:spcPts val="5880"/>
              </a:lnSpc>
            </a:pPr>
            <a:r>
              <a:rPr lang="en-US" sz="4900" spc="-156">
                <a:solidFill>
                  <a:srgbClr val="18191E"/>
                </a:solidFill>
                <a:latin typeface="Poppins Medium"/>
              </a:rPr>
              <a:t>Guardar, Tratar e Treinar ficheiros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75515" y="2333039"/>
            <a:ext cx="8536969" cy="627037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085718" y="395477"/>
            <a:ext cx="14116563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79">
                <a:solidFill>
                  <a:srgbClr val="18191E"/>
                </a:solidFill>
                <a:latin typeface="Poppins Medium"/>
              </a:rPr>
              <a:t>Vista de Processos (sequência)- Nível 1</a:t>
            </a:r>
          </a:p>
          <a:p>
            <a:pPr algn="ctr">
              <a:lnSpc>
                <a:spcPts val="5880"/>
              </a:lnSpc>
            </a:pPr>
            <a:r>
              <a:rPr lang="en-US" sz="4900" spc="-156">
                <a:solidFill>
                  <a:srgbClr val="18191E"/>
                </a:solidFill>
                <a:latin typeface="Poppins Medium"/>
              </a:rPr>
              <a:t>Gerar Texto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05976" y="3082730"/>
            <a:ext cx="14076048" cy="570968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718658" y="971550"/>
            <a:ext cx="1119479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79">
                <a:solidFill>
                  <a:srgbClr val="18191E"/>
                </a:solidFill>
                <a:latin typeface="Poppins Medium"/>
              </a:rPr>
              <a:t>Vista Física/Deployment- Nível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23895" y="2846328"/>
            <a:ext cx="13040209" cy="540901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171437" y="971550"/>
            <a:ext cx="9945127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79">
                <a:solidFill>
                  <a:srgbClr val="18191E"/>
                </a:solidFill>
                <a:latin typeface="Poppins Medium"/>
              </a:rPr>
              <a:t>Vista Lógica- Nível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19078" y="3023975"/>
            <a:ext cx="9449844" cy="59626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171437" y="444855"/>
            <a:ext cx="9945127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79">
                <a:solidFill>
                  <a:srgbClr val="18191E"/>
                </a:solidFill>
                <a:latin typeface="Poppins Medium"/>
              </a:rPr>
              <a:t>Vista de Implementação- Nível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90891" y="2649428"/>
            <a:ext cx="12106219" cy="608683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443218" y="461314"/>
            <a:ext cx="13401564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79">
                <a:solidFill>
                  <a:srgbClr val="18191E"/>
                </a:solidFill>
                <a:latin typeface="Poppins Medium"/>
              </a:rPr>
              <a:t>Vista de Processos (sequência)- Nível 2</a:t>
            </a:r>
          </a:p>
          <a:p>
            <a:pPr algn="ctr">
              <a:lnSpc>
                <a:spcPts val="5880"/>
              </a:lnSpc>
            </a:pPr>
            <a:r>
              <a:rPr lang="en-US" sz="4900" spc="-156">
                <a:solidFill>
                  <a:srgbClr val="18191E"/>
                </a:solidFill>
                <a:latin typeface="Poppins Medium"/>
              </a:rPr>
              <a:t>Guardar, tratar e treinar ficheiros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19890" y="2599420"/>
            <a:ext cx="12048221" cy="607230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443218" y="461314"/>
            <a:ext cx="13401564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79">
                <a:solidFill>
                  <a:srgbClr val="18191E"/>
                </a:solidFill>
                <a:latin typeface="Poppins Medium"/>
              </a:rPr>
              <a:t>Vista de Processos- Nível 2</a:t>
            </a:r>
          </a:p>
          <a:p>
            <a:pPr algn="ctr">
              <a:lnSpc>
                <a:spcPts val="5880"/>
              </a:lnSpc>
            </a:pPr>
            <a:r>
              <a:rPr lang="en-US" sz="4900" spc="-156">
                <a:solidFill>
                  <a:srgbClr val="18191E"/>
                </a:solidFill>
                <a:latin typeface="Poppins Medium"/>
              </a:rPr>
              <a:t>Gerar Texto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85603" y="1588926"/>
            <a:ext cx="11116793" cy="826824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171437" y="547688"/>
            <a:ext cx="9945127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79">
                <a:solidFill>
                  <a:srgbClr val="18191E"/>
                </a:solidFill>
                <a:latin typeface="Poppins Medium"/>
              </a:rPr>
              <a:t>Vista Lógica- Nível 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21016" y="1438427"/>
            <a:ext cx="10690455" cy="85310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534180" y="373883"/>
            <a:ext cx="12064129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79">
                <a:solidFill>
                  <a:srgbClr val="18191E"/>
                </a:solidFill>
                <a:latin typeface="Poppins Medium"/>
              </a:rPr>
              <a:t>Vista de Implementação- Nível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6428" y="2929349"/>
            <a:ext cx="13044547" cy="1699871"/>
            <a:chOff x="0" y="0"/>
            <a:chExt cx="623730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7302" cy="812800"/>
            </a:xfrm>
            <a:custGeom>
              <a:avLst/>
              <a:gdLst/>
              <a:ahLst/>
              <a:cxnLst/>
              <a:rect l="l" t="t" r="r" b="b"/>
              <a:pathLst>
                <a:path w="6237302" h="812800">
                  <a:moveTo>
                    <a:pt x="30268" y="0"/>
                  </a:moveTo>
                  <a:lnTo>
                    <a:pt x="6207034" y="0"/>
                  </a:lnTo>
                  <a:cubicBezTo>
                    <a:pt x="6223750" y="0"/>
                    <a:pt x="6237302" y="13552"/>
                    <a:pt x="6237302" y="30268"/>
                  </a:cubicBezTo>
                  <a:lnTo>
                    <a:pt x="6237302" y="782532"/>
                  </a:lnTo>
                  <a:cubicBezTo>
                    <a:pt x="6237302" y="799248"/>
                    <a:pt x="6223750" y="812800"/>
                    <a:pt x="6207034" y="812800"/>
                  </a:cubicBezTo>
                  <a:lnTo>
                    <a:pt x="30268" y="812800"/>
                  </a:lnTo>
                  <a:cubicBezTo>
                    <a:pt x="13552" y="812800"/>
                    <a:pt x="0" y="799248"/>
                    <a:pt x="0" y="782532"/>
                  </a:cubicBezTo>
                  <a:lnTo>
                    <a:pt x="0" y="30268"/>
                  </a:lnTo>
                  <a:cubicBezTo>
                    <a:pt x="0" y="13552"/>
                    <a:pt x="13552" y="0"/>
                    <a:pt x="30268" y="0"/>
                  </a:cubicBezTo>
                  <a:close/>
                </a:path>
              </a:pathLst>
            </a:custGeom>
            <a:solidFill>
              <a:srgbClr val="F3F6F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46428" y="6941251"/>
            <a:ext cx="13044547" cy="1699871"/>
            <a:chOff x="0" y="0"/>
            <a:chExt cx="6237302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37302" cy="812800"/>
            </a:xfrm>
            <a:custGeom>
              <a:avLst/>
              <a:gdLst/>
              <a:ahLst/>
              <a:cxnLst/>
              <a:rect l="l" t="t" r="r" b="b"/>
              <a:pathLst>
                <a:path w="6237302" h="812800">
                  <a:moveTo>
                    <a:pt x="30268" y="0"/>
                  </a:moveTo>
                  <a:lnTo>
                    <a:pt x="6207034" y="0"/>
                  </a:lnTo>
                  <a:cubicBezTo>
                    <a:pt x="6223750" y="0"/>
                    <a:pt x="6237302" y="13552"/>
                    <a:pt x="6237302" y="30268"/>
                  </a:cubicBezTo>
                  <a:lnTo>
                    <a:pt x="6237302" y="782532"/>
                  </a:lnTo>
                  <a:cubicBezTo>
                    <a:pt x="6237302" y="799248"/>
                    <a:pt x="6223750" y="812800"/>
                    <a:pt x="6207034" y="812800"/>
                  </a:cubicBezTo>
                  <a:lnTo>
                    <a:pt x="30268" y="812800"/>
                  </a:lnTo>
                  <a:cubicBezTo>
                    <a:pt x="13552" y="812800"/>
                    <a:pt x="0" y="799248"/>
                    <a:pt x="0" y="782532"/>
                  </a:cubicBezTo>
                  <a:lnTo>
                    <a:pt x="0" y="30268"/>
                  </a:lnTo>
                  <a:cubicBezTo>
                    <a:pt x="0" y="13552"/>
                    <a:pt x="13552" y="0"/>
                    <a:pt x="30268" y="0"/>
                  </a:cubicBezTo>
                  <a:close/>
                </a:path>
              </a:pathLst>
            </a:custGeom>
            <a:solidFill>
              <a:srgbClr val="F3F6F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3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21130" y="5476945"/>
            <a:ext cx="845740" cy="84574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616787" y="705757"/>
            <a:ext cx="7527213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 spc="-179">
                <a:solidFill>
                  <a:srgbClr val="18191E"/>
                </a:solidFill>
                <a:latin typeface="Poppins Medium Bold"/>
              </a:rPr>
              <a:t>Design de diagramas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80315" y="3283984"/>
            <a:ext cx="653828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2000" spc="290">
                <a:solidFill>
                  <a:srgbClr val="18191E"/>
                </a:solidFill>
                <a:latin typeface="Poppins"/>
              </a:rPr>
              <a:t>MODELO DE VISTAS 4+1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80315" y="7292616"/>
            <a:ext cx="3948394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2000" spc="290">
                <a:solidFill>
                  <a:srgbClr val="18191E"/>
                </a:solidFill>
                <a:latin typeface="Poppins"/>
              </a:rPr>
              <a:t>MODELO C4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80315" y="3731659"/>
            <a:ext cx="11683827" cy="595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5"/>
              </a:lnSpc>
            </a:pPr>
            <a:r>
              <a:rPr lang="en-US" sz="1661" spc="-53">
                <a:solidFill>
                  <a:srgbClr val="18191E"/>
                </a:solidFill>
                <a:latin typeface="Poppins"/>
              </a:rPr>
              <a:t>Modelo arquitetural baseado em cinco diferentes vistas/perspetivas, cada uma delas focada num aspeto específico do sistema.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29755" y="7743561"/>
            <a:ext cx="11634387" cy="300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5"/>
              </a:lnSpc>
            </a:pPr>
            <a:r>
              <a:rPr lang="en-US" sz="1661" spc="-53">
                <a:solidFill>
                  <a:srgbClr val="18191E"/>
                </a:solidFill>
                <a:latin typeface="Poppins"/>
              </a:rPr>
              <a:t>Modelo arquitetural que utiliza um conjunto de diagramas padronizados e simples.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23401" y="1491350"/>
            <a:ext cx="10441198" cy="833212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00499" y="340964"/>
            <a:ext cx="13331490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79">
                <a:solidFill>
                  <a:srgbClr val="18191E"/>
                </a:solidFill>
                <a:latin typeface="Poppins Medium"/>
              </a:rPr>
              <a:t>Vista de Implementação- Nível "3.5"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0" y="2822914"/>
            <a:ext cx="8413420" cy="64353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4344" y="712280"/>
            <a:ext cx="9945127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20"/>
              </a:lnSpc>
            </a:pPr>
            <a:r>
              <a:rPr lang="en-US" sz="5600" spc="-179">
                <a:solidFill>
                  <a:srgbClr val="18191E"/>
                </a:solidFill>
                <a:latin typeface="Poppins Medium Bold"/>
              </a:rPr>
              <a:t>Modelo de Vistas 4+1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28520"/>
            <a:ext cx="14433896" cy="2795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4923" lvl="1" indent="-342462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18191E"/>
                </a:solidFill>
                <a:latin typeface="Open Sans Extra Bold"/>
              </a:rPr>
              <a:t>Vista Lógica</a:t>
            </a:r>
          </a:p>
          <a:p>
            <a:pPr marL="684923" lvl="1" indent="-342462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18191E"/>
                </a:solidFill>
                <a:latin typeface="Open Sans Extra Bold"/>
              </a:rPr>
              <a:t>Vista de Processos</a:t>
            </a:r>
          </a:p>
          <a:p>
            <a:pPr marL="684923" lvl="1" indent="-342462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18191E"/>
                </a:solidFill>
                <a:latin typeface="Open Sans Extra Bold"/>
              </a:rPr>
              <a:t>Vista Física/Deployment</a:t>
            </a:r>
          </a:p>
          <a:p>
            <a:pPr marL="684923" lvl="1" indent="-342462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18191E"/>
                </a:solidFill>
                <a:latin typeface="Open Sans Extra Bold"/>
              </a:rPr>
              <a:t>Vista de Implementação</a:t>
            </a:r>
          </a:p>
          <a:p>
            <a:pPr marL="684923" lvl="1" indent="-342462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18191E"/>
                </a:solidFill>
                <a:latin typeface="Open Sans Extra Bold"/>
              </a:rPr>
              <a:t>Vista de Cenários/Casos de uso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1582" y="2999298"/>
            <a:ext cx="3519298" cy="4185490"/>
            <a:chOff x="0" y="0"/>
            <a:chExt cx="1139651" cy="13553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9651" cy="1355384"/>
            </a:xfrm>
            <a:custGeom>
              <a:avLst/>
              <a:gdLst/>
              <a:ahLst/>
              <a:cxnLst/>
              <a:rect l="l" t="t" r="r" b="b"/>
              <a:pathLst>
                <a:path w="1139651" h="1355384">
                  <a:moveTo>
                    <a:pt x="112192" y="0"/>
                  </a:moveTo>
                  <a:lnTo>
                    <a:pt x="1027459" y="0"/>
                  </a:lnTo>
                  <a:cubicBezTo>
                    <a:pt x="1057214" y="0"/>
                    <a:pt x="1085751" y="11820"/>
                    <a:pt x="1106791" y="32860"/>
                  </a:cubicBezTo>
                  <a:cubicBezTo>
                    <a:pt x="1127831" y="53900"/>
                    <a:pt x="1139651" y="82437"/>
                    <a:pt x="1139651" y="112192"/>
                  </a:cubicBezTo>
                  <a:lnTo>
                    <a:pt x="1139651" y="1243191"/>
                  </a:lnTo>
                  <a:cubicBezTo>
                    <a:pt x="1139651" y="1305153"/>
                    <a:pt x="1089421" y="1355384"/>
                    <a:pt x="1027459" y="1355384"/>
                  </a:cubicBezTo>
                  <a:lnTo>
                    <a:pt x="112192" y="1355384"/>
                  </a:lnTo>
                  <a:cubicBezTo>
                    <a:pt x="82437" y="1355384"/>
                    <a:pt x="53900" y="1343563"/>
                    <a:pt x="32860" y="1322523"/>
                  </a:cubicBezTo>
                  <a:cubicBezTo>
                    <a:pt x="11820" y="1301483"/>
                    <a:pt x="0" y="1272947"/>
                    <a:pt x="0" y="1243191"/>
                  </a:cubicBezTo>
                  <a:lnTo>
                    <a:pt x="0" y="112192"/>
                  </a:lnTo>
                  <a:cubicBezTo>
                    <a:pt x="0" y="50230"/>
                    <a:pt x="50230" y="0"/>
                    <a:pt x="11219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71437" y="971550"/>
            <a:ext cx="9945127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79">
                <a:solidFill>
                  <a:srgbClr val="18191E"/>
                </a:solidFill>
                <a:latin typeface="Poppins Medium Bold"/>
              </a:rPr>
              <a:t>Modelo C4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1582" y="3330901"/>
            <a:ext cx="3519298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1"/>
              </a:lnSpc>
            </a:pPr>
            <a:r>
              <a:rPr lang="en-US" sz="1626" spc="325">
                <a:solidFill>
                  <a:srgbClr val="18191E"/>
                </a:solidFill>
                <a:latin typeface="Poppins"/>
              </a:rPr>
              <a:t>CONTEXTO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168774" y="2999298"/>
            <a:ext cx="3519298" cy="4185490"/>
            <a:chOff x="0" y="0"/>
            <a:chExt cx="1139651" cy="13553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39651" cy="1355384"/>
            </a:xfrm>
            <a:custGeom>
              <a:avLst/>
              <a:gdLst/>
              <a:ahLst/>
              <a:cxnLst/>
              <a:rect l="l" t="t" r="r" b="b"/>
              <a:pathLst>
                <a:path w="1139651" h="1355384">
                  <a:moveTo>
                    <a:pt x="112192" y="0"/>
                  </a:moveTo>
                  <a:lnTo>
                    <a:pt x="1027459" y="0"/>
                  </a:lnTo>
                  <a:cubicBezTo>
                    <a:pt x="1057214" y="0"/>
                    <a:pt x="1085751" y="11820"/>
                    <a:pt x="1106791" y="32860"/>
                  </a:cubicBezTo>
                  <a:cubicBezTo>
                    <a:pt x="1127831" y="53900"/>
                    <a:pt x="1139651" y="82437"/>
                    <a:pt x="1139651" y="112192"/>
                  </a:cubicBezTo>
                  <a:lnTo>
                    <a:pt x="1139651" y="1243191"/>
                  </a:lnTo>
                  <a:cubicBezTo>
                    <a:pt x="1139651" y="1305153"/>
                    <a:pt x="1089421" y="1355384"/>
                    <a:pt x="1027459" y="1355384"/>
                  </a:cubicBezTo>
                  <a:lnTo>
                    <a:pt x="112192" y="1355384"/>
                  </a:lnTo>
                  <a:cubicBezTo>
                    <a:pt x="82437" y="1355384"/>
                    <a:pt x="53900" y="1343563"/>
                    <a:pt x="32860" y="1322523"/>
                  </a:cubicBezTo>
                  <a:cubicBezTo>
                    <a:pt x="11820" y="1301483"/>
                    <a:pt x="0" y="1272947"/>
                    <a:pt x="0" y="1243191"/>
                  </a:cubicBezTo>
                  <a:lnTo>
                    <a:pt x="0" y="112192"/>
                  </a:lnTo>
                  <a:cubicBezTo>
                    <a:pt x="0" y="50230"/>
                    <a:pt x="50230" y="0"/>
                    <a:pt x="11219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168774" y="3330901"/>
            <a:ext cx="3519298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1"/>
              </a:lnSpc>
            </a:pPr>
            <a:r>
              <a:rPr lang="en-US" sz="1626" spc="325">
                <a:solidFill>
                  <a:srgbClr val="18191E"/>
                </a:solidFill>
                <a:latin typeface="Poppins"/>
              </a:rPr>
              <a:t>CONTENTOR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592947" y="2999298"/>
            <a:ext cx="3519298" cy="4185490"/>
            <a:chOff x="0" y="0"/>
            <a:chExt cx="1139651" cy="135538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39651" cy="1355384"/>
            </a:xfrm>
            <a:custGeom>
              <a:avLst/>
              <a:gdLst/>
              <a:ahLst/>
              <a:cxnLst/>
              <a:rect l="l" t="t" r="r" b="b"/>
              <a:pathLst>
                <a:path w="1139651" h="1355384">
                  <a:moveTo>
                    <a:pt x="112192" y="0"/>
                  </a:moveTo>
                  <a:lnTo>
                    <a:pt x="1027459" y="0"/>
                  </a:lnTo>
                  <a:cubicBezTo>
                    <a:pt x="1057214" y="0"/>
                    <a:pt x="1085751" y="11820"/>
                    <a:pt x="1106791" y="32860"/>
                  </a:cubicBezTo>
                  <a:cubicBezTo>
                    <a:pt x="1127831" y="53900"/>
                    <a:pt x="1139651" y="82437"/>
                    <a:pt x="1139651" y="112192"/>
                  </a:cubicBezTo>
                  <a:lnTo>
                    <a:pt x="1139651" y="1243191"/>
                  </a:lnTo>
                  <a:cubicBezTo>
                    <a:pt x="1139651" y="1305153"/>
                    <a:pt x="1089421" y="1355384"/>
                    <a:pt x="1027459" y="1355384"/>
                  </a:cubicBezTo>
                  <a:lnTo>
                    <a:pt x="112192" y="1355384"/>
                  </a:lnTo>
                  <a:cubicBezTo>
                    <a:pt x="82437" y="1355384"/>
                    <a:pt x="53900" y="1343563"/>
                    <a:pt x="32860" y="1322523"/>
                  </a:cubicBezTo>
                  <a:cubicBezTo>
                    <a:pt x="11820" y="1301483"/>
                    <a:pt x="0" y="1272947"/>
                    <a:pt x="0" y="1243191"/>
                  </a:cubicBezTo>
                  <a:lnTo>
                    <a:pt x="0" y="112192"/>
                  </a:lnTo>
                  <a:cubicBezTo>
                    <a:pt x="0" y="50230"/>
                    <a:pt x="50230" y="0"/>
                    <a:pt x="11219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592947" y="3330901"/>
            <a:ext cx="3519298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1"/>
              </a:lnSpc>
            </a:pPr>
            <a:r>
              <a:rPr lang="en-US" sz="1626" spc="325">
                <a:solidFill>
                  <a:srgbClr val="18191E"/>
                </a:solidFill>
                <a:latin typeface="Poppins"/>
              </a:rPr>
              <a:t>COMPONENTE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4007595" y="2999298"/>
            <a:ext cx="3519298" cy="4185490"/>
            <a:chOff x="0" y="0"/>
            <a:chExt cx="1139651" cy="135538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39651" cy="1355384"/>
            </a:xfrm>
            <a:custGeom>
              <a:avLst/>
              <a:gdLst/>
              <a:ahLst/>
              <a:cxnLst/>
              <a:rect l="l" t="t" r="r" b="b"/>
              <a:pathLst>
                <a:path w="1139651" h="1355384">
                  <a:moveTo>
                    <a:pt x="112192" y="0"/>
                  </a:moveTo>
                  <a:lnTo>
                    <a:pt x="1027459" y="0"/>
                  </a:lnTo>
                  <a:cubicBezTo>
                    <a:pt x="1057214" y="0"/>
                    <a:pt x="1085751" y="11820"/>
                    <a:pt x="1106791" y="32860"/>
                  </a:cubicBezTo>
                  <a:cubicBezTo>
                    <a:pt x="1127831" y="53900"/>
                    <a:pt x="1139651" y="82437"/>
                    <a:pt x="1139651" y="112192"/>
                  </a:cubicBezTo>
                  <a:lnTo>
                    <a:pt x="1139651" y="1243191"/>
                  </a:lnTo>
                  <a:cubicBezTo>
                    <a:pt x="1139651" y="1305153"/>
                    <a:pt x="1089421" y="1355384"/>
                    <a:pt x="1027459" y="1355384"/>
                  </a:cubicBezTo>
                  <a:lnTo>
                    <a:pt x="112192" y="1355384"/>
                  </a:lnTo>
                  <a:cubicBezTo>
                    <a:pt x="82437" y="1355384"/>
                    <a:pt x="53900" y="1343563"/>
                    <a:pt x="32860" y="1322523"/>
                  </a:cubicBezTo>
                  <a:cubicBezTo>
                    <a:pt x="11820" y="1301483"/>
                    <a:pt x="0" y="1272947"/>
                    <a:pt x="0" y="1243191"/>
                  </a:cubicBezTo>
                  <a:lnTo>
                    <a:pt x="0" y="112192"/>
                  </a:lnTo>
                  <a:cubicBezTo>
                    <a:pt x="0" y="50230"/>
                    <a:pt x="50230" y="0"/>
                    <a:pt x="11219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017120" y="3330901"/>
            <a:ext cx="3519298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1"/>
              </a:lnSpc>
            </a:pPr>
            <a:r>
              <a:rPr lang="en-US" sz="1626" spc="325">
                <a:solidFill>
                  <a:srgbClr val="18191E"/>
                </a:solidFill>
                <a:latin typeface="Poppins"/>
              </a:rPr>
              <a:t>IMPLEMENTAÇÃO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34179" y="3969683"/>
            <a:ext cx="2534420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18191E"/>
                </a:solidFill>
                <a:latin typeface="Poppins Medium"/>
              </a:rPr>
              <a:t>Maior nível de abstração</a:t>
            </a:r>
          </a:p>
          <a:p>
            <a:pPr marL="323850" lvl="1" indent="-161925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18191E"/>
                </a:solidFill>
                <a:latin typeface="Poppins Medium"/>
              </a:rPr>
              <a:t>Descreve o sistema em relação ao ambiente externo, incluindo utilizadores, outros sistemas com os quais comunica e os serviços que oferece.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661213" y="3969683"/>
            <a:ext cx="2534420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18191E"/>
                </a:solidFill>
                <a:latin typeface="Poppins Medium"/>
              </a:rPr>
              <a:t>Descreve a arquitetura interna do sistema</a:t>
            </a:r>
          </a:p>
          <a:p>
            <a:pPr marL="323850" lvl="1" indent="-161925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18191E"/>
                </a:solidFill>
                <a:latin typeface="Poppins Medium"/>
              </a:rPr>
              <a:t>Mostra os componentes e as relações entre eles.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088247" y="3969683"/>
            <a:ext cx="253442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18191E"/>
                </a:solidFill>
                <a:latin typeface="Poppins Medium"/>
              </a:rPr>
              <a:t>Descreve os detalhes da implementação de cada componente e as relações entre eles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512420" y="3969683"/>
            <a:ext cx="253442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18191E"/>
                </a:solidFill>
                <a:latin typeface="Poppins Medium"/>
              </a:rPr>
              <a:t>Nível mais baixo de abstração</a:t>
            </a:r>
          </a:p>
          <a:p>
            <a:pPr marL="323850" lvl="1" indent="-161925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18191E"/>
                </a:solidFill>
                <a:latin typeface="Poppins Medium"/>
              </a:rPr>
              <a:t>Implementação do código é detalhada.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6428" y="2929349"/>
            <a:ext cx="13044547" cy="6328951"/>
            <a:chOff x="0" y="0"/>
            <a:chExt cx="6237302" cy="30262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7302" cy="3026213"/>
            </a:xfrm>
            <a:custGeom>
              <a:avLst/>
              <a:gdLst/>
              <a:ahLst/>
              <a:cxnLst/>
              <a:rect l="l" t="t" r="r" b="b"/>
              <a:pathLst>
                <a:path w="6237302" h="3026213">
                  <a:moveTo>
                    <a:pt x="30268" y="0"/>
                  </a:moveTo>
                  <a:lnTo>
                    <a:pt x="6207034" y="0"/>
                  </a:lnTo>
                  <a:cubicBezTo>
                    <a:pt x="6223750" y="0"/>
                    <a:pt x="6237302" y="13552"/>
                    <a:pt x="6237302" y="30268"/>
                  </a:cubicBezTo>
                  <a:lnTo>
                    <a:pt x="6237302" y="2995944"/>
                  </a:lnTo>
                  <a:cubicBezTo>
                    <a:pt x="6237302" y="3012661"/>
                    <a:pt x="6223750" y="3026213"/>
                    <a:pt x="6207034" y="3026213"/>
                  </a:cubicBezTo>
                  <a:lnTo>
                    <a:pt x="30268" y="3026213"/>
                  </a:lnTo>
                  <a:cubicBezTo>
                    <a:pt x="22241" y="3026213"/>
                    <a:pt x="14542" y="3023024"/>
                    <a:pt x="8865" y="3017348"/>
                  </a:cubicBezTo>
                  <a:cubicBezTo>
                    <a:pt x="3189" y="3011671"/>
                    <a:pt x="0" y="3003972"/>
                    <a:pt x="0" y="2995944"/>
                  </a:cubicBezTo>
                  <a:lnTo>
                    <a:pt x="0" y="30268"/>
                  </a:lnTo>
                  <a:cubicBezTo>
                    <a:pt x="0" y="13552"/>
                    <a:pt x="13552" y="0"/>
                    <a:pt x="30268" y="0"/>
                  </a:cubicBezTo>
                  <a:close/>
                </a:path>
              </a:pathLst>
            </a:custGeom>
            <a:solidFill>
              <a:srgbClr val="F3F6F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33111" y="547688"/>
            <a:ext cx="8059489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5"/>
              </a:lnSpc>
            </a:pPr>
            <a:r>
              <a:rPr lang="en-US" sz="5588" spc="-178">
                <a:solidFill>
                  <a:srgbClr val="18191E"/>
                </a:solidFill>
                <a:latin typeface="Poppins Medium Bold"/>
              </a:rPr>
              <a:t>Abordagem de Design</a:t>
            </a:r>
          </a:p>
          <a:p>
            <a:pPr>
              <a:lnSpc>
                <a:spcPts val="5385"/>
              </a:lnSpc>
            </a:pPr>
            <a:r>
              <a:rPr lang="en-US" sz="4488" spc="-143">
                <a:solidFill>
                  <a:srgbClr val="18191E"/>
                </a:solidFill>
                <a:latin typeface="Poppins Medium Bold"/>
              </a:rPr>
              <a:t>Domain-Driven Design (DDD)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04532" y="3311299"/>
            <a:ext cx="11928339" cy="469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2" lvl="1" indent="-215901">
              <a:lnSpc>
                <a:spcPts val="3100"/>
              </a:lnSpc>
              <a:buFont typeface="Arial"/>
              <a:buChar char="•"/>
            </a:pPr>
            <a:r>
              <a:rPr lang="en-US" sz="2000">
                <a:solidFill>
                  <a:srgbClr val="18191E"/>
                </a:solidFill>
                <a:latin typeface="Poppins Medium"/>
              </a:rPr>
              <a:t>Concentra-se no modelo de negócio;</a:t>
            </a:r>
          </a:p>
          <a:p>
            <a:pPr marL="431802" lvl="1" indent="-215901">
              <a:lnSpc>
                <a:spcPts val="3100"/>
              </a:lnSpc>
              <a:buFont typeface="Arial"/>
              <a:buChar char="•"/>
            </a:pPr>
            <a:r>
              <a:rPr lang="en-US" sz="2000">
                <a:solidFill>
                  <a:srgbClr val="18191E"/>
                </a:solidFill>
                <a:latin typeface="Poppins Medium"/>
              </a:rPr>
              <a:t>A linguagem utilizada na modelagem do software deve ser baseada no domínio do problema em questão, e não numa linguagem técnica ou de programação;</a:t>
            </a:r>
          </a:p>
          <a:p>
            <a:pPr marL="431802" lvl="1" indent="-215901">
              <a:lnSpc>
                <a:spcPts val="3100"/>
              </a:lnSpc>
              <a:buFont typeface="Arial"/>
              <a:buChar char="•"/>
            </a:pPr>
            <a:r>
              <a:rPr lang="en-US" sz="2000">
                <a:solidFill>
                  <a:srgbClr val="18191E"/>
                </a:solidFill>
                <a:latin typeface="Poppins Medium"/>
              </a:rPr>
              <a:t>Fornece uma série de conceitos e padrões de design para criar modelos de domínio complexos e representá-los de forma clara e concisa no software:</a:t>
            </a:r>
          </a:p>
          <a:p>
            <a:pPr marL="863604" lvl="2" indent="-287868">
              <a:lnSpc>
                <a:spcPts val="3100"/>
              </a:lnSpc>
              <a:buFont typeface="Arial"/>
              <a:buChar char="⚬"/>
            </a:pPr>
            <a:r>
              <a:rPr lang="en-US" sz="2000">
                <a:solidFill>
                  <a:srgbClr val="18191E"/>
                </a:solidFill>
                <a:latin typeface="Poppins Medium"/>
              </a:rPr>
              <a:t>Agregados: grupos de objetos relacionados que são tratados como uma única unidade;</a:t>
            </a:r>
          </a:p>
          <a:p>
            <a:pPr marL="863604" lvl="2" indent="-287868">
              <a:lnSpc>
                <a:spcPts val="3100"/>
              </a:lnSpc>
              <a:buFont typeface="Arial"/>
              <a:buChar char="⚬"/>
            </a:pPr>
            <a:r>
              <a:rPr lang="en-US" sz="2000">
                <a:solidFill>
                  <a:srgbClr val="18191E"/>
                </a:solidFill>
                <a:latin typeface="Poppins Medium"/>
              </a:rPr>
              <a:t>Entidades: objetos que possuem uma identidade única e se distinguem pelas suas propriedades;</a:t>
            </a:r>
          </a:p>
          <a:p>
            <a:pPr marL="863604" lvl="2" indent="-287868">
              <a:lnSpc>
                <a:spcPts val="3100"/>
              </a:lnSpc>
              <a:buFont typeface="Arial"/>
              <a:buChar char="⚬"/>
            </a:pPr>
            <a:r>
              <a:rPr lang="en-US" sz="2000">
                <a:solidFill>
                  <a:srgbClr val="18191E"/>
                </a:solidFill>
                <a:latin typeface="Poppins Medium"/>
              </a:rPr>
              <a:t>Value Objects: objetos que não possuem uma identidade própria e são definidos apenas pelos seus valores</a:t>
            </a:r>
          </a:p>
          <a:p>
            <a:pPr>
              <a:lnSpc>
                <a:spcPts val="3100"/>
              </a:lnSpc>
            </a:pPr>
            <a:endParaRPr lang="en-US" sz="2000">
              <a:solidFill>
                <a:srgbClr val="18191E"/>
              </a:solidFill>
              <a:latin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94108" y="2608710"/>
            <a:ext cx="15387546" cy="708281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170810" y="355201"/>
            <a:ext cx="16234144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 spc="-179">
                <a:solidFill>
                  <a:srgbClr val="18191E"/>
                </a:solidFill>
                <a:latin typeface="Poppins Medium Bold"/>
              </a:rPr>
              <a:t>DDD- Modelo de Domínio (excerto)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6428" y="2929349"/>
            <a:ext cx="13044547" cy="6328951"/>
            <a:chOff x="0" y="0"/>
            <a:chExt cx="6237302" cy="30262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7302" cy="3026213"/>
            </a:xfrm>
            <a:custGeom>
              <a:avLst/>
              <a:gdLst/>
              <a:ahLst/>
              <a:cxnLst/>
              <a:rect l="l" t="t" r="r" b="b"/>
              <a:pathLst>
                <a:path w="6237302" h="3026213">
                  <a:moveTo>
                    <a:pt x="30268" y="0"/>
                  </a:moveTo>
                  <a:lnTo>
                    <a:pt x="6207034" y="0"/>
                  </a:lnTo>
                  <a:cubicBezTo>
                    <a:pt x="6223750" y="0"/>
                    <a:pt x="6237302" y="13552"/>
                    <a:pt x="6237302" y="30268"/>
                  </a:cubicBezTo>
                  <a:lnTo>
                    <a:pt x="6237302" y="2995944"/>
                  </a:lnTo>
                  <a:cubicBezTo>
                    <a:pt x="6237302" y="3012661"/>
                    <a:pt x="6223750" y="3026213"/>
                    <a:pt x="6207034" y="3026213"/>
                  </a:cubicBezTo>
                  <a:lnTo>
                    <a:pt x="30268" y="3026213"/>
                  </a:lnTo>
                  <a:cubicBezTo>
                    <a:pt x="22241" y="3026213"/>
                    <a:pt x="14542" y="3023024"/>
                    <a:pt x="8865" y="3017348"/>
                  </a:cubicBezTo>
                  <a:cubicBezTo>
                    <a:pt x="3189" y="3011671"/>
                    <a:pt x="0" y="3003972"/>
                    <a:pt x="0" y="2995944"/>
                  </a:cubicBezTo>
                  <a:lnTo>
                    <a:pt x="0" y="30268"/>
                  </a:lnTo>
                  <a:cubicBezTo>
                    <a:pt x="0" y="13552"/>
                    <a:pt x="13552" y="0"/>
                    <a:pt x="30268" y="0"/>
                  </a:cubicBezTo>
                  <a:close/>
                </a:path>
              </a:pathLst>
            </a:custGeom>
            <a:solidFill>
              <a:srgbClr val="F3F6F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33111" y="547688"/>
            <a:ext cx="8112770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5"/>
              </a:lnSpc>
            </a:pPr>
            <a:r>
              <a:rPr lang="en-US" sz="5588" spc="-178">
                <a:solidFill>
                  <a:srgbClr val="18191E"/>
                </a:solidFill>
                <a:latin typeface="Poppins Medium Bold"/>
              </a:rPr>
              <a:t>Arquitetura de Software</a:t>
            </a:r>
          </a:p>
          <a:p>
            <a:pPr>
              <a:lnSpc>
                <a:spcPts val="5385"/>
              </a:lnSpc>
            </a:pPr>
            <a:r>
              <a:rPr lang="en-US" sz="4488" spc="-143">
                <a:solidFill>
                  <a:srgbClr val="18191E"/>
                </a:solidFill>
                <a:latin typeface="Poppins Medium Bold"/>
              </a:rPr>
              <a:t>Layered Architecture e Onion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04532" y="3311299"/>
            <a:ext cx="11928339" cy="547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2" lvl="1" indent="-215901">
              <a:lnSpc>
                <a:spcPts val="3100"/>
              </a:lnSpc>
              <a:buFont typeface="Arial"/>
              <a:buChar char="•"/>
            </a:pPr>
            <a:r>
              <a:rPr lang="en-US" sz="2000">
                <a:solidFill>
                  <a:srgbClr val="18191E"/>
                </a:solidFill>
                <a:latin typeface="Poppins Medium Bold"/>
              </a:rPr>
              <a:t>Layered Architecture</a:t>
            </a:r>
            <a:r>
              <a:rPr lang="en-US" sz="2000">
                <a:solidFill>
                  <a:srgbClr val="18191E"/>
                </a:solidFill>
                <a:latin typeface="Poppins Medium"/>
              </a:rPr>
              <a:t> é a arquitetura de software mais utilizada;</a:t>
            </a:r>
          </a:p>
          <a:p>
            <a:pPr marL="431802" lvl="1" indent="-215901">
              <a:lnSpc>
                <a:spcPts val="3100"/>
              </a:lnSpc>
              <a:buFont typeface="Arial"/>
              <a:buChar char="•"/>
            </a:pPr>
            <a:r>
              <a:rPr lang="en-US" sz="2000">
                <a:solidFill>
                  <a:srgbClr val="18191E"/>
                </a:solidFill>
                <a:latin typeface="Poppins Medium Bold"/>
              </a:rPr>
              <a:t>Onion </a:t>
            </a:r>
            <a:r>
              <a:rPr lang="en-US" sz="2000">
                <a:solidFill>
                  <a:srgbClr val="18191E"/>
                </a:solidFill>
                <a:latin typeface="Poppins Medium"/>
              </a:rPr>
              <a:t>é uma extensão de Layered Architecture;</a:t>
            </a:r>
          </a:p>
          <a:p>
            <a:pPr marL="431802" lvl="1" indent="-215901">
              <a:lnSpc>
                <a:spcPts val="3100"/>
              </a:lnSpc>
              <a:buFont typeface="Arial"/>
              <a:buChar char="•"/>
            </a:pPr>
            <a:r>
              <a:rPr lang="en-US" sz="2000">
                <a:solidFill>
                  <a:srgbClr val="18191E"/>
                </a:solidFill>
                <a:latin typeface="Poppins Medium"/>
              </a:rPr>
              <a:t>Separam o sistema em camadas horizontais: domínio, aplicação e infraestrutura;</a:t>
            </a:r>
          </a:p>
          <a:p>
            <a:pPr marL="431802" lvl="1" indent="-215901">
              <a:lnSpc>
                <a:spcPts val="3100"/>
              </a:lnSpc>
              <a:buFont typeface="Arial"/>
              <a:buChar char="•"/>
            </a:pPr>
            <a:r>
              <a:rPr lang="en-US" sz="2000">
                <a:solidFill>
                  <a:srgbClr val="18191E"/>
                </a:solidFill>
                <a:latin typeface="Poppins Medium Bold"/>
              </a:rPr>
              <a:t>Onion </a:t>
            </a:r>
            <a:r>
              <a:rPr lang="en-US" sz="2000">
                <a:solidFill>
                  <a:srgbClr val="18191E"/>
                </a:solidFill>
                <a:latin typeface="Poppins Medium"/>
              </a:rPr>
              <a:t>extende a Layered Architecture, ao adicionar também camadas verticais. O núcleo da aplicação contém a lógica e regras de domínio, enquanto as camadas externas fornecem a infraestrutura necessária do sistema (persistência, comunicação com API, etc)</a:t>
            </a:r>
          </a:p>
          <a:p>
            <a:pPr marL="431802" lvl="1" indent="-215901">
              <a:lnSpc>
                <a:spcPts val="3100"/>
              </a:lnSpc>
              <a:buFont typeface="Arial"/>
              <a:buChar char="•"/>
            </a:pPr>
            <a:r>
              <a:rPr lang="en-US" sz="2000">
                <a:solidFill>
                  <a:srgbClr val="18191E"/>
                </a:solidFill>
                <a:latin typeface="Poppins Medium"/>
              </a:rPr>
              <a:t>Ou seja, </a:t>
            </a:r>
            <a:r>
              <a:rPr lang="en-US" sz="2000">
                <a:solidFill>
                  <a:srgbClr val="18191E"/>
                </a:solidFill>
                <a:latin typeface="Poppins Medium Bold"/>
              </a:rPr>
              <a:t>Onion é Layered Architecture</a:t>
            </a:r>
            <a:r>
              <a:rPr lang="en-US" sz="2000">
                <a:solidFill>
                  <a:srgbClr val="18191E"/>
                </a:solidFill>
                <a:latin typeface="Poppins Medium"/>
              </a:rPr>
              <a:t>, mas utiliza</a:t>
            </a:r>
            <a:r>
              <a:rPr lang="en-US" sz="2000">
                <a:solidFill>
                  <a:srgbClr val="18191E"/>
                </a:solidFill>
                <a:latin typeface="Poppins Medium Bold"/>
              </a:rPr>
              <a:t> injeção de dependências (DI)</a:t>
            </a:r>
            <a:r>
              <a:rPr lang="en-US" sz="2000">
                <a:solidFill>
                  <a:srgbClr val="18191E"/>
                </a:solidFill>
                <a:latin typeface="Poppins Medium"/>
              </a:rPr>
              <a:t> e </a:t>
            </a:r>
            <a:r>
              <a:rPr lang="en-US" sz="2000">
                <a:solidFill>
                  <a:srgbClr val="18191E"/>
                </a:solidFill>
                <a:latin typeface="Poppins Medium Bold"/>
              </a:rPr>
              <a:t>interfaces</a:t>
            </a:r>
            <a:r>
              <a:rPr lang="en-US" sz="2000">
                <a:solidFill>
                  <a:srgbClr val="18191E"/>
                </a:solidFill>
                <a:latin typeface="Poppins Medium"/>
              </a:rPr>
              <a:t>! (obedece na totalidade aos princípios </a:t>
            </a:r>
            <a:r>
              <a:rPr lang="en-US" sz="2000">
                <a:solidFill>
                  <a:srgbClr val="18191E"/>
                </a:solidFill>
                <a:latin typeface="Poppins Medium Bold"/>
              </a:rPr>
              <a:t>SOLID</a:t>
            </a:r>
            <a:r>
              <a:rPr lang="en-US" sz="2000">
                <a:solidFill>
                  <a:srgbClr val="18191E"/>
                </a:solidFill>
                <a:latin typeface="Poppins Medium"/>
              </a:rPr>
              <a:t>)</a:t>
            </a:r>
          </a:p>
          <a:p>
            <a:pPr marL="431802" lvl="1" indent="-215901">
              <a:lnSpc>
                <a:spcPts val="3100"/>
              </a:lnSpc>
              <a:buFont typeface="Arial"/>
              <a:buChar char="•"/>
            </a:pPr>
            <a:r>
              <a:rPr lang="en-US" sz="2000">
                <a:solidFill>
                  <a:srgbClr val="18191E"/>
                </a:solidFill>
                <a:latin typeface="Poppins Medium Bold"/>
              </a:rPr>
              <a:t>Interfaces </a:t>
            </a:r>
            <a:r>
              <a:rPr lang="en-US" sz="2000">
                <a:solidFill>
                  <a:srgbClr val="18191E"/>
                </a:solidFill>
                <a:latin typeface="Poppins Medium"/>
              </a:rPr>
              <a:t>permitem que cada camada do sistema tenha uma definição clara de seus contratos e responsabilidades, o que torna o sistema mais fácil de entender e manter.</a:t>
            </a:r>
          </a:p>
          <a:p>
            <a:pPr marL="431802" lvl="1" indent="-215901">
              <a:lnSpc>
                <a:spcPts val="3100"/>
              </a:lnSpc>
              <a:buFont typeface="Arial"/>
              <a:buChar char="•"/>
            </a:pPr>
            <a:r>
              <a:rPr lang="en-US" sz="2000">
                <a:solidFill>
                  <a:srgbClr val="18191E"/>
                </a:solidFill>
                <a:latin typeface="Poppins Medium Bold"/>
              </a:rPr>
              <a:t>Injeção de dependências </a:t>
            </a:r>
            <a:r>
              <a:rPr lang="en-US" sz="2000">
                <a:solidFill>
                  <a:srgbClr val="18191E"/>
                </a:solidFill>
                <a:latin typeface="Poppins Medium"/>
              </a:rPr>
              <a:t>ajuda a reduzir o acoplamento entre as camadas, o que torna o sistema mais modular e escalável.</a:t>
            </a:r>
          </a:p>
          <a:p>
            <a:pPr>
              <a:lnSpc>
                <a:spcPts val="3100"/>
              </a:lnSpc>
            </a:pPr>
            <a:endParaRPr lang="en-US" sz="2000">
              <a:solidFill>
                <a:srgbClr val="18191E"/>
              </a:solidFill>
              <a:latin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07238" y="1985104"/>
            <a:ext cx="9873523" cy="688046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33111" y="547688"/>
            <a:ext cx="2031950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5"/>
              </a:lnSpc>
            </a:pPr>
            <a:r>
              <a:rPr lang="en-US" sz="5588" spc="-178">
                <a:solidFill>
                  <a:srgbClr val="18191E"/>
                </a:solidFill>
                <a:latin typeface="Poppins Medium Bold"/>
              </a:rPr>
              <a:t>Onion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6428" y="2929349"/>
            <a:ext cx="13044547" cy="6328951"/>
            <a:chOff x="0" y="0"/>
            <a:chExt cx="6237302" cy="30262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37302" cy="3026213"/>
            </a:xfrm>
            <a:custGeom>
              <a:avLst/>
              <a:gdLst/>
              <a:ahLst/>
              <a:cxnLst/>
              <a:rect l="l" t="t" r="r" b="b"/>
              <a:pathLst>
                <a:path w="6237302" h="3026213">
                  <a:moveTo>
                    <a:pt x="30268" y="0"/>
                  </a:moveTo>
                  <a:lnTo>
                    <a:pt x="6207034" y="0"/>
                  </a:lnTo>
                  <a:cubicBezTo>
                    <a:pt x="6223750" y="0"/>
                    <a:pt x="6237302" y="13552"/>
                    <a:pt x="6237302" y="30268"/>
                  </a:cubicBezTo>
                  <a:lnTo>
                    <a:pt x="6237302" y="2995944"/>
                  </a:lnTo>
                  <a:cubicBezTo>
                    <a:pt x="6237302" y="3012661"/>
                    <a:pt x="6223750" y="3026213"/>
                    <a:pt x="6207034" y="3026213"/>
                  </a:cubicBezTo>
                  <a:lnTo>
                    <a:pt x="30268" y="3026213"/>
                  </a:lnTo>
                  <a:cubicBezTo>
                    <a:pt x="22241" y="3026213"/>
                    <a:pt x="14542" y="3023024"/>
                    <a:pt x="8865" y="3017348"/>
                  </a:cubicBezTo>
                  <a:cubicBezTo>
                    <a:pt x="3189" y="3011671"/>
                    <a:pt x="0" y="3003972"/>
                    <a:pt x="0" y="2995944"/>
                  </a:cubicBezTo>
                  <a:lnTo>
                    <a:pt x="0" y="30268"/>
                  </a:lnTo>
                  <a:cubicBezTo>
                    <a:pt x="0" y="13552"/>
                    <a:pt x="13552" y="0"/>
                    <a:pt x="30268" y="0"/>
                  </a:cubicBezTo>
                  <a:close/>
                </a:path>
              </a:pathLst>
            </a:custGeom>
            <a:solidFill>
              <a:srgbClr val="F3F6F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33111" y="547688"/>
            <a:ext cx="8112770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5"/>
              </a:lnSpc>
            </a:pPr>
            <a:r>
              <a:rPr lang="en-US" sz="5588" spc="-178" dirty="0" err="1">
                <a:solidFill>
                  <a:srgbClr val="18191E"/>
                </a:solidFill>
                <a:latin typeface="Poppins Medium Bold"/>
              </a:rPr>
              <a:t>Arquitetura</a:t>
            </a:r>
            <a:r>
              <a:rPr lang="en-US" sz="5588" spc="-178" dirty="0">
                <a:solidFill>
                  <a:srgbClr val="18191E"/>
                </a:solidFill>
                <a:latin typeface="Poppins Medium Bold"/>
              </a:rPr>
              <a:t> de Software</a:t>
            </a:r>
          </a:p>
          <a:p>
            <a:pPr>
              <a:lnSpc>
                <a:spcPts val="5385"/>
              </a:lnSpc>
            </a:pPr>
            <a:r>
              <a:rPr lang="en-US" sz="4488" spc="-143" dirty="0" err="1">
                <a:solidFill>
                  <a:srgbClr val="18191E"/>
                </a:solidFill>
                <a:latin typeface="Poppins Medium Bold"/>
              </a:rPr>
              <a:t>Microserviços</a:t>
            </a:r>
            <a:endParaRPr lang="en-US" sz="4488" spc="-143" dirty="0">
              <a:solidFill>
                <a:srgbClr val="18191E"/>
              </a:solidFill>
              <a:latin typeface="Poppins Medium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504532" y="3311299"/>
            <a:ext cx="11928339" cy="2357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2" lvl="1" indent="-215901">
              <a:lnSpc>
                <a:spcPts val="3100"/>
              </a:lnSpc>
              <a:buFont typeface="Arial"/>
              <a:buChar char="•"/>
            </a:pPr>
            <a:r>
              <a:rPr lang="en-US" sz="2000" dirty="0">
                <a:solidFill>
                  <a:srgbClr val="18191E"/>
                </a:solidFill>
                <a:latin typeface="Poppins Medium"/>
              </a:rPr>
              <a:t>Divide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uma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aplicação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em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serviços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menores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e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independentes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que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comunicam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entre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eles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;</a:t>
            </a:r>
          </a:p>
          <a:p>
            <a:pPr marL="431802" lvl="1" indent="-215901">
              <a:lnSpc>
                <a:spcPts val="3100"/>
              </a:lnSpc>
              <a:buFont typeface="Arial"/>
              <a:buChar char="•"/>
            </a:pP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Cada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serviço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deve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ter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uma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função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específica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;</a:t>
            </a:r>
          </a:p>
          <a:p>
            <a:pPr marL="431802" lvl="1" indent="-215901">
              <a:lnSpc>
                <a:spcPts val="3100"/>
              </a:lnSpc>
              <a:buFont typeface="Arial"/>
              <a:buChar char="•"/>
            </a:pP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Permitem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maior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escabilidade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,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flexibilidade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(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serviços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podem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ser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alterados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e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atualizados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,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sem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afetar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outros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serviços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) e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melhor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isolamento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de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falhas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;</a:t>
            </a:r>
          </a:p>
          <a:p>
            <a:pPr marL="431802" lvl="1" indent="-215901">
              <a:lnSpc>
                <a:spcPts val="3100"/>
              </a:lnSpc>
              <a:buFont typeface="Arial"/>
              <a:buChar char="•"/>
            </a:pP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Podem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comunicar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com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diferentes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 </a:t>
            </a:r>
            <a:r>
              <a:rPr lang="en-US" sz="2000" dirty="0" err="1">
                <a:solidFill>
                  <a:srgbClr val="18191E"/>
                </a:solidFill>
                <a:latin typeface="Poppins Medium"/>
              </a:rPr>
              <a:t>formas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: RESTful API, </a:t>
            </a:r>
            <a:r>
              <a:rPr lang="en-US" sz="2000" b="1" dirty="0">
                <a:solidFill>
                  <a:srgbClr val="18191E"/>
                </a:solidFill>
                <a:latin typeface="Poppins Medium"/>
              </a:rPr>
              <a:t>Kafka, </a:t>
            </a:r>
            <a:r>
              <a:rPr lang="en-US" sz="2000" dirty="0">
                <a:solidFill>
                  <a:srgbClr val="18191E"/>
                </a:solidFill>
                <a:latin typeface="Poppins Medium"/>
              </a:rPr>
              <a:t>RabbitMQ…</a:t>
            </a:r>
          </a:p>
          <a:p>
            <a:pPr>
              <a:lnSpc>
                <a:spcPts val="3100"/>
              </a:lnSpc>
            </a:pPr>
            <a:endParaRPr lang="en-US" sz="2000" dirty="0">
              <a:solidFill>
                <a:srgbClr val="18191E"/>
              </a:solidFill>
              <a:latin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7462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563</Words>
  <Application>Microsoft Office PowerPoint</Application>
  <PresentationFormat>Custom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Poppins Medium Bold</vt:lpstr>
      <vt:lpstr>Open Sans Extra Bold</vt:lpstr>
      <vt:lpstr>Poppins Medium</vt:lpstr>
      <vt:lpstr>Poppins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GRANTMATE</dc:title>
  <cp:lastModifiedBy>Guilherme Daniel</cp:lastModifiedBy>
  <cp:revision>2</cp:revision>
  <dcterms:created xsi:type="dcterms:W3CDTF">2006-08-16T00:00:00Z</dcterms:created>
  <dcterms:modified xsi:type="dcterms:W3CDTF">2023-03-03T10:17:39Z</dcterms:modified>
  <dc:identifier>DAFb_uNFeDw</dc:identifier>
</cp:coreProperties>
</file>