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2" r:id="rId25"/>
    <p:sldId id="279" r:id="rId26"/>
    <p:sldId id="280" r:id="rId27"/>
    <p:sldId id="283" r:id="rId28"/>
    <p:sldId id="281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30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41D9-C239-4C4D-9367-8FCB572F62DF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E188E-AD58-5749-9873-6BC60830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/en-US/demos/detail/old-radio/launch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/en-US/demos/detail/pure-css3-homer/launch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developer.cdn.mozilla.net</a:t>
            </a:r>
            <a:r>
              <a:rPr lang="en-US" dirty="0" smtClean="0"/>
              <a:t>/media/uploads/demos/j/s/</a:t>
            </a:r>
            <a:r>
              <a:rPr lang="en-US" dirty="0" err="1" smtClean="0"/>
              <a:t>jsantell</a:t>
            </a:r>
            <a:r>
              <a:rPr lang="en-US" dirty="0" smtClean="0"/>
              <a:t>/691a2fb9183062a122260db6c39260a3/dancerjs_1335836891_demo_package/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hu-HU" dirty="0" smtClean="0"/>
              <a:t>http://html5-pro.com/wormz/</a:t>
            </a:r>
            <a:endParaRPr lang="en-US" dirty="0" smtClean="0"/>
          </a:p>
          <a:p>
            <a:r>
              <a:rPr lang="en-US" dirty="0" smtClean="0"/>
              <a:t>http://html5-pro.com/</a:t>
            </a:r>
            <a:r>
              <a:rPr lang="en-US" dirty="0" err="1" smtClean="0"/>
              <a:t>sanfona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E188E-AD58-5749-9873-6BC60830F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8245D71-A7E2-E545-9242-C910EB402C62}" type="datetimeFigureOut">
              <a:rPr lang="en-US" smtClean="0"/>
              <a:t>10/02/14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1DA24EB-38E2-FB49-A449-421830495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945924"/>
            <a:ext cx="7543800" cy="1524000"/>
          </a:xfrm>
        </p:spPr>
        <p:txBody>
          <a:bodyPr>
            <a:noAutofit/>
          </a:bodyPr>
          <a:lstStyle/>
          <a:p>
            <a:r>
              <a:rPr lang="pt-BR" sz="6000" dirty="0" smtClean="0"/>
              <a:t>Desenvolvimento WEB</a:t>
            </a:r>
            <a:endParaRPr lang="pt-B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511342"/>
            <a:ext cx="6858000" cy="990600"/>
          </a:xfrm>
        </p:spPr>
        <p:txBody>
          <a:bodyPr/>
          <a:lstStyle/>
          <a:p>
            <a:r>
              <a:rPr lang="en-US" dirty="0" smtClean="0"/>
              <a:t>Prof. Bruno Henrique P.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sz="2800" dirty="0" smtClean="0"/>
              <a:t>(Hyper Text Markup Language)</a:t>
            </a:r>
            <a:endParaRPr lang="en-US" sz="2800" dirty="0"/>
          </a:p>
        </p:txBody>
      </p:sp>
      <p:pic>
        <p:nvPicPr>
          <p:cNvPr id="4" name="Content Placeholder 3" descr="wood-fra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7" b="156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18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sz="3600" dirty="0" smtClean="0"/>
              <a:t>(Cascading Style Sheet)</a:t>
            </a:r>
            <a:endParaRPr lang="en-US" sz="3600" dirty="0"/>
          </a:p>
        </p:txBody>
      </p:sp>
      <p:pic>
        <p:nvPicPr>
          <p:cNvPr id="4" name="Content Placeholder 3" descr="images (2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2" b="156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75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4" name="Content Placeholder 3" descr="gif-champz-balanco-fai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 b="12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43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Linguagens de Servidor</a:t>
            </a:r>
            <a:endParaRPr lang="pt-BR" dirty="0"/>
          </a:p>
        </p:txBody>
      </p:sp>
      <p:grpSp>
        <p:nvGrpSpPr>
          <p:cNvPr id="9" name="Group 8"/>
          <p:cNvGrpSpPr/>
          <p:nvPr/>
        </p:nvGrpSpPr>
        <p:grpSpPr>
          <a:xfrm>
            <a:off x="483172" y="153463"/>
            <a:ext cx="8206089" cy="5310062"/>
            <a:chOff x="483172" y="153463"/>
            <a:chExt cx="8206089" cy="5310062"/>
          </a:xfrm>
        </p:grpSpPr>
        <p:pic>
          <p:nvPicPr>
            <p:cNvPr id="6" name="Picture 5" descr="images (3)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168" y="2145763"/>
              <a:ext cx="2857500" cy="2857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 descr="ruby_on_rails_logo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478" y="1883454"/>
              <a:ext cx="3008783" cy="35800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Picture 7" descr="nodejs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86" y="153463"/>
              <a:ext cx="4162501" cy="2081251"/>
            </a:xfrm>
            <a:prstGeom prst="rect">
              <a:avLst/>
            </a:prstGeom>
          </p:spPr>
        </p:pic>
        <p:pic>
          <p:nvPicPr>
            <p:cNvPr id="5" name="Picture 4" descr="pelucia-elefante-php-e59e7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72" y="1883454"/>
              <a:ext cx="3257951" cy="291215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293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Muita coisa …</a:t>
            </a:r>
            <a:endParaRPr lang="pt-BR" dirty="0"/>
          </a:p>
        </p:txBody>
      </p:sp>
      <p:pic>
        <p:nvPicPr>
          <p:cNvPr id="4" name="Content Placeholder 3" descr="ARRANCANDO OS CABELO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8" b="19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34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o início  …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HTML compõe a estrutura de uma página através de TAGS (etiquetas).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tag’s</a:t>
            </a:r>
            <a:r>
              <a:rPr lang="pt-BR" dirty="0" smtClean="0"/>
              <a:t> são marcadas entre os símbolos “</a:t>
            </a:r>
            <a:r>
              <a:rPr lang="pt-BR" b="1" dirty="0" smtClean="0"/>
              <a:t>&lt;</a:t>
            </a:r>
            <a:r>
              <a:rPr lang="pt-BR" dirty="0" smtClean="0"/>
              <a:t>“, “&gt;”. Exemplo: </a:t>
            </a:r>
            <a:r>
              <a:rPr lang="pt-BR" b="1" dirty="0" smtClean="0"/>
              <a:t>&lt;</a:t>
            </a:r>
            <a:r>
              <a:rPr lang="pt-BR" b="1" dirty="0" err="1" smtClean="0"/>
              <a:t>html</a:t>
            </a:r>
            <a:r>
              <a:rPr lang="pt-BR" b="1" dirty="0" smtClean="0"/>
              <a:t>&gt;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tag’s</a:t>
            </a:r>
            <a:r>
              <a:rPr lang="pt-BR" dirty="0" smtClean="0"/>
              <a:t> tem abertura e fechamento. Exemplo:         </a:t>
            </a:r>
            <a:r>
              <a:rPr lang="pt-BR" b="1" dirty="0" smtClean="0"/>
              <a:t>&lt;</a:t>
            </a:r>
            <a:r>
              <a:rPr lang="pt-BR" b="1" dirty="0" err="1" smtClean="0"/>
              <a:t>html</a:t>
            </a:r>
            <a:r>
              <a:rPr lang="pt-BR" b="1" dirty="0" smtClean="0"/>
              <a:t>&gt; &lt;/</a:t>
            </a:r>
            <a:r>
              <a:rPr lang="pt-BR" b="1" dirty="0" err="1" smtClean="0"/>
              <a:t>html</a:t>
            </a:r>
            <a:r>
              <a:rPr lang="pt-BR" b="1" dirty="0" smtClean="0"/>
              <a:t>&gt;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tag’s</a:t>
            </a:r>
            <a:r>
              <a:rPr lang="pt-BR" dirty="0" smtClean="0"/>
              <a:t> também podem agregar outras </a:t>
            </a:r>
            <a:r>
              <a:rPr lang="pt-BR" dirty="0" err="1" smtClean="0"/>
              <a:t>tag’s</a:t>
            </a:r>
            <a:r>
              <a:rPr lang="pt-BR" dirty="0" smtClean="0"/>
              <a:t>. Exemplo: </a:t>
            </a:r>
            <a:r>
              <a:rPr lang="pt-BR" b="1" dirty="0" smtClean="0"/>
              <a:t>&lt;</a:t>
            </a:r>
            <a:r>
              <a:rPr lang="pt-BR" b="1" dirty="0" err="1" smtClean="0"/>
              <a:t>html</a:t>
            </a:r>
            <a:r>
              <a:rPr lang="pt-BR" b="1" dirty="0" smtClean="0"/>
              <a:t>&gt; &lt;</a:t>
            </a:r>
            <a:r>
              <a:rPr lang="pt-BR" b="1" dirty="0" err="1" smtClean="0"/>
              <a:t>body</a:t>
            </a:r>
            <a:r>
              <a:rPr lang="pt-BR" b="1" dirty="0" smtClean="0"/>
              <a:t>&gt;&lt;/</a:t>
            </a:r>
            <a:r>
              <a:rPr lang="pt-BR" b="1" dirty="0" err="1" smtClean="0"/>
              <a:t>body</a:t>
            </a:r>
            <a:r>
              <a:rPr lang="pt-BR" b="1" dirty="0" smtClean="0"/>
              <a:t>&gt; &lt;/</a:t>
            </a:r>
            <a:r>
              <a:rPr lang="pt-BR" b="1" dirty="0" err="1" smtClean="0"/>
              <a:t>html</a:t>
            </a:r>
            <a:r>
              <a:rPr lang="pt-BR" b="1" dirty="0" smtClean="0"/>
              <a:t>&gt;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981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 o HTML é possível …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estruturas para organização de conteúdo.</a:t>
            </a:r>
          </a:p>
          <a:p>
            <a:r>
              <a:rPr lang="pt-BR" dirty="0" smtClean="0"/>
              <a:t>Também adicionar: </a:t>
            </a:r>
          </a:p>
          <a:p>
            <a:pPr lvl="1"/>
            <a:r>
              <a:rPr lang="pt-BR" dirty="0" smtClean="0"/>
              <a:t>Imagens,</a:t>
            </a:r>
          </a:p>
          <a:p>
            <a:pPr lvl="1"/>
            <a:r>
              <a:rPr lang="pt-BR" dirty="0" smtClean="0"/>
              <a:t>Tabelas,</a:t>
            </a:r>
          </a:p>
          <a:p>
            <a:pPr lvl="1"/>
            <a:r>
              <a:rPr lang="pt-BR" dirty="0" smtClean="0"/>
              <a:t>Textos com marcações,</a:t>
            </a:r>
          </a:p>
          <a:p>
            <a:pPr lvl="1"/>
            <a:r>
              <a:rPr lang="pt-BR" dirty="0" smtClean="0"/>
              <a:t>Listas,</a:t>
            </a:r>
          </a:p>
          <a:p>
            <a:pPr lvl="1"/>
            <a:r>
              <a:rPr lang="pt-BR" dirty="0" smtClean="0"/>
              <a:t>Vídeos,</a:t>
            </a:r>
          </a:p>
          <a:p>
            <a:pPr lvl="1"/>
            <a:r>
              <a:rPr lang="pt-BR" dirty="0" err="1" smtClean="0"/>
              <a:t>Etc</a:t>
            </a:r>
            <a:r>
              <a:rPr lang="pt-BR" dirty="0" smtClean="0"/>
              <a:t>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pic>
        <p:nvPicPr>
          <p:cNvPr id="6" name="Content Placeholder 5" descr="Captura de Tela 2013-01-30 às 17.21.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8788" r="71306" b="70034"/>
          <a:stretch/>
        </p:blipFill>
        <p:spPr>
          <a:xfrm>
            <a:off x="803415" y="685800"/>
            <a:ext cx="7507116" cy="4176816"/>
          </a:xfrm>
        </p:spPr>
      </p:pic>
    </p:spTree>
    <p:extLst>
      <p:ext uri="{BB962C8B-B14F-4D97-AF65-F5344CB8AC3E}">
        <p14:creationId xmlns:p14="http://schemas.microsoft.com/office/powerpoint/2010/main" val="20941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8721"/>
            <a:ext cx="7543800" cy="3880357"/>
          </a:xfrm>
        </p:spPr>
      </p:pic>
    </p:spTree>
    <p:extLst>
      <p:ext uri="{BB962C8B-B14F-4D97-AF65-F5344CB8AC3E}">
        <p14:creationId xmlns:p14="http://schemas.microsoft.com/office/powerpoint/2010/main" val="333893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HEAD</a:t>
            </a:r>
            <a:endParaRPr lang="en-US" dirty="0"/>
          </a:p>
        </p:txBody>
      </p:sp>
      <p:pic>
        <p:nvPicPr>
          <p:cNvPr id="4" name="Content Placeholder 3" descr="head-body-tatto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1" b="24643"/>
          <a:stretch/>
        </p:blipFill>
        <p:spPr/>
      </p:pic>
    </p:spTree>
    <p:extLst>
      <p:ext uri="{BB962C8B-B14F-4D97-AF65-F5344CB8AC3E}">
        <p14:creationId xmlns:p14="http://schemas.microsoft.com/office/powerpoint/2010/main" val="7279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Quem, Porque, onde e como ?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Tim Berners-Lee, nascido em Londres, Físico, Cientista da Computação, Professor no MIT e fundador do W3C.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Facilitar a troca de arquivos </a:t>
            </a:r>
            <a:r>
              <a:rPr lang="pt-BR" dirty="0" smtClean="0"/>
              <a:t>e atualização de dados pesquisas </a:t>
            </a:r>
            <a:r>
              <a:rPr lang="pt-BR" dirty="0"/>
              <a:t>entre </a:t>
            </a:r>
            <a:r>
              <a:rPr lang="pt-BR" dirty="0" smtClean="0"/>
              <a:t>os pesquisadores.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Em 1980 foi proposto o projeto para o desenvolvimento que se tornou realidade em 25 de dezembro de 1990. O primeiro site foi ao ar em 1991 (</a:t>
            </a:r>
            <a:r>
              <a:rPr lang="de-DE" dirty="0"/>
              <a:t>http://</a:t>
            </a:r>
            <a:r>
              <a:rPr lang="de-DE" dirty="0" err="1"/>
              <a:t>info.cern.ch</a:t>
            </a:r>
            <a:r>
              <a:rPr lang="de-DE" dirty="0"/>
              <a:t>/</a:t>
            </a:r>
            <a:r>
              <a:rPr lang="pt-BR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7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BODY</a:t>
            </a:r>
            <a:endParaRPr lang="en-US" dirty="0"/>
          </a:p>
        </p:txBody>
      </p:sp>
      <p:pic>
        <p:nvPicPr>
          <p:cNvPr id="4" name="Content Placeholder 3" descr="head-body-tatto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19" b="2545"/>
          <a:stretch/>
        </p:blipFill>
        <p:spPr>
          <a:xfrm>
            <a:off x="762000" y="685800"/>
            <a:ext cx="7543800" cy="3886200"/>
          </a:xfrm>
        </p:spPr>
      </p:pic>
    </p:spTree>
    <p:extLst>
      <p:ext uri="{BB962C8B-B14F-4D97-AF65-F5344CB8AC3E}">
        <p14:creationId xmlns:p14="http://schemas.microsoft.com/office/powerpoint/2010/main" val="33128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são adicionados as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, ou seja, é </a:t>
            </a:r>
            <a:r>
              <a:rPr lang="pt-BR" dirty="0" err="1" smtClean="0"/>
              <a:t>possivel</a:t>
            </a:r>
            <a:r>
              <a:rPr lang="pt-BR" dirty="0" smtClean="0"/>
              <a:t> definir ou especificar valores específicos a cada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Exemplo: &lt;a </a:t>
            </a:r>
            <a:r>
              <a:rPr lang="pt-BR" dirty="0" err="1" smtClean="0"/>
              <a:t>href</a:t>
            </a:r>
            <a:r>
              <a:rPr lang="pt-BR" dirty="0" smtClean="0"/>
              <a:t>=“pagina2.html”&gt;Link para outra página&lt;/a&gt;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24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se comentar um Código HTML é utilizada a marcação &lt;!-- --&gt;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6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 para marcação de 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H1 – H6 – </a:t>
            </a:r>
            <a:r>
              <a:rPr lang="pt-BR" dirty="0" err="1" smtClean="0"/>
              <a:t>Tags</a:t>
            </a:r>
            <a:r>
              <a:rPr lang="pt-BR" dirty="0" smtClean="0"/>
              <a:t> de Marcação de Título</a:t>
            </a:r>
          </a:p>
          <a:p>
            <a:r>
              <a:rPr lang="pt-BR" dirty="0" err="1" smtClean="0"/>
              <a:t>P</a:t>
            </a:r>
            <a:r>
              <a:rPr lang="pt-BR" dirty="0" smtClean="0"/>
              <a:t> – Parágrafo</a:t>
            </a:r>
          </a:p>
          <a:p>
            <a:r>
              <a:rPr lang="pt-BR" dirty="0" smtClean="0"/>
              <a:t>BR – Quebra de Linha</a:t>
            </a:r>
          </a:p>
          <a:p>
            <a:r>
              <a:rPr lang="pt-BR" dirty="0" smtClean="0"/>
              <a:t>HR – Linha </a:t>
            </a:r>
          </a:p>
        </p:txBody>
      </p:sp>
    </p:spTree>
    <p:extLst>
      <p:ext uri="{BB962C8B-B14F-4D97-AF65-F5344CB8AC3E}">
        <p14:creationId xmlns:p14="http://schemas.microsoft.com/office/powerpoint/2010/main" val="34032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UL, define uma lista não ordenada de itens. E em conjunto a essa </a:t>
            </a:r>
            <a:r>
              <a:rPr lang="pt-BR" dirty="0" err="1" smtClean="0"/>
              <a:t>tag</a:t>
            </a:r>
            <a:r>
              <a:rPr lang="pt-BR" dirty="0" smtClean="0"/>
              <a:t> pode ser utilizada a </a:t>
            </a:r>
            <a:r>
              <a:rPr lang="pt-BR" dirty="0" err="1" smtClean="0"/>
              <a:t>tag</a:t>
            </a:r>
            <a:r>
              <a:rPr lang="pt-BR" dirty="0" smtClean="0"/>
              <a:t> LI que define os itens da lista.</a:t>
            </a:r>
          </a:p>
          <a:p>
            <a:r>
              <a:rPr lang="pt-BR" dirty="0" smtClean="0"/>
              <a:t>Já a </a:t>
            </a:r>
            <a:r>
              <a:rPr lang="pt-BR" dirty="0" err="1" smtClean="0"/>
              <a:t>tag</a:t>
            </a:r>
            <a:r>
              <a:rPr lang="pt-BR" dirty="0" smtClean="0"/>
              <a:t> OL define uma lista ordenada e também pode ser combinada com a </a:t>
            </a:r>
            <a:r>
              <a:rPr lang="pt-BR" dirty="0" err="1" smtClean="0"/>
              <a:t>tag</a:t>
            </a:r>
            <a:r>
              <a:rPr lang="pt-BR" dirty="0" smtClean="0"/>
              <a:t> 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71032"/>
            <a:ext cx="7543800" cy="3886200"/>
          </a:xfrm>
        </p:spPr>
        <p:txBody>
          <a:bodyPr/>
          <a:lstStyle/>
          <a:p>
            <a:r>
              <a:rPr lang="pt-BR" dirty="0" smtClean="0"/>
              <a:t>Para se criar um link de uma página para outra é utilizada a </a:t>
            </a:r>
            <a:r>
              <a:rPr lang="pt-BR" dirty="0" err="1" smtClean="0"/>
              <a:t>tag</a:t>
            </a:r>
            <a:r>
              <a:rPr lang="pt-BR" dirty="0" smtClean="0"/>
              <a:t> &lt;a </a:t>
            </a:r>
            <a:r>
              <a:rPr lang="pt-BR" dirty="0" err="1" smtClean="0"/>
              <a:t>href</a:t>
            </a:r>
            <a:r>
              <a:rPr lang="pt-BR" dirty="0" smtClean="0"/>
              <a:t>=“</a:t>
            </a:r>
            <a:r>
              <a:rPr lang="pt-BR" dirty="0" err="1" smtClean="0"/>
              <a:t>link.html</a:t>
            </a:r>
            <a:r>
              <a:rPr lang="pt-BR" dirty="0" smtClean="0"/>
              <a:t>”&gt;Texto do Link&lt;/a&gt;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92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tabela em HTML é definida pela </a:t>
            </a:r>
            <a:r>
              <a:rPr lang="pt-BR" dirty="0" err="1" smtClean="0"/>
              <a:t>tag</a:t>
            </a:r>
            <a:r>
              <a:rPr lang="pt-BR" dirty="0" smtClean="0"/>
              <a:t> TABLE. Que é a responsável por agrupar toda uma tabela.</a:t>
            </a:r>
          </a:p>
          <a:p>
            <a:r>
              <a:rPr lang="pt-BR" dirty="0" smtClean="0"/>
              <a:t>Uma tabela é formada por linhas e colunas, desta forma a </a:t>
            </a:r>
            <a:r>
              <a:rPr lang="pt-BR" dirty="0" err="1" smtClean="0"/>
              <a:t>tag</a:t>
            </a:r>
            <a:r>
              <a:rPr lang="pt-BR" dirty="0" smtClean="0"/>
              <a:t> TR determina uma linha e a </a:t>
            </a:r>
            <a:r>
              <a:rPr lang="pt-BR" dirty="0" err="1" smtClean="0"/>
              <a:t>tag</a:t>
            </a:r>
            <a:r>
              <a:rPr lang="pt-BR" dirty="0" smtClean="0"/>
              <a:t> TD determina uma coluna.</a:t>
            </a:r>
          </a:p>
          <a:p>
            <a:r>
              <a:rPr lang="pt-BR" dirty="0" smtClean="0"/>
              <a:t>Existem também 3 </a:t>
            </a:r>
            <a:r>
              <a:rPr lang="pt-BR" dirty="0" err="1" smtClean="0"/>
              <a:t>tags</a:t>
            </a:r>
            <a:r>
              <a:rPr lang="pt-BR" dirty="0" smtClean="0"/>
              <a:t> que determinam cabeçalho, corpo e rodapé da tabela que são respectivamente THEAD, TBODY e TFOOT.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66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HTTP, Métodos de passagens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HTTP possui alguns métodos e entre esses métodos destacam-se dois que são referentes a passagem de dados:</a:t>
            </a:r>
          </a:p>
          <a:p>
            <a:pPr lvl="1"/>
            <a:r>
              <a:rPr lang="pt-BR" dirty="0" smtClean="0"/>
              <a:t>GET: Os dados são anexados na URL;</a:t>
            </a:r>
          </a:p>
          <a:p>
            <a:pPr lvl="1"/>
            <a:r>
              <a:rPr lang="pt-BR" dirty="0" smtClean="0"/>
              <a:t>POST: Os dados são passados pelo corpo da requisição.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9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30765"/>
          </a:xfrm>
        </p:spPr>
        <p:txBody>
          <a:bodyPr>
            <a:normAutofit/>
          </a:bodyPr>
          <a:lstStyle/>
          <a:p>
            <a:r>
              <a:rPr lang="pt-BR" dirty="0" smtClean="0"/>
              <a:t>Um formulário em HTML é identificado pela </a:t>
            </a:r>
            <a:r>
              <a:rPr lang="pt-BR" dirty="0" err="1" smtClean="0"/>
              <a:t>tag</a:t>
            </a:r>
            <a:r>
              <a:rPr lang="pt-BR" dirty="0" smtClean="0"/>
              <a:t> FORM. Para utilizar um formulário completamente é necessário se definir alguns atributos.</a:t>
            </a:r>
          </a:p>
          <a:p>
            <a:pPr lvl="1"/>
            <a:r>
              <a:rPr lang="pt-BR" dirty="0" err="1" smtClean="0"/>
              <a:t>Method</a:t>
            </a:r>
            <a:r>
              <a:rPr lang="pt-BR" dirty="0" smtClean="0"/>
              <a:t>: tipo de requisição (GET ou POST);</a:t>
            </a:r>
          </a:p>
          <a:p>
            <a:pPr lvl="1"/>
            <a:r>
              <a:rPr lang="pt-BR" dirty="0" err="1" smtClean="0"/>
              <a:t>Action</a:t>
            </a:r>
            <a:r>
              <a:rPr lang="pt-BR" dirty="0" smtClean="0"/>
              <a:t>: para onde o formulário enviará os dados;</a:t>
            </a:r>
          </a:p>
          <a:p>
            <a:r>
              <a:rPr lang="pt-BR" dirty="0" smtClean="0"/>
              <a:t>Um formulário pode conter inúmeras </a:t>
            </a:r>
            <a:r>
              <a:rPr lang="pt-BR" dirty="0" err="1" smtClean="0"/>
              <a:t>tags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Input: o atributo </a:t>
            </a:r>
            <a:r>
              <a:rPr lang="pt-BR" i="1" dirty="0" err="1" smtClean="0"/>
              <a:t>type</a:t>
            </a:r>
            <a:r>
              <a:rPr lang="pt-BR" dirty="0" smtClean="0"/>
              <a:t> define o tipo de componente que o input será;</a:t>
            </a:r>
          </a:p>
          <a:p>
            <a:pPr lvl="1"/>
            <a:r>
              <a:rPr lang="pt-BR" dirty="0" err="1" smtClean="0"/>
              <a:t>Textarea</a:t>
            </a:r>
            <a:r>
              <a:rPr lang="pt-BR" dirty="0" smtClean="0"/>
              <a:t>: </a:t>
            </a:r>
            <a:r>
              <a:rPr lang="pt-BR" dirty="0" err="1" smtClean="0"/>
              <a:t>Area</a:t>
            </a:r>
            <a:r>
              <a:rPr lang="pt-BR" dirty="0" smtClean="0"/>
              <a:t> de texto;</a:t>
            </a:r>
          </a:p>
          <a:p>
            <a:pPr lvl="1"/>
            <a:r>
              <a:rPr lang="pt-BR" dirty="0" err="1" smtClean="0"/>
              <a:t>Select</a:t>
            </a:r>
            <a:r>
              <a:rPr lang="pt-BR" dirty="0" smtClean="0"/>
              <a:t>: combo com várias opções</a:t>
            </a:r>
          </a:p>
          <a:p>
            <a:pPr lvl="1"/>
            <a:r>
              <a:rPr lang="pt-BR" dirty="0" err="1" smtClean="0"/>
              <a:t>Etc</a:t>
            </a:r>
            <a:r>
              <a:rPr lang="pt-BR" dirty="0" smtClean="0"/>
              <a:t> 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74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Fieldset</a:t>
            </a:r>
            <a:r>
              <a:rPr lang="pt-BR" dirty="0" smtClean="0"/>
              <a:t> e </a:t>
            </a:r>
            <a:r>
              <a:rPr lang="pt-BR" dirty="0" err="1" smtClean="0"/>
              <a:t>Label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FIELDSET é um elemento HTML para agrupar campos.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Label</a:t>
            </a:r>
            <a:r>
              <a:rPr lang="pt-BR" dirty="0" smtClean="0"/>
              <a:t> é uma </a:t>
            </a:r>
            <a:r>
              <a:rPr lang="pt-BR" dirty="0" err="1" smtClean="0"/>
              <a:t>tag</a:t>
            </a:r>
            <a:r>
              <a:rPr lang="pt-BR" dirty="0" smtClean="0"/>
              <a:t> que adiciona um rótulo ao campo.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1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endParaRPr lang="en-US" dirty="0"/>
          </a:p>
        </p:txBody>
      </p:sp>
      <p:pic>
        <p:nvPicPr>
          <p:cNvPr id="4" name="Content Placeholder 3" descr="imag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9" b="121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7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Comunicação cliente/servidor através do protocolo HTTP (</a:t>
            </a:r>
            <a:r>
              <a:rPr lang="pt-BR" dirty="0" err="1" smtClean="0"/>
              <a:t>Hyper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).</a:t>
            </a:r>
          </a:p>
          <a:p>
            <a:r>
              <a:rPr lang="pt-BR" dirty="0" smtClean="0"/>
              <a:t>O Protocolo em questão define o estilo de comunicação que é baseado em pergunta e resposta.</a:t>
            </a:r>
          </a:p>
          <a:p>
            <a:r>
              <a:rPr lang="pt-BR" dirty="0" smtClean="0"/>
              <a:t>O cliente é o navegador (</a:t>
            </a:r>
            <a:r>
              <a:rPr lang="pt-BR" dirty="0" err="1" smtClean="0"/>
              <a:t>Chrome</a:t>
            </a:r>
            <a:r>
              <a:rPr lang="pt-BR" dirty="0" smtClean="0"/>
              <a:t>, Firefox, Safari, </a:t>
            </a:r>
            <a:r>
              <a:rPr lang="pt-BR" strike="sngStrike" dirty="0" smtClean="0"/>
              <a:t>Internet </a:t>
            </a:r>
            <a:r>
              <a:rPr lang="pt-BR" b="1" strike="sngStrike" dirty="0" err="1" smtClean="0"/>
              <a:t>Exploder</a:t>
            </a:r>
            <a:r>
              <a:rPr lang="pt-BR" dirty="0" smtClean="0"/>
              <a:t>).</a:t>
            </a:r>
          </a:p>
          <a:p>
            <a:r>
              <a:rPr lang="pt-BR" dirty="0" smtClean="0"/>
              <a:t>O Servidor é um software específico que é responsável por aguardar requisições e responde-las.</a:t>
            </a:r>
          </a:p>
        </p:txBody>
      </p:sp>
    </p:spTree>
    <p:extLst>
      <p:ext uri="{BB962C8B-B14F-4D97-AF65-F5344CB8AC3E}">
        <p14:creationId xmlns:p14="http://schemas.microsoft.com/office/powerpoint/2010/main" val="8460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pic>
        <p:nvPicPr>
          <p:cNvPr id="5" name="Content Placeholder 4" descr="Homem-gritando-num-megafone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2" b="19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8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pic>
        <p:nvPicPr>
          <p:cNvPr id="4" name="Content Placeholder 3" descr="ouvido-gritando-secreto-enfrenta_326833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2" b="32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53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do HTTP</a:t>
            </a:r>
            <a:endParaRPr lang="pt-BR" dirty="0"/>
          </a:p>
        </p:txBody>
      </p:sp>
      <p:pic>
        <p:nvPicPr>
          <p:cNvPr id="7" name="Picture 6" descr="AjaxJavaServerFaces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5" r="53478" b="3206"/>
          <a:stretch/>
        </p:blipFill>
        <p:spPr>
          <a:xfrm>
            <a:off x="5109122" y="565120"/>
            <a:ext cx="3894711" cy="61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Camadas</a:t>
            </a:r>
            <a:r>
              <a:rPr lang="en-US" dirty="0" smtClean="0"/>
              <a:t> da WEB</a:t>
            </a:r>
            <a:endParaRPr lang="en-US" dirty="0"/>
          </a:p>
        </p:txBody>
      </p:sp>
      <p:pic>
        <p:nvPicPr>
          <p:cNvPr id="4" name="Content Placeholder 3" descr="images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1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0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Camadas</a:t>
            </a:r>
            <a:r>
              <a:rPr lang="en-US" dirty="0" smtClean="0"/>
              <a:t> WEB </a:t>
            </a:r>
            <a:r>
              <a:rPr lang="en-US" sz="3200" dirty="0" smtClean="0"/>
              <a:t>(Agora </a:t>
            </a:r>
            <a:r>
              <a:rPr lang="en-US" sz="3200" dirty="0" err="1" smtClean="0"/>
              <a:t>Sim</a:t>
            </a:r>
            <a:r>
              <a:rPr lang="en-US" sz="3200" dirty="0" smtClean="0"/>
              <a:t>)</a:t>
            </a:r>
            <a:endParaRPr lang="en-US" dirty="0"/>
          </a:p>
        </p:txBody>
      </p:sp>
      <p:pic>
        <p:nvPicPr>
          <p:cNvPr id="4" name="Content Placeholder 3" descr="gastronomia-bol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28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7091</TotalTime>
  <Words>786</Words>
  <Application>Microsoft Macintosh PowerPoint</Application>
  <PresentationFormat>On-screen Show (4:3)</PresentationFormat>
  <Paragraphs>81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NewsPrint</vt:lpstr>
      <vt:lpstr>Desenvolvimento WEB</vt:lpstr>
      <vt:lpstr>Quem, Porque, onde e como ? </vt:lpstr>
      <vt:lpstr>Tim</vt:lpstr>
      <vt:lpstr>Como funciona ?</vt:lpstr>
      <vt:lpstr>Cliente</vt:lpstr>
      <vt:lpstr>Servidor</vt:lpstr>
      <vt:lpstr>Fluxo do HTTP</vt:lpstr>
      <vt:lpstr>Camadas da WEB</vt:lpstr>
      <vt:lpstr>Camadas WEB (Agora Sim)</vt:lpstr>
      <vt:lpstr>HTML (Hyper Text Markup Language)</vt:lpstr>
      <vt:lpstr>CSS (Cascading Style Sheet)</vt:lpstr>
      <vt:lpstr>JavaScript</vt:lpstr>
      <vt:lpstr>Linguagens de Servidor</vt:lpstr>
      <vt:lpstr>Muita coisa …</vt:lpstr>
      <vt:lpstr>HTML o início  …</vt:lpstr>
      <vt:lpstr>Com o HTML é possível …</vt:lpstr>
      <vt:lpstr>Estrutura básica</vt:lpstr>
      <vt:lpstr>Tag HTML</vt:lpstr>
      <vt:lpstr>Tag HEAD</vt:lpstr>
      <vt:lpstr>Tag BODY</vt:lpstr>
      <vt:lpstr>Atributos</vt:lpstr>
      <vt:lpstr>Comentário</vt:lpstr>
      <vt:lpstr>Tags para marcação de Texto</vt:lpstr>
      <vt:lpstr>Lista</vt:lpstr>
      <vt:lpstr>Link</vt:lpstr>
      <vt:lpstr>Tabela</vt:lpstr>
      <vt:lpstr>HTTP, Métodos de passagens de dados</vt:lpstr>
      <vt:lpstr>Formulário</vt:lpstr>
      <vt:lpstr>Fieldset e Label</vt:lpstr>
    </vt:vector>
  </TitlesOfParts>
  <Company>bhpachulski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DesenvolvimentoWEB</dc:title>
  <dc:creator>Bruno Henrique Pachulski Camara</dc:creator>
  <cp:lastModifiedBy>Bruno Pachulski</cp:lastModifiedBy>
  <cp:revision>52</cp:revision>
  <cp:lastPrinted>2014-02-10T23:05:35Z</cp:lastPrinted>
  <dcterms:created xsi:type="dcterms:W3CDTF">2013-01-30T17:46:24Z</dcterms:created>
  <dcterms:modified xsi:type="dcterms:W3CDTF">2014-02-10T23:06:06Z</dcterms:modified>
</cp:coreProperties>
</file>