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3" r:id="rId3"/>
    <p:sldId id="262" r:id="rId4"/>
    <p:sldId id="264" r:id="rId5"/>
    <p:sldId id="265" r:id="rId6"/>
    <p:sldId id="294" r:id="rId7"/>
    <p:sldId id="298" r:id="rId8"/>
    <p:sldId id="300" r:id="rId9"/>
    <p:sldId id="299" r:id="rId10"/>
    <p:sldId id="283" r:id="rId11"/>
    <p:sldId id="297" r:id="rId12"/>
    <p:sldId id="295" r:id="rId13"/>
    <p:sldId id="296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B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925101-1E45-4434-9701-C108C271DE20}" v="13" dt="2023-08-01T02:04:19.181"/>
    <p1510:client id="{4A347B86-8088-462B-9C41-F3E2CC160D08}" v="1580" dt="2023-07-29T03:39:34.530"/>
    <p1510:client id="{4E8594A6-0FC0-440F-96D9-7DE9042326A9}" v="1978" dt="2023-07-29T20:02:00.430"/>
    <p1510:client id="{93BD0082-F988-4E1C-BD47-0BE4A30BF02D}" v="7" dt="2023-08-01T01:59:15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9T17:34:08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15055 11060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9T17:34:08.8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17886 7911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9T17:34:08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19024 7355 16383 0 0,'0'0'0'0'0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0C400DC-7101-4DE0-8D12-7C4D17C22855}" type="datetimeFigureOut">
              <a:rPr lang="pt-BR" smtClean="0"/>
              <a:pPr/>
              <a:t>31/07/2023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E7FA2A2-DA71-4D84-B21C-1C2FB5DE44C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0DC-7101-4DE0-8D12-7C4D17C22855}" type="datetimeFigureOut">
              <a:rPr lang="pt-BR" smtClean="0"/>
              <a:pPr/>
              <a:t>31/07/2023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A2A2-DA71-4D84-B21C-1C2FB5DE44C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0DC-7101-4DE0-8D12-7C4D17C22855}" type="datetimeFigureOut">
              <a:rPr lang="pt-BR" smtClean="0"/>
              <a:pPr/>
              <a:t>31/07/2023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A2A2-DA71-4D84-B21C-1C2FB5DE44C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0DC-7101-4DE0-8D12-7C4D17C22855}" type="datetimeFigureOut">
              <a:rPr lang="pt-BR" smtClean="0"/>
              <a:pPr/>
              <a:t>31/07/2023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A2A2-DA71-4D84-B21C-1C2FB5DE44C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0DC-7101-4DE0-8D12-7C4D17C22855}" type="datetimeFigureOut">
              <a:rPr lang="pt-BR" smtClean="0"/>
              <a:pPr/>
              <a:t>31/07/2023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A2A2-DA71-4D84-B21C-1C2FB5DE44C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0DC-7101-4DE0-8D12-7C4D17C22855}" type="datetimeFigureOut">
              <a:rPr lang="pt-BR" smtClean="0"/>
              <a:pPr/>
              <a:t>31/07/2023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A2A2-DA71-4D84-B21C-1C2FB5DE44C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0DC-7101-4DE0-8D12-7C4D17C22855}" type="datetimeFigureOut">
              <a:rPr lang="pt-BR" smtClean="0"/>
              <a:pPr/>
              <a:t>31/07/2023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A2A2-DA71-4D84-B21C-1C2FB5DE44C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0DC-7101-4DE0-8D12-7C4D17C22855}" type="datetimeFigureOut">
              <a:rPr lang="pt-BR" smtClean="0"/>
              <a:pPr/>
              <a:t>31/07/2023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A2A2-DA71-4D84-B21C-1C2FB5DE44C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0DC-7101-4DE0-8D12-7C4D17C22855}" type="datetimeFigureOut">
              <a:rPr lang="pt-BR" smtClean="0"/>
              <a:pPr/>
              <a:t>31/07/2023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A2A2-DA71-4D84-B21C-1C2FB5DE44C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0C400DC-7101-4DE0-8D12-7C4D17C22855}" type="datetimeFigureOut">
              <a:rPr lang="pt-BR" smtClean="0"/>
              <a:pPr/>
              <a:t>31/07/2023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A2A2-DA71-4D84-B21C-1C2FB5DE44C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0C400DC-7101-4DE0-8D12-7C4D17C22855}" type="datetimeFigureOut">
              <a:rPr lang="pt-BR" smtClean="0"/>
              <a:pPr/>
              <a:t>31/07/2023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E7FA2A2-DA71-4D84-B21C-1C2FB5DE44C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0C400DC-7101-4DE0-8D12-7C4D17C22855}" type="datetimeFigureOut">
              <a:rPr lang="pt-BR" smtClean="0"/>
              <a:pPr/>
              <a:t>31/07/2023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E7FA2A2-DA71-4D84-B21C-1C2FB5DE44C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bushes-p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3717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22732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E5A3C3C5-13E4-1836-8090-1C67341BA896}"/>
              </a:ext>
            </a:extLst>
          </p:cNvPr>
          <p:cNvSpPr/>
          <p:nvPr/>
        </p:nvSpPr>
        <p:spPr>
          <a:xfrm>
            <a:off x="462023" y="1475768"/>
            <a:ext cx="7418716" cy="319177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7000336" cy="2930077"/>
          </a:xfrm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45720" tIns="45720" rIns="45720" bIns="45720" anchor="t">
            <a:normAutofit fontScale="92500"/>
          </a:bodyPr>
          <a:lstStyle/>
          <a:p>
            <a:pPr marL="109855" marR="63500" indent="0">
              <a:buNone/>
            </a:pPr>
            <a:r>
              <a:rPr lang="pt-BR" sz="2800" dirty="0">
                <a:solidFill>
                  <a:schemeClr val="tx1"/>
                </a:solidFill>
                <a:latin typeface="Century Gothic"/>
                <a:ea typeface="+mn-lt"/>
                <a:cs typeface="+mn-lt"/>
              </a:rPr>
              <a:t>Um aplicativo que incentiva e acompanha os esforços dos usuários para se tornarem mais sustentáveis e ecologicamente conscientes. Ele pode rastrear atividades como redução de plástico, reciclagem, uso de transporte público e plantio de árvores.</a:t>
            </a:r>
            <a:r>
              <a:rPr lang="pt-BR" dirty="0">
                <a:solidFill>
                  <a:schemeClr val="tx1"/>
                </a:solidFill>
              </a:rPr>
              <a:t> </a:t>
            </a:r>
            <a:endParaRPr lang="pt-BR" dirty="0">
              <a:solidFill>
                <a:schemeClr val="tx1"/>
              </a:solidFill>
              <a:cs typeface="Lucida Sans Unicode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b="0" err="1">
                <a:solidFill>
                  <a:schemeClr val="tx1"/>
                </a:solidFill>
                <a:latin typeface="Century Gothic"/>
                <a:ea typeface="+mj-lt"/>
                <a:cs typeface="+mj-lt"/>
              </a:rPr>
              <a:t>GreenGuardian</a:t>
            </a:r>
            <a:endParaRPr lang="pt-BR" err="1">
              <a:solidFill>
                <a:schemeClr val="tx1"/>
              </a:solidFill>
              <a:latin typeface="Century Gothic"/>
              <a:ea typeface="+mj-lt"/>
              <a:cs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010069" y="5641334"/>
            <a:ext cx="3488455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cs typeface="Lucida Sans Unicode"/>
              </a:rPr>
              <a:t>Ian K. Leal de Miranda</a:t>
            </a:r>
            <a:endParaRPr lang="pt-BR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C89EEB30-798E-4B1D-E07C-7A83D08D48F6}"/>
                  </a:ext>
                </a:extLst>
              </p14:cNvPr>
              <p14:cNvContentPartPr/>
              <p14:nvPr/>
            </p14:nvContentPartPr>
            <p14:xfrm>
              <a:off x="4645742" y="5751871"/>
              <a:ext cx="14748" cy="14748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C89EEB30-798E-4B1D-E07C-7A83D08D48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3090" y="5029219"/>
                <a:ext cx="1474800" cy="147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FD38282A-42B0-26AF-4274-FE3C95897077}"/>
                  </a:ext>
                </a:extLst>
              </p14:cNvPr>
              <p14:cNvContentPartPr/>
              <p14:nvPr/>
            </p14:nvContentPartPr>
            <p14:xfrm>
              <a:off x="6223819" y="3996813"/>
              <a:ext cx="14748" cy="14748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FD38282A-42B0-26AF-4274-FE3C958970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1167" y="3259413"/>
                <a:ext cx="1474800" cy="147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A9DC19A6-F585-02BE-5CBB-A87ADC74C5FE}"/>
                  </a:ext>
                </a:extLst>
              </p14:cNvPr>
              <p14:cNvContentPartPr/>
              <p14:nvPr/>
            </p14:nvContentPartPr>
            <p14:xfrm>
              <a:off x="6858000" y="3687096"/>
              <a:ext cx="14748" cy="14748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A9DC19A6-F585-02BE-5CBB-A87ADC74C5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35348" y="2949696"/>
                <a:ext cx="1474800" cy="1474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dirty="0">
                <a:cs typeface="Lucida Sans Unicode"/>
              </a:rPr>
              <a:t>A Green Guardian é vida...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4294967295"/>
          </p:nvPr>
        </p:nvSpPr>
        <p:spPr>
          <a:xfrm>
            <a:off x="0" y="1481138"/>
            <a:ext cx="8229600" cy="4525962"/>
          </a:xfrm>
        </p:spPr>
        <p:txBody>
          <a:bodyPr vert="horz" lIns="91440" tIns="45720" rIns="91440" bIns="45720" anchor="t">
            <a:normAutofit lnSpcReduction="10000"/>
          </a:bodyPr>
          <a:lstStyle/>
          <a:p>
            <a:pPr indent="-255905">
              <a:buFont typeface="Wingdings"/>
              <a:buChar char="ü"/>
            </a:pPr>
            <a:r>
              <a:rPr lang="pt-BR" dirty="0">
                <a:latin typeface="Century Gothic"/>
              </a:rPr>
              <a:t>As atividade seriam diárias e cada atividade completa o usuário e recompensado porn sua boa ação de acordo com a realidade do usuário. </a:t>
            </a:r>
            <a:endParaRPr lang="pt-BR" dirty="0">
              <a:latin typeface="Century Gothic"/>
              <a:cs typeface="Lucida Sans Unicode"/>
            </a:endParaRPr>
          </a:p>
          <a:p>
            <a:pPr indent="-255905">
              <a:buFont typeface="Wingdings"/>
              <a:buChar char="ü"/>
            </a:pPr>
            <a:r>
              <a:rPr lang="pt-BR" dirty="0">
                <a:latin typeface="Century Gothic"/>
              </a:rPr>
              <a:t>Os "</a:t>
            </a:r>
            <a:r>
              <a:rPr lang="pt-BR" dirty="0" err="1">
                <a:latin typeface="Century Gothic"/>
              </a:rPr>
              <a:t>GGpoints</a:t>
            </a:r>
            <a:r>
              <a:rPr lang="pt-BR" dirty="0">
                <a:latin typeface="Century Gothic"/>
              </a:rPr>
              <a:t>" pode ser usado para comprar produtos naturais, avatares diferentes, conteúdo personalizado, entre outros.</a:t>
            </a:r>
            <a:endParaRPr lang="pt-BR" dirty="0">
              <a:latin typeface="Century Gothic"/>
              <a:cs typeface="Lucida Sans Unicode"/>
            </a:endParaRPr>
          </a:p>
          <a:p>
            <a:pPr indent="-255905">
              <a:buFont typeface="Wingdings"/>
              <a:buChar char="ü"/>
            </a:pPr>
            <a:r>
              <a:rPr lang="pt-BR" dirty="0">
                <a:latin typeface="Century Gothic"/>
              </a:rPr>
              <a:t>Além de um visual que represente a natureza, as recompensas como "</a:t>
            </a:r>
            <a:r>
              <a:rPr lang="pt-BR" err="1">
                <a:latin typeface="Century Gothic"/>
              </a:rPr>
              <a:t>GGpoints</a:t>
            </a:r>
            <a:r>
              <a:rPr lang="pt-BR" dirty="0">
                <a:latin typeface="Century Gothic"/>
              </a:rPr>
              <a:t>" seriam alguns estímulos para manter os usuários no app e incentivar o uso.</a:t>
            </a:r>
            <a:endParaRPr lang="pt-BR">
              <a:latin typeface="Century Gothic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b="0" dirty="0">
                <a:latin typeface="Century Gothic"/>
                <a:ea typeface="+mj-lt"/>
                <a:cs typeface="+mj-lt"/>
              </a:rPr>
              <a:t>Da interface até o servidor</a:t>
            </a:r>
            <a:endParaRPr lang="pt-BR">
              <a:latin typeface="Century Gothic"/>
              <a:ea typeface="+mj-lt"/>
              <a:cs typeface="+mj-lt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4294967295"/>
          </p:nvPr>
        </p:nvSpPr>
        <p:spPr>
          <a:xfrm>
            <a:off x="0" y="1481138"/>
            <a:ext cx="8229600" cy="4525962"/>
          </a:xfrm>
        </p:spPr>
        <p:txBody>
          <a:bodyPr vert="horz" lIns="91440" tIns="45720" rIns="91440" bIns="45720" anchor="t">
            <a:normAutofit/>
          </a:bodyPr>
          <a:lstStyle/>
          <a:p>
            <a:pPr indent="-255905">
              <a:buFont typeface="Wingdings"/>
              <a:buChar char="Ø"/>
            </a:pPr>
            <a:r>
              <a:rPr lang="pt-BR" dirty="0">
                <a:latin typeface="Century Gothic"/>
              </a:rPr>
              <a:t>A primeira versão deve ser no formato de app, sendo disponibilizado em App Stores, para os usuários. </a:t>
            </a:r>
            <a:endParaRPr lang="pt-BR"/>
          </a:p>
          <a:p>
            <a:pPr indent="-255905">
              <a:buFont typeface="Wingdings"/>
              <a:buChar char="Ø"/>
            </a:pPr>
            <a:r>
              <a:rPr lang="pt-BR" dirty="0">
                <a:latin typeface="Century Gothic"/>
              </a:rPr>
              <a:t>A linguagem usado seria Java e C#, o código estaria restrito ao gerente ou programador.</a:t>
            </a:r>
            <a:endParaRPr lang="pt-BR" dirty="0" err="1">
              <a:latin typeface="Century Gothic"/>
              <a:cs typeface="Lucida Sans Unicode"/>
            </a:endParaRPr>
          </a:p>
          <a:p>
            <a:pPr indent="-255905">
              <a:buFont typeface="Wingdings"/>
              <a:buChar char="Ø"/>
            </a:pPr>
            <a:r>
              <a:rPr lang="pt-BR" dirty="0">
                <a:latin typeface="Century Gothic"/>
              </a:rPr>
              <a:t>Duas versões. Uma versão padrão. A primeira só para o aluno. A segunda com benefícios amais, seria chamada "More Green".</a:t>
            </a:r>
            <a:endParaRPr lang="pt-BR" dirty="0">
              <a:latin typeface="Century Gothic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>
                <a:latin typeface="Century Gothic"/>
              </a:rPr>
              <a:t>Classes e seus atributos</a:t>
            </a:r>
            <a:endParaRPr lang="pt-BR" dirty="0">
              <a:latin typeface="Century Gothic"/>
            </a:endParaRPr>
          </a:p>
        </p:txBody>
      </p:sp>
      <p:pic>
        <p:nvPicPr>
          <p:cNvPr id="2" name="Imagem 2" descr="Diagrama">
            <a:extLst>
              <a:ext uri="{FF2B5EF4-FFF2-40B4-BE49-F238E27FC236}">
                <a16:creationId xmlns:a16="http://schemas.microsoft.com/office/drawing/2014/main" id="{55D4997A-03B7-CDB2-5D0B-62E4BF43B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57" y="1636186"/>
            <a:ext cx="7861538" cy="37006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dirty="0">
                <a:latin typeface="Century Gothic"/>
                <a:cs typeface="Lucida Sans Unicode"/>
              </a:rPr>
              <a:t>Projetando o futuro</a:t>
            </a:r>
            <a:endParaRPr lang="pt-BR" dirty="0">
              <a:cs typeface="Lucida Sans Unicode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4294967295"/>
          </p:nvPr>
        </p:nvSpPr>
        <p:spPr>
          <a:xfrm>
            <a:off x="0" y="1481138"/>
            <a:ext cx="8229600" cy="4525962"/>
          </a:xfrm>
        </p:spPr>
        <p:txBody>
          <a:bodyPr vert="horz" lIns="91440" tIns="45720" rIns="91440" bIns="45720" anchor="t">
            <a:normAutofit/>
          </a:bodyPr>
          <a:lstStyle/>
          <a:p>
            <a:pPr indent="-255905">
              <a:buFont typeface="Arial"/>
              <a:buChar char="•"/>
            </a:pPr>
            <a:r>
              <a:rPr lang="pt-BR" dirty="0">
                <a:latin typeface="Century Gothic"/>
              </a:rPr>
              <a:t>Os usuários podem indicar app para outras pessoas. </a:t>
            </a:r>
            <a:endParaRPr lang="pt-BR">
              <a:latin typeface="Century Gothic"/>
              <a:cs typeface="Lucida Sans Unicode"/>
            </a:endParaRPr>
          </a:p>
          <a:p>
            <a:pPr indent="-255905">
              <a:buFont typeface="Arial"/>
              <a:buChar char="•"/>
            </a:pPr>
            <a:r>
              <a:rPr lang="pt-BR" dirty="0">
                <a:latin typeface="Century Gothic"/>
              </a:rPr>
              <a:t>Possíveis recompensas remuneradas.</a:t>
            </a:r>
            <a:endParaRPr lang="pt-BR" dirty="0">
              <a:latin typeface="Century Gothic"/>
              <a:cs typeface="Lucida Sans Unicode"/>
            </a:endParaRPr>
          </a:p>
          <a:p>
            <a:pPr indent="-255905">
              <a:buFont typeface="Arial"/>
              <a:buChar char="•"/>
            </a:pPr>
            <a:r>
              <a:rPr lang="pt-BR" dirty="0">
                <a:latin typeface="Century Gothic"/>
              </a:rPr>
              <a:t>Parcerias com o </a:t>
            </a:r>
            <a:r>
              <a:rPr lang="pt-BR" dirty="0" err="1">
                <a:latin typeface="Century Gothic"/>
              </a:rPr>
              <a:t>GreenPeace</a:t>
            </a:r>
            <a:r>
              <a:rPr lang="pt-BR" dirty="0">
                <a:latin typeface="Century Gothic"/>
              </a:rPr>
              <a:t> podem ser realizadas em prol de um bem maior</a:t>
            </a:r>
            <a:endParaRPr lang="pt-BR">
              <a:latin typeface="Century Gothic"/>
              <a:cs typeface="Lucida Sans Unicode"/>
            </a:endParaRPr>
          </a:p>
          <a:p>
            <a:pPr indent="-255905">
              <a:buFont typeface="Arial"/>
              <a:buChar char="•"/>
            </a:pPr>
            <a:r>
              <a:rPr lang="pt-BR" dirty="0">
                <a:latin typeface="Century Gothic"/>
              </a:rPr>
              <a:t>Conscientização sobre a sustentabilidade em nível global.</a:t>
            </a:r>
            <a:endParaRPr lang="pt-BR">
              <a:latin typeface="Century Gothic"/>
              <a:cs typeface="Lucida Sans Unicode"/>
            </a:endParaRPr>
          </a:p>
          <a:p>
            <a:pPr indent="-255905">
              <a:buFont typeface="Arial"/>
              <a:buChar char="•"/>
            </a:pPr>
            <a:r>
              <a:rPr lang="pt-BR" dirty="0">
                <a:latin typeface="Century Gothic"/>
              </a:rPr>
              <a:t>Estimular o desenvolvimento de um mundo mais saudável.</a:t>
            </a:r>
            <a:endParaRPr lang="pt-BR" dirty="0">
              <a:latin typeface="Century Gothic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dirty="0">
                <a:latin typeface="Lucida Sans Unicode"/>
                <a:cs typeface="Lucida Sans Unicode"/>
              </a:rPr>
              <a:t>Quem sou eu?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4294967295"/>
          </p:nvPr>
        </p:nvSpPr>
        <p:spPr>
          <a:xfrm>
            <a:off x="0" y="1481138"/>
            <a:ext cx="8229600" cy="4525962"/>
          </a:xfrm>
        </p:spPr>
        <p:txBody>
          <a:bodyPr vert="horz" lIns="91440" tIns="45720" rIns="91440" bIns="45720" anchor="t">
            <a:normAutofit/>
          </a:bodyPr>
          <a:lstStyle/>
          <a:p>
            <a:pPr indent="-255905">
              <a:buFont typeface="Wingdings"/>
              <a:buChar char="v"/>
            </a:pPr>
            <a:r>
              <a:rPr lang="pt-BR" dirty="0">
                <a:latin typeface="Century Gothic"/>
                <a:ea typeface="+mn-lt"/>
                <a:cs typeface="+mn-lt"/>
              </a:rPr>
              <a:t>Sou estudante do Novo Ensino Médio na escola E.E.B </a:t>
            </a:r>
            <a:r>
              <a:rPr lang="pt-BR" err="1">
                <a:latin typeface="Century Gothic"/>
                <a:ea typeface="+mn-lt"/>
                <a:cs typeface="+mn-lt"/>
              </a:rPr>
              <a:t>Dolvina</a:t>
            </a:r>
            <a:r>
              <a:rPr lang="pt-BR" dirty="0">
                <a:latin typeface="Century Gothic"/>
                <a:ea typeface="+mn-lt"/>
                <a:cs typeface="+mn-lt"/>
              </a:rPr>
              <a:t> Leite de Medeiros 🏫</a:t>
            </a:r>
            <a:endParaRPr lang="pt-BR">
              <a:latin typeface="Century Gothic"/>
              <a:cs typeface="Lucida Sans Unicode"/>
            </a:endParaRPr>
          </a:p>
          <a:p>
            <a:pPr indent="-255905">
              <a:buFont typeface="Wingdings"/>
              <a:buChar char="v"/>
            </a:pPr>
            <a:endParaRPr lang="pt-BR" dirty="0">
              <a:latin typeface="Century Gothic"/>
              <a:ea typeface="+mn-lt"/>
              <a:cs typeface="+mn-lt"/>
            </a:endParaRPr>
          </a:p>
          <a:p>
            <a:pPr indent="-255905">
              <a:buFont typeface="Wingdings"/>
              <a:buChar char="v"/>
            </a:pPr>
            <a:r>
              <a:rPr lang="pt-BR">
                <a:latin typeface="Century Gothic"/>
                <a:ea typeface="+mn-lt"/>
                <a:cs typeface="+mn-lt"/>
              </a:rPr>
              <a:t>Atualmente, estou cursando Programação </a:t>
            </a:r>
            <a:r>
              <a:rPr lang="pt-BR" dirty="0">
                <a:latin typeface="Century Gothic"/>
                <a:ea typeface="+mn-lt"/>
                <a:cs typeface="+mn-lt"/>
              </a:rPr>
              <a:t>Web 🌐</a:t>
            </a:r>
            <a:endParaRPr lang="pt-BR">
              <a:latin typeface="Century Gothic"/>
            </a:endParaRPr>
          </a:p>
          <a:p>
            <a:pPr indent="-255905">
              <a:buFont typeface="Wingdings"/>
              <a:buChar char="v"/>
            </a:pPr>
            <a:endParaRPr lang="pt-BR" dirty="0">
              <a:latin typeface="Century Gothic"/>
              <a:ea typeface="+mn-lt"/>
              <a:cs typeface="+mn-lt"/>
            </a:endParaRPr>
          </a:p>
          <a:p>
            <a:pPr indent="-255905">
              <a:buFont typeface="Wingdings"/>
              <a:buChar char="v"/>
            </a:pPr>
            <a:r>
              <a:rPr lang="pt-BR" dirty="0">
                <a:latin typeface="Century Gothic"/>
                <a:ea typeface="+mn-lt"/>
                <a:cs typeface="+mn-lt"/>
              </a:rPr>
              <a:t>Estou empolgado e empenhado em finalizar o curso Jovem Programador 💻</a:t>
            </a:r>
            <a:endParaRPr lang="pt-BR">
              <a:latin typeface="Century Gothic"/>
            </a:endParaRPr>
          </a:p>
          <a:p>
            <a:pPr marL="109855" indent="0">
              <a:buNone/>
            </a:pPr>
            <a:endParaRPr lang="pt-BR" dirty="0"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dirty="0">
                <a:latin typeface="Century Gothic"/>
              </a:rPr>
              <a:t>Primeiros diagnósticos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4294967295"/>
          </p:nvPr>
        </p:nvSpPr>
        <p:spPr>
          <a:xfrm>
            <a:off x="0" y="1322987"/>
            <a:ext cx="9149750" cy="5000414"/>
          </a:xfrm>
        </p:spPr>
        <p:txBody>
          <a:bodyPr vert="horz" lIns="91440" tIns="45720" rIns="91440" bIns="45720" anchor="t">
            <a:normAutofit/>
          </a:bodyPr>
          <a:lstStyle/>
          <a:p>
            <a:pPr indent="-255905">
              <a:buFont typeface="Wingdings"/>
              <a:buChar char="Ø"/>
            </a:pPr>
            <a:r>
              <a:rPr lang="pt-BR" sz="2200" b="1" dirty="0">
                <a:latin typeface="Century Gothic"/>
                <a:ea typeface="+mn-lt"/>
                <a:cs typeface="+mn-lt"/>
              </a:rPr>
              <a:t>Falta de Conscientização Ambiental</a:t>
            </a:r>
            <a:r>
              <a:rPr lang="pt-BR" sz="2200" dirty="0">
                <a:latin typeface="Century Gothic"/>
                <a:ea typeface="+mn-lt"/>
                <a:cs typeface="+mn-lt"/>
              </a:rPr>
              <a:t>: Muitas pessoas não estão cientes do impacto que suas ações diárias têm no meio ambiente.</a:t>
            </a:r>
          </a:p>
          <a:p>
            <a:pPr indent="-255905">
              <a:buFont typeface="Wingdings"/>
              <a:buChar char="Ø"/>
            </a:pPr>
            <a:r>
              <a:rPr lang="pt-BR" sz="2200" b="1" dirty="0">
                <a:latin typeface="Century Gothic"/>
                <a:ea typeface="+mn-lt"/>
                <a:cs typeface="+mn-lt"/>
              </a:rPr>
              <a:t>Falta de Engajamento em Ações Sustentáveis</a:t>
            </a:r>
            <a:r>
              <a:rPr lang="pt-BR" sz="2200" dirty="0">
                <a:latin typeface="Century Gothic"/>
                <a:ea typeface="+mn-lt"/>
                <a:cs typeface="+mn-lt"/>
              </a:rPr>
              <a:t>: Embora algumas pessoas possam estar cientes dos problemas ambientais, elas podem encontrar dificuldades para se engajar em ações sustentáveis de forma consistente.</a:t>
            </a:r>
            <a:endParaRPr lang="pt-BR" sz="2200" b="1" dirty="0">
              <a:latin typeface="Century Gothic"/>
              <a:ea typeface="+mn-lt"/>
              <a:cs typeface="+mn-lt"/>
            </a:endParaRPr>
          </a:p>
          <a:p>
            <a:pPr indent="-255905">
              <a:buFont typeface="Wingdings"/>
              <a:buChar char="Ø"/>
            </a:pPr>
            <a:r>
              <a:rPr lang="pt-BR" sz="2200" b="1" dirty="0">
                <a:latin typeface="Century Gothic"/>
                <a:ea typeface="+mn-lt"/>
                <a:cs typeface="+mn-lt"/>
              </a:rPr>
              <a:t>Desconhecimento de Práticas Sustentáveis</a:t>
            </a:r>
            <a:r>
              <a:rPr lang="pt-BR" sz="2200" dirty="0">
                <a:latin typeface="Century Gothic"/>
                <a:ea typeface="+mn-lt"/>
                <a:cs typeface="+mn-lt"/>
              </a:rPr>
              <a:t>: Muitas pessoas podem não saber por onde começar ou quais práticas são realmente sustentáveis.</a:t>
            </a:r>
          </a:p>
          <a:p>
            <a:pPr indent="-255905">
              <a:buFont typeface="Wingdings"/>
              <a:buChar char="Ø"/>
            </a:pPr>
            <a:r>
              <a:rPr lang="pt-BR" sz="2200" b="1" dirty="0">
                <a:latin typeface="Century Gothic"/>
                <a:ea typeface="+mn-lt"/>
                <a:cs typeface="+mn-lt"/>
              </a:rPr>
              <a:t>Complexidade em Medir a Pegada Ecológica</a:t>
            </a:r>
            <a:r>
              <a:rPr lang="pt-BR" sz="2200" dirty="0">
                <a:latin typeface="Century Gothic"/>
                <a:ea typeface="+mn-lt"/>
                <a:cs typeface="+mn-lt"/>
              </a:rPr>
              <a:t>: Calcular o impacto ambiental pessoal pode ser complicado.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dirty="0">
                <a:latin typeface="Century Gothic"/>
                <a:cs typeface="Lucida Sans Unicode"/>
              </a:rPr>
              <a:t>Pesquisa feita sobre o mercado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4294967295"/>
          </p:nvPr>
        </p:nvSpPr>
        <p:spPr>
          <a:xfrm>
            <a:off x="0" y="1322987"/>
            <a:ext cx="9149750" cy="5014792"/>
          </a:xfrm>
        </p:spPr>
        <p:txBody>
          <a:bodyPr vert="horz" lIns="91440" tIns="45720" rIns="91440" bIns="45720" anchor="t">
            <a:noAutofit/>
          </a:bodyPr>
          <a:lstStyle/>
          <a:p>
            <a:pPr indent="-255905">
              <a:buFont typeface="Wingdings"/>
              <a:buChar char="v"/>
            </a:pPr>
            <a:r>
              <a:rPr lang="pt-BR" sz="2200" b="1" dirty="0">
                <a:latin typeface="Century Gothic"/>
                <a:ea typeface="+mn-lt"/>
                <a:cs typeface="+mn-lt"/>
              </a:rPr>
              <a:t>Incentivos e Recompensas</a:t>
            </a:r>
            <a:r>
              <a:rPr lang="pt-BR" sz="2200" dirty="0">
                <a:latin typeface="Century Gothic"/>
                <a:ea typeface="+mn-lt"/>
                <a:cs typeface="+mn-lt"/>
              </a:rPr>
              <a:t>: Alguns aplicativos sustentáveis podem não oferecer sistemas de recompensas ou gamificação para incentivar os usuários a adotarem práticas mais ecológicas, o que pode diminuir o engajamento dos usuários.</a:t>
            </a:r>
          </a:p>
          <a:p>
            <a:pPr indent="-255905">
              <a:buFont typeface="Wingdings"/>
              <a:buChar char="v"/>
            </a:pPr>
            <a:r>
              <a:rPr lang="pt-BR" sz="2200" b="1" dirty="0">
                <a:latin typeface="Century Gothic"/>
                <a:ea typeface="+mn-lt"/>
                <a:cs typeface="+mn-lt"/>
              </a:rPr>
              <a:t>Informações Educacionais</a:t>
            </a:r>
            <a:r>
              <a:rPr lang="pt-BR" sz="2200" dirty="0">
                <a:latin typeface="Century Gothic"/>
                <a:ea typeface="+mn-lt"/>
                <a:cs typeface="+mn-lt"/>
              </a:rPr>
              <a:t>: Algumas soluções concorrentes podem não fornecer informações educacionais suficientes sobre questões ambientais, deixando os usuários menos informados sobre a importância da sustentabilidade.</a:t>
            </a:r>
          </a:p>
          <a:p>
            <a:pPr indent="-255905">
              <a:buFont typeface="Wingdings"/>
              <a:buChar char="v"/>
            </a:pPr>
            <a:r>
              <a:rPr lang="pt-BR" sz="2200" b="1" dirty="0">
                <a:latin typeface="Century Gothic"/>
                <a:ea typeface="+mn-lt"/>
                <a:cs typeface="+mn-lt"/>
              </a:rPr>
              <a:t>Medição de Impacto</a:t>
            </a:r>
            <a:r>
              <a:rPr lang="pt-BR" sz="2200" dirty="0">
                <a:latin typeface="Century Gothic"/>
                <a:ea typeface="+mn-lt"/>
                <a:cs typeface="+mn-lt"/>
              </a:rPr>
              <a:t>: Alguns aplicativos podem não oferecer uma medição eficiente e precisa do impacto das ações dos usuários, o que pode levar à falta de clareza sobre a contribuição individual para a sustentabilidade.</a:t>
            </a:r>
            <a:endParaRPr lang="pt-BR"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dirty="0">
                <a:latin typeface="Century Gothic"/>
                <a:cs typeface="Lucida Sans Unicode"/>
              </a:rPr>
              <a:t>Divulgação e investimento</a:t>
            </a:r>
            <a:endParaRPr lang="pt-BR" dirty="0" err="1">
              <a:latin typeface="Century Gothic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4294967295"/>
          </p:nvPr>
        </p:nvSpPr>
        <p:spPr>
          <a:xfrm>
            <a:off x="0" y="1481138"/>
            <a:ext cx="8229600" cy="4525962"/>
          </a:xfrm>
        </p:spPr>
        <p:txBody>
          <a:bodyPr vert="horz" lIns="91440" tIns="45720" rIns="91440" bIns="45720" anchor="t">
            <a:normAutofit/>
          </a:bodyPr>
          <a:lstStyle/>
          <a:p>
            <a:pPr indent="-255905">
              <a:buFont typeface="Wingdings"/>
              <a:buChar char="v"/>
            </a:pPr>
            <a:r>
              <a:rPr lang="pt-BR" dirty="0">
                <a:latin typeface="Century Gothic"/>
              </a:rPr>
              <a:t>Seria divulgado em redes socias, anúncios de vídeos, televisão e outros meios de mídia</a:t>
            </a:r>
            <a:endParaRPr lang="pt-BR">
              <a:cs typeface="Lucida Sans Unicode"/>
            </a:endParaRPr>
          </a:p>
          <a:p>
            <a:pPr indent="-255905">
              <a:buFont typeface="Wingdings"/>
              <a:buChar char="v"/>
            </a:pPr>
            <a:endParaRPr lang="pt-BR" dirty="0">
              <a:latin typeface="Century Gothic"/>
              <a:cs typeface="Lucida Sans Unicode"/>
            </a:endParaRPr>
          </a:p>
          <a:p>
            <a:pPr indent="-255905">
              <a:buFont typeface="Wingdings"/>
              <a:buChar char="v"/>
            </a:pPr>
            <a:r>
              <a:rPr lang="pt-BR" dirty="0">
                <a:latin typeface="Century Gothic"/>
              </a:rPr>
              <a:t>As atividades podem interessar investidores para não ser somente um app, mas uma marca nacional e internacional.</a:t>
            </a:r>
            <a:endParaRPr lang="pt-BR" dirty="0">
              <a:latin typeface="Century Gothic"/>
              <a:cs typeface="Lucida Sans Unicode"/>
            </a:endParaRPr>
          </a:p>
          <a:p>
            <a:pPr marL="109855" indent="0">
              <a:buNone/>
            </a:pPr>
            <a:endParaRPr lang="pt-BR" dirty="0"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dirty="0">
                <a:latin typeface="Century Gothic"/>
              </a:rPr>
              <a:t>Tela inicial</a:t>
            </a:r>
            <a:endParaRPr lang="pt-BR" dirty="0"/>
          </a:p>
        </p:txBody>
      </p:sp>
      <p:pic>
        <p:nvPicPr>
          <p:cNvPr id="4" name="Imagem 5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9145EF82-922E-4212-B4BC-08D64CC53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605" y="1334938"/>
            <a:ext cx="3289359" cy="4403784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65D72E79-9EF0-65F0-047C-529A5D883A3D}"/>
              </a:ext>
            </a:extLst>
          </p:cNvPr>
          <p:cNvSpPr/>
          <p:nvPr/>
        </p:nvSpPr>
        <p:spPr>
          <a:xfrm>
            <a:off x="1297858" y="1873045"/>
            <a:ext cx="1020792" cy="675735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4" descr="Free vector graphic: Green, Tree, Roots, Leaves, Root - Free Image on ...">
            <a:extLst>
              <a:ext uri="{FF2B5EF4-FFF2-40B4-BE49-F238E27FC236}">
                <a16:creationId xmlns:a16="http://schemas.microsoft.com/office/drawing/2014/main" id="{78C8E78C-9962-3561-3588-AFD2E1026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40000">
            <a:off x="3254732" y="3564124"/>
            <a:ext cx="1673785" cy="21255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5FAE14D-F854-F365-CC06-1605029542C7}"/>
              </a:ext>
            </a:extLst>
          </p:cNvPr>
          <p:cNvSpPr/>
          <p:nvPr/>
        </p:nvSpPr>
        <p:spPr>
          <a:xfrm>
            <a:off x="3434889" y="1284316"/>
            <a:ext cx="3134264" cy="478766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  <a:cs typeface="Lucida Sans Unicode"/>
            </a:endParaRPr>
          </a:p>
        </p:txBody>
      </p:sp>
      <p:pic>
        <p:nvPicPr>
          <p:cNvPr id="19" name="Imagem 14" descr="Planta com folhas verdes&#10;&#10;Descrição gerada automaticamente">
            <a:extLst>
              <a:ext uri="{FF2B5EF4-FFF2-40B4-BE49-F238E27FC236}">
                <a16:creationId xmlns:a16="http://schemas.microsoft.com/office/drawing/2014/main" id="{B1196D6B-5488-A4EC-4594-E39B6E533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35867" y="1967009"/>
            <a:ext cx="3174891" cy="3679439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dirty="0"/>
              <a:t>Atividades</a:t>
            </a:r>
            <a:endParaRPr lang="pt-BR" dirty="0">
              <a:cs typeface="Lucida Sans Unicode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1E64C0-4E03-200D-8F26-9DC59E932774}"/>
              </a:ext>
            </a:extLst>
          </p:cNvPr>
          <p:cNvSpPr txBox="1"/>
          <p:nvPr/>
        </p:nvSpPr>
        <p:spPr>
          <a:xfrm>
            <a:off x="4164888" y="1290902"/>
            <a:ext cx="1665919" cy="369332"/>
          </a:xfrm>
          <a:prstGeom prst="rect">
            <a:avLst/>
          </a:prstGeom>
          <a:solidFill>
            <a:srgbClr val="7030A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Calibri"/>
                <a:cs typeface="Lucida Sans Unicode"/>
              </a:rPr>
              <a:t>Atividade diária</a:t>
            </a:r>
            <a:endParaRPr lang="pt-BR" dirty="0">
              <a:latin typeface="Calibri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BFA5574-C75F-07A2-DE81-5363465A65B9}"/>
              </a:ext>
            </a:extLst>
          </p:cNvPr>
          <p:cNvSpPr txBox="1"/>
          <p:nvPr/>
        </p:nvSpPr>
        <p:spPr>
          <a:xfrm>
            <a:off x="3834208" y="2153542"/>
            <a:ext cx="2212258" cy="369332"/>
          </a:xfrm>
          <a:prstGeom prst="rect">
            <a:avLst/>
          </a:prstGeom>
          <a:solidFill>
            <a:schemeClr val="accent3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Lucida Sans Unicode"/>
              </a:rPr>
              <a:t>Tirar o lixo da rua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2A583243-F17B-5682-0668-901D02C02B60}"/>
              </a:ext>
            </a:extLst>
          </p:cNvPr>
          <p:cNvSpPr/>
          <p:nvPr/>
        </p:nvSpPr>
        <p:spPr>
          <a:xfrm>
            <a:off x="3661310" y="3244644"/>
            <a:ext cx="1164565" cy="54633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cs typeface="Lucida Sans Unicode"/>
              </a:rPr>
              <a:t>Aceitar</a:t>
            </a:r>
            <a:endParaRPr lang="pt-BR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D12552F-F471-5909-C10C-CD6C2217F3D7}"/>
              </a:ext>
            </a:extLst>
          </p:cNvPr>
          <p:cNvSpPr/>
          <p:nvPr/>
        </p:nvSpPr>
        <p:spPr>
          <a:xfrm>
            <a:off x="5136149" y="3245387"/>
            <a:ext cx="1164564" cy="54633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cs typeface="Lucida Sans Unicode"/>
              </a:rPr>
              <a:t>Recusar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F98747D-1D7E-995E-EABF-C52A315E0CAF}"/>
              </a:ext>
            </a:extLst>
          </p:cNvPr>
          <p:cNvSpPr/>
          <p:nvPr/>
        </p:nvSpPr>
        <p:spPr>
          <a:xfrm>
            <a:off x="3931604" y="4557251"/>
            <a:ext cx="2041584" cy="97766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alibri"/>
                <a:cs typeface="Lucida Sans Unicode"/>
              </a:rPr>
              <a:t>Tempo de execução: 15 a 30 minutos.</a:t>
            </a:r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EB28968E-5601-B95A-5E02-82BD1DAAFAB3}"/>
              </a:ext>
            </a:extLst>
          </p:cNvPr>
          <p:cNvSpPr/>
          <p:nvPr/>
        </p:nvSpPr>
        <p:spPr>
          <a:xfrm>
            <a:off x="2138515" y="1784554"/>
            <a:ext cx="1006415" cy="460075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7E0DF69-B39E-1689-2D5E-191E8458B2EB}"/>
              </a:ext>
            </a:extLst>
          </p:cNvPr>
          <p:cNvSpPr txBox="1"/>
          <p:nvPr/>
        </p:nvSpPr>
        <p:spPr>
          <a:xfrm>
            <a:off x="3274513" y="1367239"/>
            <a:ext cx="2759730" cy="4438800"/>
          </a:xfrm>
          <a:prstGeom prst="rect">
            <a:avLst/>
          </a:prstGeom>
          <a:solidFill>
            <a:srgbClr val="CCEBD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  <p:pic>
        <p:nvPicPr>
          <p:cNvPr id="10" name="Imagem 10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9F4EEC69-FBCD-1946-A67A-00DBED2AB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98512" y="4156086"/>
            <a:ext cx="2755779" cy="1665777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dirty="0">
                <a:latin typeface="Century Gothic"/>
                <a:cs typeface="Lucida Sans Unicode"/>
              </a:rPr>
              <a:t>Pontuação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67E27E7-2396-438C-A37E-0E277C513D15}"/>
              </a:ext>
            </a:extLst>
          </p:cNvPr>
          <p:cNvSpPr txBox="1"/>
          <p:nvPr/>
        </p:nvSpPr>
        <p:spPr>
          <a:xfrm>
            <a:off x="3472921" y="1977767"/>
            <a:ext cx="2432204" cy="369332"/>
          </a:xfrm>
          <a:prstGeom prst="rect">
            <a:avLst/>
          </a:prstGeom>
          <a:solidFill>
            <a:srgbClr val="00B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cs typeface="Lucida Sans Unicode"/>
              </a:rPr>
              <a:t>Atividade completa</a:t>
            </a:r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40C681E-BFC6-97BC-D3E8-24D48A8C43B4}"/>
              </a:ext>
            </a:extLst>
          </p:cNvPr>
          <p:cNvSpPr/>
          <p:nvPr/>
        </p:nvSpPr>
        <p:spPr>
          <a:xfrm>
            <a:off x="3567718" y="2684206"/>
            <a:ext cx="2157661" cy="130833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cs typeface="Lucida Sans Unicode"/>
              </a:rPr>
              <a:t>PARABÉNS!</a:t>
            </a:r>
          </a:p>
          <a:p>
            <a:pPr algn="ctr"/>
            <a:r>
              <a:rPr lang="pt-BR" dirty="0">
                <a:solidFill>
                  <a:schemeClr val="bg1"/>
                </a:solidFill>
                <a:cs typeface="Lucida Sans Unicode"/>
              </a:rPr>
              <a:t>VOCE FEZ UMA BOA 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D0CBD0-3CF8-0B9D-97D2-22E6B60B39CD}"/>
              </a:ext>
            </a:extLst>
          </p:cNvPr>
          <p:cNvSpPr txBox="1"/>
          <p:nvPr/>
        </p:nvSpPr>
        <p:spPr>
          <a:xfrm>
            <a:off x="3811391" y="4484252"/>
            <a:ext cx="20465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chemeClr val="bg1"/>
                </a:solidFill>
                <a:cs typeface="Lucida Sans Unicode"/>
              </a:rPr>
              <a:t>+1OO PONTOS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4655D348-6048-0847-A480-EFC22D8BD19B}"/>
              </a:ext>
            </a:extLst>
          </p:cNvPr>
          <p:cNvSpPr/>
          <p:nvPr/>
        </p:nvSpPr>
        <p:spPr>
          <a:xfrm>
            <a:off x="1769806" y="2418735"/>
            <a:ext cx="1063924" cy="431320"/>
          </a:xfrm>
          <a:prstGeom prst="rightArrow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D510A8-6A71-D518-6BA6-7ABC52D11B50}"/>
              </a:ext>
            </a:extLst>
          </p:cNvPr>
          <p:cNvSpPr txBox="1"/>
          <p:nvPr/>
        </p:nvSpPr>
        <p:spPr>
          <a:xfrm>
            <a:off x="4185943" y="5044319"/>
            <a:ext cx="1033111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Calibri"/>
                <a:cs typeface="Lucida Sans Unicode"/>
              </a:rPr>
              <a:t>Ver meta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EA1F811-CAF7-E147-58CC-B386F6E5B50A}"/>
              </a:ext>
            </a:extLst>
          </p:cNvPr>
          <p:cNvSpPr txBox="1"/>
          <p:nvPr/>
        </p:nvSpPr>
        <p:spPr>
          <a:xfrm>
            <a:off x="3298512" y="5175026"/>
            <a:ext cx="2687102" cy="95522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endParaRPr lang="en-US" dirty="0"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FEA389B-0C6C-4C2D-AF3E-B73358477442}"/>
              </a:ext>
            </a:extLst>
          </p:cNvPr>
          <p:cNvSpPr/>
          <p:nvPr/>
        </p:nvSpPr>
        <p:spPr>
          <a:xfrm>
            <a:off x="2905431" y="1504335"/>
            <a:ext cx="3105509" cy="4025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alibri"/>
                <a:cs typeface="Lucida Sans Unicode"/>
              </a:rPr>
              <a:t>Falta pouco!!!</a:t>
            </a:r>
            <a:endParaRPr lang="pt-BR" dirty="0">
              <a:cs typeface="Lucida Sans Unicode"/>
            </a:endParaRPr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4C3A5EEE-2A31-02CE-98CE-5F426A01C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35499" y="1744164"/>
            <a:ext cx="3027722" cy="291836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>
                <a:latin typeface="Century Gothic"/>
                <a:cs typeface="Lucida Sans Unicode"/>
              </a:rPr>
              <a:t>Meta</a:t>
            </a:r>
            <a:endParaRPr lang="pt-BR" dirty="0">
              <a:cs typeface="Lucida Sans Unicode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3C0698B-0A9B-EEF5-4896-24B4CF0673FF}"/>
              </a:ext>
            </a:extLst>
          </p:cNvPr>
          <p:cNvSpPr txBox="1"/>
          <p:nvPr/>
        </p:nvSpPr>
        <p:spPr>
          <a:xfrm>
            <a:off x="3578857" y="1567357"/>
            <a:ext cx="20960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cs typeface="Lucida Sans Unicode"/>
              </a:rPr>
              <a:t>Meta a alcançar</a:t>
            </a:r>
            <a:endParaRPr lang="pt-BR" dirty="0">
              <a:solidFill>
                <a:schemeClr val="bg1"/>
              </a:solidFill>
              <a:cs typeface="Lucida Sans Unicod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2EA8143-D8A7-3CEE-E08A-A2AC8D0AC2BB}"/>
              </a:ext>
            </a:extLst>
          </p:cNvPr>
          <p:cNvSpPr txBox="1"/>
          <p:nvPr/>
        </p:nvSpPr>
        <p:spPr>
          <a:xfrm>
            <a:off x="3511293" y="3015691"/>
            <a:ext cx="1929777" cy="289450"/>
          </a:xfrm>
          <a:prstGeom prst="rect">
            <a:avLst/>
          </a:prstGeom>
        </p:spPr>
        <p:txBody>
          <a:bodyPr lIns="91440" tIns="45720" rIns="91440" bIns="45720" anchor="t">
            <a:normAutofit fontScale="85000" lnSpcReduction="2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cs typeface="Lucida Sans Unicode"/>
              </a:rPr>
              <a:t>100/200</a:t>
            </a:r>
          </a:p>
        </p:txBody>
      </p:sp>
      <p:pic>
        <p:nvPicPr>
          <p:cNvPr id="8" name="Imagem 8" descr="Charge Loading Drums · Free image on Pixabay">
            <a:extLst>
              <a:ext uri="{FF2B5EF4-FFF2-40B4-BE49-F238E27FC236}">
                <a16:creationId xmlns:a16="http://schemas.microsoft.com/office/drawing/2014/main" id="{998ED0D7-82C2-8A94-0B7D-0132E7591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3772" y="2260543"/>
            <a:ext cx="2743200" cy="76581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9BC8C1E-A137-D13C-E22A-555BF750A8E8}"/>
              </a:ext>
            </a:extLst>
          </p:cNvPr>
          <p:cNvSpPr/>
          <p:nvPr/>
        </p:nvSpPr>
        <p:spPr>
          <a:xfrm>
            <a:off x="3640812" y="4825676"/>
            <a:ext cx="1647883" cy="434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alibri"/>
                <a:cs typeface="Lucida Sans Unicode"/>
              </a:rPr>
              <a:t>Mais atividades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9EA2A05-1F03-392A-6F52-A8B8E6655924}"/>
              </a:ext>
            </a:extLst>
          </p:cNvPr>
          <p:cNvSpPr txBox="1"/>
          <p:nvPr/>
        </p:nvSpPr>
        <p:spPr>
          <a:xfrm>
            <a:off x="3718428" y="3806729"/>
            <a:ext cx="1491296" cy="36933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Lucida Sans Unicode"/>
              </a:rPr>
              <a:t>Quase lá</a:t>
            </a: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222DF9C9-E260-A99D-0BB7-07D6AB44FC1F}"/>
              </a:ext>
            </a:extLst>
          </p:cNvPr>
          <p:cNvSpPr/>
          <p:nvPr/>
        </p:nvSpPr>
        <p:spPr>
          <a:xfrm>
            <a:off x="1093914" y="2187828"/>
            <a:ext cx="1346355" cy="645128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625</TotalTime>
  <Words>498</Words>
  <Application>Microsoft Office PowerPoint</Application>
  <PresentationFormat>Apresentação na tela (4:3)</PresentationFormat>
  <Paragraphs>42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Concurso</vt:lpstr>
      <vt:lpstr>GreenGuardian</vt:lpstr>
      <vt:lpstr>Quem sou eu?</vt:lpstr>
      <vt:lpstr>Primeiros diagnósticos</vt:lpstr>
      <vt:lpstr>Pesquisa feita sobre o mercado</vt:lpstr>
      <vt:lpstr>Divulgação e investimento</vt:lpstr>
      <vt:lpstr>Tela inicial</vt:lpstr>
      <vt:lpstr>Atividades</vt:lpstr>
      <vt:lpstr>Pontuação</vt:lpstr>
      <vt:lpstr>Meta</vt:lpstr>
      <vt:lpstr>A Green Guardian é vida...</vt:lpstr>
      <vt:lpstr>Da interface até o servidor</vt:lpstr>
      <vt:lpstr>Classes e seus atributos</vt:lpstr>
      <vt:lpstr>Projetando o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e manutenção de software</dc:title>
  <dc:creator>_c</dc:creator>
  <cp:lastModifiedBy>_c</cp:lastModifiedBy>
  <cp:revision>779</cp:revision>
  <dcterms:created xsi:type="dcterms:W3CDTF">2023-05-23T17:51:30Z</dcterms:created>
  <dcterms:modified xsi:type="dcterms:W3CDTF">2023-08-01T02:05:37Z</dcterms:modified>
</cp:coreProperties>
</file>