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D9E3C3-588A-4245-9077-6934C85455C1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F7372F-090A-4E04-B945-3D1C0727D3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Banco de dados</a:t>
            </a:r>
            <a:endParaRPr lang="pt-BR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313" t="37109" r="65004" b="42383"/>
          <a:stretch>
            <a:fillRect/>
          </a:stretch>
        </p:blipFill>
        <p:spPr bwMode="auto">
          <a:xfrm>
            <a:off x="285720" y="1500174"/>
            <a:ext cx="4000528" cy="33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214810" y="185736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Professor Kalil de Oliveira</a:t>
            </a:r>
            <a:endParaRPr lang="pt-BR" sz="2400" dirty="0"/>
          </a:p>
        </p:txBody>
      </p:sp>
      <p:pic>
        <p:nvPicPr>
          <p:cNvPr id="1028" name="Picture 4" descr="Ficheiro:Senac logo.svg – Wikipédia, a enciclopédia liv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5500702"/>
            <a:ext cx="1714512" cy="1005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 Imagem e Domínio</a:t>
            </a:r>
          </a:p>
          <a:p>
            <a:r>
              <a:rPr lang="pt-BR" dirty="0" smtClean="0"/>
              <a:t>Em uma rede social, usuário se relaciona com usuário (relacionamento de amizade)</a:t>
            </a:r>
          </a:p>
          <a:p>
            <a:r>
              <a:rPr lang="pt-BR" dirty="0" smtClean="0"/>
              <a:t>Em uma empresa uma subsidiárias se relaciona com outra subsidiária (forma o Senac)</a:t>
            </a:r>
          </a:p>
          <a:p>
            <a:r>
              <a:rPr lang="pt-BR" dirty="0" smtClean="0"/>
              <a:t>Um funcionário se relaciona com outro funcionário através de uma mesma ID de Gerente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Unitário: mais exemplos...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Binário é mais comum!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37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Ternário também</a:t>
            </a:r>
            <a:endParaRPr lang="pt-BR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8250"/>
            <a:ext cx="91154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Quaternário</a:t>
            </a:r>
            <a:endParaRPr lang="pt-B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4422"/>
            <a:ext cx="9144000" cy="570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grau de relacionamento ternário envolve três tipos de...</a:t>
            </a:r>
          </a:p>
          <a:p>
            <a:r>
              <a:rPr lang="pt-BR" dirty="0" smtClean="0"/>
              <a:t>A) Entidades</a:t>
            </a:r>
          </a:p>
          <a:p>
            <a:r>
              <a:rPr lang="pt-BR" dirty="0" smtClean="0"/>
              <a:t>B) Ligações</a:t>
            </a:r>
          </a:p>
          <a:p>
            <a:r>
              <a:rPr lang="pt-BR" dirty="0" smtClean="0"/>
              <a:t>C) Atributos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 o modelo hierárquico</a:t>
            </a:r>
          </a:p>
          <a:p>
            <a:r>
              <a:rPr lang="pt-BR" dirty="0" smtClean="0"/>
              <a:t>A) todo o registro participa como registro filho em pelo menos uma relação</a:t>
            </a:r>
          </a:p>
          <a:p>
            <a:r>
              <a:rPr lang="pt-BR" dirty="0" smtClean="0"/>
              <a:t>B) há um registro que não assume papel de filho em nenhuma relação (raiz)</a:t>
            </a:r>
          </a:p>
          <a:p>
            <a:r>
              <a:rPr lang="pt-BR" dirty="0" smtClean="0"/>
              <a:t>C) um registro que tem o papel de pai em somente uma relação pai-filho é chamado de folha.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modo contrário ao modelo hierárquico, em que qualquer acesso aos dados passa pela raiz, o modelo em rede possibilita acesso a qualquer nó da rede sem passar pela raiz, pois o modelo em rede permite a existência de entidades pais com muitos filhos e de entidades filhos com muitos pais.</a:t>
            </a:r>
          </a:p>
          <a:p>
            <a:r>
              <a:rPr lang="pt-BR" dirty="0" smtClean="0"/>
              <a:t>A) Verdadeiro</a:t>
            </a:r>
          </a:p>
          <a:p>
            <a:r>
              <a:rPr lang="pt-BR" dirty="0" smtClean="0"/>
              <a:t>B) Falso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 r="8823" b="4377"/>
          <a:stretch>
            <a:fillRect/>
          </a:stretch>
        </p:blipFill>
        <p:spPr bwMode="auto">
          <a:xfrm>
            <a:off x="3762377" y="1890712"/>
            <a:ext cx="5167341" cy="468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relacionamento?</a:t>
            </a:r>
          </a:p>
          <a:p>
            <a:r>
              <a:rPr lang="pt-BR" dirty="0" smtClean="0"/>
              <a:t>A) um para muitos</a:t>
            </a:r>
          </a:p>
          <a:p>
            <a:r>
              <a:rPr lang="pt-BR" dirty="0" smtClean="0"/>
              <a:t>B) muitos para muitos</a:t>
            </a:r>
          </a:p>
          <a:p>
            <a:r>
              <a:rPr lang="pt-BR" dirty="0" smtClean="0"/>
              <a:t>C) um para um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41986" name="AutoShape 2" descr="Dois conjuntos.O primeiro tem os itens a1, a2 e a3 e o segundo b1, b2, b3, b4 e b5. A1 liga a b1 e b2; a2 a b3 e b4 e a3 a b5"/>
          <p:cNvSpPr>
            <a:spLocks noChangeAspect="1" noChangeArrowheads="1"/>
          </p:cNvSpPr>
          <p:nvPr/>
        </p:nvSpPr>
        <p:spPr bwMode="auto">
          <a:xfrm>
            <a:off x="155575" y="-2346325"/>
            <a:ext cx="5667375" cy="4895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Linha = tupla</a:t>
            </a:r>
          </a:p>
          <a:p>
            <a:r>
              <a:rPr lang="pt-BR" dirty="0" smtClean="0"/>
              <a:t>Coluna ou cabeçalho = atributo</a:t>
            </a:r>
          </a:p>
          <a:p>
            <a:r>
              <a:rPr lang="pt-BR" dirty="0" smtClean="0"/>
              <a:t>Tabela = relação</a:t>
            </a:r>
          </a:p>
          <a:p>
            <a:r>
              <a:rPr lang="pt-BR" dirty="0" smtClean="0"/>
              <a:t>Conjunto de tabelas = esquema</a:t>
            </a:r>
          </a:p>
          <a:p>
            <a:r>
              <a:rPr lang="pt-BR" dirty="0" smtClean="0"/>
              <a:t>Aluno = {nome, número, turma, departamento}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modelo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Nome: caracteres</a:t>
            </a:r>
          </a:p>
          <a:p>
            <a:r>
              <a:rPr lang="pt-BR" dirty="0" smtClean="0"/>
              <a:t>Número: dado numéricos até 5 dígitos (?)</a:t>
            </a:r>
          </a:p>
          <a:p>
            <a:r>
              <a:rPr lang="pt-BR" dirty="0" smtClean="0"/>
              <a:t>Turma: dado numérico até 5 dígitos (?)</a:t>
            </a:r>
          </a:p>
          <a:p>
            <a:r>
              <a:rPr lang="pt-BR" dirty="0" smtClean="0"/>
              <a:t>Departamento: caracteres</a:t>
            </a:r>
          </a:p>
          <a:p>
            <a:r>
              <a:rPr lang="pt-BR" dirty="0" smtClean="0"/>
              <a:t>Aluno = {José, 17, 1, CC}</a:t>
            </a:r>
          </a:p>
          <a:p>
            <a:r>
              <a:rPr lang="pt-BR" dirty="0" smtClean="0"/>
              <a:t>Se José não tem turma nem departamento...</a:t>
            </a:r>
          </a:p>
          <a:p>
            <a:r>
              <a:rPr lang="pt-BR" dirty="0" smtClean="0"/>
              <a:t>Aluno = {José, 17, null, null}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Domínios da relação Aluno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o primeiro</a:t>
            </a:r>
          </a:p>
          <a:p>
            <a:r>
              <a:rPr lang="pt-BR" dirty="0" smtClean="0"/>
              <a:t>Dados em árvores</a:t>
            </a:r>
          </a:p>
          <a:p>
            <a:r>
              <a:rPr lang="pt-BR" dirty="0" smtClean="0"/>
              <a:t>Relacionamento um para muitos (1:N)</a:t>
            </a:r>
          </a:p>
          <a:p>
            <a:r>
              <a:rPr lang="pt-BR" dirty="0" smtClean="0"/>
              <a:t>Navegação do “topo para as folhas”</a:t>
            </a:r>
          </a:p>
          <a:p>
            <a:r>
              <a:rPr lang="pt-BR" dirty="0" smtClean="0"/>
              <a:t>Agência </a:t>
            </a:r>
            <a:r>
              <a:rPr lang="pt-BR" dirty="0" smtClean="0"/>
              <a:t>(avô), cliente (pai), conta (filho)</a:t>
            </a:r>
          </a:p>
          <a:p>
            <a:r>
              <a:rPr lang="pt-BR" dirty="0" smtClean="0"/>
              <a:t>Desperdício de processamento com ida e volta se cliente tiver duas agências ou se conta tiver dois clientes (replicação)!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hierárquico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9595" t="30274" r="10583" b="24804"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relações...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modelo relacional implementa estruturas de dados organizadas em relações, porém, para trabalhar com essas tabelas, algumas restrições precisaram ser impostas para evitar redundância, perda de dados e incapacidade de representar parte da informação. </a:t>
            </a:r>
            <a:endParaRPr lang="pt-BR" dirty="0" smtClean="0"/>
          </a:p>
          <a:p>
            <a:r>
              <a:rPr lang="pt-BR" dirty="0" smtClean="0"/>
              <a:t>Usamos </a:t>
            </a:r>
            <a:r>
              <a:rPr lang="pt-BR" b="1" u="sng" dirty="0" smtClean="0"/>
              <a:t>chaves </a:t>
            </a:r>
            <a:r>
              <a:rPr lang="pt-BR" dirty="0" smtClean="0"/>
              <a:t>únicas para a referência de uma tabela e </a:t>
            </a:r>
            <a:r>
              <a:rPr lang="pt-BR" b="1" u="sng" dirty="0" smtClean="0"/>
              <a:t>chaves estrangeiras</a:t>
            </a:r>
            <a:r>
              <a:rPr lang="pt-BR" dirty="0" smtClean="0"/>
              <a:t> para os relacionamentos.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relações...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atributos da chave estrangeira têm o </a:t>
            </a:r>
            <a:r>
              <a:rPr lang="pt-BR" b="1" u="sng" dirty="0" smtClean="0"/>
              <a:t>mesmo domínio</a:t>
            </a:r>
            <a:r>
              <a:rPr lang="pt-BR" dirty="0" smtClean="0"/>
              <a:t> dos atributos da chave-primária a qual se relaciona. Podemos dizer então que os atributos chave estrangeira fazem </a:t>
            </a:r>
            <a:r>
              <a:rPr lang="pt-BR" b="1" u="sng" dirty="0" smtClean="0"/>
              <a:t>referência</a:t>
            </a:r>
            <a:r>
              <a:rPr lang="pt-BR" dirty="0" smtClean="0"/>
              <a:t> à chave primária;</a:t>
            </a:r>
          </a:p>
          <a:p>
            <a:r>
              <a:rPr lang="pt-BR" dirty="0" smtClean="0"/>
              <a:t>Se “Setor” indica </a:t>
            </a:r>
            <a:r>
              <a:rPr lang="pt-BR" dirty="0" smtClean="0"/>
              <a:t>o número do SETOR que cada funcionário </a:t>
            </a:r>
            <a:r>
              <a:rPr lang="pt-BR" dirty="0" smtClean="0"/>
              <a:t>trabalha, os </a:t>
            </a:r>
            <a:r>
              <a:rPr lang="pt-BR" dirty="0" smtClean="0"/>
              <a:t>valores do atributo </a:t>
            </a:r>
            <a:r>
              <a:rPr lang="pt-BR" dirty="0" smtClean="0"/>
              <a:t>nas </a:t>
            </a:r>
            <a:r>
              <a:rPr lang="pt-BR" dirty="0" smtClean="0"/>
              <a:t>tuplas da relação FUCIONARIO devem pertencer ao conjunto de valores do atributo Cod_Setor (chave primária) da </a:t>
            </a:r>
            <a:r>
              <a:rPr lang="pt-BR" dirty="0" smtClean="0"/>
              <a:t>relação SETOR.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6429388" cy="454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PostgreSQL, MySQL, Firebird e SQLServer são todos considerados, tecnicamente, um SGBD segundo o modelo de dados____</a:t>
            </a:r>
          </a:p>
          <a:p>
            <a:r>
              <a:rPr lang="pt-BR" dirty="0" smtClean="0"/>
              <a:t>A) Hierárquico</a:t>
            </a:r>
          </a:p>
          <a:p>
            <a:r>
              <a:rPr lang="pt-BR" dirty="0" smtClean="0"/>
              <a:t>B) Em rede</a:t>
            </a:r>
          </a:p>
          <a:p>
            <a:r>
              <a:rPr lang="pt-BR" dirty="0" smtClean="0"/>
              <a:t>C) Tabular</a:t>
            </a:r>
          </a:p>
          <a:p>
            <a:r>
              <a:rPr lang="pt-BR" dirty="0" smtClean="0"/>
              <a:t>D) Relacional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SQL comumente utilizam os termos TABELA, LINHA e COLUNA, que correspondem, respectivamente, a quais termos do modelo relacional formal</a:t>
            </a:r>
            <a:r>
              <a:rPr lang="pt-BR" dirty="0" smtClean="0"/>
              <a:t>?</a:t>
            </a:r>
          </a:p>
          <a:p>
            <a:r>
              <a:rPr lang="pt-BR" dirty="0" smtClean="0"/>
              <a:t>A) Relação, tupla e atributo</a:t>
            </a:r>
          </a:p>
          <a:p>
            <a:r>
              <a:rPr lang="pt-BR" dirty="0" smtClean="0"/>
              <a:t>B) Entidade, atributo e tupla</a:t>
            </a:r>
          </a:p>
          <a:p>
            <a:r>
              <a:rPr lang="pt-BR" dirty="0" smtClean="0"/>
              <a:t>C) Entidade, relacionamento e atributo</a:t>
            </a:r>
            <a:br>
              <a:rPr lang="pt-BR" dirty="0" smtClean="0"/>
            </a:br>
            <a:r>
              <a:rPr lang="pt-BR" dirty="0" smtClean="0"/>
              <a:t>D) Relação, relacionamento e atributo</a:t>
            </a:r>
          </a:p>
          <a:p>
            <a:r>
              <a:rPr lang="pt-BR" dirty="0" smtClean="0"/>
              <a:t>E) Relação, atributo  tupla.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modelo relacional de banco de dados, a integridade referencial é pertinente à presença </a:t>
            </a:r>
            <a:r>
              <a:rPr lang="pt-BR" dirty="0" smtClean="0"/>
              <a:t>de</a:t>
            </a:r>
          </a:p>
          <a:p>
            <a:r>
              <a:rPr lang="pt-BR" dirty="0" smtClean="0"/>
              <a:t>A) chaves estrangeiras</a:t>
            </a:r>
          </a:p>
          <a:p>
            <a:r>
              <a:rPr lang="pt-BR" dirty="0" smtClean="0"/>
              <a:t>B) atributos derivados</a:t>
            </a:r>
          </a:p>
          <a:p>
            <a:r>
              <a:rPr lang="pt-BR" dirty="0" smtClean="0"/>
              <a:t>C) valores nulos</a:t>
            </a:r>
          </a:p>
          <a:p>
            <a:r>
              <a:rPr lang="pt-BR" dirty="0" smtClean="0"/>
              <a:t>D) chaves candidatas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4711"/>
          <a:stretch>
            <a:fillRect/>
          </a:stretch>
        </p:blipFill>
        <p:spPr bwMode="auto">
          <a:xfrm>
            <a:off x="-1" y="2643182"/>
            <a:ext cx="909433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você modelaria um banco de dados para emissão da nota fiscal abaixo?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Atributos com dados que se repetem formam uma nova tabela, ficando ali a chave estrangeira. </a:t>
            </a:r>
          </a:p>
          <a:p>
            <a:r>
              <a:rPr lang="pt-BR" dirty="0" smtClean="0"/>
              <a:t>Os atributos que não forem chave têm que ser dependentes diretos da chave, senão formam uma nova tabela também.</a:t>
            </a:r>
          </a:p>
          <a:p>
            <a:r>
              <a:rPr lang="pt-BR" dirty="0" smtClean="0"/>
              <a:t>Um atributo que depende de outro atributo que não é a chave se une a ele para formar outra tabela.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(normas) fundamentais!!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Requerimento </a:t>
            </a:r>
            <a:r>
              <a:rPr lang="pt-BR" dirty="0" smtClean="0"/>
              <a:t>(</a:t>
            </a:r>
            <a:r>
              <a:rPr lang="pt-BR" b="1" dirty="0" smtClean="0"/>
              <a:t>código</a:t>
            </a:r>
            <a:r>
              <a:rPr lang="pt-BR" dirty="0" smtClean="0"/>
              <a:t>, nome, sexo, data_nascimento, categoria_funcional, lotação_atual, data_admissão, cidade, escolaridade, grau, cursos_realizados, experiências_profissionais, atribuições_desenvolvidas, setor_que_trabalhou, data_entrada, data_saída, motivo_saída, atribuições_que_gostaria, horário, setores/divisões/diretorias_gostaria, motivos_descontente, observações, data_preenchimento, questão1, questão2, questão3, questão4, questão5, questão6, questão7, resultado, justificativa, data_resultado).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9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escrição da imagem abaixo. "/>
          <p:cNvSpPr>
            <a:spLocks noChangeAspect="1" noChangeArrowheads="1"/>
          </p:cNvSpPr>
          <p:nvPr/>
        </p:nvSpPr>
        <p:spPr bwMode="auto">
          <a:xfrm>
            <a:off x="155575" y="-1714500"/>
            <a:ext cx="1428750" cy="3571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escrição da imagem abaixo. "/>
          <p:cNvSpPr>
            <a:spLocks noChangeAspect="1" noChangeArrowheads="1"/>
          </p:cNvSpPr>
          <p:nvPr/>
        </p:nvSpPr>
        <p:spPr bwMode="auto">
          <a:xfrm>
            <a:off x="155575" y="-1714500"/>
            <a:ext cx="1428750" cy="3571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86218"/>
            <a:ext cx="3786213" cy="610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possuem várias associações</a:t>
            </a:r>
          </a:p>
          <a:p>
            <a:r>
              <a:rPr lang="pt-BR" dirty="0" smtClean="0"/>
              <a:t>Organização em grafos</a:t>
            </a:r>
          </a:p>
          <a:p>
            <a:r>
              <a:rPr lang="pt-BR" dirty="0" smtClean="0"/>
              <a:t>Pais com muitos filhos e filhos com muitos pais</a:t>
            </a:r>
          </a:p>
          <a:p>
            <a:r>
              <a:rPr lang="pt-BR" dirty="0" smtClean="0"/>
              <a:t>Um equipamento pode ter várias bombas e motores e estes podem ter manutenção mecânica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rede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6466538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Entidades são objetos do mundo real, como um cliente e um banco.</a:t>
            </a:r>
          </a:p>
          <a:p>
            <a:r>
              <a:rPr lang="pt-BR" dirty="0" smtClean="0"/>
              <a:t>Atributo é uma característica de cada entidade, como nome-cliente, cpf, rua</a:t>
            </a:r>
          </a:p>
          <a:p>
            <a:r>
              <a:rPr lang="pt-BR" dirty="0" smtClean="0"/>
              <a:t>Domínimo de atributos: valores permitidos, exemplo: idade terá números inteiros entre 0 e 150. </a:t>
            </a:r>
          </a:p>
          <a:p>
            <a:r>
              <a:rPr lang="pt-BR" dirty="0" smtClean="0"/>
              <a:t>Relacionamento: associação entre as entidades, como josé e a conta 401.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783725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identificação de um relacionamento</a:t>
            </a:r>
          </a:p>
          <a:p>
            <a:r>
              <a:rPr lang="pt-BR" dirty="0" smtClean="0"/>
              <a:t>O CPF é um atributo único que pode servir para chave na entidade Pessoa. </a:t>
            </a:r>
          </a:p>
          <a:p>
            <a:r>
              <a:rPr lang="pt-BR" dirty="0" smtClean="0"/>
              <a:t>Chave composta: dois atributos combinados, como RG e Órgão Emissor, que juntos tormam uma pessoa única.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único tipo de entidade, ou autorelacionamento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unitário</a:t>
            </a: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l="5176" b="7249"/>
          <a:stretch>
            <a:fillRect/>
          </a:stretch>
        </p:blipFill>
        <p:spPr bwMode="auto">
          <a:xfrm>
            <a:off x="2285984" y="2357430"/>
            <a:ext cx="654368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351</TotalTime>
  <Words>856</Words>
  <Application>Microsoft Office PowerPoint</Application>
  <PresentationFormat>Apresentação na tela (4:3)</PresentationFormat>
  <Paragraphs>101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Concurso</vt:lpstr>
      <vt:lpstr>Banco de dados</vt:lpstr>
      <vt:lpstr>Modelo hierárquico</vt:lpstr>
      <vt:lpstr>Slide 3</vt:lpstr>
      <vt:lpstr>Modelo em rede</vt:lpstr>
      <vt:lpstr>Slide 5</vt:lpstr>
      <vt:lpstr>Modelo relacional</vt:lpstr>
      <vt:lpstr>Slide 7</vt:lpstr>
      <vt:lpstr>Chaves</vt:lpstr>
      <vt:lpstr>Relacionamento unitário</vt:lpstr>
      <vt:lpstr>Unitário: mais exemplos...</vt:lpstr>
      <vt:lpstr>Binário é mais comum!</vt:lpstr>
      <vt:lpstr>Ternário também</vt:lpstr>
      <vt:lpstr>Quaternário</vt:lpstr>
      <vt:lpstr>Exercício 1</vt:lpstr>
      <vt:lpstr>Exercício 2</vt:lpstr>
      <vt:lpstr>Exercício 3</vt:lpstr>
      <vt:lpstr>Exercício 4</vt:lpstr>
      <vt:lpstr>Implementação do modelo</vt:lpstr>
      <vt:lpstr>Domínios da relação Aluno</vt:lpstr>
      <vt:lpstr>As relações...</vt:lpstr>
      <vt:lpstr>As relações...</vt:lpstr>
      <vt:lpstr>Integridade</vt:lpstr>
      <vt:lpstr>Integridade</vt:lpstr>
      <vt:lpstr>Exercício 5</vt:lpstr>
      <vt:lpstr>Exercício 6</vt:lpstr>
      <vt:lpstr>Exercício 7</vt:lpstr>
      <vt:lpstr>Exercício 8</vt:lpstr>
      <vt:lpstr>Dicas (normas) fundamentais!!</vt:lpstr>
      <vt:lpstr>Exercício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_c</dc:creator>
  <cp:lastModifiedBy>_c</cp:lastModifiedBy>
  <cp:revision>48</cp:revision>
  <dcterms:created xsi:type="dcterms:W3CDTF">2023-09-05T13:00:48Z</dcterms:created>
  <dcterms:modified xsi:type="dcterms:W3CDTF">2023-09-12T09:15:11Z</dcterms:modified>
</cp:coreProperties>
</file>