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8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B9F-509E-4AED-B804-1D12E5C72AA7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10E7-E802-4747-8FE0-56D891C593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B9F-509E-4AED-B804-1D12E5C72AA7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10E7-E802-4747-8FE0-56D891C593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B9F-509E-4AED-B804-1D12E5C72AA7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10E7-E802-4747-8FE0-56D891C593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B9F-509E-4AED-B804-1D12E5C72AA7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10E7-E802-4747-8FE0-56D891C593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B9F-509E-4AED-B804-1D12E5C72AA7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10E7-E802-4747-8FE0-56D891C593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B9F-509E-4AED-B804-1D12E5C72AA7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10E7-E802-4747-8FE0-56D891C593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B9F-509E-4AED-B804-1D12E5C72AA7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10E7-E802-4747-8FE0-56D891C593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B9F-509E-4AED-B804-1D12E5C72AA7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10E7-E802-4747-8FE0-56D891C593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B9F-509E-4AED-B804-1D12E5C72AA7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10E7-E802-4747-8FE0-56D891C593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B9F-509E-4AED-B804-1D12E5C72AA7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10E7-E802-4747-8FE0-56D891C593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B9F-509E-4AED-B804-1D12E5C72AA7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10E7-E802-4747-8FE0-56D891C593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18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DB9F-509E-4AED-B804-1D12E5C72AA7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10E7-E802-4747-8FE0-56D891C593E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58068" cy="6858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83000">
                <a:srgbClr val="1E5182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5072074"/>
            <a:ext cx="9186202" cy="15001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04" y="357166"/>
            <a:ext cx="7286676" cy="3786189"/>
          </a:xfrm>
        </p:spPr>
        <p:txBody>
          <a:bodyPr>
            <a:normAutofit fontScale="90000"/>
          </a:bodyPr>
          <a:lstStyle/>
          <a:p>
            <a:pPr algn="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de Sistemas de Software e Gestão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438" y="5391176"/>
            <a:ext cx="8858280" cy="1252534"/>
          </a:xfrm>
        </p:spPr>
        <p:txBody>
          <a:bodyPr/>
          <a:lstStyle/>
          <a:p>
            <a:pPr algn="r">
              <a:lnSpc>
                <a:spcPts val="3500"/>
              </a:lnSpc>
            </a:pPr>
            <a:r>
              <a:rPr lang="pt-BR" b="1" dirty="0" smtClean="0">
                <a:solidFill>
                  <a:srgbClr val="1E5182"/>
                </a:solidFill>
              </a:rPr>
              <a:t>Kalil de Oliveira</a:t>
            </a:r>
          </a:p>
          <a:p>
            <a:pPr algn="r">
              <a:lnSpc>
                <a:spcPts val="3500"/>
              </a:lnSpc>
            </a:pPr>
            <a:r>
              <a:rPr lang="pt-BR" b="1" dirty="0" smtClean="0">
                <a:solidFill>
                  <a:srgbClr val="1E5182"/>
                </a:solidFill>
              </a:rPr>
              <a:t>Faculdade Senac Criciúma</a:t>
            </a:r>
            <a:endParaRPr lang="pt-BR" b="1" dirty="0">
              <a:solidFill>
                <a:srgbClr val="1E5182"/>
              </a:solidFill>
            </a:endParaRPr>
          </a:p>
        </p:txBody>
      </p:sp>
      <p:pic>
        <p:nvPicPr>
          <p:cNvPr id="7" name="Picture 2" descr="SENAC Logo – PNG e Vetor – Download d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5" y="5429264"/>
            <a:ext cx="1185801" cy="8715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378618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Qualidade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 </a:t>
            </a:r>
            <a:r>
              <a:rPr lang="pt-BR" sz="2400" dirty="0" smtClean="0">
                <a:latin typeface="Book Antiqua" pitchFamily="18" charset="0"/>
              </a:rPr>
              <a:t>Conhecer os padrões (ISO - </a:t>
            </a:r>
            <a:r>
              <a:rPr lang="pt-BR" sz="2400" dirty="0" smtClean="0"/>
              <a:t>International Organization for Standardization</a:t>
            </a:r>
            <a:r>
              <a:rPr lang="pt-BR" sz="2400" dirty="0" smtClean="0">
                <a:latin typeface="Book Antiqua" pitchFamily="18" charset="0"/>
              </a:rPr>
              <a:t>/IEC - </a:t>
            </a:r>
            <a:r>
              <a:rPr lang="pt-BR" sz="2400" dirty="0" smtClean="0"/>
              <a:t>International Electrotechnical Commission</a:t>
            </a:r>
            <a:r>
              <a:rPr lang="pt-BR" sz="2400" dirty="0" smtClean="0">
                <a:latin typeface="Book Antiqua" pitchFamily="18" charset="0"/>
              </a:rPr>
              <a:t>)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Norma para evitar retrabalho e reconstrução de sistemas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 smtClean="0">
                <a:latin typeface="Book Antiqua" pitchFamily="18" charset="0"/>
              </a:rPr>
              <a:t>  Divisões facilitam implementação e testes, independência entre dados, interfaces e componentes (baixo acoplamento)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Temporário (finaliza com objetivos atingidos), Progressivo (etapas e incrementos) para um fim único, produto ou serviço 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50056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Características ISO/IEC 9126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 smtClean="0">
                <a:latin typeface="Book Antiqua" pitchFamily="18" charset="0"/>
              </a:rPr>
              <a:t>  Funcionalidade: rotinas específicas, com segurança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Confiabilidade: nível de desempenho, tolerância a falhas 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Usabilidade: fácil manuseio, atratividade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Eficiência: cust</a:t>
            </a:r>
            <a:r>
              <a:rPr lang="pt-BR" sz="2400" dirty="0" smtClean="0">
                <a:latin typeface="Book Antiqua" pitchFamily="18" charset="0"/>
              </a:rPr>
              <a:t>o computacional relacionado ao tempo</a:t>
            </a:r>
            <a:r>
              <a:rPr lang="pt-BR" sz="2400" dirty="0" smtClean="0">
                <a:latin typeface="Book Antiqua" pitchFamily="18" charset="0"/>
              </a:rPr>
              <a:t> 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Manutenibilidade: facilidade para alterar, analisabilidade 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Portabilidade: adaptação para outros ambientes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50056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Padrões (</a:t>
            </a:r>
            <a:r>
              <a:rPr lang="pt-BR" sz="2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design patterns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)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 smtClean="0">
                <a:latin typeface="Book Antiqua" pitchFamily="18" charset="0"/>
              </a:rPr>
              <a:t>  Padrão é uma solução já existente, testada e aprovada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Cada </a:t>
            </a:r>
            <a:r>
              <a:rPr lang="pt-BR" sz="2400" i="1" dirty="0" smtClean="0">
                <a:latin typeface="Book Antiqua" pitchFamily="18" charset="0"/>
              </a:rPr>
              <a:t>Pattern</a:t>
            </a:r>
            <a:r>
              <a:rPr lang="pt-BR" sz="2400" dirty="0" smtClean="0">
                <a:latin typeface="Book Antiqua" pitchFamily="18" charset="0"/>
              </a:rPr>
              <a:t> atende um problema e pode ser reaproveitado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Atende a uma situação particular comprovadamente resolvida e que pode servir para outra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Pra que “reinventar a roda”? 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Linguagem comum entre desenvolvedores (boa documentação, comunidade)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50056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Documentação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 smtClean="0">
                <a:latin typeface="Book Antiqua" pitchFamily="18" charset="0"/>
              </a:rPr>
              <a:t>  Projeto é um “início técnico” do sistema, por isso documento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Consulta acessível a todos, seja para qualquer alteração ou para “recepcionar” novos membros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Versão, responsáveis, histórico de alterações, descrição do sistema, representações gráficas com  visões diversas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Como o software se comporta? O que retorna? De que maneira atende aos requisitos?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50056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Falso ou Verdadeiro?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pt-BR" sz="2400" dirty="0" smtClean="0">
                <a:latin typeface="Book Antiqua" pitchFamily="18" charset="0"/>
              </a:rPr>
              <a:t>  O objetivo de um padrão é ter uma experiência que possa ser reaproveitada por projetistas. 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pt-BR" sz="2400" dirty="0" smtClean="0">
                <a:latin typeface="Book Antiqua" pitchFamily="18" charset="0"/>
              </a:rPr>
              <a:t>Projetos são desenvolvidos com base em princípios de engenharia de software. 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pt-BR" sz="2400" dirty="0" smtClean="0">
                <a:latin typeface="Book Antiqua" pitchFamily="18" charset="0"/>
              </a:rPr>
              <a:t>Funcionalidade, Confiabilidade, Usabilidade, Eficiência, Desempenho, Portabilidade são as seis característica da ISO/IEC 9126.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50056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Falso ou Verdadeiro?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 startAt="4"/>
            </a:pPr>
            <a:r>
              <a:rPr lang="pt-BR" sz="2400" dirty="0" smtClean="0">
                <a:latin typeface="Book Antiqua" pitchFamily="18" charset="0"/>
              </a:rPr>
              <a:t>O projetista pode despreocupar-se com a qualidade, pois </a:t>
            </a:r>
            <a:r>
              <a:rPr lang="pt-BR" sz="2400" smtClean="0">
                <a:latin typeface="Book Antiqua" pitchFamily="18" charset="0"/>
              </a:rPr>
              <a:t>já está restrita </a:t>
            </a:r>
            <a:r>
              <a:rPr lang="pt-BR" sz="2400" dirty="0" smtClean="0">
                <a:latin typeface="Book Antiqua" pitchFamily="18" charset="0"/>
              </a:rPr>
              <a:t>às funcionalidades do sistema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 startAt="4"/>
            </a:pPr>
            <a:r>
              <a:rPr lang="pt-BR" sz="2400" dirty="0" smtClean="0">
                <a:latin typeface="Book Antiqua" pitchFamily="18" charset="0"/>
              </a:rPr>
              <a:t>A importância de se construir um sistema está relacionada a um sistema que atenderá às expectativas do cliente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 startAt="4"/>
            </a:pPr>
            <a:r>
              <a:rPr lang="pt-BR" sz="2400" dirty="0" smtClean="0">
                <a:latin typeface="Book Antiqua" pitchFamily="18" charset="0"/>
              </a:rPr>
              <a:t>O design patterns são aplicados somente na informática e na engenharia. 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50056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Falso ou Verdadeiro?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 startAt="7"/>
            </a:pPr>
            <a:r>
              <a:rPr lang="pt-BR" sz="2400" dirty="0" smtClean="0">
                <a:latin typeface="Book Antiqua" pitchFamily="18" charset="0"/>
              </a:rPr>
              <a:t>A reutilização pode ajudar a poupar tempo, mas diminui a qualidade do sistema, uma vez que depende de terceiros.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 startAt="7"/>
            </a:pPr>
            <a:r>
              <a:rPr lang="pt-BR" sz="2400" dirty="0" smtClean="0">
                <a:latin typeface="Book Antiqua" pitchFamily="18" charset="0"/>
              </a:rPr>
              <a:t>Projetar é adotar um conjunto de princípios, conceitos e práticas que levam a um sistema de alta qualidade. 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 startAt="7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O projeto deve ser visto como uma fase que busca refinar, conhecer possibilidades e ao ser definida a arquitetura, cada parte será tratada detalhadamente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58068" cy="6858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83000">
                <a:srgbClr val="1E5182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1285860"/>
            <a:ext cx="8572560" cy="5286412"/>
          </a:xfrm>
        </p:spPr>
        <p:txBody>
          <a:bodyPr anchor="t">
            <a:norm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2</a:t>
            </a:r>
            <a:b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Levantamento, especificação e análise de requisitos</a:t>
            </a:r>
            <a:endParaRPr lang="pt-B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214678" y="2357430"/>
            <a:ext cx="2928958" cy="1588"/>
          </a:xfrm>
          <a:prstGeom prst="line">
            <a:avLst/>
          </a:prstGeom>
          <a:ln w="50800" cap="sq"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152400" dist="330200" dir="5400000" sx="90000" sy="-19000" rotWithShape="0">
              <a:schemeClr val="tx1">
                <a:alpha val="1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50056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Introdução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 smtClean="0">
                <a:latin typeface="Book Antiqua" pitchFamily="18" charset="0"/>
              </a:rPr>
              <a:t>  Levantar requisitos é documentar as necessidades do cliente, regras essenciais do sistema, restrições, entre outros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 smtClean="0">
                <a:latin typeface="Book Antiqua" pitchFamily="18" charset="0"/>
              </a:rPr>
              <a:t>  Coletar, analisar, documentar, entender o sistema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As melhores soluções vêem de bons requisitos, fundamental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Desenvolvedores estudam, seja para realizar levantamento de requisitos, seja para iniciar um projeto de sistema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50056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Os requisitos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 smtClean="0">
                <a:latin typeface="Book Antiqua" pitchFamily="18" charset="0"/>
              </a:rPr>
              <a:t>  Conhecimento do problema, domínio do negócio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Identificação das condições do mundo real (domínio do problema) para solução computacional (domínio da aplicação)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Verificar se já não há sistema que atenda ao problema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Requisitos funcionais: “professor lança suas notas”, “coordenadores obtém número de aprovados”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Não funcionais: “recuperação a falhas”, “tempo de resposta”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58068" cy="6858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83000">
                <a:srgbClr val="1E5182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1285860"/>
            <a:ext cx="8572560" cy="5286412"/>
          </a:xfrm>
        </p:spPr>
        <p:txBody>
          <a:bodyPr anchor="t">
            <a:norm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1</a:t>
            </a:r>
            <a:b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de sistemas</a:t>
            </a:r>
            <a:endParaRPr lang="pt-B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214678" y="2357430"/>
            <a:ext cx="2928958" cy="1588"/>
          </a:xfrm>
          <a:prstGeom prst="line">
            <a:avLst/>
          </a:prstGeom>
          <a:ln w="50800" cap="sq"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152400" dist="330200" dir="5400000" sx="90000" sy="-19000" rotWithShape="0">
              <a:schemeClr val="tx1">
                <a:alpha val="1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50056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Ainda sobre os requisitos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 smtClean="0">
                <a:latin typeface="Book Antiqua" pitchFamily="18" charset="0"/>
              </a:rPr>
              <a:t>  Observar a engenharia de requisitos: inicia durante a comunicação e continua na modelagem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Identificação das necessidades, descrição dos objetivos, principais características e funções, construção de um modelo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Equipe de desenvolvimento segue um conjunto de metas e objetivos a partir dos requisitos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50056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Praticando as especificações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 smtClean="0">
                <a:latin typeface="Book Antiqua" pitchFamily="18" charset="0"/>
              </a:rPr>
              <a:t>  Pensar como um usuário, com suas necessidades (tal qual um professor ao elaborar uma prova pensa no aluno)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Modelo de processo ágil – produz versões mais rápidas, capazes de se recuperarem de erros durante o processo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Modelo incremental – para uma aplicação com maior filtro e mais tempo para desenvolvimento e validações, testes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50056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Ainda sobre especificações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 smtClean="0">
                <a:latin typeface="Book Antiqua" pitchFamily="18" charset="0"/>
              </a:rPr>
              <a:t>  As adaptações dos requisitos, na análise, é a etapa que determina mudanças inclusive de equip</a:t>
            </a:r>
            <a:r>
              <a:rPr lang="pt-BR" sz="2400" dirty="0" smtClean="0">
                <a:latin typeface="Book Antiqua" pitchFamily="18" charset="0"/>
              </a:rPr>
              <a:t>e de trabalho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Entrevista com o cliente, aplicação de questionários, observação direta(coleta de materiais </a:t>
            </a:r>
            <a:r>
              <a:rPr lang="pt-BR" sz="2400" dirty="0" err="1" smtClean="0">
                <a:latin typeface="Book Antiqua" pitchFamily="18" charset="0"/>
              </a:rPr>
              <a:t>etc</a:t>
            </a:r>
            <a:r>
              <a:rPr lang="pt-BR" sz="2400" dirty="0" smtClean="0">
                <a:latin typeface="Book Antiqua" pitchFamily="18" charset="0"/>
              </a:rPr>
              <a:t>), brainstorming / tempestade mental (em grupo, estimula a criatividade).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Ouvir diferentes profissionais (não só o dono da empresa) para melhor entendimento do sistema desejado.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50056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Falso ou Verdadeiro?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pt-BR" sz="2400" dirty="0" smtClean="0">
                <a:latin typeface="Book Antiqua" pitchFamily="18" charset="0"/>
              </a:rPr>
              <a:t>Ao levantar requisitos, o profissional busca entender a real necessidade do cliente para a solução de problemas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pt-BR" sz="2400" dirty="0" smtClean="0">
                <a:latin typeface="Book Antiqua" pitchFamily="18" charset="0"/>
              </a:rPr>
              <a:t>Os requisitos do sistema não devem ser identificados a partir do conhecimento que o profissional encarregado por tal atividade tem sobre o problema no mundo real.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pt-BR" sz="2400" dirty="0" smtClean="0">
                <a:latin typeface="Book Antiqua" pitchFamily="18" charset="0"/>
              </a:rPr>
              <a:t>A engenharia de requisitos inicia durante a atividade de comunicação e continua na modelagem.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50056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Falso ou Verdadeiro?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 startAt="4"/>
            </a:pPr>
            <a:r>
              <a:rPr lang="pt-BR" sz="2400" dirty="0" smtClean="0">
                <a:latin typeface="Book Antiqua" pitchFamily="18" charset="0"/>
              </a:rPr>
              <a:t>O documento de requisitos é escrito em linguagem natural, ou seja, de maneira que outro profissional possa entender.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 startAt="4"/>
            </a:pPr>
            <a:r>
              <a:rPr lang="pt-BR" sz="2400" dirty="0" smtClean="0">
                <a:latin typeface="Book Antiqua" pitchFamily="18" charset="0"/>
              </a:rPr>
              <a:t>O documento contendo o levantamento de requisitos é conhecido como documento de funcionalidades.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 startAt="4"/>
            </a:pPr>
            <a:r>
              <a:rPr lang="pt-BR" sz="2400" dirty="0" smtClean="0">
                <a:latin typeface="Book Antiqua" pitchFamily="18" charset="0"/>
              </a:rPr>
              <a:t>O levantamento de requisitos é a etapa crucial que permitirá seguir ou parar com o desenvolvimento do sistema.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4429124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Introdução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28596" y="1071546"/>
            <a:ext cx="857256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 </a:t>
            </a:r>
            <a:r>
              <a:rPr lang="pt-BR" sz="2400" dirty="0" smtClean="0">
                <a:latin typeface="Book Antiqua" pitchFamily="18" charset="0"/>
              </a:rPr>
              <a:t>Um projeto reflete as necessidades de alguém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Valores modernos: agilidade, acessibilidade...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 </a:t>
            </a:r>
            <a:r>
              <a:rPr lang="pt-BR" sz="2400" dirty="0" smtClean="0">
                <a:latin typeface="Book Antiqua" pitchFamily="18" charset="0"/>
              </a:rPr>
              <a:t>Componentes independentes e relacionados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Métodos, técnicas, ferramentas, princípios, modelos...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Da base sai a arquitetura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2928926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Conceitos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14282" y="1071546"/>
            <a:ext cx="8786874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 </a:t>
            </a:r>
            <a:r>
              <a:rPr lang="pt-BR" sz="2400" dirty="0" smtClean="0">
                <a:latin typeface="Book Antiqua" pitchFamily="18" charset="0"/>
              </a:rPr>
              <a:t>Projetos seguem princípios de engenharia de software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Funcionalidade, Eficiência, Robustez, Confiabilidade, Portabilidade, Facilidade para utilização...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 </a:t>
            </a:r>
            <a:r>
              <a:rPr lang="pt-BR" sz="2400" dirty="0" smtClean="0">
                <a:latin typeface="Book Antiqua" pitchFamily="18" charset="0"/>
              </a:rPr>
              <a:t>Uma Filosofia (estilo) que prevalece/orienta as ações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Processo interativo: requisitos do básico (mapa, planta, visão holística, abstração) aos mais detalhados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307180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Importância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51621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 </a:t>
            </a:r>
            <a:r>
              <a:rPr lang="pt-BR" sz="2400" dirty="0" smtClean="0">
                <a:latin typeface="Book Antiqua" pitchFamily="18" charset="0"/>
              </a:rPr>
              <a:t>Conteúdo e funcionalidade complexos para um público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Gerar um modelo que seja sólido: teoria das formas 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 </a:t>
            </a:r>
            <a:r>
              <a:rPr lang="pt-BR" sz="2400" dirty="0" smtClean="0">
                <a:latin typeface="Book Antiqua" pitchFamily="18" charset="0"/>
              </a:rPr>
              <a:t>Projeto ajuda o sistema a evoluir gradualmente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Definição de escopo e estratégia do negócio sintonizados com novos métodos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Ou seja, atender às expectativas do cliente ainda no projeto, a tempo, com menor desgaste de recursos.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378618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Princípios</a:t>
            </a:r>
            <a:r>
              <a:rPr lang="pt-BR" sz="28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gerais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 </a:t>
            </a:r>
            <a:r>
              <a:rPr lang="pt-BR" sz="2400" dirty="0" smtClean="0">
                <a:latin typeface="Book Antiqua" pitchFamily="18" charset="0"/>
              </a:rPr>
              <a:t>Qual valor gera ao cliente? 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Simplicidade com qualidade 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 </a:t>
            </a:r>
            <a:r>
              <a:rPr lang="pt-BR" sz="2400" dirty="0" smtClean="0">
                <a:latin typeface="Book Antiqua" pitchFamily="18" charset="0"/>
              </a:rPr>
              <a:t>Comprometimento com uma visão arquitetural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Clareza capaz de ser compreendido por terceiros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Planejamento capaz de acomodar mudanças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Aproveitamento de componentes (reutilização ) definido com antecedência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378618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Sobre o projeto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 </a:t>
            </a:r>
            <a:r>
              <a:rPr lang="pt-BR" sz="2400" dirty="0" smtClean="0">
                <a:latin typeface="Book Antiqua" pitchFamily="18" charset="0"/>
              </a:rPr>
              <a:t>Popularização dos computadores: organização na evolução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Era da informação: conexão com bilhões de pessoas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 </a:t>
            </a:r>
            <a:r>
              <a:rPr lang="pt-BR" sz="2400" dirty="0" smtClean="0">
                <a:latin typeface="Book Antiqua" pitchFamily="18" charset="0"/>
              </a:rPr>
              <a:t>Antecedentes: entusiasmo e criatividade sem disciplina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Fase do projeto: diferentes profissionais e primeiras decisões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Requisitos + Modelagem: considerações tecnológicas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</a:t>
            </a:r>
            <a:r>
              <a:rPr lang="pt-BR" sz="2400" dirty="0" smtClean="0">
                <a:latin typeface="Book Antiqua" pitchFamily="18" charset="0"/>
              </a:rPr>
              <a:t> Projeto é um processo de refinamento, busca das soluções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378618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Refletindo...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000364" y="1000108"/>
            <a:ext cx="2714644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MUNDO REAL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3000364" y="2786058"/>
            <a:ext cx="2643206" cy="1285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786182" y="3000372"/>
            <a:ext cx="10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000364" y="4429132"/>
            <a:ext cx="2571768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214678" y="4714884"/>
            <a:ext cx="2143140" cy="1143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286116" y="4929198"/>
            <a:ext cx="192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MUNDO DOS COMPUTADORES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rapezóide 14"/>
          <p:cNvSpPr/>
          <p:nvPr/>
        </p:nvSpPr>
        <p:spPr>
          <a:xfrm>
            <a:off x="3143240" y="6215082"/>
            <a:ext cx="2214578" cy="28575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929322" y="1357298"/>
            <a:ext cx="2826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Requisitos – “O que”</a:t>
            </a:r>
            <a:endParaRPr lang="pt-BR" sz="24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000760" y="3071810"/>
            <a:ext cx="276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Abstração – “Como”</a:t>
            </a:r>
            <a:endParaRPr lang="pt-BR" sz="24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072198" y="5000636"/>
            <a:ext cx="218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Implementação</a:t>
            </a:r>
            <a:endParaRPr lang="pt-BR" sz="2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14282" y="2143116"/>
            <a:ext cx="1416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Problema</a:t>
            </a:r>
            <a:endParaRPr lang="pt-BR" sz="24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57158" y="5072074"/>
            <a:ext cx="1179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Solução</a:t>
            </a:r>
            <a:endParaRPr lang="pt-BR" sz="2400" b="1" dirty="0"/>
          </a:p>
        </p:txBody>
      </p:sp>
      <p:cxnSp>
        <p:nvCxnSpPr>
          <p:cNvPr id="22" name="Conector de seta reta 21"/>
          <p:cNvCxnSpPr/>
          <p:nvPr/>
        </p:nvCxnSpPr>
        <p:spPr>
          <a:xfrm flipV="1">
            <a:off x="1714480" y="1785926"/>
            <a:ext cx="1000132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714480" y="2643182"/>
            <a:ext cx="928694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1643042" y="5356238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3525" cy="785794"/>
          </a:xfrm>
          <a:prstGeom prst="rect">
            <a:avLst/>
          </a:prstGeom>
          <a:gradFill>
            <a:gsLst>
              <a:gs pos="100000">
                <a:schemeClr val="bg1">
                  <a:alpha val="67000"/>
                </a:schemeClr>
              </a:gs>
              <a:gs pos="68000">
                <a:srgbClr val="1E518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6" y="142876"/>
            <a:ext cx="3786182" cy="57148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Ainda sobre o projeto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E5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5720" y="1071546"/>
            <a:ext cx="871543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>
                <a:latin typeface="Book Antiqua" pitchFamily="18" charset="0"/>
              </a:rPr>
              <a:t>  </a:t>
            </a:r>
            <a:r>
              <a:rPr lang="pt-BR" sz="2400" dirty="0" smtClean="0">
                <a:latin typeface="Book Antiqua" pitchFamily="18" charset="0"/>
              </a:rPr>
              <a:t>É colocar um pé na tecnologia e outro no mundo das pessoas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 smtClean="0">
                <a:latin typeface="Book Antiqua" pitchFamily="18" charset="0"/>
              </a:rPr>
              <a:t>  Requisitos +  considerações técnicas = produto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 smtClean="0">
                <a:latin typeface="Book Antiqua" pitchFamily="18" charset="0"/>
              </a:rPr>
              <a:t> Atividades: estruturas (arquitetura), elementos (decomposição em módulos) e detalhamento (interfaces, procedimentos e estruturas de dados e a comunicação entre eles e outros sistemas)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400" dirty="0" smtClean="0">
                <a:latin typeface="Book Antiqua" pitchFamily="18" charset="0"/>
              </a:rPr>
              <a:t> Uma solução é ok se satisfaz os requisitos do projeto</a:t>
            </a:r>
            <a:endParaRPr lang="pt-BR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1241</Words>
  <Application>Microsoft Office PowerPoint</Application>
  <PresentationFormat>Apresentação na tela (4:3)</PresentationFormat>
  <Paragraphs>116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Arquitetura de Sistemas de Software e Gestão da Informação</vt:lpstr>
      <vt:lpstr>Parte 1   Projeto de sistemas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Parte 2   Levantamento, especificação e análise de requisitos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de Software e Gestão da Informação</dc:title>
  <dc:creator>professor</dc:creator>
  <cp:lastModifiedBy>professor</cp:lastModifiedBy>
  <cp:revision>81</cp:revision>
  <dcterms:created xsi:type="dcterms:W3CDTF">2023-10-18T19:27:45Z</dcterms:created>
  <dcterms:modified xsi:type="dcterms:W3CDTF">2023-10-19T05:24:09Z</dcterms:modified>
</cp:coreProperties>
</file>