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71" r:id="rId3"/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pt-BR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pt-BR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pt-BR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fld id="{1D38B5E6-F3FD-4805-986F-329DAF559E33}" type="slidenum">
              <a:rPr/>
            </a:fld>
            <a:endParaRPr lang="pt-BR" sz="1400" b="0" i="0" u="none" strike="noStrike" kern="1200">
              <a:ln>
                <a:noFill/>
              </a:ln>
              <a:latin typeface="Arial" panose="020B0604020202020204" pitchFamily="34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1E8E6A4-F1A7-44D6-AA14-BDDCC54152C0}" type="slidenum">
              <a:rPr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indent="-215900" rtl="0" hangingPunct="0">
      <a:defRPr lang="pt-BR" sz="2000" b="0" i="0" u="none" strike="noStrike" kern="1200">
        <a:ln>
          <a:noFill/>
        </a:ln>
        <a:latin typeface="Arial" panose="020B0604020202020204" pitchFamily="34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DF6E232-69DE-4663-BFEB-12C3646D3681}" type="slidenum">
              <a:rPr/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326177-6CDF-4373-A63F-74BFB12A9ED5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5B5DB-0328-4D8B-9084-8F2BD78129E9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2338" y="709613"/>
            <a:ext cx="2303462" cy="4454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709613"/>
            <a:ext cx="6759575" cy="4454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B35F44-F834-49C5-8EA5-386D82403541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F9BE00-6842-4095-88C2-8CA7ED0D66A4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909310-C654-48F2-8F7C-92070962B4D0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44688"/>
            <a:ext cx="4530725" cy="3219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44688"/>
            <a:ext cx="4532312" cy="3219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7C8846-4578-43AA-9C41-1A6C6BCB2103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67D51F-6CA0-4179-9118-6FBFF6B75D39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E5EAE7-6524-4D5F-BD55-8855D84AA472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E5CE99-0BEF-431E-8D4D-79A92B5BFAC6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9690E4-9DF7-461A-A0BA-0B9E40329015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660C4-2DF3-4373-9122-44F8039F431B}" type="slidenum">
              <a:rPr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lum/>
          </a:blip>
          <a:srcRect/>
          <a:stretch>
            <a:fillRect/>
          </a:stretch>
        </p:blipFill>
        <p:spPr>
          <a:xfrm>
            <a:off x="0" y="0"/>
            <a:ext cx="10080000" cy="71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Clique para editar o formato do texto do título</a:t>
            </a:r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defRPr lang="pt-BR" sz="1400" kern="1200">
                <a:latin typeface="Times New Roman" panose="02020603050405020304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1342781-A0F1-4B5B-88D9-1DDDA637DF8A}" type="slidenum">
              <a:rPr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0">
        <a:buNone/>
        <a:defRPr lang="pt-BR" sz="3300" b="1" i="0" u="none" strike="noStrike" kern="1200">
          <a:ln>
            <a:noFill/>
          </a:ln>
          <a:solidFill>
            <a:srgbClr val="45982F"/>
          </a:solidFill>
          <a:latin typeface="Arial" panose="020B0604020202020204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055"/>
        </a:spcAft>
        <a:defRPr lang="pt-BR" sz="2400" b="0" i="0" u="none" strike="noStrike" kern="1200">
          <a:ln>
            <a:noFill/>
          </a:ln>
          <a:latin typeface="Arial" panose="020B0604020202020204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5400"/>
              <a:t>Árvore de espalhamento mínimo</a:t>
            </a:r>
            <a:endParaRPr lang="en-US" altLang="en-US" sz="5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en-US" sz="2800"/>
          </a:p>
          <a:p>
            <a:r>
              <a:rPr lang="en-US" altLang="en-US" sz="2800"/>
              <a:t>Guilherme Camargo Valese</a:t>
            </a:r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Prim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pPr marL="0" indent="0">
              <a:buNone/>
            </a:pPr>
            <a:endParaRPr lang="en-US" sz="3200"/>
          </a:p>
          <a:p>
            <a:endParaRPr lang="en-US" altLang="en-US" sz="3200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871980"/>
            <a:ext cx="9196070" cy="3824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Prim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pPr marL="0" indent="0">
              <a:buNone/>
            </a:pPr>
            <a:endParaRPr lang="en-US" sz="3200"/>
          </a:p>
          <a:p>
            <a:endParaRPr lang="en-US" altLang="en-US" sz="3200">
              <a:sym typeface="+mn-ea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785" y="1374140"/>
            <a:ext cx="4946650" cy="4288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Prim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pPr marL="0" indent="0">
              <a:buNone/>
            </a:pPr>
            <a:endParaRPr lang="en-US" sz="3200"/>
          </a:p>
          <a:p>
            <a:endParaRPr lang="en-US" altLang="en-US" sz="32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915" y="2321560"/>
            <a:ext cx="5153660" cy="239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Dados utilizados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SimSun" pitchFamily="2" charset="-122"/>
                <a:cs typeface="+mn-ea"/>
                <a:sym typeface="+mn-ea"/>
              </a:rPr>
              <a:t>Dados de rede óptica italiana, retirados do artigo “</a:t>
            </a: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  <a:ea typeface="SimSun" pitchFamily="2" charset="-122"/>
                <a:cs typeface="+mn-ea"/>
                <a:sym typeface="+mn-ea"/>
              </a:rPr>
              <a:t>O Problema da Árvore Geradora Mínima Fuzzy: um algoritmo para o caso envolvendo incertezas nos pesos das arestas e na estrutura da rede” 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  <a:ea typeface="SimSun" pitchFamily="2" charset="-122"/>
                <a:cs typeface="+mn-ea"/>
                <a:sym typeface="+mn-ea"/>
              </a:rPr>
              <a:t>de autoria de Fábio Hernandes e Cassiano Blonski Sampaio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110490"/>
            <a:ext cx="5423535" cy="5450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Definição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r>
              <a:rPr lang="en-US" altLang="en-US" sz="3200">
                <a:sym typeface="+mn-ea"/>
              </a:rPr>
              <a:t>A árvore de espalhamento mínimo representa o caminho de menor custo que conecte todos os vértices de um grafo;</a:t>
            </a:r>
            <a:endParaRPr lang="en-US" altLang="en-US" sz="3200"/>
          </a:p>
          <a:p>
            <a:endParaRPr lang="en-US" altLang="en-US" sz="3200"/>
          </a:p>
          <a:p>
            <a:r>
              <a:rPr lang="en-US" altLang="en-US" sz="3200">
                <a:sym typeface="+mn-ea"/>
              </a:rPr>
              <a:t>Este custo pode ser atribuido como um peso específico de cada aresta;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Aplicações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r>
              <a:rPr lang="en-US" altLang="en-US" sz="3200">
                <a:sym typeface="+mn-ea"/>
              </a:rPr>
              <a:t>Custo de instalação de redes;</a:t>
            </a:r>
            <a:endParaRPr lang="en-US" altLang="en-US" sz="3200"/>
          </a:p>
          <a:p>
            <a:endParaRPr lang="en-US" altLang="en-US" sz="3200"/>
          </a:p>
          <a:p>
            <a:r>
              <a:rPr lang="en-US" altLang="en-US" sz="3200">
                <a:sym typeface="+mn-ea"/>
              </a:rPr>
              <a:t>Caminhos para transporte de cargas;</a:t>
            </a:r>
            <a:endParaRPr lang="en-US" altLang="en-US" sz="3200"/>
          </a:p>
          <a:p>
            <a:endParaRPr lang="en-US" altLang="en-US" sz="3200"/>
          </a:p>
          <a:p>
            <a:r>
              <a:rPr lang="en-US" altLang="en-US" sz="3200">
                <a:sym typeface="+mn-ea"/>
              </a:rPr>
              <a:t>Armazenamento de dados;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st_ex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217170"/>
            <a:ext cx="1630680" cy="5236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mst_test_ex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0" y="1446530"/>
            <a:ext cx="2796540" cy="295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300px-Minimum_spanning_tree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1092835"/>
            <a:ext cx="5452745" cy="4398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Principais algoritmos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r>
              <a:rPr lang="en-US" altLang="en-US" sz="3200">
                <a:sym typeface="+mn-ea"/>
              </a:rPr>
              <a:t>Kruskal 	O (m log n)</a:t>
            </a:r>
            <a:endParaRPr lang="en-US" altLang="en-US" sz="3200"/>
          </a:p>
          <a:p>
            <a:endParaRPr lang="en-US" altLang="en-US" sz="3200"/>
          </a:p>
          <a:p>
            <a:r>
              <a:rPr lang="en-US" altLang="en-US" sz="3200">
                <a:sym typeface="+mn-ea"/>
              </a:rPr>
              <a:t>Prim		O (m log n) ou O (n²) no pior caso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Kruskal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sym typeface="+mn-ea"/>
              </a:rPr>
              <a:t>KRUSKAL(G):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A = ∅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foreach v ∈ G.V: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   MAKE-SET(v)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foreach (u, v) in G.E ordered by weight(u, v), increasing: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   if FIND-SET(u) ≠ FIND-SET(v):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      A = A ∪ {(u, v)}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      UNION(FIND-SET(u), FIND-SET(v))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return A</a:t>
            </a:r>
            <a:endParaRPr lang="en-US" sz="3200"/>
          </a:p>
          <a:p>
            <a:endParaRPr lang="en-US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Kruskal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pPr marL="0" indent="0">
              <a:buNone/>
            </a:pPr>
            <a:endParaRPr lang="en-US" sz="3200"/>
          </a:p>
          <a:p>
            <a:endParaRPr lang="en-US" altLang="en-US" sz="3200">
              <a:sym typeface="+mn-ea"/>
            </a:endParaRPr>
          </a:p>
        </p:txBody>
      </p:sp>
      <p:pic>
        <p:nvPicPr>
          <p:cNvPr id="4" name="Content Placeholder 3" descr="Kruskal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25" y="1488440"/>
            <a:ext cx="3736340" cy="383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4000" y="813348"/>
            <a:ext cx="7991640" cy="738505"/>
          </a:xfrm>
        </p:spPr>
        <p:txBody>
          <a:bodyPr>
            <a:spAutoFit/>
          </a:bodyPr>
          <a:lstStyle/>
          <a:p>
            <a:r>
              <a:rPr lang="en-US" altLang="en-US" sz="4800">
                <a:sym typeface="+mn-ea"/>
              </a:rPr>
              <a:t>Prim</a:t>
            </a:r>
            <a:endParaRPr lang="en-US" altLang="en-US" sz="4800">
              <a:sym typeface="+mn-ea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872000"/>
            <a:ext cx="9216000" cy="3292559"/>
          </a:xfrm>
        </p:spPr>
        <p:txBody>
          <a:bodyPr/>
          <a:lstStyle/>
          <a:p>
            <a:pPr marL="0" indent="0">
              <a:buNone/>
            </a:pPr>
            <a:endParaRPr lang="en-US" sz="3200"/>
          </a:p>
          <a:p>
            <a:endParaRPr lang="en-US" altLang="en-US" sz="32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551940"/>
            <a:ext cx="10789285" cy="3976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Presentation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Segoe UI</vt:lpstr>
      <vt:lpstr>East Syriac Adiabene</vt:lpstr>
      <vt:lpstr>Tahoma</vt:lpstr>
      <vt:lpstr>Arial</vt:lpstr>
      <vt:lpstr>Microsoft YaHei</vt:lpstr>
      <vt:lpstr>Mangal</vt:lpstr>
      <vt:lpstr>Droid Sans [1ASC]</vt:lpstr>
      <vt:lpstr>微软雅黑</vt:lpstr>
      <vt:lpstr>Arial Unicode MS</vt:lpstr>
      <vt:lpstr>Calibri</vt:lpstr>
      <vt:lpstr>Trebuchet MS</vt:lpstr>
      <vt:lpstr>C059</vt:lpstr>
      <vt:lpstr>Padrão</vt:lpstr>
      <vt:lpstr>Árvore de espalhamento mínimo</vt:lpstr>
      <vt:lpstr>Definição</vt:lpstr>
      <vt:lpstr>Aplicações</vt:lpstr>
      <vt:lpstr>PowerPoint 演示文稿</vt:lpstr>
      <vt:lpstr>PowerPoint 演示文稿</vt:lpstr>
      <vt:lpstr>Principais algoritmos</vt:lpstr>
      <vt:lpstr>Kruskal</vt:lpstr>
      <vt:lpstr>Kruskal</vt:lpstr>
      <vt:lpstr>Prim</vt:lpstr>
      <vt:lpstr>Prim</vt:lpstr>
      <vt:lpstr>Prim</vt:lpstr>
      <vt:lpstr>Prim</vt:lpstr>
      <vt:lpstr>Dados utilizados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guilherme</cp:lastModifiedBy>
  <cp:revision>13</cp:revision>
  <dcterms:created xsi:type="dcterms:W3CDTF">2019-12-10T12:37:10Z</dcterms:created>
  <dcterms:modified xsi:type="dcterms:W3CDTF">2019-12-10T12:37:10Z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