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60" r:id="rId4"/>
    <p:sldId id="271" r:id="rId5"/>
    <p:sldId id="261" r:id="rId6"/>
    <p:sldId id="272" r:id="rId7"/>
    <p:sldId id="273" r:id="rId8"/>
    <p:sldId id="274" r:id="rId9"/>
    <p:sldId id="275" r:id="rId10"/>
    <p:sldId id="276" r:id="rId11"/>
    <p:sldId id="270" r:id="rId12"/>
  </p:sldIdLst>
  <p:sldSz cx="18288000" cy="10287000"/>
  <p:notesSz cx="6858000" cy="9144000"/>
  <p:embeddedFontLst>
    <p:embeddedFont>
      <p:font typeface="Fraunces Bold" panose="020B0604020202020204" charset="0"/>
      <p:regular r:id="rId13"/>
    </p:embeddedFont>
    <p:embeddedFont>
      <p:font typeface="Fraunces Light" panose="020B0604020202020204" charset="0"/>
      <p:regular r:id="rId14"/>
    </p:embeddedFont>
    <p:embeddedFont>
      <p:font typeface="Fraunces Light Italics" panose="020B0604020202020204" charset="0"/>
      <p:regular r:id="rId15"/>
    </p:embeddedFont>
    <p:embeddedFont>
      <p:font typeface="Montserrat" panose="00000500000000000000" pitchFamily="2" charset="0"/>
      <p:regular r:id="rId16"/>
      <p:bold r:id="rId17"/>
      <p:italic r:id="rId18"/>
      <p:boldItalic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F4D19"/>
    <a:srgbClr val="6FC27C"/>
    <a:srgbClr val="99EEDF"/>
    <a:srgbClr val="00897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69" d="100"/>
          <a:sy n="69" d="100"/>
        </p:scale>
        <p:origin x="834"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5/7/2024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‹nº›</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6349614" y="6716325"/>
            <a:ext cx="5588773" cy="0"/>
          </a:xfrm>
          <a:prstGeom prst="line">
            <a:avLst/>
          </a:prstGeom>
          <a:ln w="9525" cap="flat">
            <a:solidFill>
              <a:srgbClr val="6FC27C"/>
            </a:solidFill>
            <a:prstDash val="solid"/>
            <a:headEnd type="none" w="sm" len="sm"/>
            <a:tailEnd type="none" w="sm" len="sm"/>
          </a:ln>
        </p:spPr>
      </p:sp>
      <p:sp>
        <p:nvSpPr>
          <p:cNvPr id="6" name="TextBox 6"/>
          <p:cNvSpPr txBox="1"/>
          <p:nvPr/>
        </p:nvSpPr>
        <p:spPr>
          <a:xfrm>
            <a:off x="2478944" y="3419405"/>
            <a:ext cx="13330111" cy="1538883"/>
          </a:xfrm>
          <a:prstGeom prst="rect">
            <a:avLst/>
          </a:prstGeom>
        </p:spPr>
        <p:txBody>
          <a:bodyPr wrap="square" lIns="0" tIns="0" rIns="0" bIns="0" rtlCol="0" anchor="t">
            <a:spAutoFit/>
          </a:bodyPr>
          <a:lstStyle/>
          <a:p>
            <a:pPr algn="ctr">
              <a:lnSpc>
                <a:spcPts val="12000"/>
              </a:lnSpc>
            </a:pPr>
            <a:r>
              <a:rPr lang="pt-BR" sz="12000" spc="-480" dirty="0">
                <a:solidFill>
                  <a:srgbClr val="6FC27C"/>
                </a:solidFill>
                <a:latin typeface="Fraunces Bold"/>
              </a:rPr>
              <a:t>C</a:t>
            </a:r>
            <a:r>
              <a:rPr lang="en-US" sz="12000" spc="-480" dirty="0" err="1">
                <a:solidFill>
                  <a:srgbClr val="6FC27C"/>
                </a:solidFill>
                <a:latin typeface="Fraunces Bold"/>
              </a:rPr>
              <a:t>ase</a:t>
            </a:r>
            <a:r>
              <a:rPr lang="en-US" sz="12000" spc="-480" dirty="0">
                <a:solidFill>
                  <a:srgbClr val="6FC27C"/>
                </a:solidFill>
                <a:latin typeface="Fraunces Bold"/>
              </a:rPr>
              <a:t> de Marketing</a:t>
            </a:r>
          </a:p>
        </p:txBody>
      </p:sp>
      <p:sp>
        <p:nvSpPr>
          <p:cNvPr id="7" name="TextBox 7"/>
          <p:cNvSpPr txBox="1"/>
          <p:nvPr/>
        </p:nvSpPr>
        <p:spPr>
          <a:xfrm>
            <a:off x="3505200" y="6102915"/>
            <a:ext cx="10963021" cy="613410"/>
          </a:xfrm>
          <a:prstGeom prst="rect">
            <a:avLst/>
          </a:prstGeom>
        </p:spPr>
        <p:txBody>
          <a:bodyPr lIns="0" tIns="0" rIns="0" bIns="0" rtlCol="0" anchor="t">
            <a:spAutoFit/>
          </a:bodyPr>
          <a:lstStyle/>
          <a:p>
            <a:pPr algn="ctr">
              <a:lnSpc>
                <a:spcPts val="5040"/>
              </a:lnSpc>
            </a:pPr>
            <a:r>
              <a:rPr lang="en-US" sz="3600" spc="-144" dirty="0">
                <a:solidFill>
                  <a:srgbClr val="6FC27C"/>
                </a:solidFill>
                <a:latin typeface="Fraunces Light Italics"/>
              </a:rPr>
              <a:t>Guilherme Martins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5"/>
          <p:cNvGrpSpPr/>
          <p:nvPr/>
        </p:nvGrpSpPr>
        <p:grpSpPr>
          <a:xfrm>
            <a:off x="-1877587" y="-2272097"/>
            <a:ext cx="22085340" cy="3245495"/>
            <a:chOff x="0" y="0"/>
            <a:chExt cx="5816715" cy="854781"/>
          </a:xfrm>
        </p:grpSpPr>
        <p:sp>
          <p:nvSpPr>
            <p:cNvPr id="6" name="Freeform 6"/>
            <p:cNvSpPr/>
            <p:nvPr/>
          </p:nvSpPr>
          <p:spPr>
            <a:xfrm>
              <a:off x="0" y="0"/>
              <a:ext cx="5816715" cy="854781"/>
            </a:xfrm>
            <a:custGeom>
              <a:avLst/>
              <a:gdLst/>
              <a:ahLst/>
              <a:cxnLst/>
              <a:rect l="l" t="t" r="r" b="b"/>
              <a:pathLst>
                <a:path w="5816715" h="854781">
                  <a:moveTo>
                    <a:pt x="0" y="0"/>
                  </a:moveTo>
                  <a:lnTo>
                    <a:pt x="5816715" y="0"/>
                  </a:lnTo>
                  <a:lnTo>
                    <a:pt x="5816715" y="854781"/>
                  </a:lnTo>
                  <a:lnTo>
                    <a:pt x="0" y="854781"/>
                  </a:lnTo>
                  <a:close/>
                </a:path>
              </a:pathLst>
            </a:custGeom>
            <a:solidFill>
              <a:srgbClr val="0F4D19"/>
            </a:solidFill>
            <a:ln>
              <a:solidFill>
                <a:srgbClr val="0F4D19"/>
              </a:solidFill>
            </a:ln>
          </p:spPr>
        </p:sp>
        <p:sp>
          <p:nvSpPr>
            <p:cNvPr id="7" name="TextBox 7"/>
            <p:cNvSpPr txBox="1"/>
            <p:nvPr/>
          </p:nvSpPr>
          <p:spPr>
            <a:xfrm>
              <a:off x="0" y="-57150"/>
              <a:ext cx="5816715" cy="911931"/>
            </a:xfrm>
            <a:prstGeom prst="rect">
              <a:avLst/>
            </a:prstGeom>
            <a:ln>
              <a:solidFill>
                <a:srgbClr val="0F4D19"/>
              </a:solidFill>
            </a:ln>
          </p:spPr>
          <p:txBody>
            <a:bodyPr lIns="50800" tIns="50800" rIns="50800" bIns="50800" rtlCol="0" anchor="ctr"/>
            <a:lstStyle/>
            <a:p>
              <a:pPr algn="ctr">
                <a:lnSpc>
                  <a:spcPts val="3359"/>
                </a:lnSpc>
              </a:pPr>
              <a:endParaRPr/>
            </a:p>
          </p:txBody>
        </p:sp>
      </p:grpSp>
      <p:sp>
        <p:nvSpPr>
          <p:cNvPr id="12" name="TextBox 9">
            <a:extLst>
              <a:ext uri="{FF2B5EF4-FFF2-40B4-BE49-F238E27FC236}">
                <a16:creationId xmlns:a16="http://schemas.microsoft.com/office/drawing/2014/main" id="{B51CBCC1-C60F-E278-351E-560405973072}"/>
              </a:ext>
            </a:extLst>
          </p:cNvPr>
          <p:cNvSpPr txBox="1"/>
          <p:nvPr/>
        </p:nvSpPr>
        <p:spPr>
          <a:xfrm>
            <a:off x="3077253" y="1553107"/>
            <a:ext cx="11734800" cy="1069011"/>
          </a:xfrm>
          <a:prstGeom prst="rect">
            <a:avLst/>
          </a:prstGeom>
        </p:spPr>
        <p:txBody>
          <a:bodyPr wrap="square" lIns="0" tIns="0" rIns="0" bIns="0" rtlCol="0" anchor="t">
            <a:spAutoFit/>
          </a:bodyPr>
          <a:lstStyle/>
          <a:p>
            <a:pPr algn="ctr">
              <a:lnSpc>
                <a:spcPts val="8959"/>
              </a:lnSpc>
            </a:pPr>
            <a:r>
              <a:rPr lang="en-US" sz="6399" spc="-255" dirty="0" err="1">
                <a:solidFill>
                  <a:srgbClr val="6FC27C"/>
                </a:solidFill>
                <a:latin typeface="Fraunces Bold"/>
              </a:rPr>
              <a:t>Conclusão</a:t>
            </a:r>
            <a:endParaRPr lang="en-US" sz="6399" spc="-255" dirty="0">
              <a:solidFill>
                <a:srgbClr val="6FC27C"/>
              </a:solidFill>
              <a:latin typeface="Fraunces Bold"/>
            </a:endParaRPr>
          </a:p>
        </p:txBody>
      </p:sp>
      <p:sp>
        <p:nvSpPr>
          <p:cNvPr id="2" name="CaixaDeTexto 1">
            <a:extLst>
              <a:ext uri="{FF2B5EF4-FFF2-40B4-BE49-F238E27FC236}">
                <a16:creationId xmlns:a16="http://schemas.microsoft.com/office/drawing/2014/main" id="{5F442B2E-B510-1A7D-CB81-B3BFB87A533D}"/>
              </a:ext>
            </a:extLst>
          </p:cNvPr>
          <p:cNvSpPr txBox="1"/>
          <p:nvPr/>
        </p:nvSpPr>
        <p:spPr>
          <a:xfrm>
            <a:off x="450272" y="2781300"/>
            <a:ext cx="17151927" cy="2964017"/>
          </a:xfrm>
          <a:prstGeom prst="rect">
            <a:avLst/>
          </a:prstGeom>
          <a:noFill/>
        </p:spPr>
        <p:txBody>
          <a:bodyPr wrap="square">
            <a:spAutoFit/>
          </a:bodyPr>
          <a:lstStyle/>
          <a:p>
            <a:pPr marL="514350" indent="-514350">
              <a:lnSpc>
                <a:spcPct val="150000"/>
              </a:lnSpc>
              <a:buFont typeface="+mj-lt"/>
              <a:buAutoNum type="arabicPeriod" startAt="3"/>
            </a:pPr>
            <a:r>
              <a:rPr lang="pt-BR" sz="3200" b="1" spc="-255" dirty="0">
                <a:solidFill>
                  <a:srgbClr val="6FC27C"/>
                </a:solidFill>
                <a:latin typeface="Fraunces Light" panose="020B0604020202020204" charset="0"/>
              </a:rPr>
              <a:t>Compras por Catálogos:</a:t>
            </a:r>
          </a:p>
          <a:p>
            <a:pPr>
              <a:lnSpc>
                <a:spcPct val="150000"/>
              </a:lnSpc>
            </a:pPr>
            <a:r>
              <a:rPr lang="pt-BR" sz="3200" spc="-255" dirty="0">
                <a:solidFill>
                  <a:srgbClr val="6FC27C"/>
                </a:solidFill>
                <a:latin typeface="Fraunces Light" panose="020B0604020202020204" charset="0"/>
              </a:rPr>
              <a:t>- Desenvolver campanhas específicas que incentivem esses clientes a continuar explorando os produtos disponíveis nos catálogos, </a:t>
            </a:r>
            <a:r>
              <a:rPr lang="pt-BR" sz="3200" b="1" spc="-255" dirty="0">
                <a:solidFill>
                  <a:srgbClr val="6FC27C"/>
                </a:solidFill>
                <a:latin typeface="Fraunces Light" panose="020B0604020202020204" charset="0"/>
              </a:rPr>
              <a:t>oferecendo descontos progressivos </a:t>
            </a:r>
            <a:r>
              <a:rPr lang="pt-BR" sz="3200" spc="-255" dirty="0">
                <a:solidFill>
                  <a:srgbClr val="6FC27C"/>
                </a:solidFill>
                <a:latin typeface="Fraunces Light" panose="020B0604020202020204" charset="0"/>
              </a:rPr>
              <a:t>ou </a:t>
            </a:r>
            <a:r>
              <a:rPr lang="pt-BR" sz="3200" b="1" spc="-255" dirty="0">
                <a:solidFill>
                  <a:srgbClr val="6FC27C"/>
                </a:solidFill>
                <a:latin typeface="Fraunces Light" panose="020B0604020202020204" charset="0"/>
              </a:rPr>
              <a:t>vantagens adicionais para compras recorrentes.</a:t>
            </a:r>
          </a:p>
        </p:txBody>
      </p:sp>
      <p:sp>
        <p:nvSpPr>
          <p:cNvPr id="9" name="CaixaDeTexto 8">
            <a:extLst>
              <a:ext uri="{FF2B5EF4-FFF2-40B4-BE49-F238E27FC236}">
                <a16:creationId xmlns:a16="http://schemas.microsoft.com/office/drawing/2014/main" id="{D753C8C3-811F-F85B-42CF-E58CB5BE6436}"/>
              </a:ext>
            </a:extLst>
          </p:cNvPr>
          <p:cNvSpPr txBox="1"/>
          <p:nvPr/>
        </p:nvSpPr>
        <p:spPr>
          <a:xfrm>
            <a:off x="450272" y="5745317"/>
            <a:ext cx="17151927" cy="2964017"/>
          </a:xfrm>
          <a:prstGeom prst="rect">
            <a:avLst/>
          </a:prstGeom>
          <a:noFill/>
        </p:spPr>
        <p:txBody>
          <a:bodyPr wrap="square">
            <a:spAutoFit/>
          </a:bodyPr>
          <a:lstStyle/>
          <a:p>
            <a:pPr marL="514350" indent="-514350">
              <a:lnSpc>
                <a:spcPct val="150000"/>
              </a:lnSpc>
              <a:buFont typeface="+mj-lt"/>
              <a:buAutoNum type="arabicPeriod" startAt="4"/>
            </a:pPr>
            <a:r>
              <a:rPr lang="pt-BR" sz="3200" b="1" spc="-255" dirty="0">
                <a:solidFill>
                  <a:srgbClr val="6FC27C"/>
                </a:solidFill>
                <a:latin typeface="Fraunces Light" panose="020B0604020202020204" charset="0"/>
              </a:rPr>
              <a:t>Gastos em Carnes:</a:t>
            </a:r>
          </a:p>
          <a:p>
            <a:pPr>
              <a:lnSpc>
                <a:spcPct val="150000"/>
              </a:lnSpc>
            </a:pPr>
            <a:r>
              <a:rPr lang="pt-BR" sz="3200" spc="-255" dirty="0">
                <a:solidFill>
                  <a:srgbClr val="6FC27C"/>
                </a:solidFill>
                <a:latin typeface="Fraunces Light" panose="020B0604020202020204" charset="0"/>
              </a:rPr>
              <a:t>- Implementar campanhas direcionadas a </a:t>
            </a:r>
            <a:r>
              <a:rPr lang="pt-BR" sz="3200" b="1" spc="-255" dirty="0">
                <a:solidFill>
                  <a:srgbClr val="6FC27C"/>
                </a:solidFill>
                <a:latin typeface="Fraunces Light" panose="020B0604020202020204" charset="0"/>
              </a:rPr>
              <a:t>esse segmento</a:t>
            </a:r>
            <a:r>
              <a:rPr lang="pt-BR" sz="3200" spc="-255" dirty="0">
                <a:solidFill>
                  <a:srgbClr val="6FC27C"/>
                </a:solidFill>
                <a:latin typeface="Fraunces Light" panose="020B0604020202020204" charset="0"/>
              </a:rPr>
              <a:t>, </a:t>
            </a:r>
            <a:r>
              <a:rPr lang="pt-BR" sz="3200" b="1" spc="-255" dirty="0">
                <a:solidFill>
                  <a:srgbClr val="6FC27C"/>
                </a:solidFill>
                <a:latin typeface="Fraunces Light" panose="020B0604020202020204" charset="0"/>
              </a:rPr>
              <a:t>destacando produtos relacionados </a:t>
            </a:r>
            <a:r>
              <a:rPr lang="pt-BR" sz="3200" spc="-255" dirty="0">
                <a:solidFill>
                  <a:srgbClr val="6FC27C"/>
                </a:solidFill>
                <a:latin typeface="Fraunces Light" panose="020B0604020202020204" charset="0"/>
              </a:rPr>
              <a:t>à carne, como temperos, acompanhamentos ou utensílios de churrasco, para aumentar o envolvimento desses clientes nas campanhas.</a:t>
            </a:r>
          </a:p>
        </p:txBody>
      </p:sp>
    </p:spTree>
    <p:extLst>
      <p:ext uri="{BB962C8B-B14F-4D97-AF65-F5344CB8AC3E}">
        <p14:creationId xmlns:p14="http://schemas.microsoft.com/office/powerpoint/2010/main" val="10379261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783595" y="9652067"/>
            <a:ext cx="22085340" cy="2889217"/>
            <a:chOff x="0" y="0"/>
            <a:chExt cx="5816715" cy="760946"/>
          </a:xfrm>
          <a:solidFill>
            <a:srgbClr val="0F4D19"/>
          </a:solidFill>
        </p:grpSpPr>
        <p:sp>
          <p:nvSpPr>
            <p:cNvPr id="3" name="Freeform 3"/>
            <p:cNvSpPr/>
            <p:nvPr/>
          </p:nvSpPr>
          <p:spPr>
            <a:xfrm>
              <a:off x="0" y="0"/>
              <a:ext cx="5816715" cy="760946"/>
            </a:xfrm>
            <a:custGeom>
              <a:avLst/>
              <a:gdLst/>
              <a:ahLst/>
              <a:cxnLst/>
              <a:rect l="l" t="t" r="r" b="b"/>
              <a:pathLst>
                <a:path w="5816715" h="760946">
                  <a:moveTo>
                    <a:pt x="0" y="0"/>
                  </a:moveTo>
                  <a:lnTo>
                    <a:pt x="5816715" y="0"/>
                  </a:lnTo>
                  <a:lnTo>
                    <a:pt x="5816715" y="760946"/>
                  </a:lnTo>
                  <a:lnTo>
                    <a:pt x="0" y="760946"/>
                  </a:lnTo>
                  <a:close/>
                </a:path>
              </a:pathLst>
            </a:custGeom>
            <a:grpFill/>
          </p:spPr>
        </p:sp>
        <p:sp>
          <p:nvSpPr>
            <p:cNvPr id="4" name="TextBox 4"/>
            <p:cNvSpPr txBox="1"/>
            <p:nvPr/>
          </p:nvSpPr>
          <p:spPr>
            <a:xfrm>
              <a:off x="0" y="-57150"/>
              <a:ext cx="5816715" cy="818096"/>
            </a:xfrm>
            <a:prstGeom prst="rect">
              <a:avLst/>
            </a:prstGeom>
            <a:grpFill/>
          </p:spPr>
          <p:txBody>
            <a:bodyPr lIns="50800" tIns="50800" rIns="50800" bIns="50800" rtlCol="0" anchor="ctr"/>
            <a:lstStyle/>
            <a:p>
              <a:pPr algn="ctr">
                <a:lnSpc>
                  <a:spcPts val="3359"/>
                </a:lnSpc>
              </a:pPr>
              <a:endParaRPr>
                <a:solidFill>
                  <a:srgbClr val="0F4D19"/>
                </a:solidFill>
              </a:endParaRPr>
            </a:p>
          </p:txBody>
        </p:sp>
      </p:grpSp>
      <p:sp>
        <p:nvSpPr>
          <p:cNvPr id="5" name="TextBox 5"/>
          <p:cNvSpPr txBox="1"/>
          <p:nvPr/>
        </p:nvSpPr>
        <p:spPr>
          <a:xfrm>
            <a:off x="3662490" y="3543300"/>
            <a:ext cx="10963021" cy="1357551"/>
          </a:xfrm>
          <a:prstGeom prst="rect">
            <a:avLst/>
          </a:prstGeom>
        </p:spPr>
        <p:txBody>
          <a:bodyPr lIns="0" tIns="0" rIns="0" bIns="0" rtlCol="0" anchor="t">
            <a:spAutoFit/>
          </a:bodyPr>
          <a:lstStyle/>
          <a:p>
            <a:pPr algn="ctr">
              <a:lnSpc>
                <a:spcPts val="12000"/>
              </a:lnSpc>
            </a:pPr>
            <a:r>
              <a:rPr lang="en-US" sz="6399" spc="-255" dirty="0" err="1">
                <a:solidFill>
                  <a:srgbClr val="6FC27C"/>
                </a:solidFill>
                <a:latin typeface="Fraunces Bold"/>
              </a:rPr>
              <a:t>Obrigado</a:t>
            </a:r>
            <a:r>
              <a:rPr lang="en-US" sz="6399" spc="-255" dirty="0">
                <a:solidFill>
                  <a:srgbClr val="6FC27C"/>
                </a:solidFill>
                <a:latin typeface="Fraunces Bold"/>
              </a:rPr>
              <a:t>!</a:t>
            </a:r>
          </a:p>
        </p:txBody>
      </p:sp>
      <p:sp>
        <p:nvSpPr>
          <p:cNvPr id="6" name="TextBox 6"/>
          <p:cNvSpPr txBox="1"/>
          <p:nvPr/>
        </p:nvSpPr>
        <p:spPr>
          <a:xfrm>
            <a:off x="3920856" y="5532113"/>
            <a:ext cx="10963021" cy="1889760"/>
          </a:xfrm>
          <a:prstGeom prst="rect">
            <a:avLst/>
          </a:prstGeom>
        </p:spPr>
        <p:txBody>
          <a:bodyPr lIns="0" tIns="0" rIns="0" bIns="0" rtlCol="0" anchor="t">
            <a:spAutoFit/>
          </a:bodyPr>
          <a:lstStyle/>
          <a:p>
            <a:pPr algn="ctr">
              <a:lnSpc>
                <a:spcPts val="5040"/>
              </a:lnSpc>
            </a:pPr>
            <a:r>
              <a:rPr lang="en-US" sz="3200" spc="-255" dirty="0" err="1">
                <a:solidFill>
                  <a:srgbClr val="6FC27C"/>
                </a:solidFill>
                <a:latin typeface="Fraunces Light" panose="020B0604020202020204" charset="0"/>
              </a:rPr>
              <a:t>Quer</a:t>
            </a:r>
            <a:r>
              <a:rPr lang="en-US" sz="3200" spc="-255" dirty="0">
                <a:solidFill>
                  <a:srgbClr val="6FC27C"/>
                </a:solidFill>
                <a:latin typeface="Fraunces Light" panose="020B0604020202020204" charset="0"/>
              </a:rPr>
              <a:t> resolver </a:t>
            </a:r>
            <a:r>
              <a:rPr lang="en-US" sz="3200" spc="-255" dirty="0" err="1">
                <a:solidFill>
                  <a:srgbClr val="6FC27C"/>
                </a:solidFill>
                <a:latin typeface="Fraunces Light" panose="020B0604020202020204" charset="0"/>
              </a:rPr>
              <a:t>esse</a:t>
            </a:r>
            <a:r>
              <a:rPr lang="en-US" sz="3200" spc="-255" dirty="0">
                <a:solidFill>
                  <a:srgbClr val="6FC27C"/>
                </a:solidFill>
                <a:latin typeface="Fraunces Light" panose="020B0604020202020204" charset="0"/>
              </a:rPr>
              <a:t> case? Ele </a:t>
            </a:r>
            <a:r>
              <a:rPr lang="en-US" sz="3200" spc="-255" dirty="0" err="1">
                <a:solidFill>
                  <a:srgbClr val="6FC27C"/>
                </a:solidFill>
                <a:latin typeface="Fraunces Light" panose="020B0604020202020204" charset="0"/>
              </a:rPr>
              <a:t>está</a:t>
            </a:r>
            <a:r>
              <a:rPr lang="en-US" sz="3200" spc="-255" dirty="0">
                <a:solidFill>
                  <a:srgbClr val="6FC27C"/>
                </a:solidFill>
                <a:latin typeface="Fraunces Light" panose="020B0604020202020204" charset="0"/>
              </a:rPr>
              <a:t> </a:t>
            </a:r>
            <a:r>
              <a:rPr lang="en-US" sz="3200" spc="-255" dirty="0" err="1">
                <a:solidFill>
                  <a:srgbClr val="6FC27C"/>
                </a:solidFill>
                <a:latin typeface="Fraunces Light" panose="020B0604020202020204" charset="0"/>
              </a:rPr>
              <a:t>disponível</a:t>
            </a:r>
            <a:r>
              <a:rPr lang="en-US" sz="3200" spc="-255" dirty="0">
                <a:solidFill>
                  <a:srgbClr val="6FC27C"/>
                </a:solidFill>
                <a:latin typeface="Fraunces Light" panose="020B0604020202020204" charset="0"/>
              </a:rPr>
              <a:t> no P.E.D (</a:t>
            </a:r>
            <a:r>
              <a:rPr lang="en-US" sz="3200" spc="-255" dirty="0" err="1">
                <a:solidFill>
                  <a:srgbClr val="6FC27C"/>
                </a:solidFill>
                <a:latin typeface="Fraunces Light" panose="020B0604020202020204" charset="0"/>
              </a:rPr>
              <a:t>Preparatório</a:t>
            </a:r>
            <a:r>
              <a:rPr lang="en-US" sz="3200" spc="-255" dirty="0">
                <a:solidFill>
                  <a:srgbClr val="6FC27C"/>
                </a:solidFill>
                <a:latin typeface="Fraunces Light" panose="020B0604020202020204" charset="0"/>
              </a:rPr>
              <a:t> para </a:t>
            </a:r>
            <a:r>
              <a:rPr lang="en-US" sz="3200" spc="-255" dirty="0" err="1">
                <a:solidFill>
                  <a:srgbClr val="6FC27C"/>
                </a:solidFill>
                <a:latin typeface="Fraunces Light" panose="020B0604020202020204" charset="0"/>
              </a:rPr>
              <a:t>Entrevistas</a:t>
            </a:r>
            <a:r>
              <a:rPr lang="en-US" sz="3200" spc="-255" dirty="0">
                <a:solidFill>
                  <a:srgbClr val="6FC27C"/>
                </a:solidFill>
                <a:latin typeface="Fraunces Light" panose="020B0604020202020204" charset="0"/>
              </a:rPr>
              <a:t> </a:t>
            </a:r>
            <a:r>
              <a:rPr lang="en-US" sz="3200" spc="-255" dirty="0" err="1">
                <a:solidFill>
                  <a:srgbClr val="6FC27C"/>
                </a:solidFill>
                <a:latin typeface="Fraunces Light" panose="020B0604020202020204" charset="0"/>
              </a:rPr>
              <a:t>em</a:t>
            </a:r>
            <a:r>
              <a:rPr lang="en-US" sz="3200" spc="-255" dirty="0">
                <a:solidFill>
                  <a:srgbClr val="6FC27C"/>
                </a:solidFill>
                <a:latin typeface="Fraunces Light" panose="020B0604020202020204" charset="0"/>
              </a:rPr>
              <a:t> Dados). </a:t>
            </a:r>
          </a:p>
          <a:p>
            <a:pPr algn="ctr">
              <a:lnSpc>
                <a:spcPts val="5040"/>
              </a:lnSpc>
            </a:pPr>
            <a:r>
              <a:rPr lang="en-US" sz="3200" spc="-255" dirty="0" err="1">
                <a:solidFill>
                  <a:srgbClr val="6FC27C"/>
                </a:solidFill>
                <a:latin typeface="Fraunces Light" panose="020B0604020202020204" charset="0"/>
              </a:rPr>
              <a:t>Acesse</a:t>
            </a:r>
            <a:r>
              <a:rPr lang="en-US" sz="3200" spc="-255" dirty="0">
                <a:solidFill>
                  <a:srgbClr val="6FC27C"/>
                </a:solidFill>
                <a:latin typeface="Fraunces Light" panose="020B0604020202020204" charset="0"/>
              </a:rPr>
              <a:t> </a:t>
            </a:r>
            <a:r>
              <a:rPr lang="en-US" sz="3200" spc="-255" dirty="0" err="1">
                <a:solidFill>
                  <a:srgbClr val="6FC27C"/>
                </a:solidFill>
                <a:latin typeface="Fraunces Light" panose="020B0604020202020204" charset="0"/>
              </a:rPr>
              <a:t>em</a:t>
            </a:r>
            <a:r>
              <a:rPr lang="en-US" sz="3200" spc="-255" dirty="0">
                <a:solidFill>
                  <a:srgbClr val="6FC27C"/>
                </a:solidFill>
                <a:latin typeface="Fraunces Light" panose="020B0604020202020204" charset="0"/>
              </a:rPr>
              <a:t>: www.renatabiaggi.com/ped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8"/>
          <p:cNvSpPr txBox="1"/>
          <p:nvPr/>
        </p:nvSpPr>
        <p:spPr>
          <a:xfrm>
            <a:off x="-1877587" y="-2489088"/>
            <a:ext cx="22085340" cy="3462486"/>
          </a:xfrm>
          <a:prstGeom prst="rect">
            <a:avLst/>
          </a:prstGeom>
        </p:spPr>
        <p:txBody>
          <a:bodyPr lIns="50800" tIns="50800" rIns="50800" bIns="50800" rtlCol="0" anchor="ctr"/>
          <a:lstStyle/>
          <a:p>
            <a:pPr algn="ctr">
              <a:lnSpc>
                <a:spcPts val="3359"/>
              </a:lnSpc>
            </a:pPr>
            <a:endParaRPr>
              <a:solidFill>
                <a:srgbClr val="0F4D19"/>
              </a:solidFill>
            </a:endParaRPr>
          </a:p>
        </p:txBody>
      </p:sp>
      <p:sp>
        <p:nvSpPr>
          <p:cNvPr id="9" name="TextBox 9"/>
          <p:cNvSpPr txBox="1"/>
          <p:nvPr/>
        </p:nvSpPr>
        <p:spPr>
          <a:xfrm>
            <a:off x="1151752" y="2364048"/>
            <a:ext cx="10963021" cy="1094740"/>
          </a:xfrm>
          <a:prstGeom prst="rect">
            <a:avLst/>
          </a:prstGeom>
        </p:spPr>
        <p:txBody>
          <a:bodyPr lIns="0" tIns="0" rIns="0" bIns="0" rtlCol="0" anchor="t">
            <a:spAutoFit/>
          </a:bodyPr>
          <a:lstStyle/>
          <a:p>
            <a:pPr>
              <a:lnSpc>
                <a:spcPts val="8959"/>
              </a:lnSpc>
            </a:pPr>
            <a:r>
              <a:rPr lang="en-US" sz="6399" spc="-255" dirty="0" err="1">
                <a:solidFill>
                  <a:srgbClr val="6FC27C"/>
                </a:solidFill>
                <a:latin typeface="Fraunces Bold"/>
              </a:rPr>
              <a:t>Objetivo</a:t>
            </a:r>
            <a:r>
              <a:rPr lang="en-US" sz="6399" spc="-255" dirty="0">
                <a:solidFill>
                  <a:srgbClr val="6FC27C"/>
                </a:solidFill>
                <a:latin typeface="Fraunces Bold"/>
              </a:rPr>
              <a:t> da </a:t>
            </a:r>
            <a:r>
              <a:rPr lang="en-US" sz="6399" spc="-255" dirty="0" err="1">
                <a:solidFill>
                  <a:srgbClr val="6FC27C"/>
                </a:solidFill>
                <a:latin typeface="Fraunces Bold"/>
              </a:rPr>
              <a:t>Análise</a:t>
            </a:r>
            <a:endParaRPr lang="en-US" sz="6399" spc="-255" dirty="0">
              <a:solidFill>
                <a:srgbClr val="6FC27C"/>
              </a:solidFill>
              <a:latin typeface="Fraunces Bold"/>
            </a:endParaRPr>
          </a:p>
        </p:txBody>
      </p:sp>
      <p:pic>
        <p:nvPicPr>
          <p:cNvPr id="22" name="Imagem 21">
            <a:extLst>
              <a:ext uri="{FF2B5EF4-FFF2-40B4-BE49-F238E27FC236}">
                <a16:creationId xmlns:a16="http://schemas.microsoft.com/office/drawing/2014/main" id="{AC0A75A8-5078-6D39-BCBD-2571B8463708}"/>
              </a:ext>
            </a:extLst>
          </p:cNvPr>
          <p:cNvPicPr>
            <a:picLocks noChangeAspect="1"/>
          </p:cNvPicPr>
          <p:nvPr/>
        </p:nvPicPr>
        <p:blipFill>
          <a:blip r:embed="rId2"/>
          <a:stretch>
            <a:fillRect/>
          </a:stretch>
        </p:blipFill>
        <p:spPr>
          <a:xfrm>
            <a:off x="10582931" y="962891"/>
            <a:ext cx="7182447" cy="7182447"/>
          </a:xfrm>
          <a:prstGeom prst="rect">
            <a:avLst/>
          </a:prstGeom>
        </p:spPr>
      </p:pic>
      <p:sp>
        <p:nvSpPr>
          <p:cNvPr id="24" name="CaixaDeTexto 23">
            <a:extLst>
              <a:ext uri="{FF2B5EF4-FFF2-40B4-BE49-F238E27FC236}">
                <a16:creationId xmlns:a16="http://schemas.microsoft.com/office/drawing/2014/main" id="{6E840D0D-D6BB-2D6E-FCC4-666F0CF405A9}"/>
              </a:ext>
            </a:extLst>
          </p:cNvPr>
          <p:cNvSpPr txBox="1"/>
          <p:nvPr/>
        </p:nvSpPr>
        <p:spPr>
          <a:xfrm>
            <a:off x="1066800" y="3810769"/>
            <a:ext cx="9280721" cy="4441344"/>
          </a:xfrm>
          <a:prstGeom prst="rect">
            <a:avLst/>
          </a:prstGeom>
          <a:noFill/>
        </p:spPr>
        <p:txBody>
          <a:bodyPr wrap="square">
            <a:spAutoFit/>
          </a:bodyPr>
          <a:lstStyle/>
          <a:p>
            <a:pPr marL="514350" indent="-514350">
              <a:lnSpc>
                <a:spcPct val="150000"/>
              </a:lnSpc>
              <a:buFont typeface="+mj-lt"/>
              <a:buAutoNum type="arabicPeriod"/>
            </a:pPr>
            <a:r>
              <a:rPr lang="pt-BR" sz="3200" b="1" spc="-255" dirty="0">
                <a:solidFill>
                  <a:srgbClr val="6FC27C"/>
                </a:solidFill>
                <a:latin typeface="Fraunces Light" panose="020B0604020202020204" charset="0"/>
              </a:rPr>
              <a:t>Perfil de Clientes: </a:t>
            </a:r>
            <a:r>
              <a:rPr lang="pt-BR" sz="3200" spc="-255" dirty="0">
                <a:solidFill>
                  <a:srgbClr val="6FC27C"/>
                </a:solidFill>
                <a:latin typeface="Fraunces Light" panose="020B0604020202020204" charset="0"/>
              </a:rPr>
              <a:t>Qual é o perfil de clientes que são mais adeptos às campanhas de marketing realizadas pelo iFood?</a:t>
            </a:r>
          </a:p>
          <a:p>
            <a:pPr marL="514350" indent="-514350">
              <a:lnSpc>
                <a:spcPct val="150000"/>
              </a:lnSpc>
              <a:buFont typeface="+mj-lt"/>
              <a:buAutoNum type="arabicPeriod"/>
            </a:pPr>
            <a:r>
              <a:rPr lang="pt-BR" sz="3200" b="1" spc="-255" dirty="0">
                <a:solidFill>
                  <a:srgbClr val="6FC27C"/>
                </a:solidFill>
                <a:latin typeface="Fraunces Light" panose="020B0604020202020204" charset="0"/>
              </a:rPr>
              <a:t>Ações de Melhorias: </a:t>
            </a:r>
            <a:r>
              <a:rPr lang="pt-BR" sz="3200" spc="-255" dirty="0">
                <a:solidFill>
                  <a:srgbClr val="6FC27C"/>
                </a:solidFill>
                <a:latin typeface="Fraunces Light" panose="020B0604020202020204" charset="0"/>
              </a:rPr>
              <a:t>Quais ações podem ser implementadas para melhorar a adesão às campanhas?</a:t>
            </a:r>
            <a:endParaRPr lang="en-US" sz="3200" spc="-255" dirty="0">
              <a:solidFill>
                <a:srgbClr val="6FC27C"/>
              </a:solidFill>
              <a:latin typeface="Fraunces Light" panose="020B06040202020202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9"/>
          <p:cNvSpPr txBox="1"/>
          <p:nvPr/>
        </p:nvSpPr>
        <p:spPr>
          <a:xfrm>
            <a:off x="846757" y="1252707"/>
            <a:ext cx="8311098" cy="1094740"/>
          </a:xfrm>
          <a:prstGeom prst="rect">
            <a:avLst/>
          </a:prstGeom>
        </p:spPr>
        <p:txBody>
          <a:bodyPr wrap="square" lIns="0" tIns="0" rIns="0" bIns="0" rtlCol="0" anchor="t">
            <a:spAutoFit/>
          </a:bodyPr>
          <a:lstStyle/>
          <a:p>
            <a:pPr algn="ctr">
              <a:lnSpc>
                <a:spcPts val="8959"/>
              </a:lnSpc>
            </a:pPr>
            <a:r>
              <a:rPr lang="en-US" sz="6399" spc="-255" dirty="0">
                <a:solidFill>
                  <a:srgbClr val="6FC27C"/>
                </a:solidFill>
                <a:latin typeface="Fraunces Bold"/>
              </a:rPr>
              <a:t>Dados</a:t>
            </a:r>
          </a:p>
        </p:txBody>
      </p:sp>
      <p:sp>
        <p:nvSpPr>
          <p:cNvPr id="10" name="TextBox 10"/>
          <p:cNvSpPr txBox="1"/>
          <p:nvPr/>
        </p:nvSpPr>
        <p:spPr>
          <a:xfrm>
            <a:off x="15160864" y="8862060"/>
            <a:ext cx="2098436" cy="396240"/>
          </a:xfrm>
          <a:prstGeom prst="rect">
            <a:avLst/>
          </a:prstGeom>
        </p:spPr>
        <p:txBody>
          <a:bodyPr lIns="0" tIns="0" rIns="0" bIns="0" rtlCol="0" anchor="t">
            <a:spAutoFit/>
          </a:bodyPr>
          <a:lstStyle/>
          <a:p>
            <a:pPr algn="r">
              <a:lnSpc>
                <a:spcPts val="3359"/>
              </a:lnSpc>
            </a:pPr>
            <a:r>
              <a:rPr lang="en-US" sz="2400" spc="-96">
                <a:solidFill>
                  <a:srgbClr val="434343"/>
                </a:solidFill>
                <a:latin typeface="Fraunces Light"/>
              </a:rPr>
              <a:t>3</a:t>
            </a:r>
          </a:p>
        </p:txBody>
      </p:sp>
      <p:sp>
        <p:nvSpPr>
          <p:cNvPr id="11" name="TextBox 11"/>
          <p:cNvSpPr txBox="1"/>
          <p:nvPr/>
        </p:nvSpPr>
        <p:spPr>
          <a:xfrm>
            <a:off x="11257114" y="1921628"/>
            <a:ext cx="6280075" cy="6978532"/>
          </a:xfrm>
          <a:prstGeom prst="rect">
            <a:avLst/>
          </a:prstGeom>
        </p:spPr>
        <p:txBody>
          <a:bodyPr lIns="0" tIns="0" rIns="0" bIns="0" rtlCol="0" anchor="t">
            <a:spAutoFit/>
          </a:bodyPr>
          <a:lstStyle/>
          <a:p>
            <a:pPr>
              <a:lnSpc>
                <a:spcPts val="3245"/>
              </a:lnSpc>
            </a:pPr>
            <a:r>
              <a:rPr lang="en-US" sz="3245" spc="-129">
                <a:solidFill>
                  <a:srgbClr val="FFFFFF"/>
                </a:solidFill>
                <a:latin typeface="Montserrat"/>
              </a:rPr>
              <a:t>Para as transações não fraudulentas, a distribuição é ampla, indicando uma variedade de scores atribuídos. Contudo, para as transações fraudulentas, embora muitas recebam scores altos - um bom indicativo de detecção correta - há uma tendência notável de algumas serem classificadas com scores mais baixos. Esse comportamento sugere que, apesar dos acertos, ainda há espaço para melhorias no modelo, principalmente na identificação precisa de todas as atividades fraudulentas.</a:t>
            </a:r>
          </a:p>
        </p:txBody>
      </p:sp>
      <p:grpSp>
        <p:nvGrpSpPr>
          <p:cNvPr id="16" name="Group 3"/>
          <p:cNvGrpSpPr/>
          <p:nvPr/>
        </p:nvGrpSpPr>
        <p:grpSpPr>
          <a:xfrm>
            <a:off x="10283485" y="0"/>
            <a:ext cx="8820327" cy="10550385"/>
            <a:chOff x="0" y="0"/>
            <a:chExt cx="2323049" cy="2778702"/>
          </a:xfrm>
          <a:solidFill>
            <a:srgbClr val="0F4D19"/>
          </a:solidFill>
        </p:grpSpPr>
        <p:sp>
          <p:nvSpPr>
            <p:cNvPr id="17" name="Freeform 4"/>
            <p:cNvSpPr/>
            <p:nvPr/>
          </p:nvSpPr>
          <p:spPr>
            <a:xfrm>
              <a:off x="0" y="0"/>
              <a:ext cx="2323049" cy="2778702"/>
            </a:xfrm>
            <a:custGeom>
              <a:avLst/>
              <a:gdLst/>
              <a:ahLst/>
              <a:cxnLst/>
              <a:rect l="l" t="t" r="r" b="b"/>
              <a:pathLst>
                <a:path w="2323049" h="2778702">
                  <a:moveTo>
                    <a:pt x="0" y="0"/>
                  </a:moveTo>
                  <a:lnTo>
                    <a:pt x="2323049" y="0"/>
                  </a:lnTo>
                  <a:lnTo>
                    <a:pt x="2323049" y="2778702"/>
                  </a:lnTo>
                  <a:lnTo>
                    <a:pt x="0" y="2778702"/>
                  </a:lnTo>
                  <a:close/>
                </a:path>
              </a:pathLst>
            </a:custGeom>
            <a:grpFill/>
          </p:spPr>
        </p:sp>
        <p:sp>
          <p:nvSpPr>
            <p:cNvPr id="18" name="TextBox 5"/>
            <p:cNvSpPr txBox="1"/>
            <p:nvPr/>
          </p:nvSpPr>
          <p:spPr>
            <a:xfrm>
              <a:off x="0" y="-57150"/>
              <a:ext cx="2323049" cy="2835852"/>
            </a:xfrm>
            <a:prstGeom prst="rect">
              <a:avLst/>
            </a:prstGeom>
            <a:grpFill/>
          </p:spPr>
          <p:txBody>
            <a:bodyPr lIns="50800" tIns="50800" rIns="50800" bIns="50800" rtlCol="0" anchor="ctr"/>
            <a:lstStyle/>
            <a:p>
              <a:pPr algn="ctr">
                <a:lnSpc>
                  <a:spcPts val="3359"/>
                </a:lnSpc>
              </a:pPr>
              <a:endParaRPr/>
            </a:p>
          </p:txBody>
        </p:sp>
      </p:grpSp>
      <p:sp>
        <p:nvSpPr>
          <p:cNvPr id="19" name="CaixaDeTexto 18">
            <a:extLst>
              <a:ext uri="{FF2B5EF4-FFF2-40B4-BE49-F238E27FC236}">
                <a16:creationId xmlns:a16="http://schemas.microsoft.com/office/drawing/2014/main" id="{E8B9FB16-C61B-65E4-714D-B70EE7482CCC}"/>
              </a:ext>
            </a:extLst>
          </p:cNvPr>
          <p:cNvSpPr txBox="1"/>
          <p:nvPr/>
        </p:nvSpPr>
        <p:spPr>
          <a:xfrm>
            <a:off x="832902" y="2553496"/>
            <a:ext cx="9280721" cy="5180008"/>
          </a:xfrm>
          <a:prstGeom prst="rect">
            <a:avLst/>
          </a:prstGeom>
          <a:noFill/>
        </p:spPr>
        <p:txBody>
          <a:bodyPr wrap="square">
            <a:spAutoFit/>
          </a:bodyPr>
          <a:lstStyle/>
          <a:p>
            <a:pPr>
              <a:lnSpc>
                <a:spcPct val="150000"/>
              </a:lnSpc>
            </a:pPr>
            <a:r>
              <a:rPr lang="pt-BR" sz="3200" spc="-255" dirty="0">
                <a:solidFill>
                  <a:srgbClr val="6FC27C"/>
                </a:solidFill>
                <a:latin typeface="Fraunces Light" panose="020B0604020202020204" charset="0"/>
              </a:rPr>
              <a:t>Os dados utilizados nessa análise foram disponibilizados pela própria </a:t>
            </a:r>
            <a:r>
              <a:rPr lang="pt-BR" sz="3200" spc="-255" dirty="0" err="1">
                <a:solidFill>
                  <a:srgbClr val="6FC27C"/>
                </a:solidFill>
                <a:latin typeface="Fraunces Light" panose="020B0604020202020204" charset="0"/>
              </a:rPr>
              <a:t>Ifood</a:t>
            </a:r>
            <a:r>
              <a:rPr lang="pt-BR" sz="3200" spc="-255" dirty="0">
                <a:solidFill>
                  <a:srgbClr val="6FC27C"/>
                </a:solidFill>
                <a:latin typeface="Fraunces Light" panose="020B0604020202020204" charset="0"/>
              </a:rPr>
              <a:t>, utilizada em um processo seletivo e presente no </a:t>
            </a:r>
            <a:r>
              <a:rPr lang="pt-BR" sz="3200" spc="-255" dirty="0" err="1">
                <a:solidFill>
                  <a:srgbClr val="6FC27C"/>
                </a:solidFill>
                <a:latin typeface="Fraunces Light" panose="020B0604020202020204" charset="0"/>
              </a:rPr>
              <a:t>Github</a:t>
            </a:r>
            <a:r>
              <a:rPr lang="pt-BR" sz="3200" spc="-255" dirty="0">
                <a:solidFill>
                  <a:srgbClr val="6FC27C"/>
                </a:solidFill>
                <a:latin typeface="Fraunces Light" panose="020B0604020202020204" charset="0"/>
              </a:rPr>
              <a:t> da empresa.</a:t>
            </a:r>
          </a:p>
          <a:p>
            <a:pPr>
              <a:lnSpc>
                <a:spcPct val="150000"/>
              </a:lnSpc>
            </a:pPr>
            <a:endParaRPr lang="pt-BR" sz="3200" spc="-255" dirty="0">
              <a:solidFill>
                <a:srgbClr val="6FC27C"/>
              </a:solidFill>
              <a:latin typeface="Fraunces Light" panose="020B0604020202020204" charset="0"/>
            </a:endParaRPr>
          </a:p>
          <a:p>
            <a:pPr>
              <a:lnSpc>
                <a:spcPct val="150000"/>
              </a:lnSpc>
            </a:pPr>
            <a:r>
              <a:rPr lang="pt-BR" sz="3200" spc="-255" dirty="0">
                <a:solidFill>
                  <a:srgbClr val="6FC27C"/>
                </a:solidFill>
                <a:latin typeface="Fraunces Light" panose="020B0604020202020204" charset="0"/>
              </a:rPr>
              <a:t>Valores </a:t>
            </a:r>
            <a:r>
              <a:rPr lang="pt-BR" sz="3200" b="1" spc="-255" dirty="0">
                <a:solidFill>
                  <a:srgbClr val="6FC27C"/>
                </a:solidFill>
                <a:latin typeface="Fraunces Light" panose="020B0604020202020204" charset="0"/>
              </a:rPr>
              <a:t>nulos</a:t>
            </a:r>
            <a:r>
              <a:rPr lang="pt-BR" sz="3200" spc="-255" dirty="0">
                <a:solidFill>
                  <a:srgbClr val="6FC27C"/>
                </a:solidFill>
                <a:latin typeface="Fraunces Light" panose="020B0604020202020204" charset="0"/>
              </a:rPr>
              <a:t> foram substituídos pela </a:t>
            </a:r>
            <a:r>
              <a:rPr lang="pt-BR" sz="3200" b="1" spc="-255" dirty="0">
                <a:solidFill>
                  <a:srgbClr val="6FC27C"/>
                </a:solidFill>
                <a:latin typeface="Fraunces Light" panose="020B0604020202020204" charset="0"/>
              </a:rPr>
              <a:t>mediana</a:t>
            </a:r>
            <a:r>
              <a:rPr lang="pt-BR" sz="3200" spc="-255" dirty="0">
                <a:solidFill>
                  <a:srgbClr val="6FC27C"/>
                </a:solidFill>
                <a:latin typeface="Fraunces Light" panose="020B0604020202020204" charset="0"/>
              </a:rPr>
              <a:t> e a variável binária </a:t>
            </a:r>
            <a:r>
              <a:rPr lang="pt-BR" sz="3200" b="1" spc="-255" dirty="0">
                <a:solidFill>
                  <a:srgbClr val="6FC27C"/>
                </a:solidFill>
                <a:latin typeface="Fraunces Light" panose="020B0604020202020204" charset="0"/>
              </a:rPr>
              <a:t>“</a:t>
            </a:r>
            <a:r>
              <a:rPr lang="pt-BR" sz="3200" b="1" spc="-255" dirty="0" err="1">
                <a:solidFill>
                  <a:srgbClr val="6FC27C"/>
                </a:solidFill>
                <a:latin typeface="Fraunces Light" panose="020B0604020202020204" charset="0"/>
              </a:rPr>
              <a:t>HasAcceptedCmp</a:t>
            </a:r>
            <a:r>
              <a:rPr lang="pt-BR" sz="3200" b="1" spc="-255" dirty="0">
                <a:solidFill>
                  <a:srgbClr val="6FC27C"/>
                </a:solidFill>
                <a:latin typeface="Fraunces Light" panose="020B0604020202020204" charset="0"/>
              </a:rPr>
              <a:t>”</a:t>
            </a:r>
            <a:r>
              <a:rPr lang="pt-BR" sz="3200" spc="-255" dirty="0">
                <a:solidFill>
                  <a:srgbClr val="6FC27C"/>
                </a:solidFill>
                <a:latin typeface="Fraunces Light" panose="020B0604020202020204" charset="0"/>
              </a:rPr>
              <a:t> foi criada com base nas colunas de cada campanha.</a:t>
            </a:r>
            <a:endParaRPr lang="en-US" sz="3200" spc="-255" dirty="0">
              <a:solidFill>
                <a:srgbClr val="6FC27C"/>
              </a:solidFill>
              <a:latin typeface="Fraunces Light" panose="020B0604020202020204" charset="0"/>
            </a:endParaRPr>
          </a:p>
        </p:txBody>
      </p:sp>
      <p:sp>
        <p:nvSpPr>
          <p:cNvPr id="20" name="TextBox 9">
            <a:extLst>
              <a:ext uri="{FF2B5EF4-FFF2-40B4-BE49-F238E27FC236}">
                <a16:creationId xmlns:a16="http://schemas.microsoft.com/office/drawing/2014/main" id="{AC08CEAF-06C1-B0A6-7A03-5DAF081D7706}"/>
              </a:ext>
            </a:extLst>
          </p:cNvPr>
          <p:cNvSpPr txBox="1"/>
          <p:nvPr/>
        </p:nvSpPr>
        <p:spPr>
          <a:xfrm>
            <a:off x="10538099" y="1252707"/>
            <a:ext cx="8311098" cy="1094740"/>
          </a:xfrm>
          <a:prstGeom prst="rect">
            <a:avLst/>
          </a:prstGeom>
        </p:spPr>
        <p:txBody>
          <a:bodyPr wrap="square" lIns="0" tIns="0" rIns="0" bIns="0" rtlCol="0" anchor="t">
            <a:spAutoFit/>
          </a:bodyPr>
          <a:lstStyle/>
          <a:p>
            <a:pPr algn="ctr">
              <a:lnSpc>
                <a:spcPts val="8959"/>
              </a:lnSpc>
            </a:pPr>
            <a:r>
              <a:rPr lang="en-US" sz="6399" i="1" spc="-255" dirty="0">
                <a:solidFill>
                  <a:srgbClr val="6FC27C"/>
                </a:solidFill>
                <a:latin typeface="Fraunces Bold"/>
              </a:rPr>
              <a:t>Dataset Final</a:t>
            </a:r>
          </a:p>
        </p:txBody>
      </p:sp>
      <p:sp>
        <p:nvSpPr>
          <p:cNvPr id="22" name="TextBox 9">
            <a:extLst>
              <a:ext uri="{FF2B5EF4-FFF2-40B4-BE49-F238E27FC236}">
                <a16:creationId xmlns:a16="http://schemas.microsoft.com/office/drawing/2014/main" id="{818A335F-DF56-183D-A7F1-C18F2C1BBCBF}"/>
              </a:ext>
            </a:extLst>
          </p:cNvPr>
          <p:cNvSpPr txBox="1"/>
          <p:nvPr/>
        </p:nvSpPr>
        <p:spPr>
          <a:xfrm>
            <a:off x="10668000" y="2857500"/>
            <a:ext cx="8311098" cy="2223173"/>
          </a:xfrm>
          <a:prstGeom prst="rect">
            <a:avLst/>
          </a:prstGeom>
        </p:spPr>
        <p:txBody>
          <a:bodyPr wrap="square" lIns="0" tIns="0" rIns="0" bIns="0" rtlCol="0" anchor="t">
            <a:spAutoFit/>
          </a:bodyPr>
          <a:lstStyle/>
          <a:p>
            <a:pPr algn="ctr">
              <a:lnSpc>
                <a:spcPts val="8959"/>
              </a:lnSpc>
            </a:pPr>
            <a:r>
              <a:rPr lang="en-US" sz="6399" spc="-255" dirty="0">
                <a:solidFill>
                  <a:srgbClr val="6FC27C"/>
                </a:solidFill>
                <a:latin typeface="Fraunces Light" panose="020B0604020202020204" charset="0"/>
              </a:rPr>
              <a:t>Entradas</a:t>
            </a:r>
          </a:p>
          <a:p>
            <a:pPr algn="ctr">
              <a:lnSpc>
                <a:spcPts val="8959"/>
              </a:lnSpc>
            </a:pPr>
            <a:r>
              <a:rPr lang="en-US" sz="6399" b="1" spc="-255" dirty="0">
                <a:solidFill>
                  <a:srgbClr val="6FC27C"/>
                </a:solidFill>
                <a:latin typeface="Fraunces Light" panose="020B0604020202020204" charset="0"/>
              </a:rPr>
              <a:t>2.236</a:t>
            </a:r>
          </a:p>
        </p:txBody>
      </p:sp>
      <p:sp>
        <p:nvSpPr>
          <p:cNvPr id="23" name="TextBox 9">
            <a:extLst>
              <a:ext uri="{FF2B5EF4-FFF2-40B4-BE49-F238E27FC236}">
                <a16:creationId xmlns:a16="http://schemas.microsoft.com/office/drawing/2014/main" id="{DD76D7A7-ABBE-1976-422E-0A2166D0A21D}"/>
              </a:ext>
            </a:extLst>
          </p:cNvPr>
          <p:cNvSpPr txBox="1"/>
          <p:nvPr/>
        </p:nvSpPr>
        <p:spPr>
          <a:xfrm>
            <a:off x="10813496" y="5682929"/>
            <a:ext cx="8311098" cy="2223173"/>
          </a:xfrm>
          <a:prstGeom prst="rect">
            <a:avLst/>
          </a:prstGeom>
        </p:spPr>
        <p:txBody>
          <a:bodyPr wrap="square" lIns="0" tIns="0" rIns="0" bIns="0" rtlCol="0" anchor="t">
            <a:spAutoFit/>
          </a:bodyPr>
          <a:lstStyle/>
          <a:p>
            <a:pPr algn="ctr">
              <a:lnSpc>
                <a:spcPts val="8959"/>
              </a:lnSpc>
            </a:pPr>
            <a:r>
              <a:rPr lang="en-US" sz="6399" spc="-255" dirty="0">
                <a:solidFill>
                  <a:srgbClr val="6FC27C"/>
                </a:solidFill>
                <a:latin typeface="Fraunces Light" panose="020B0604020202020204" charset="0"/>
              </a:rPr>
              <a:t>Features</a:t>
            </a:r>
          </a:p>
          <a:p>
            <a:pPr algn="ctr">
              <a:lnSpc>
                <a:spcPts val="8959"/>
              </a:lnSpc>
            </a:pPr>
            <a:r>
              <a:rPr lang="en-US" sz="6399" b="1" spc="-255" dirty="0">
                <a:solidFill>
                  <a:srgbClr val="6FC27C"/>
                </a:solidFill>
                <a:latin typeface="Fraunces Light" panose="020B0604020202020204" charset="0"/>
              </a:rPr>
              <a:t>19</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9"/>
          <p:cNvSpPr txBox="1"/>
          <p:nvPr/>
        </p:nvSpPr>
        <p:spPr>
          <a:xfrm>
            <a:off x="-220043" y="1252707"/>
            <a:ext cx="10811843" cy="2223173"/>
          </a:xfrm>
          <a:prstGeom prst="rect">
            <a:avLst/>
          </a:prstGeom>
        </p:spPr>
        <p:txBody>
          <a:bodyPr wrap="square" lIns="0" tIns="0" rIns="0" bIns="0" rtlCol="0" anchor="t">
            <a:spAutoFit/>
          </a:bodyPr>
          <a:lstStyle/>
          <a:p>
            <a:pPr algn="ctr">
              <a:lnSpc>
                <a:spcPts val="8959"/>
              </a:lnSpc>
            </a:pPr>
            <a:r>
              <a:rPr lang="en-US" sz="6399" spc="-255" dirty="0" err="1">
                <a:solidFill>
                  <a:srgbClr val="6FC27C"/>
                </a:solidFill>
                <a:latin typeface="Fraunces Bold"/>
              </a:rPr>
              <a:t>Análise</a:t>
            </a:r>
            <a:r>
              <a:rPr lang="en-US" sz="6399" spc="-255" dirty="0">
                <a:solidFill>
                  <a:srgbClr val="6FC27C"/>
                </a:solidFill>
                <a:latin typeface="Fraunces Bold"/>
              </a:rPr>
              <a:t> </a:t>
            </a:r>
            <a:r>
              <a:rPr lang="en-US" sz="6399" spc="-255" dirty="0" err="1">
                <a:solidFill>
                  <a:srgbClr val="6FC27C"/>
                </a:solidFill>
                <a:latin typeface="Fraunces Bold"/>
              </a:rPr>
              <a:t>Exploratória</a:t>
            </a:r>
            <a:r>
              <a:rPr lang="en-US" sz="6399" spc="-255" dirty="0">
                <a:solidFill>
                  <a:srgbClr val="6FC27C"/>
                </a:solidFill>
                <a:latin typeface="Fraunces Bold"/>
              </a:rPr>
              <a:t> (EDA) </a:t>
            </a:r>
            <a:r>
              <a:rPr lang="en-US" sz="6399" spc="-255" dirty="0" err="1">
                <a:solidFill>
                  <a:srgbClr val="6FC27C"/>
                </a:solidFill>
                <a:latin typeface="Fraunces Bold"/>
              </a:rPr>
              <a:t>Univariada</a:t>
            </a:r>
            <a:endParaRPr lang="en-US" sz="6399" spc="-255" dirty="0">
              <a:solidFill>
                <a:srgbClr val="6FC27C"/>
              </a:solidFill>
              <a:latin typeface="Fraunces Bold"/>
            </a:endParaRPr>
          </a:p>
        </p:txBody>
      </p:sp>
      <p:sp>
        <p:nvSpPr>
          <p:cNvPr id="10" name="TextBox 10"/>
          <p:cNvSpPr txBox="1"/>
          <p:nvPr/>
        </p:nvSpPr>
        <p:spPr>
          <a:xfrm>
            <a:off x="15160864" y="8862060"/>
            <a:ext cx="2098436" cy="396240"/>
          </a:xfrm>
          <a:prstGeom prst="rect">
            <a:avLst/>
          </a:prstGeom>
        </p:spPr>
        <p:txBody>
          <a:bodyPr lIns="0" tIns="0" rIns="0" bIns="0" rtlCol="0" anchor="t">
            <a:spAutoFit/>
          </a:bodyPr>
          <a:lstStyle/>
          <a:p>
            <a:pPr algn="r">
              <a:lnSpc>
                <a:spcPts val="3359"/>
              </a:lnSpc>
            </a:pPr>
            <a:r>
              <a:rPr lang="en-US" sz="2400" spc="-96">
                <a:solidFill>
                  <a:srgbClr val="434343"/>
                </a:solidFill>
                <a:latin typeface="Fraunces Light"/>
              </a:rPr>
              <a:t>3</a:t>
            </a:r>
          </a:p>
        </p:txBody>
      </p:sp>
      <p:sp>
        <p:nvSpPr>
          <p:cNvPr id="11" name="TextBox 11"/>
          <p:cNvSpPr txBox="1"/>
          <p:nvPr/>
        </p:nvSpPr>
        <p:spPr>
          <a:xfrm>
            <a:off x="11257114" y="1921628"/>
            <a:ext cx="6280075" cy="6978532"/>
          </a:xfrm>
          <a:prstGeom prst="rect">
            <a:avLst/>
          </a:prstGeom>
        </p:spPr>
        <p:txBody>
          <a:bodyPr lIns="0" tIns="0" rIns="0" bIns="0" rtlCol="0" anchor="t">
            <a:spAutoFit/>
          </a:bodyPr>
          <a:lstStyle/>
          <a:p>
            <a:pPr>
              <a:lnSpc>
                <a:spcPts val="3245"/>
              </a:lnSpc>
            </a:pPr>
            <a:r>
              <a:rPr lang="en-US" sz="3245" spc="-129">
                <a:solidFill>
                  <a:srgbClr val="FFFFFF"/>
                </a:solidFill>
                <a:latin typeface="Montserrat"/>
              </a:rPr>
              <a:t>Para as transações não fraudulentas, a distribuição é ampla, indicando uma variedade de scores atribuídos. Contudo, para as transações fraudulentas, embora muitas recebam scores altos - um bom indicativo de detecção correta - há uma tendência notável de algumas serem classificadas com scores mais baixos. Esse comportamento sugere que, apesar dos acertos, ainda há espaço para melhorias no modelo, principalmente na identificação precisa de todas as atividades fraudulentas.</a:t>
            </a:r>
          </a:p>
        </p:txBody>
      </p:sp>
      <p:grpSp>
        <p:nvGrpSpPr>
          <p:cNvPr id="16" name="Group 3"/>
          <p:cNvGrpSpPr/>
          <p:nvPr/>
        </p:nvGrpSpPr>
        <p:grpSpPr>
          <a:xfrm>
            <a:off x="10283485" y="0"/>
            <a:ext cx="8820327" cy="10550385"/>
            <a:chOff x="0" y="0"/>
            <a:chExt cx="2323049" cy="2778702"/>
          </a:xfrm>
          <a:solidFill>
            <a:srgbClr val="0F4D19"/>
          </a:solidFill>
        </p:grpSpPr>
        <p:sp>
          <p:nvSpPr>
            <p:cNvPr id="17" name="Freeform 4"/>
            <p:cNvSpPr/>
            <p:nvPr/>
          </p:nvSpPr>
          <p:spPr>
            <a:xfrm>
              <a:off x="0" y="0"/>
              <a:ext cx="2323049" cy="2778702"/>
            </a:xfrm>
            <a:custGeom>
              <a:avLst/>
              <a:gdLst/>
              <a:ahLst/>
              <a:cxnLst/>
              <a:rect l="l" t="t" r="r" b="b"/>
              <a:pathLst>
                <a:path w="2323049" h="2778702">
                  <a:moveTo>
                    <a:pt x="0" y="0"/>
                  </a:moveTo>
                  <a:lnTo>
                    <a:pt x="2323049" y="0"/>
                  </a:lnTo>
                  <a:lnTo>
                    <a:pt x="2323049" y="2778702"/>
                  </a:lnTo>
                  <a:lnTo>
                    <a:pt x="0" y="2778702"/>
                  </a:lnTo>
                  <a:close/>
                </a:path>
              </a:pathLst>
            </a:custGeom>
            <a:grpFill/>
          </p:spPr>
        </p:sp>
        <p:sp>
          <p:nvSpPr>
            <p:cNvPr id="18" name="TextBox 5"/>
            <p:cNvSpPr txBox="1"/>
            <p:nvPr/>
          </p:nvSpPr>
          <p:spPr>
            <a:xfrm>
              <a:off x="0" y="-57150"/>
              <a:ext cx="2323049" cy="2835852"/>
            </a:xfrm>
            <a:prstGeom prst="rect">
              <a:avLst/>
            </a:prstGeom>
            <a:grpFill/>
          </p:spPr>
          <p:txBody>
            <a:bodyPr lIns="50800" tIns="50800" rIns="50800" bIns="50800" rtlCol="0" anchor="ctr"/>
            <a:lstStyle/>
            <a:p>
              <a:pPr algn="ctr">
                <a:lnSpc>
                  <a:spcPts val="3359"/>
                </a:lnSpc>
              </a:pPr>
              <a:endParaRPr/>
            </a:p>
          </p:txBody>
        </p:sp>
      </p:grpSp>
      <p:sp>
        <p:nvSpPr>
          <p:cNvPr id="19" name="CaixaDeTexto 18">
            <a:extLst>
              <a:ext uri="{FF2B5EF4-FFF2-40B4-BE49-F238E27FC236}">
                <a16:creationId xmlns:a16="http://schemas.microsoft.com/office/drawing/2014/main" id="{E8B9FB16-C61B-65E4-714D-B70EE7482CCC}"/>
              </a:ext>
            </a:extLst>
          </p:cNvPr>
          <p:cNvSpPr txBox="1"/>
          <p:nvPr/>
        </p:nvSpPr>
        <p:spPr>
          <a:xfrm>
            <a:off x="832902" y="3240092"/>
            <a:ext cx="9280721" cy="5180008"/>
          </a:xfrm>
          <a:prstGeom prst="rect">
            <a:avLst/>
          </a:prstGeom>
          <a:noFill/>
        </p:spPr>
        <p:txBody>
          <a:bodyPr wrap="square">
            <a:spAutoFit/>
          </a:bodyPr>
          <a:lstStyle/>
          <a:p>
            <a:pPr>
              <a:lnSpc>
                <a:spcPct val="150000"/>
              </a:lnSpc>
            </a:pPr>
            <a:r>
              <a:rPr lang="pt-BR" sz="3200" spc="-255" dirty="0">
                <a:solidFill>
                  <a:srgbClr val="6FC27C"/>
                </a:solidFill>
                <a:latin typeface="Fraunces Light" panose="020B0604020202020204" charset="0"/>
              </a:rPr>
              <a:t>Utilizado tabela de frequência nas features para entender a distribuição de cada uma na base de dados.</a:t>
            </a:r>
          </a:p>
          <a:p>
            <a:pPr>
              <a:lnSpc>
                <a:spcPct val="150000"/>
              </a:lnSpc>
            </a:pPr>
            <a:r>
              <a:rPr lang="pt-BR" sz="3200" spc="-255" dirty="0">
                <a:solidFill>
                  <a:srgbClr val="6FC27C"/>
                </a:solidFill>
                <a:latin typeface="Fraunces Light" panose="020B0604020202020204" charset="0"/>
              </a:rPr>
              <a:t>Alguns pontos observados são:</a:t>
            </a:r>
          </a:p>
          <a:p>
            <a:pPr marL="457200" indent="-457200">
              <a:lnSpc>
                <a:spcPct val="150000"/>
              </a:lnSpc>
              <a:buFontTx/>
              <a:buChar char="-"/>
            </a:pPr>
            <a:r>
              <a:rPr lang="pt-BR" sz="3200" spc="-255" dirty="0">
                <a:solidFill>
                  <a:srgbClr val="6FC27C"/>
                </a:solidFill>
                <a:latin typeface="Fraunces Light" panose="020B0604020202020204" charset="0"/>
              </a:rPr>
              <a:t>Escolaridade “</a:t>
            </a:r>
            <a:r>
              <a:rPr lang="pt-BR" sz="3200" spc="-255" dirty="0" err="1">
                <a:solidFill>
                  <a:srgbClr val="6FC27C"/>
                </a:solidFill>
                <a:latin typeface="Fraunces Light" panose="020B0604020202020204" charset="0"/>
              </a:rPr>
              <a:t>Graduation</a:t>
            </a:r>
            <a:r>
              <a:rPr lang="pt-BR" sz="3200" spc="-255" dirty="0">
                <a:solidFill>
                  <a:srgbClr val="6FC27C"/>
                </a:solidFill>
                <a:latin typeface="Fraunces Light" panose="020B0604020202020204" charset="0"/>
              </a:rPr>
              <a:t>” compõe mais da metade da base;</a:t>
            </a:r>
          </a:p>
          <a:p>
            <a:pPr marL="457200" indent="-457200">
              <a:lnSpc>
                <a:spcPct val="150000"/>
              </a:lnSpc>
              <a:buFontTx/>
              <a:buChar char="-"/>
            </a:pPr>
            <a:r>
              <a:rPr lang="pt-BR" sz="3200" spc="-255" dirty="0">
                <a:solidFill>
                  <a:srgbClr val="6FC27C"/>
                </a:solidFill>
                <a:latin typeface="Fraunces Light" panose="020B0604020202020204" charset="0"/>
              </a:rPr>
              <a:t>Clientes  que não possuem filhos em casa são maioria;</a:t>
            </a:r>
          </a:p>
          <a:p>
            <a:pPr marL="457200" indent="-457200">
              <a:lnSpc>
                <a:spcPct val="150000"/>
              </a:lnSpc>
              <a:buFontTx/>
              <a:buChar char="-"/>
            </a:pPr>
            <a:r>
              <a:rPr lang="pt-BR" sz="3200" spc="-255" dirty="0">
                <a:solidFill>
                  <a:srgbClr val="6FC27C"/>
                </a:solidFill>
                <a:latin typeface="Fraunces Light" panose="020B0604020202020204" charset="0"/>
              </a:rPr>
              <a:t>Quase 80% não participam de campanhas.</a:t>
            </a:r>
            <a:endParaRPr lang="en-US" sz="3200" spc="-255" dirty="0">
              <a:solidFill>
                <a:srgbClr val="6FC27C"/>
              </a:solidFill>
              <a:latin typeface="Fraunces Light" panose="020B0604020202020204" charset="0"/>
            </a:endParaRPr>
          </a:p>
        </p:txBody>
      </p:sp>
      <p:pic>
        <p:nvPicPr>
          <p:cNvPr id="3" name="Imagem 2">
            <a:extLst>
              <a:ext uri="{FF2B5EF4-FFF2-40B4-BE49-F238E27FC236}">
                <a16:creationId xmlns:a16="http://schemas.microsoft.com/office/drawing/2014/main" id="{EF9B5A7F-85F0-5976-0F1C-9542DCDA4653}"/>
              </a:ext>
            </a:extLst>
          </p:cNvPr>
          <p:cNvPicPr>
            <a:picLocks noChangeAspect="1"/>
          </p:cNvPicPr>
          <p:nvPr/>
        </p:nvPicPr>
        <p:blipFill>
          <a:blip r:embed="rId2"/>
          <a:stretch>
            <a:fillRect/>
          </a:stretch>
        </p:blipFill>
        <p:spPr>
          <a:xfrm>
            <a:off x="12623988" y="716090"/>
            <a:ext cx="5886830" cy="2223173"/>
          </a:xfrm>
          <a:prstGeom prst="rect">
            <a:avLst/>
          </a:prstGeom>
        </p:spPr>
      </p:pic>
      <p:pic>
        <p:nvPicPr>
          <p:cNvPr id="7" name="Imagem 6">
            <a:extLst>
              <a:ext uri="{FF2B5EF4-FFF2-40B4-BE49-F238E27FC236}">
                <a16:creationId xmlns:a16="http://schemas.microsoft.com/office/drawing/2014/main" id="{0D6733EA-3FB2-5C89-1FB8-99D77BFAF827}"/>
              </a:ext>
            </a:extLst>
          </p:cNvPr>
          <p:cNvPicPr>
            <a:picLocks noChangeAspect="1"/>
          </p:cNvPicPr>
          <p:nvPr/>
        </p:nvPicPr>
        <p:blipFill>
          <a:blip r:embed="rId3"/>
          <a:stretch>
            <a:fillRect/>
          </a:stretch>
        </p:blipFill>
        <p:spPr>
          <a:xfrm>
            <a:off x="10661561" y="3980109"/>
            <a:ext cx="5532599" cy="3033023"/>
          </a:xfrm>
          <a:prstGeom prst="rect">
            <a:avLst/>
          </a:prstGeom>
        </p:spPr>
      </p:pic>
      <p:pic>
        <p:nvPicPr>
          <p:cNvPr id="12" name="Imagem 11">
            <a:extLst>
              <a:ext uri="{FF2B5EF4-FFF2-40B4-BE49-F238E27FC236}">
                <a16:creationId xmlns:a16="http://schemas.microsoft.com/office/drawing/2014/main" id="{568F8E6F-9A3F-0C59-9FD5-6C36DC4A0DD1}"/>
              </a:ext>
            </a:extLst>
          </p:cNvPr>
          <p:cNvPicPr>
            <a:picLocks noChangeAspect="1"/>
          </p:cNvPicPr>
          <p:nvPr/>
        </p:nvPicPr>
        <p:blipFill>
          <a:blip r:embed="rId4"/>
          <a:stretch>
            <a:fillRect/>
          </a:stretch>
        </p:blipFill>
        <p:spPr>
          <a:xfrm>
            <a:off x="12780081" y="7844740"/>
            <a:ext cx="5730737" cy="1150720"/>
          </a:xfrm>
          <a:prstGeom prst="rect">
            <a:avLst/>
          </a:prstGeom>
        </p:spPr>
      </p:pic>
      <p:cxnSp>
        <p:nvCxnSpPr>
          <p:cNvPr id="14" name="Conector: Curvo 13">
            <a:extLst>
              <a:ext uri="{FF2B5EF4-FFF2-40B4-BE49-F238E27FC236}">
                <a16:creationId xmlns:a16="http://schemas.microsoft.com/office/drawing/2014/main" id="{A51BFDDA-5D7D-57AE-BE9B-AD47603311C9}"/>
              </a:ext>
            </a:extLst>
          </p:cNvPr>
          <p:cNvCxnSpPr/>
          <p:nvPr/>
        </p:nvCxnSpPr>
        <p:spPr>
          <a:xfrm flipV="1">
            <a:off x="11412543" y="1470027"/>
            <a:ext cx="943127" cy="715297"/>
          </a:xfrm>
          <a:prstGeom prst="curvedConnector3">
            <a:avLst/>
          </a:prstGeom>
          <a:ln w="19050">
            <a:solidFill>
              <a:srgbClr val="6FC27C"/>
            </a:solidFill>
            <a:tailEnd type="triangle"/>
          </a:ln>
        </p:spPr>
        <p:style>
          <a:lnRef idx="1">
            <a:schemeClr val="accent1"/>
          </a:lnRef>
          <a:fillRef idx="0">
            <a:schemeClr val="accent1"/>
          </a:fillRef>
          <a:effectRef idx="0">
            <a:schemeClr val="accent1"/>
          </a:effectRef>
          <a:fontRef idx="minor">
            <a:schemeClr val="tx1"/>
          </a:fontRef>
        </p:style>
      </p:cxnSp>
      <p:sp>
        <p:nvSpPr>
          <p:cNvPr id="15" name="CaixaDeTexto 14">
            <a:extLst>
              <a:ext uri="{FF2B5EF4-FFF2-40B4-BE49-F238E27FC236}">
                <a16:creationId xmlns:a16="http://schemas.microsoft.com/office/drawing/2014/main" id="{D5232896-93CB-1776-3889-1AC1B848F752}"/>
              </a:ext>
            </a:extLst>
          </p:cNvPr>
          <p:cNvSpPr txBox="1"/>
          <p:nvPr/>
        </p:nvSpPr>
        <p:spPr>
          <a:xfrm>
            <a:off x="10381941" y="2130986"/>
            <a:ext cx="2318918" cy="748025"/>
          </a:xfrm>
          <a:prstGeom prst="rect">
            <a:avLst/>
          </a:prstGeom>
          <a:noFill/>
        </p:spPr>
        <p:txBody>
          <a:bodyPr wrap="square">
            <a:spAutoFit/>
          </a:bodyPr>
          <a:lstStyle/>
          <a:p>
            <a:pPr>
              <a:lnSpc>
                <a:spcPct val="150000"/>
              </a:lnSpc>
            </a:pPr>
            <a:r>
              <a:rPr lang="pt-BR" sz="3200" spc="-255" dirty="0">
                <a:solidFill>
                  <a:srgbClr val="6FC27C"/>
                </a:solidFill>
                <a:latin typeface="Fraunces Light" panose="020B0604020202020204" charset="0"/>
              </a:rPr>
              <a:t>Escolaridade</a:t>
            </a:r>
            <a:endParaRPr lang="en-US" sz="3200" spc="-255" dirty="0">
              <a:solidFill>
                <a:srgbClr val="6FC27C"/>
              </a:solidFill>
              <a:latin typeface="Fraunces Light" panose="020B0604020202020204" charset="0"/>
            </a:endParaRPr>
          </a:p>
        </p:txBody>
      </p:sp>
      <p:cxnSp>
        <p:nvCxnSpPr>
          <p:cNvPr id="21" name="Conector: Curvo 20">
            <a:extLst>
              <a:ext uri="{FF2B5EF4-FFF2-40B4-BE49-F238E27FC236}">
                <a16:creationId xmlns:a16="http://schemas.microsoft.com/office/drawing/2014/main" id="{9396B013-D0B7-4FB6-8A02-10B9AD0454DA}"/>
              </a:ext>
            </a:extLst>
          </p:cNvPr>
          <p:cNvCxnSpPr/>
          <p:nvPr/>
        </p:nvCxnSpPr>
        <p:spPr>
          <a:xfrm flipV="1">
            <a:off x="11489414" y="8373334"/>
            <a:ext cx="943127" cy="715297"/>
          </a:xfrm>
          <a:prstGeom prst="curvedConnector3">
            <a:avLst/>
          </a:prstGeom>
          <a:ln w="19050">
            <a:solidFill>
              <a:srgbClr val="6FC27C"/>
            </a:solidFill>
            <a:tailEnd type="triangle"/>
          </a:ln>
        </p:spPr>
        <p:style>
          <a:lnRef idx="1">
            <a:schemeClr val="accent1"/>
          </a:lnRef>
          <a:fillRef idx="0">
            <a:schemeClr val="accent1"/>
          </a:fillRef>
          <a:effectRef idx="0">
            <a:schemeClr val="accent1"/>
          </a:effectRef>
          <a:fontRef idx="minor">
            <a:schemeClr val="tx1"/>
          </a:fontRef>
        </p:style>
      </p:cxnSp>
      <p:sp>
        <p:nvSpPr>
          <p:cNvPr id="24" name="CaixaDeTexto 23">
            <a:extLst>
              <a:ext uri="{FF2B5EF4-FFF2-40B4-BE49-F238E27FC236}">
                <a16:creationId xmlns:a16="http://schemas.microsoft.com/office/drawing/2014/main" id="{B058DD81-83A7-619C-BE3B-20CD17DC3BB6}"/>
              </a:ext>
            </a:extLst>
          </p:cNvPr>
          <p:cNvSpPr txBox="1"/>
          <p:nvPr/>
        </p:nvSpPr>
        <p:spPr>
          <a:xfrm>
            <a:off x="10591799" y="9034293"/>
            <a:ext cx="3283427" cy="1077218"/>
          </a:xfrm>
          <a:prstGeom prst="rect">
            <a:avLst/>
          </a:prstGeom>
          <a:noFill/>
        </p:spPr>
        <p:txBody>
          <a:bodyPr wrap="square">
            <a:spAutoFit/>
          </a:bodyPr>
          <a:lstStyle/>
          <a:p>
            <a:r>
              <a:rPr lang="pt-BR" sz="3200" spc="-255" dirty="0">
                <a:solidFill>
                  <a:srgbClr val="6FC27C"/>
                </a:solidFill>
                <a:latin typeface="Fraunces Light" panose="020B0604020202020204" charset="0"/>
              </a:rPr>
              <a:t>Participou de Campanha?</a:t>
            </a:r>
            <a:endParaRPr lang="en-US" sz="3200" spc="-255" dirty="0">
              <a:solidFill>
                <a:srgbClr val="6FC27C"/>
              </a:solidFill>
              <a:latin typeface="Fraunces Light" panose="020B0604020202020204" charset="0"/>
            </a:endParaRPr>
          </a:p>
        </p:txBody>
      </p:sp>
      <p:cxnSp>
        <p:nvCxnSpPr>
          <p:cNvPr id="25" name="Conector: Curvo 24">
            <a:extLst>
              <a:ext uri="{FF2B5EF4-FFF2-40B4-BE49-F238E27FC236}">
                <a16:creationId xmlns:a16="http://schemas.microsoft.com/office/drawing/2014/main" id="{7CA1520E-5F8A-2E00-F6B8-9C2E07A21BC3}"/>
              </a:ext>
            </a:extLst>
          </p:cNvPr>
          <p:cNvCxnSpPr>
            <a:cxnSpLocks/>
          </p:cNvCxnSpPr>
          <p:nvPr/>
        </p:nvCxnSpPr>
        <p:spPr>
          <a:xfrm rot="10800000" flipV="1">
            <a:off x="16364022" y="5095116"/>
            <a:ext cx="1091076" cy="734981"/>
          </a:xfrm>
          <a:prstGeom prst="curvedConnector3">
            <a:avLst>
              <a:gd name="adj1" fmla="val 50000"/>
            </a:avLst>
          </a:prstGeom>
          <a:ln w="19050">
            <a:solidFill>
              <a:srgbClr val="6FC27C"/>
            </a:solidFill>
            <a:tailEnd type="triangle"/>
          </a:ln>
        </p:spPr>
        <p:style>
          <a:lnRef idx="1">
            <a:schemeClr val="accent1"/>
          </a:lnRef>
          <a:fillRef idx="0">
            <a:schemeClr val="accent1"/>
          </a:fillRef>
          <a:effectRef idx="0">
            <a:schemeClr val="accent1"/>
          </a:effectRef>
          <a:fontRef idx="minor">
            <a:schemeClr val="tx1"/>
          </a:fontRef>
        </p:style>
      </p:cxnSp>
      <p:sp>
        <p:nvSpPr>
          <p:cNvPr id="29" name="CaixaDeTexto 28">
            <a:extLst>
              <a:ext uri="{FF2B5EF4-FFF2-40B4-BE49-F238E27FC236}">
                <a16:creationId xmlns:a16="http://schemas.microsoft.com/office/drawing/2014/main" id="{D43EDD8E-CF46-172C-BECA-AE627CF4B6F3}"/>
              </a:ext>
            </a:extLst>
          </p:cNvPr>
          <p:cNvSpPr txBox="1"/>
          <p:nvPr/>
        </p:nvSpPr>
        <p:spPr>
          <a:xfrm>
            <a:off x="17404697" y="4392464"/>
            <a:ext cx="1569103" cy="1077218"/>
          </a:xfrm>
          <a:prstGeom prst="rect">
            <a:avLst/>
          </a:prstGeom>
          <a:noFill/>
        </p:spPr>
        <p:txBody>
          <a:bodyPr wrap="square">
            <a:spAutoFit/>
          </a:bodyPr>
          <a:lstStyle/>
          <a:p>
            <a:r>
              <a:rPr lang="pt-BR" sz="3200" spc="-255" dirty="0">
                <a:solidFill>
                  <a:srgbClr val="6FC27C"/>
                </a:solidFill>
                <a:latin typeface="Fraunces Light" panose="020B0604020202020204" charset="0"/>
              </a:rPr>
              <a:t>Filhos em casa</a:t>
            </a:r>
            <a:endParaRPr lang="en-US" sz="3200" spc="-255" dirty="0">
              <a:solidFill>
                <a:srgbClr val="6FC27C"/>
              </a:solidFill>
              <a:latin typeface="Fraunces Light" panose="020B0604020202020204" charset="0"/>
            </a:endParaRPr>
          </a:p>
        </p:txBody>
      </p:sp>
    </p:spTree>
    <p:extLst>
      <p:ext uri="{BB962C8B-B14F-4D97-AF65-F5344CB8AC3E}">
        <p14:creationId xmlns:p14="http://schemas.microsoft.com/office/powerpoint/2010/main" val="28663245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5"/>
          <p:cNvGrpSpPr/>
          <p:nvPr/>
        </p:nvGrpSpPr>
        <p:grpSpPr>
          <a:xfrm>
            <a:off x="-1877587" y="-2272097"/>
            <a:ext cx="22085340" cy="3245495"/>
            <a:chOff x="0" y="0"/>
            <a:chExt cx="5816715" cy="854781"/>
          </a:xfrm>
        </p:grpSpPr>
        <p:sp>
          <p:nvSpPr>
            <p:cNvPr id="6" name="Freeform 6"/>
            <p:cNvSpPr/>
            <p:nvPr/>
          </p:nvSpPr>
          <p:spPr>
            <a:xfrm>
              <a:off x="0" y="0"/>
              <a:ext cx="5816715" cy="854781"/>
            </a:xfrm>
            <a:custGeom>
              <a:avLst/>
              <a:gdLst/>
              <a:ahLst/>
              <a:cxnLst/>
              <a:rect l="l" t="t" r="r" b="b"/>
              <a:pathLst>
                <a:path w="5816715" h="854781">
                  <a:moveTo>
                    <a:pt x="0" y="0"/>
                  </a:moveTo>
                  <a:lnTo>
                    <a:pt x="5816715" y="0"/>
                  </a:lnTo>
                  <a:lnTo>
                    <a:pt x="5816715" y="854781"/>
                  </a:lnTo>
                  <a:lnTo>
                    <a:pt x="0" y="854781"/>
                  </a:lnTo>
                  <a:close/>
                </a:path>
              </a:pathLst>
            </a:custGeom>
            <a:solidFill>
              <a:srgbClr val="0F4D19"/>
            </a:solidFill>
            <a:ln>
              <a:solidFill>
                <a:srgbClr val="0F4D19"/>
              </a:solidFill>
            </a:ln>
          </p:spPr>
        </p:sp>
        <p:sp>
          <p:nvSpPr>
            <p:cNvPr id="7" name="TextBox 7"/>
            <p:cNvSpPr txBox="1"/>
            <p:nvPr/>
          </p:nvSpPr>
          <p:spPr>
            <a:xfrm>
              <a:off x="0" y="-57150"/>
              <a:ext cx="5816715" cy="911931"/>
            </a:xfrm>
            <a:prstGeom prst="rect">
              <a:avLst/>
            </a:prstGeom>
            <a:ln>
              <a:solidFill>
                <a:srgbClr val="0F4D19"/>
              </a:solidFill>
            </a:ln>
          </p:spPr>
          <p:txBody>
            <a:bodyPr lIns="50800" tIns="50800" rIns="50800" bIns="50800" rtlCol="0" anchor="ctr"/>
            <a:lstStyle/>
            <a:p>
              <a:pPr algn="ctr">
                <a:lnSpc>
                  <a:spcPts val="3359"/>
                </a:lnSpc>
              </a:pPr>
              <a:endParaRPr/>
            </a:p>
          </p:txBody>
        </p:sp>
      </p:grpSp>
      <p:sp>
        <p:nvSpPr>
          <p:cNvPr id="12" name="TextBox 9">
            <a:extLst>
              <a:ext uri="{FF2B5EF4-FFF2-40B4-BE49-F238E27FC236}">
                <a16:creationId xmlns:a16="http://schemas.microsoft.com/office/drawing/2014/main" id="{B51CBCC1-C60F-E278-351E-560405973072}"/>
              </a:ext>
            </a:extLst>
          </p:cNvPr>
          <p:cNvSpPr txBox="1"/>
          <p:nvPr/>
        </p:nvSpPr>
        <p:spPr>
          <a:xfrm>
            <a:off x="4038600" y="1485900"/>
            <a:ext cx="8311098" cy="1094740"/>
          </a:xfrm>
          <a:prstGeom prst="rect">
            <a:avLst/>
          </a:prstGeom>
        </p:spPr>
        <p:txBody>
          <a:bodyPr wrap="square" lIns="0" tIns="0" rIns="0" bIns="0" rtlCol="0" anchor="t">
            <a:spAutoFit/>
          </a:bodyPr>
          <a:lstStyle/>
          <a:p>
            <a:pPr algn="ctr">
              <a:lnSpc>
                <a:spcPts val="8959"/>
              </a:lnSpc>
            </a:pPr>
            <a:r>
              <a:rPr lang="en-US" sz="6399" spc="-255" dirty="0" err="1">
                <a:solidFill>
                  <a:srgbClr val="6FC27C"/>
                </a:solidFill>
                <a:latin typeface="Fraunces Bold"/>
              </a:rPr>
              <a:t>Variáveis</a:t>
            </a:r>
            <a:r>
              <a:rPr lang="en-US" sz="6399" spc="-255" dirty="0">
                <a:solidFill>
                  <a:srgbClr val="6FC27C"/>
                </a:solidFill>
                <a:latin typeface="Fraunces Bold"/>
              </a:rPr>
              <a:t> </a:t>
            </a:r>
            <a:r>
              <a:rPr lang="en-US" sz="6399" spc="-255" dirty="0" err="1">
                <a:solidFill>
                  <a:srgbClr val="6FC27C"/>
                </a:solidFill>
                <a:latin typeface="Fraunces Bold"/>
              </a:rPr>
              <a:t>Categóricas</a:t>
            </a:r>
            <a:endParaRPr lang="en-US" sz="6399" spc="-255" dirty="0">
              <a:solidFill>
                <a:srgbClr val="6FC27C"/>
              </a:solidFill>
              <a:latin typeface="Fraunces Bold"/>
            </a:endParaRPr>
          </a:p>
        </p:txBody>
      </p:sp>
      <p:pic>
        <p:nvPicPr>
          <p:cNvPr id="14" name="Imagem 13">
            <a:extLst>
              <a:ext uri="{FF2B5EF4-FFF2-40B4-BE49-F238E27FC236}">
                <a16:creationId xmlns:a16="http://schemas.microsoft.com/office/drawing/2014/main" id="{4D183444-9C7E-36AD-1C1E-993F6D115C98}"/>
              </a:ext>
            </a:extLst>
          </p:cNvPr>
          <p:cNvPicPr>
            <a:picLocks noChangeAspect="1"/>
          </p:cNvPicPr>
          <p:nvPr/>
        </p:nvPicPr>
        <p:blipFill>
          <a:blip r:embed="rId2"/>
          <a:stretch>
            <a:fillRect/>
          </a:stretch>
        </p:blipFill>
        <p:spPr>
          <a:xfrm>
            <a:off x="990600" y="2781300"/>
            <a:ext cx="6705600" cy="5166609"/>
          </a:xfrm>
          <a:prstGeom prst="rect">
            <a:avLst/>
          </a:prstGeom>
        </p:spPr>
      </p:pic>
      <p:cxnSp>
        <p:nvCxnSpPr>
          <p:cNvPr id="15" name="Conector: Curvo 14">
            <a:extLst>
              <a:ext uri="{FF2B5EF4-FFF2-40B4-BE49-F238E27FC236}">
                <a16:creationId xmlns:a16="http://schemas.microsoft.com/office/drawing/2014/main" id="{36DE706B-2CF8-1971-6F3E-E54F8B3B3E96}"/>
              </a:ext>
            </a:extLst>
          </p:cNvPr>
          <p:cNvCxnSpPr/>
          <p:nvPr/>
        </p:nvCxnSpPr>
        <p:spPr>
          <a:xfrm flipV="1">
            <a:off x="2784920" y="7849316"/>
            <a:ext cx="943127" cy="715297"/>
          </a:xfrm>
          <a:prstGeom prst="curvedConnector3">
            <a:avLst/>
          </a:prstGeom>
          <a:ln w="19050">
            <a:solidFill>
              <a:srgbClr val="6FC27C"/>
            </a:solidFill>
            <a:tailEnd type="triangle"/>
          </a:ln>
        </p:spPr>
        <p:style>
          <a:lnRef idx="1">
            <a:schemeClr val="accent1"/>
          </a:lnRef>
          <a:fillRef idx="0">
            <a:schemeClr val="accent1"/>
          </a:fillRef>
          <a:effectRef idx="0">
            <a:schemeClr val="accent1"/>
          </a:effectRef>
          <a:fontRef idx="minor">
            <a:schemeClr val="tx1"/>
          </a:fontRef>
        </p:style>
      </p:cxnSp>
      <p:sp>
        <p:nvSpPr>
          <p:cNvPr id="16" name="CaixaDeTexto 15">
            <a:extLst>
              <a:ext uri="{FF2B5EF4-FFF2-40B4-BE49-F238E27FC236}">
                <a16:creationId xmlns:a16="http://schemas.microsoft.com/office/drawing/2014/main" id="{94911CB9-5FBC-7682-90C9-AA7A5192AE5C}"/>
              </a:ext>
            </a:extLst>
          </p:cNvPr>
          <p:cNvSpPr txBox="1"/>
          <p:nvPr/>
        </p:nvSpPr>
        <p:spPr>
          <a:xfrm>
            <a:off x="1887306" y="8510275"/>
            <a:ext cx="2379894" cy="748025"/>
          </a:xfrm>
          <a:prstGeom prst="rect">
            <a:avLst/>
          </a:prstGeom>
          <a:noFill/>
        </p:spPr>
        <p:txBody>
          <a:bodyPr wrap="square">
            <a:spAutoFit/>
          </a:bodyPr>
          <a:lstStyle/>
          <a:p>
            <a:pPr>
              <a:lnSpc>
                <a:spcPct val="150000"/>
              </a:lnSpc>
            </a:pPr>
            <a:r>
              <a:rPr lang="pt-BR" sz="3200" spc="-255" dirty="0">
                <a:solidFill>
                  <a:srgbClr val="6FC27C"/>
                </a:solidFill>
                <a:latin typeface="Fraunces Light" panose="020B0604020202020204" charset="0"/>
              </a:rPr>
              <a:t>Escolaridade</a:t>
            </a:r>
            <a:endParaRPr lang="en-US" sz="3200" spc="-255" dirty="0">
              <a:solidFill>
                <a:srgbClr val="6FC27C"/>
              </a:solidFill>
              <a:latin typeface="Fraunces Light" panose="020B0604020202020204" charset="0"/>
            </a:endParaRPr>
          </a:p>
        </p:txBody>
      </p:sp>
      <p:pic>
        <p:nvPicPr>
          <p:cNvPr id="18" name="Imagem 17">
            <a:extLst>
              <a:ext uri="{FF2B5EF4-FFF2-40B4-BE49-F238E27FC236}">
                <a16:creationId xmlns:a16="http://schemas.microsoft.com/office/drawing/2014/main" id="{AAB8E0A4-EF6D-6335-8E27-19E9A8B77DAD}"/>
              </a:ext>
            </a:extLst>
          </p:cNvPr>
          <p:cNvPicPr>
            <a:picLocks noChangeAspect="1"/>
          </p:cNvPicPr>
          <p:nvPr/>
        </p:nvPicPr>
        <p:blipFill>
          <a:blip r:embed="rId3"/>
          <a:stretch>
            <a:fillRect/>
          </a:stretch>
        </p:blipFill>
        <p:spPr>
          <a:xfrm>
            <a:off x="8031682" y="4533900"/>
            <a:ext cx="7086600" cy="5384531"/>
          </a:xfrm>
          <a:prstGeom prst="rect">
            <a:avLst/>
          </a:prstGeom>
        </p:spPr>
      </p:pic>
      <p:cxnSp>
        <p:nvCxnSpPr>
          <p:cNvPr id="19" name="Conector: Curvo 18">
            <a:extLst>
              <a:ext uri="{FF2B5EF4-FFF2-40B4-BE49-F238E27FC236}">
                <a16:creationId xmlns:a16="http://schemas.microsoft.com/office/drawing/2014/main" id="{85971E8C-F831-26BA-3396-F9ECEEA752BF}"/>
              </a:ext>
            </a:extLst>
          </p:cNvPr>
          <p:cNvCxnSpPr>
            <a:cxnSpLocks/>
          </p:cNvCxnSpPr>
          <p:nvPr/>
        </p:nvCxnSpPr>
        <p:spPr>
          <a:xfrm rot="10800000" flipV="1">
            <a:off x="13894525" y="3629310"/>
            <a:ext cx="1091076" cy="734981"/>
          </a:xfrm>
          <a:prstGeom prst="curvedConnector3">
            <a:avLst>
              <a:gd name="adj1" fmla="val 50000"/>
            </a:avLst>
          </a:prstGeom>
          <a:ln w="19050">
            <a:solidFill>
              <a:srgbClr val="6FC27C"/>
            </a:solidFill>
            <a:tailEnd type="triangle"/>
          </a:ln>
        </p:spPr>
        <p:style>
          <a:lnRef idx="1">
            <a:schemeClr val="accent1"/>
          </a:lnRef>
          <a:fillRef idx="0">
            <a:schemeClr val="accent1"/>
          </a:fillRef>
          <a:effectRef idx="0">
            <a:schemeClr val="accent1"/>
          </a:effectRef>
          <a:fontRef idx="minor">
            <a:schemeClr val="tx1"/>
          </a:fontRef>
        </p:style>
      </p:cxnSp>
      <p:sp>
        <p:nvSpPr>
          <p:cNvPr id="20" name="CaixaDeTexto 19">
            <a:extLst>
              <a:ext uri="{FF2B5EF4-FFF2-40B4-BE49-F238E27FC236}">
                <a16:creationId xmlns:a16="http://schemas.microsoft.com/office/drawing/2014/main" id="{DFCB3E09-1988-1677-0E48-89C99B6F4E44}"/>
              </a:ext>
            </a:extLst>
          </p:cNvPr>
          <p:cNvSpPr txBox="1"/>
          <p:nvPr/>
        </p:nvSpPr>
        <p:spPr>
          <a:xfrm>
            <a:off x="14935200" y="2926658"/>
            <a:ext cx="2209800" cy="584775"/>
          </a:xfrm>
          <a:prstGeom prst="rect">
            <a:avLst/>
          </a:prstGeom>
          <a:noFill/>
        </p:spPr>
        <p:txBody>
          <a:bodyPr wrap="square">
            <a:spAutoFit/>
          </a:bodyPr>
          <a:lstStyle/>
          <a:p>
            <a:r>
              <a:rPr lang="pt-BR" sz="3200" spc="-255" dirty="0">
                <a:solidFill>
                  <a:srgbClr val="6FC27C"/>
                </a:solidFill>
                <a:latin typeface="Fraunces Light" panose="020B0604020202020204" charset="0"/>
              </a:rPr>
              <a:t>Estado Civil</a:t>
            </a:r>
            <a:endParaRPr lang="en-US" sz="3200" spc="-255" dirty="0">
              <a:solidFill>
                <a:srgbClr val="6FC27C"/>
              </a:solidFill>
              <a:latin typeface="Fraunces Light" panose="020B06040202020202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5"/>
          <p:cNvGrpSpPr/>
          <p:nvPr/>
        </p:nvGrpSpPr>
        <p:grpSpPr>
          <a:xfrm>
            <a:off x="-1877587" y="-2272097"/>
            <a:ext cx="22085340" cy="3245495"/>
            <a:chOff x="0" y="0"/>
            <a:chExt cx="5816715" cy="854781"/>
          </a:xfrm>
        </p:grpSpPr>
        <p:sp>
          <p:nvSpPr>
            <p:cNvPr id="6" name="Freeform 6"/>
            <p:cNvSpPr/>
            <p:nvPr/>
          </p:nvSpPr>
          <p:spPr>
            <a:xfrm>
              <a:off x="0" y="0"/>
              <a:ext cx="5816715" cy="854781"/>
            </a:xfrm>
            <a:custGeom>
              <a:avLst/>
              <a:gdLst/>
              <a:ahLst/>
              <a:cxnLst/>
              <a:rect l="l" t="t" r="r" b="b"/>
              <a:pathLst>
                <a:path w="5816715" h="854781">
                  <a:moveTo>
                    <a:pt x="0" y="0"/>
                  </a:moveTo>
                  <a:lnTo>
                    <a:pt x="5816715" y="0"/>
                  </a:lnTo>
                  <a:lnTo>
                    <a:pt x="5816715" y="854781"/>
                  </a:lnTo>
                  <a:lnTo>
                    <a:pt x="0" y="854781"/>
                  </a:lnTo>
                  <a:close/>
                </a:path>
              </a:pathLst>
            </a:custGeom>
            <a:solidFill>
              <a:srgbClr val="0F4D19"/>
            </a:solidFill>
            <a:ln>
              <a:solidFill>
                <a:srgbClr val="0F4D19"/>
              </a:solidFill>
            </a:ln>
          </p:spPr>
        </p:sp>
        <p:sp>
          <p:nvSpPr>
            <p:cNvPr id="7" name="TextBox 7"/>
            <p:cNvSpPr txBox="1"/>
            <p:nvPr/>
          </p:nvSpPr>
          <p:spPr>
            <a:xfrm>
              <a:off x="0" y="-57150"/>
              <a:ext cx="5816715" cy="911931"/>
            </a:xfrm>
            <a:prstGeom prst="rect">
              <a:avLst/>
            </a:prstGeom>
            <a:ln>
              <a:solidFill>
                <a:srgbClr val="0F4D19"/>
              </a:solidFill>
            </a:ln>
          </p:spPr>
          <p:txBody>
            <a:bodyPr lIns="50800" tIns="50800" rIns="50800" bIns="50800" rtlCol="0" anchor="ctr"/>
            <a:lstStyle/>
            <a:p>
              <a:pPr algn="ctr">
                <a:lnSpc>
                  <a:spcPts val="3359"/>
                </a:lnSpc>
              </a:pPr>
              <a:endParaRPr/>
            </a:p>
          </p:txBody>
        </p:sp>
      </p:grpSp>
      <p:sp>
        <p:nvSpPr>
          <p:cNvPr id="12" name="TextBox 9">
            <a:extLst>
              <a:ext uri="{FF2B5EF4-FFF2-40B4-BE49-F238E27FC236}">
                <a16:creationId xmlns:a16="http://schemas.microsoft.com/office/drawing/2014/main" id="{B51CBCC1-C60F-E278-351E-560405973072}"/>
              </a:ext>
            </a:extLst>
          </p:cNvPr>
          <p:cNvSpPr txBox="1"/>
          <p:nvPr/>
        </p:nvSpPr>
        <p:spPr>
          <a:xfrm>
            <a:off x="3077253" y="1553107"/>
            <a:ext cx="11734800" cy="1069011"/>
          </a:xfrm>
          <a:prstGeom prst="rect">
            <a:avLst/>
          </a:prstGeom>
        </p:spPr>
        <p:txBody>
          <a:bodyPr wrap="square" lIns="0" tIns="0" rIns="0" bIns="0" rtlCol="0" anchor="t">
            <a:spAutoFit/>
          </a:bodyPr>
          <a:lstStyle/>
          <a:p>
            <a:pPr algn="ctr">
              <a:lnSpc>
                <a:spcPts val="8959"/>
              </a:lnSpc>
            </a:pPr>
            <a:r>
              <a:rPr lang="en-US" sz="6399" spc="-255" dirty="0" err="1">
                <a:solidFill>
                  <a:srgbClr val="6FC27C"/>
                </a:solidFill>
                <a:latin typeface="Fraunces Bold"/>
              </a:rPr>
              <a:t>Análise</a:t>
            </a:r>
            <a:r>
              <a:rPr lang="en-US" sz="6399" spc="-255" dirty="0">
                <a:solidFill>
                  <a:srgbClr val="6FC27C"/>
                </a:solidFill>
                <a:latin typeface="Fraunces Bold"/>
              </a:rPr>
              <a:t> </a:t>
            </a:r>
            <a:r>
              <a:rPr lang="en-US" sz="6399" spc="-255" dirty="0" err="1">
                <a:solidFill>
                  <a:srgbClr val="6FC27C"/>
                </a:solidFill>
                <a:latin typeface="Fraunces Bold"/>
              </a:rPr>
              <a:t>Exploratória</a:t>
            </a:r>
            <a:r>
              <a:rPr lang="en-US" sz="6399" spc="-255" dirty="0">
                <a:solidFill>
                  <a:srgbClr val="6FC27C"/>
                </a:solidFill>
                <a:latin typeface="Fraunces Bold"/>
              </a:rPr>
              <a:t> </a:t>
            </a:r>
            <a:r>
              <a:rPr lang="en-US" sz="6399" spc="-255" dirty="0" err="1">
                <a:solidFill>
                  <a:srgbClr val="6FC27C"/>
                </a:solidFill>
                <a:latin typeface="Fraunces Bold"/>
              </a:rPr>
              <a:t>Bivariada</a:t>
            </a:r>
            <a:endParaRPr lang="en-US" sz="6399" spc="-255" dirty="0">
              <a:solidFill>
                <a:srgbClr val="6FC27C"/>
              </a:solidFill>
              <a:latin typeface="Fraunces Bold"/>
            </a:endParaRPr>
          </a:p>
        </p:txBody>
      </p:sp>
      <p:pic>
        <p:nvPicPr>
          <p:cNvPr id="3" name="Imagem 2">
            <a:extLst>
              <a:ext uri="{FF2B5EF4-FFF2-40B4-BE49-F238E27FC236}">
                <a16:creationId xmlns:a16="http://schemas.microsoft.com/office/drawing/2014/main" id="{04725F0A-2AAD-5882-5EA9-B401B20F3D10}"/>
              </a:ext>
            </a:extLst>
          </p:cNvPr>
          <p:cNvPicPr>
            <a:picLocks noChangeAspect="1"/>
          </p:cNvPicPr>
          <p:nvPr/>
        </p:nvPicPr>
        <p:blipFill>
          <a:blip r:embed="rId2"/>
          <a:stretch>
            <a:fillRect/>
          </a:stretch>
        </p:blipFill>
        <p:spPr>
          <a:xfrm>
            <a:off x="9144000" y="2857500"/>
            <a:ext cx="8763000" cy="7243998"/>
          </a:xfrm>
          <a:prstGeom prst="rect">
            <a:avLst/>
          </a:prstGeom>
        </p:spPr>
      </p:pic>
      <p:sp>
        <p:nvSpPr>
          <p:cNvPr id="4" name="CaixaDeTexto 3">
            <a:extLst>
              <a:ext uri="{FF2B5EF4-FFF2-40B4-BE49-F238E27FC236}">
                <a16:creationId xmlns:a16="http://schemas.microsoft.com/office/drawing/2014/main" id="{AEE51C1D-30B3-ABA5-AF29-0A2A6E0524B2}"/>
              </a:ext>
            </a:extLst>
          </p:cNvPr>
          <p:cNvSpPr txBox="1"/>
          <p:nvPr/>
        </p:nvSpPr>
        <p:spPr>
          <a:xfrm>
            <a:off x="457200" y="2840182"/>
            <a:ext cx="9280721" cy="5918672"/>
          </a:xfrm>
          <a:prstGeom prst="rect">
            <a:avLst/>
          </a:prstGeom>
          <a:noFill/>
        </p:spPr>
        <p:txBody>
          <a:bodyPr wrap="square">
            <a:spAutoFit/>
          </a:bodyPr>
          <a:lstStyle/>
          <a:p>
            <a:pPr>
              <a:lnSpc>
                <a:spcPct val="150000"/>
              </a:lnSpc>
            </a:pPr>
            <a:r>
              <a:rPr lang="pt-BR" sz="3200" spc="-255" dirty="0">
                <a:solidFill>
                  <a:srgbClr val="6FC27C"/>
                </a:solidFill>
                <a:latin typeface="Fraunces Light" panose="020B0604020202020204" charset="0"/>
              </a:rPr>
              <a:t>Foi feita uma Matriz de Correlação entre as variáveis quantitativas e os principais pontos notados são:</a:t>
            </a:r>
          </a:p>
          <a:p>
            <a:pPr>
              <a:lnSpc>
                <a:spcPct val="150000"/>
              </a:lnSpc>
            </a:pPr>
            <a:r>
              <a:rPr lang="pt-BR" sz="3200" spc="-255" dirty="0">
                <a:solidFill>
                  <a:srgbClr val="6FC27C"/>
                </a:solidFill>
                <a:latin typeface="Fraunces Light" panose="020B0604020202020204" charset="0"/>
              </a:rPr>
              <a:t>- A variável "Income" possui uma alta correlação com "</a:t>
            </a:r>
            <a:r>
              <a:rPr lang="pt-BR" sz="3200" spc="-255" dirty="0" err="1">
                <a:solidFill>
                  <a:srgbClr val="6FC27C"/>
                </a:solidFill>
                <a:latin typeface="Fraunces Light" panose="020B0604020202020204" charset="0"/>
              </a:rPr>
              <a:t>NumWebVisitsMonth</a:t>
            </a:r>
            <a:r>
              <a:rPr lang="pt-BR" sz="3200" spc="-255" dirty="0">
                <a:solidFill>
                  <a:srgbClr val="6FC27C"/>
                </a:solidFill>
                <a:latin typeface="Fraunces Light" panose="020B0604020202020204" charset="0"/>
              </a:rPr>
              <a:t>", ou seja, quanto maior a renda, menor é a quantidade de visitas no site.</a:t>
            </a:r>
          </a:p>
          <a:p>
            <a:pPr>
              <a:lnSpc>
                <a:spcPct val="150000"/>
              </a:lnSpc>
            </a:pPr>
            <a:r>
              <a:rPr lang="pt-BR" sz="3200" spc="-255" dirty="0">
                <a:solidFill>
                  <a:srgbClr val="6FC27C"/>
                </a:solidFill>
                <a:latin typeface="Fraunces Light" panose="020B0604020202020204" charset="0"/>
              </a:rPr>
              <a:t>- A variável "</a:t>
            </a:r>
            <a:r>
              <a:rPr lang="pt-BR" sz="3200" spc="-255" dirty="0" err="1">
                <a:solidFill>
                  <a:srgbClr val="6FC27C"/>
                </a:solidFill>
                <a:latin typeface="Fraunces Light" panose="020B0604020202020204" charset="0"/>
              </a:rPr>
              <a:t>MntMeatProduct</a:t>
            </a:r>
            <a:r>
              <a:rPr lang="pt-BR" sz="3200" spc="-255" dirty="0">
                <a:solidFill>
                  <a:srgbClr val="6FC27C"/>
                </a:solidFill>
                <a:latin typeface="Fraunces Light" panose="020B0604020202020204" charset="0"/>
              </a:rPr>
              <a:t>" tem uma alta relação positiva com as variáveis "Income" e "</a:t>
            </a:r>
            <a:r>
              <a:rPr lang="pt-BR" sz="3200" spc="-255" dirty="0" err="1">
                <a:solidFill>
                  <a:srgbClr val="6FC27C"/>
                </a:solidFill>
                <a:latin typeface="Fraunces Light" panose="020B0604020202020204" charset="0"/>
              </a:rPr>
              <a:t>NumCatalogPurchases</a:t>
            </a:r>
            <a:r>
              <a:rPr lang="pt-BR" sz="3200" spc="-255" dirty="0">
                <a:solidFill>
                  <a:srgbClr val="6FC27C"/>
                </a:solidFill>
                <a:latin typeface="Fraunces Light" panose="020B0604020202020204" charset="0"/>
              </a:rPr>
              <a:t>".</a:t>
            </a:r>
            <a:endParaRPr lang="en-US" sz="3200" spc="-255" dirty="0">
              <a:solidFill>
                <a:srgbClr val="6FC27C"/>
              </a:solidFill>
              <a:latin typeface="Fraunces Light" panose="020B0604020202020204" charset="0"/>
            </a:endParaRPr>
          </a:p>
        </p:txBody>
      </p:sp>
      <p:sp>
        <p:nvSpPr>
          <p:cNvPr id="8" name="CaixaDeTexto 7">
            <a:extLst>
              <a:ext uri="{FF2B5EF4-FFF2-40B4-BE49-F238E27FC236}">
                <a16:creationId xmlns:a16="http://schemas.microsoft.com/office/drawing/2014/main" id="{7E620407-CC4B-273F-FA6D-8D0F761956D7}"/>
              </a:ext>
            </a:extLst>
          </p:cNvPr>
          <p:cNvSpPr txBox="1"/>
          <p:nvPr/>
        </p:nvSpPr>
        <p:spPr>
          <a:xfrm>
            <a:off x="457200" y="9182100"/>
            <a:ext cx="9966521" cy="748025"/>
          </a:xfrm>
          <a:prstGeom prst="rect">
            <a:avLst/>
          </a:prstGeom>
          <a:noFill/>
        </p:spPr>
        <p:txBody>
          <a:bodyPr wrap="square">
            <a:spAutoFit/>
          </a:bodyPr>
          <a:lstStyle/>
          <a:p>
            <a:pPr>
              <a:lnSpc>
                <a:spcPct val="150000"/>
              </a:lnSpc>
            </a:pPr>
            <a:r>
              <a:rPr lang="pt-BR" sz="3200" b="1" u="sng" spc="-255" dirty="0">
                <a:solidFill>
                  <a:srgbClr val="6FC27C"/>
                </a:solidFill>
                <a:latin typeface="Fraunces Light" panose="020B0604020202020204" charset="0"/>
              </a:rPr>
              <a:t>Sempre bom pontuar que correlação não indica causalidade</a:t>
            </a:r>
            <a:endParaRPr lang="en-US" sz="3200" b="1" u="sng" spc="-255" dirty="0">
              <a:solidFill>
                <a:srgbClr val="6FC27C"/>
              </a:solidFill>
              <a:latin typeface="Fraunces Light" panose="020B0604020202020204" charset="0"/>
            </a:endParaRPr>
          </a:p>
        </p:txBody>
      </p:sp>
    </p:spTree>
    <p:extLst>
      <p:ext uri="{BB962C8B-B14F-4D97-AF65-F5344CB8AC3E}">
        <p14:creationId xmlns:p14="http://schemas.microsoft.com/office/powerpoint/2010/main" val="3304238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5"/>
          <p:cNvGrpSpPr/>
          <p:nvPr/>
        </p:nvGrpSpPr>
        <p:grpSpPr>
          <a:xfrm>
            <a:off x="-1877587" y="-2272097"/>
            <a:ext cx="22085340" cy="3245495"/>
            <a:chOff x="0" y="0"/>
            <a:chExt cx="5816715" cy="854781"/>
          </a:xfrm>
        </p:grpSpPr>
        <p:sp>
          <p:nvSpPr>
            <p:cNvPr id="6" name="Freeform 6"/>
            <p:cNvSpPr/>
            <p:nvPr/>
          </p:nvSpPr>
          <p:spPr>
            <a:xfrm>
              <a:off x="0" y="0"/>
              <a:ext cx="5816715" cy="854781"/>
            </a:xfrm>
            <a:custGeom>
              <a:avLst/>
              <a:gdLst/>
              <a:ahLst/>
              <a:cxnLst/>
              <a:rect l="l" t="t" r="r" b="b"/>
              <a:pathLst>
                <a:path w="5816715" h="854781">
                  <a:moveTo>
                    <a:pt x="0" y="0"/>
                  </a:moveTo>
                  <a:lnTo>
                    <a:pt x="5816715" y="0"/>
                  </a:lnTo>
                  <a:lnTo>
                    <a:pt x="5816715" y="854781"/>
                  </a:lnTo>
                  <a:lnTo>
                    <a:pt x="0" y="854781"/>
                  </a:lnTo>
                  <a:close/>
                </a:path>
              </a:pathLst>
            </a:custGeom>
            <a:solidFill>
              <a:srgbClr val="0F4D19"/>
            </a:solidFill>
            <a:ln>
              <a:solidFill>
                <a:srgbClr val="0F4D19"/>
              </a:solidFill>
            </a:ln>
          </p:spPr>
        </p:sp>
        <p:sp>
          <p:nvSpPr>
            <p:cNvPr id="7" name="TextBox 7"/>
            <p:cNvSpPr txBox="1"/>
            <p:nvPr/>
          </p:nvSpPr>
          <p:spPr>
            <a:xfrm>
              <a:off x="0" y="-57150"/>
              <a:ext cx="5816715" cy="911931"/>
            </a:xfrm>
            <a:prstGeom prst="rect">
              <a:avLst/>
            </a:prstGeom>
            <a:ln>
              <a:solidFill>
                <a:srgbClr val="0F4D19"/>
              </a:solidFill>
            </a:ln>
          </p:spPr>
          <p:txBody>
            <a:bodyPr lIns="50800" tIns="50800" rIns="50800" bIns="50800" rtlCol="0" anchor="ctr"/>
            <a:lstStyle/>
            <a:p>
              <a:pPr algn="ctr">
                <a:lnSpc>
                  <a:spcPts val="3359"/>
                </a:lnSpc>
              </a:pPr>
              <a:endParaRPr/>
            </a:p>
          </p:txBody>
        </p:sp>
      </p:grpSp>
      <p:sp>
        <p:nvSpPr>
          <p:cNvPr id="12" name="TextBox 9">
            <a:extLst>
              <a:ext uri="{FF2B5EF4-FFF2-40B4-BE49-F238E27FC236}">
                <a16:creationId xmlns:a16="http://schemas.microsoft.com/office/drawing/2014/main" id="{B51CBCC1-C60F-E278-351E-560405973072}"/>
              </a:ext>
            </a:extLst>
          </p:cNvPr>
          <p:cNvSpPr txBox="1"/>
          <p:nvPr/>
        </p:nvSpPr>
        <p:spPr>
          <a:xfrm>
            <a:off x="3077253" y="1553107"/>
            <a:ext cx="11734800" cy="1069011"/>
          </a:xfrm>
          <a:prstGeom prst="rect">
            <a:avLst/>
          </a:prstGeom>
        </p:spPr>
        <p:txBody>
          <a:bodyPr wrap="square" lIns="0" tIns="0" rIns="0" bIns="0" rtlCol="0" anchor="t">
            <a:spAutoFit/>
          </a:bodyPr>
          <a:lstStyle/>
          <a:p>
            <a:pPr algn="ctr">
              <a:lnSpc>
                <a:spcPts val="8959"/>
              </a:lnSpc>
            </a:pPr>
            <a:r>
              <a:rPr lang="en-US" sz="6399" spc="-255" dirty="0" err="1">
                <a:solidFill>
                  <a:srgbClr val="6FC27C"/>
                </a:solidFill>
                <a:latin typeface="Fraunces Bold"/>
              </a:rPr>
              <a:t>Análise</a:t>
            </a:r>
            <a:r>
              <a:rPr lang="en-US" sz="6399" spc="-255" dirty="0">
                <a:solidFill>
                  <a:srgbClr val="6FC27C"/>
                </a:solidFill>
                <a:latin typeface="Fraunces Bold"/>
              </a:rPr>
              <a:t> </a:t>
            </a:r>
            <a:r>
              <a:rPr lang="en-US" sz="6399" spc="-255" dirty="0" err="1">
                <a:solidFill>
                  <a:srgbClr val="6FC27C"/>
                </a:solidFill>
                <a:latin typeface="Fraunces Bold"/>
              </a:rPr>
              <a:t>Exploratória</a:t>
            </a:r>
            <a:r>
              <a:rPr lang="en-US" sz="6399" spc="-255" dirty="0">
                <a:solidFill>
                  <a:srgbClr val="6FC27C"/>
                </a:solidFill>
                <a:latin typeface="Fraunces Bold"/>
              </a:rPr>
              <a:t> </a:t>
            </a:r>
            <a:r>
              <a:rPr lang="en-US" sz="6399" spc="-255" dirty="0" err="1">
                <a:solidFill>
                  <a:srgbClr val="6FC27C"/>
                </a:solidFill>
                <a:latin typeface="Fraunces Bold"/>
              </a:rPr>
              <a:t>Bivariada</a:t>
            </a:r>
            <a:endParaRPr lang="en-US" sz="6399" spc="-255" dirty="0">
              <a:solidFill>
                <a:srgbClr val="6FC27C"/>
              </a:solidFill>
              <a:latin typeface="Fraunces Bold"/>
            </a:endParaRPr>
          </a:p>
        </p:txBody>
      </p:sp>
      <p:sp>
        <p:nvSpPr>
          <p:cNvPr id="4" name="CaixaDeTexto 3">
            <a:extLst>
              <a:ext uri="{FF2B5EF4-FFF2-40B4-BE49-F238E27FC236}">
                <a16:creationId xmlns:a16="http://schemas.microsoft.com/office/drawing/2014/main" id="{AEE51C1D-30B3-ABA5-AF29-0A2A6E0524B2}"/>
              </a:ext>
            </a:extLst>
          </p:cNvPr>
          <p:cNvSpPr txBox="1"/>
          <p:nvPr/>
        </p:nvSpPr>
        <p:spPr>
          <a:xfrm>
            <a:off x="450273" y="2991484"/>
            <a:ext cx="9280721" cy="3702680"/>
          </a:xfrm>
          <a:prstGeom prst="rect">
            <a:avLst/>
          </a:prstGeom>
          <a:noFill/>
        </p:spPr>
        <p:txBody>
          <a:bodyPr wrap="square">
            <a:spAutoFit/>
          </a:bodyPr>
          <a:lstStyle/>
          <a:p>
            <a:pPr>
              <a:lnSpc>
                <a:spcPct val="150000"/>
              </a:lnSpc>
            </a:pPr>
            <a:r>
              <a:rPr lang="pt-BR" sz="3200" spc="-255" dirty="0">
                <a:solidFill>
                  <a:srgbClr val="6FC27C"/>
                </a:solidFill>
                <a:latin typeface="Fraunces Light" panose="020B0604020202020204" charset="0"/>
              </a:rPr>
              <a:t>Foram calculados os valores de </a:t>
            </a:r>
            <a:r>
              <a:rPr lang="pt-BR" sz="3200" spc="-255" dirty="0" err="1">
                <a:solidFill>
                  <a:srgbClr val="6FC27C"/>
                </a:solidFill>
                <a:latin typeface="Fraunces Light" panose="020B0604020202020204" charset="0"/>
              </a:rPr>
              <a:t>Information</a:t>
            </a:r>
            <a:r>
              <a:rPr lang="pt-BR" sz="3200" spc="-255" dirty="0">
                <a:solidFill>
                  <a:srgbClr val="6FC27C"/>
                </a:solidFill>
                <a:latin typeface="Fraunces Light" panose="020B0604020202020204" charset="0"/>
              </a:rPr>
              <a:t> </a:t>
            </a:r>
            <a:r>
              <a:rPr lang="pt-BR" sz="3200" spc="-255" dirty="0" err="1">
                <a:solidFill>
                  <a:srgbClr val="6FC27C"/>
                </a:solidFill>
                <a:latin typeface="Fraunces Light" panose="020B0604020202020204" charset="0"/>
              </a:rPr>
              <a:t>Value</a:t>
            </a:r>
            <a:r>
              <a:rPr lang="pt-BR" sz="3200" spc="-255" dirty="0">
                <a:solidFill>
                  <a:srgbClr val="6FC27C"/>
                </a:solidFill>
                <a:latin typeface="Fraunces Light" panose="020B0604020202020204" charset="0"/>
              </a:rPr>
              <a:t> (IV) para todas as variáveis com base na variável binária “</a:t>
            </a:r>
            <a:r>
              <a:rPr lang="pt-BR" sz="3200" spc="-255" dirty="0" err="1">
                <a:solidFill>
                  <a:srgbClr val="6FC27C"/>
                </a:solidFill>
                <a:latin typeface="Fraunces Light" panose="020B0604020202020204" charset="0"/>
              </a:rPr>
              <a:t>HasAcceptedCmp</a:t>
            </a:r>
            <a:r>
              <a:rPr lang="pt-BR" sz="3200" spc="-255" dirty="0">
                <a:solidFill>
                  <a:srgbClr val="6FC27C"/>
                </a:solidFill>
                <a:latin typeface="Fraunces Light" panose="020B0604020202020204" charset="0"/>
              </a:rPr>
              <a:t>”.</a:t>
            </a:r>
          </a:p>
          <a:p>
            <a:pPr>
              <a:lnSpc>
                <a:spcPct val="150000"/>
              </a:lnSpc>
            </a:pPr>
            <a:r>
              <a:rPr lang="pt-BR" sz="3200" spc="-255" dirty="0">
                <a:solidFill>
                  <a:srgbClr val="6FC27C"/>
                </a:solidFill>
                <a:latin typeface="Fraunces Light" panose="020B0604020202020204" charset="0"/>
              </a:rPr>
              <a:t>Isso permite analisar o “poder de separação” que as variáveis possuem sobre a variável binária.</a:t>
            </a:r>
            <a:endParaRPr lang="en-US" sz="3200" spc="-255" dirty="0">
              <a:solidFill>
                <a:srgbClr val="6FC27C"/>
              </a:solidFill>
              <a:latin typeface="Fraunces Light" panose="020B0604020202020204" charset="0"/>
            </a:endParaRPr>
          </a:p>
        </p:txBody>
      </p:sp>
      <p:pic>
        <p:nvPicPr>
          <p:cNvPr id="9" name="Imagem 8">
            <a:extLst>
              <a:ext uri="{FF2B5EF4-FFF2-40B4-BE49-F238E27FC236}">
                <a16:creationId xmlns:a16="http://schemas.microsoft.com/office/drawing/2014/main" id="{B7A380F6-5980-27CB-9118-0384C767D847}"/>
              </a:ext>
            </a:extLst>
          </p:cNvPr>
          <p:cNvPicPr>
            <a:picLocks noChangeAspect="1"/>
          </p:cNvPicPr>
          <p:nvPr/>
        </p:nvPicPr>
        <p:blipFill>
          <a:blip r:embed="rId2"/>
          <a:stretch>
            <a:fillRect/>
          </a:stretch>
        </p:blipFill>
        <p:spPr>
          <a:xfrm>
            <a:off x="9730994" y="3201827"/>
            <a:ext cx="7216765" cy="2156647"/>
          </a:xfrm>
          <a:prstGeom prst="rect">
            <a:avLst/>
          </a:prstGeom>
        </p:spPr>
      </p:pic>
      <p:pic>
        <p:nvPicPr>
          <p:cNvPr id="11" name="Imagem 10">
            <a:extLst>
              <a:ext uri="{FF2B5EF4-FFF2-40B4-BE49-F238E27FC236}">
                <a16:creationId xmlns:a16="http://schemas.microsoft.com/office/drawing/2014/main" id="{6444BC15-AC15-F4BD-720F-B09994985E30}"/>
              </a:ext>
            </a:extLst>
          </p:cNvPr>
          <p:cNvPicPr>
            <a:picLocks noChangeAspect="1"/>
          </p:cNvPicPr>
          <p:nvPr/>
        </p:nvPicPr>
        <p:blipFill>
          <a:blip r:embed="rId3"/>
          <a:stretch>
            <a:fillRect/>
          </a:stretch>
        </p:blipFill>
        <p:spPr>
          <a:xfrm>
            <a:off x="9982200" y="5938183"/>
            <a:ext cx="7376799" cy="3147333"/>
          </a:xfrm>
          <a:prstGeom prst="rect">
            <a:avLst/>
          </a:prstGeom>
        </p:spPr>
      </p:pic>
    </p:spTree>
    <p:extLst>
      <p:ext uri="{BB962C8B-B14F-4D97-AF65-F5344CB8AC3E}">
        <p14:creationId xmlns:p14="http://schemas.microsoft.com/office/powerpoint/2010/main" val="5657832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5"/>
          <p:cNvGrpSpPr/>
          <p:nvPr/>
        </p:nvGrpSpPr>
        <p:grpSpPr>
          <a:xfrm>
            <a:off x="-1877587" y="-2272097"/>
            <a:ext cx="22085340" cy="3245495"/>
            <a:chOff x="0" y="0"/>
            <a:chExt cx="5816715" cy="854781"/>
          </a:xfrm>
        </p:grpSpPr>
        <p:sp>
          <p:nvSpPr>
            <p:cNvPr id="6" name="Freeform 6"/>
            <p:cNvSpPr/>
            <p:nvPr/>
          </p:nvSpPr>
          <p:spPr>
            <a:xfrm>
              <a:off x="0" y="0"/>
              <a:ext cx="5816715" cy="854781"/>
            </a:xfrm>
            <a:custGeom>
              <a:avLst/>
              <a:gdLst/>
              <a:ahLst/>
              <a:cxnLst/>
              <a:rect l="l" t="t" r="r" b="b"/>
              <a:pathLst>
                <a:path w="5816715" h="854781">
                  <a:moveTo>
                    <a:pt x="0" y="0"/>
                  </a:moveTo>
                  <a:lnTo>
                    <a:pt x="5816715" y="0"/>
                  </a:lnTo>
                  <a:lnTo>
                    <a:pt x="5816715" y="854781"/>
                  </a:lnTo>
                  <a:lnTo>
                    <a:pt x="0" y="854781"/>
                  </a:lnTo>
                  <a:close/>
                </a:path>
              </a:pathLst>
            </a:custGeom>
            <a:solidFill>
              <a:srgbClr val="0F4D19"/>
            </a:solidFill>
            <a:ln>
              <a:solidFill>
                <a:srgbClr val="0F4D19"/>
              </a:solidFill>
            </a:ln>
          </p:spPr>
        </p:sp>
        <p:sp>
          <p:nvSpPr>
            <p:cNvPr id="7" name="TextBox 7"/>
            <p:cNvSpPr txBox="1"/>
            <p:nvPr/>
          </p:nvSpPr>
          <p:spPr>
            <a:xfrm>
              <a:off x="0" y="-57150"/>
              <a:ext cx="5816715" cy="911931"/>
            </a:xfrm>
            <a:prstGeom prst="rect">
              <a:avLst/>
            </a:prstGeom>
            <a:ln>
              <a:solidFill>
                <a:srgbClr val="0F4D19"/>
              </a:solidFill>
            </a:ln>
          </p:spPr>
          <p:txBody>
            <a:bodyPr lIns="50800" tIns="50800" rIns="50800" bIns="50800" rtlCol="0" anchor="ctr"/>
            <a:lstStyle/>
            <a:p>
              <a:pPr algn="ctr">
                <a:lnSpc>
                  <a:spcPts val="3359"/>
                </a:lnSpc>
              </a:pPr>
              <a:endParaRPr/>
            </a:p>
          </p:txBody>
        </p:sp>
      </p:grpSp>
      <p:sp>
        <p:nvSpPr>
          <p:cNvPr id="12" name="TextBox 9">
            <a:extLst>
              <a:ext uri="{FF2B5EF4-FFF2-40B4-BE49-F238E27FC236}">
                <a16:creationId xmlns:a16="http://schemas.microsoft.com/office/drawing/2014/main" id="{B51CBCC1-C60F-E278-351E-560405973072}"/>
              </a:ext>
            </a:extLst>
          </p:cNvPr>
          <p:cNvSpPr txBox="1"/>
          <p:nvPr/>
        </p:nvSpPr>
        <p:spPr>
          <a:xfrm>
            <a:off x="3077253" y="1553107"/>
            <a:ext cx="11734800" cy="1069011"/>
          </a:xfrm>
          <a:prstGeom prst="rect">
            <a:avLst/>
          </a:prstGeom>
        </p:spPr>
        <p:txBody>
          <a:bodyPr wrap="square" lIns="0" tIns="0" rIns="0" bIns="0" rtlCol="0" anchor="t">
            <a:spAutoFit/>
          </a:bodyPr>
          <a:lstStyle/>
          <a:p>
            <a:pPr algn="ctr">
              <a:lnSpc>
                <a:spcPts val="8959"/>
              </a:lnSpc>
            </a:pPr>
            <a:r>
              <a:rPr lang="en-US" sz="6399" spc="-255" dirty="0" err="1">
                <a:solidFill>
                  <a:srgbClr val="6FC27C"/>
                </a:solidFill>
                <a:latin typeface="Fraunces Bold"/>
              </a:rPr>
              <a:t>Análise</a:t>
            </a:r>
            <a:r>
              <a:rPr lang="en-US" sz="6399" spc="-255" dirty="0">
                <a:solidFill>
                  <a:srgbClr val="6FC27C"/>
                </a:solidFill>
                <a:latin typeface="Fraunces Bold"/>
              </a:rPr>
              <a:t> </a:t>
            </a:r>
            <a:r>
              <a:rPr lang="en-US" sz="6399" spc="-255" dirty="0" err="1">
                <a:solidFill>
                  <a:srgbClr val="6FC27C"/>
                </a:solidFill>
                <a:latin typeface="Fraunces Bold"/>
              </a:rPr>
              <a:t>Exploratória</a:t>
            </a:r>
            <a:r>
              <a:rPr lang="en-US" sz="6399" spc="-255" dirty="0">
                <a:solidFill>
                  <a:srgbClr val="6FC27C"/>
                </a:solidFill>
                <a:latin typeface="Fraunces Bold"/>
              </a:rPr>
              <a:t> </a:t>
            </a:r>
            <a:r>
              <a:rPr lang="en-US" sz="6399" spc="-255" dirty="0" err="1">
                <a:solidFill>
                  <a:srgbClr val="6FC27C"/>
                </a:solidFill>
                <a:latin typeface="Fraunces Bold"/>
              </a:rPr>
              <a:t>Bivariada</a:t>
            </a:r>
            <a:endParaRPr lang="en-US" sz="6399" spc="-255" dirty="0">
              <a:solidFill>
                <a:srgbClr val="6FC27C"/>
              </a:solidFill>
              <a:latin typeface="Fraunces Bold"/>
            </a:endParaRPr>
          </a:p>
        </p:txBody>
      </p:sp>
      <p:sp>
        <p:nvSpPr>
          <p:cNvPr id="4" name="CaixaDeTexto 3">
            <a:extLst>
              <a:ext uri="{FF2B5EF4-FFF2-40B4-BE49-F238E27FC236}">
                <a16:creationId xmlns:a16="http://schemas.microsoft.com/office/drawing/2014/main" id="{AEE51C1D-30B3-ABA5-AF29-0A2A6E0524B2}"/>
              </a:ext>
            </a:extLst>
          </p:cNvPr>
          <p:cNvSpPr txBox="1"/>
          <p:nvPr/>
        </p:nvSpPr>
        <p:spPr>
          <a:xfrm>
            <a:off x="450273" y="2781300"/>
            <a:ext cx="11734800" cy="7395999"/>
          </a:xfrm>
          <a:prstGeom prst="rect">
            <a:avLst/>
          </a:prstGeom>
          <a:noFill/>
        </p:spPr>
        <p:txBody>
          <a:bodyPr wrap="square">
            <a:spAutoFit/>
          </a:bodyPr>
          <a:lstStyle/>
          <a:p>
            <a:pPr>
              <a:lnSpc>
                <a:spcPct val="150000"/>
              </a:lnSpc>
            </a:pPr>
            <a:r>
              <a:rPr lang="pt-BR" sz="3200" spc="-255" dirty="0">
                <a:solidFill>
                  <a:srgbClr val="6FC27C"/>
                </a:solidFill>
                <a:latin typeface="Fraunces Light" panose="020B0604020202020204" charset="0"/>
              </a:rPr>
              <a:t>Após esse cálculo, elas foram </a:t>
            </a:r>
            <a:r>
              <a:rPr lang="pt-BR" sz="3200" b="1" spc="-255" dirty="0">
                <a:solidFill>
                  <a:srgbClr val="6FC27C"/>
                </a:solidFill>
                <a:latin typeface="Fraunces Light" panose="020B0604020202020204" charset="0"/>
              </a:rPr>
              <a:t>ordenadas e classificadas </a:t>
            </a:r>
            <a:r>
              <a:rPr lang="pt-BR" sz="3200" spc="-255" dirty="0">
                <a:solidFill>
                  <a:srgbClr val="6FC27C"/>
                </a:solidFill>
                <a:latin typeface="Fraunces Light" panose="020B0604020202020204" charset="0"/>
              </a:rPr>
              <a:t>com base no poder de separação. Foi possível analisar as principais fontes de adeptos às campanhas realizadas e alguns pontos observados são:</a:t>
            </a:r>
          </a:p>
          <a:p>
            <a:pPr>
              <a:lnSpc>
                <a:spcPct val="150000"/>
              </a:lnSpc>
            </a:pPr>
            <a:r>
              <a:rPr lang="pt-BR" sz="3200" spc="-255" dirty="0">
                <a:solidFill>
                  <a:srgbClr val="6FC27C"/>
                </a:solidFill>
                <a:latin typeface="Fraunces Light" panose="020B0604020202020204" charset="0"/>
              </a:rPr>
              <a:t>- Para a variável </a:t>
            </a:r>
            <a:r>
              <a:rPr lang="pt-BR" sz="3200" spc="-255" dirty="0" err="1">
                <a:solidFill>
                  <a:srgbClr val="6FC27C"/>
                </a:solidFill>
                <a:latin typeface="Fraunces Light" panose="020B0604020202020204" charset="0"/>
              </a:rPr>
              <a:t>MntWine</a:t>
            </a:r>
            <a:r>
              <a:rPr lang="pt-BR" sz="3200" spc="-255" dirty="0">
                <a:solidFill>
                  <a:srgbClr val="6FC27C"/>
                </a:solidFill>
                <a:latin typeface="Fraunces Light" panose="020B0604020202020204" charset="0"/>
              </a:rPr>
              <a:t>, quem gastou a partir de 822,5 nos últimos 2 meses possui uma taxa de aceitação quase 3x maior do que a geral para esse produto, 68,75% contra 20,66%. Os clientes que gastaram entre 419 e 822,55 também possuem uma taxa de aceitação às campanhas bem maior que a geral;</a:t>
            </a:r>
          </a:p>
          <a:p>
            <a:pPr>
              <a:lnSpc>
                <a:spcPct val="150000"/>
              </a:lnSpc>
            </a:pPr>
            <a:r>
              <a:rPr lang="pt-BR" sz="3200" spc="-255" dirty="0">
                <a:solidFill>
                  <a:srgbClr val="6FC27C"/>
                </a:solidFill>
                <a:latin typeface="Fraunces Light" panose="020B0604020202020204" charset="0"/>
              </a:rPr>
              <a:t>- Clientes que possuem uma renda anual maior do que 71.613 também mostram ser mais adeptos de campanhas.</a:t>
            </a:r>
            <a:endParaRPr lang="en-US" sz="3200" spc="-255" dirty="0">
              <a:solidFill>
                <a:srgbClr val="6FC27C"/>
              </a:solidFill>
              <a:latin typeface="Fraunces Light" panose="020B0604020202020204" charset="0"/>
            </a:endParaRPr>
          </a:p>
        </p:txBody>
      </p:sp>
      <p:pic>
        <p:nvPicPr>
          <p:cNvPr id="3" name="Imagem 2">
            <a:extLst>
              <a:ext uri="{FF2B5EF4-FFF2-40B4-BE49-F238E27FC236}">
                <a16:creationId xmlns:a16="http://schemas.microsoft.com/office/drawing/2014/main" id="{437B9CE2-FDF4-B27E-0302-CC487C1EADD7}"/>
              </a:ext>
            </a:extLst>
          </p:cNvPr>
          <p:cNvPicPr>
            <a:picLocks noChangeAspect="1"/>
          </p:cNvPicPr>
          <p:nvPr/>
        </p:nvPicPr>
        <p:blipFill>
          <a:blip r:embed="rId2"/>
          <a:stretch>
            <a:fillRect/>
          </a:stretch>
        </p:blipFill>
        <p:spPr>
          <a:xfrm>
            <a:off x="12411753" y="2653291"/>
            <a:ext cx="4800600" cy="6590109"/>
          </a:xfrm>
          <a:prstGeom prst="rect">
            <a:avLst/>
          </a:prstGeom>
        </p:spPr>
      </p:pic>
    </p:spTree>
    <p:extLst>
      <p:ext uri="{BB962C8B-B14F-4D97-AF65-F5344CB8AC3E}">
        <p14:creationId xmlns:p14="http://schemas.microsoft.com/office/powerpoint/2010/main" val="15953851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5"/>
          <p:cNvGrpSpPr/>
          <p:nvPr/>
        </p:nvGrpSpPr>
        <p:grpSpPr>
          <a:xfrm>
            <a:off x="-1877587" y="-2272097"/>
            <a:ext cx="22085340" cy="3245495"/>
            <a:chOff x="0" y="0"/>
            <a:chExt cx="5816715" cy="854781"/>
          </a:xfrm>
        </p:grpSpPr>
        <p:sp>
          <p:nvSpPr>
            <p:cNvPr id="6" name="Freeform 6"/>
            <p:cNvSpPr/>
            <p:nvPr/>
          </p:nvSpPr>
          <p:spPr>
            <a:xfrm>
              <a:off x="0" y="0"/>
              <a:ext cx="5816715" cy="854781"/>
            </a:xfrm>
            <a:custGeom>
              <a:avLst/>
              <a:gdLst/>
              <a:ahLst/>
              <a:cxnLst/>
              <a:rect l="l" t="t" r="r" b="b"/>
              <a:pathLst>
                <a:path w="5816715" h="854781">
                  <a:moveTo>
                    <a:pt x="0" y="0"/>
                  </a:moveTo>
                  <a:lnTo>
                    <a:pt x="5816715" y="0"/>
                  </a:lnTo>
                  <a:lnTo>
                    <a:pt x="5816715" y="854781"/>
                  </a:lnTo>
                  <a:lnTo>
                    <a:pt x="0" y="854781"/>
                  </a:lnTo>
                  <a:close/>
                </a:path>
              </a:pathLst>
            </a:custGeom>
            <a:solidFill>
              <a:srgbClr val="0F4D19"/>
            </a:solidFill>
            <a:ln>
              <a:solidFill>
                <a:srgbClr val="0F4D19"/>
              </a:solidFill>
            </a:ln>
          </p:spPr>
        </p:sp>
        <p:sp>
          <p:nvSpPr>
            <p:cNvPr id="7" name="TextBox 7"/>
            <p:cNvSpPr txBox="1"/>
            <p:nvPr/>
          </p:nvSpPr>
          <p:spPr>
            <a:xfrm>
              <a:off x="0" y="-57150"/>
              <a:ext cx="5816715" cy="911931"/>
            </a:xfrm>
            <a:prstGeom prst="rect">
              <a:avLst/>
            </a:prstGeom>
            <a:ln>
              <a:solidFill>
                <a:srgbClr val="0F4D19"/>
              </a:solidFill>
            </a:ln>
          </p:spPr>
          <p:txBody>
            <a:bodyPr lIns="50800" tIns="50800" rIns="50800" bIns="50800" rtlCol="0" anchor="ctr"/>
            <a:lstStyle/>
            <a:p>
              <a:pPr algn="ctr">
                <a:lnSpc>
                  <a:spcPts val="3359"/>
                </a:lnSpc>
              </a:pPr>
              <a:endParaRPr/>
            </a:p>
          </p:txBody>
        </p:sp>
      </p:grpSp>
      <p:sp>
        <p:nvSpPr>
          <p:cNvPr id="12" name="TextBox 9">
            <a:extLst>
              <a:ext uri="{FF2B5EF4-FFF2-40B4-BE49-F238E27FC236}">
                <a16:creationId xmlns:a16="http://schemas.microsoft.com/office/drawing/2014/main" id="{B51CBCC1-C60F-E278-351E-560405973072}"/>
              </a:ext>
            </a:extLst>
          </p:cNvPr>
          <p:cNvSpPr txBox="1"/>
          <p:nvPr/>
        </p:nvSpPr>
        <p:spPr>
          <a:xfrm>
            <a:off x="3077253" y="1553107"/>
            <a:ext cx="11734800" cy="1069011"/>
          </a:xfrm>
          <a:prstGeom prst="rect">
            <a:avLst/>
          </a:prstGeom>
        </p:spPr>
        <p:txBody>
          <a:bodyPr wrap="square" lIns="0" tIns="0" rIns="0" bIns="0" rtlCol="0" anchor="t">
            <a:spAutoFit/>
          </a:bodyPr>
          <a:lstStyle/>
          <a:p>
            <a:pPr algn="ctr">
              <a:lnSpc>
                <a:spcPts val="8959"/>
              </a:lnSpc>
            </a:pPr>
            <a:r>
              <a:rPr lang="en-US" sz="6399" spc="-255" dirty="0" err="1">
                <a:solidFill>
                  <a:srgbClr val="6FC27C"/>
                </a:solidFill>
                <a:latin typeface="Fraunces Bold"/>
              </a:rPr>
              <a:t>Conclusão</a:t>
            </a:r>
            <a:endParaRPr lang="en-US" sz="6399" spc="-255" dirty="0">
              <a:solidFill>
                <a:srgbClr val="6FC27C"/>
              </a:solidFill>
              <a:latin typeface="Fraunces Bold"/>
            </a:endParaRPr>
          </a:p>
        </p:txBody>
      </p:sp>
      <p:sp>
        <p:nvSpPr>
          <p:cNvPr id="4" name="CaixaDeTexto 3">
            <a:extLst>
              <a:ext uri="{FF2B5EF4-FFF2-40B4-BE49-F238E27FC236}">
                <a16:creationId xmlns:a16="http://schemas.microsoft.com/office/drawing/2014/main" id="{AEE51C1D-30B3-ABA5-AF29-0A2A6E0524B2}"/>
              </a:ext>
            </a:extLst>
          </p:cNvPr>
          <p:cNvSpPr txBox="1"/>
          <p:nvPr/>
        </p:nvSpPr>
        <p:spPr>
          <a:xfrm>
            <a:off x="450272" y="2781300"/>
            <a:ext cx="17151927" cy="1486689"/>
          </a:xfrm>
          <a:prstGeom prst="rect">
            <a:avLst/>
          </a:prstGeom>
          <a:noFill/>
        </p:spPr>
        <p:txBody>
          <a:bodyPr wrap="square">
            <a:spAutoFit/>
          </a:bodyPr>
          <a:lstStyle/>
          <a:p>
            <a:pPr>
              <a:lnSpc>
                <a:spcPct val="150000"/>
              </a:lnSpc>
            </a:pPr>
            <a:r>
              <a:rPr lang="pt-BR" sz="3200" spc="-255" dirty="0">
                <a:solidFill>
                  <a:srgbClr val="6FC27C"/>
                </a:solidFill>
                <a:latin typeface="Fraunces Light" panose="020B0604020202020204" charset="0"/>
              </a:rPr>
              <a:t>Para as variáveis que foram classificadas com poder de separação muito forte, foram propostos as seguintes ações:</a:t>
            </a:r>
          </a:p>
        </p:txBody>
      </p:sp>
      <p:sp>
        <p:nvSpPr>
          <p:cNvPr id="2" name="CaixaDeTexto 1">
            <a:extLst>
              <a:ext uri="{FF2B5EF4-FFF2-40B4-BE49-F238E27FC236}">
                <a16:creationId xmlns:a16="http://schemas.microsoft.com/office/drawing/2014/main" id="{5F442B2E-B510-1A7D-CB81-B3BFB87A533D}"/>
              </a:ext>
            </a:extLst>
          </p:cNvPr>
          <p:cNvSpPr txBox="1"/>
          <p:nvPr/>
        </p:nvSpPr>
        <p:spPr>
          <a:xfrm>
            <a:off x="450272" y="4254923"/>
            <a:ext cx="17151927" cy="2964017"/>
          </a:xfrm>
          <a:prstGeom prst="rect">
            <a:avLst/>
          </a:prstGeom>
          <a:noFill/>
        </p:spPr>
        <p:txBody>
          <a:bodyPr wrap="square">
            <a:spAutoFit/>
          </a:bodyPr>
          <a:lstStyle/>
          <a:p>
            <a:pPr marL="514350" indent="-514350">
              <a:lnSpc>
                <a:spcPct val="150000"/>
              </a:lnSpc>
              <a:buFont typeface="+mj-lt"/>
              <a:buAutoNum type="arabicPeriod"/>
            </a:pPr>
            <a:r>
              <a:rPr lang="pt-BR" sz="3200" b="1" spc="-255" dirty="0">
                <a:solidFill>
                  <a:srgbClr val="6FC27C"/>
                </a:solidFill>
                <a:latin typeface="Fraunces Light" panose="020B0604020202020204" charset="0"/>
              </a:rPr>
              <a:t>Gastos em vinhos:</a:t>
            </a:r>
          </a:p>
          <a:p>
            <a:pPr>
              <a:lnSpc>
                <a:spcPct val="150000"/>
              </a:lnSpc>
            </a:pPr>
            <a:r>
              <a:rPr lang="pt-BR" sz="3200" spc="-255" dirty="0">
                <a:solidFill>
                  <a:srgbClr val="6FC27C"/>
                </a:solidFill>
                <a:latin typeface="Fraunces Light" panose="020B0604020202020204" charset="0"/>
              </a:rPr>
              <a:t>- Criar campanhas específicas direcionadas a esse segmento, destacando </a:t>
            </a:r>
            <a:r>
              <a:rPr lang="pt-BR" sz="3200" b="1" spc="-255" dirty="0">
                <a:solidFill>
                  <a:srgbClr val="6FC27C"/>
                </a:solidFill>
                <a:latin typeface="Fraunces Light" panose="020B0604020202020204" charset="0"/>
              </a:rPr>
              <a:t>ofertas exclusivas</a:t>
            </a:r>
            <a:r>
              <a:rPr lang="pt-BR" sz="3200" spc="-255" dirty="0">
                <a:solidFill>
                  <a:srgbClr val="6FC27C"/>
                </a:solidFill>
                <a:latin typeface="Fraunces Light" panose="020B0604020202020204" charset="0"/>
              </a:rPr>
              <a:t>, </a:t>
            </a:r>
            <a:r>
              <a:rPr lang="pt-BR" sz="3200" b="1" spc="-255" dirty="0">
                <a:solidFill>
                  <a:srgbClr val="6FC27C"/>
                </a:solidFill>
                <a:latin typeface="Fraunces Light" panose="020B0604020202020204" charset="0"/>
              </a:rPr>
              <a:t>descontos ou benefícios especiais</a:t>
            </a:r>
            <a:r>
              <a:rPr lang="pt-BR" sz="3200" spc="-255" dirty="0">
                <a:solidFill>
                  <a:srgbClr val="6FC27C"/>
                </a:solidFill>
                <a:latin typeface="Fraunces Light" panose="020B0604020202020204" charset="0"/>
              </a:rPr>
              <a:t> para incentivar ainda mais esses clientes a participarem das campanhas;</a:t>
            </a:r>
          </a:p>
          <a:p>
            <a:pPr>
              <a:lnSpc>
                <a:spcPct val="150000"/>
              </a:lnSpc>
            </a:pPr>
            <a:r>
              <a:rPr lang="pt-BR" sz="3200" spc="-255" dirty="0">
                <a:solidFill>
                  <a:srgbClr val="6FC27C"/>
                </a:solidFill>
                <a:latin typeface="Fraunces Light" panose="020B0604020202020204" charset="0"/>
              </a:rPr>
              <a:t>- Ter um </a:t>
            </a:r>
            <a:r>
              <a:rPr lang="pt-BR" sz="3200" b="1" spc="-255" dirty="0">
                <a:solidFill>
                  <a:srgbClr val="6FC27C"/>
                </a:solidFill>
                <a:latin typeface="Fraunces Light" panose="020B0604020202020204" charset="0"/>
              </a:rPr>
              <a:t>contato mais </a:t>
            </a:r>
            <a:r>
              <a:rPr lang="pt-BR" sz="3200" spc="-255" dirty="0">
                <a:solidFill>
                  <a:srgbClr val="6FC27C"/>
                </a:solidFill>
                <a:latin typeface="Fraunces Light" panose="020B0604020202020204" charset="0"/>
              </a:rPr>
              <a:t>próximo e </a:t>
            </a:r>
            <a:r>
              <a:rPr lang="pt-BR" sz="3200" b="1" spc="-255" dirty="0">
                <a:solidFill>
                  <a:srgbClr val="6FC27C"/>
                </a:solidFill>
                <a:latin typeface="Fraunces Light" panose="020B0604020202020204" charset="0"/>
              </a:rPr>
              <a:t>personalizado</a:t>
            </a:r>
            <a:r>
              <a:rPr lang="pt-BR" sz="3200" spc="-255" dirty="0">
                <a:solidFill>
                  <a:srgbClr val="6FC27C"/>
                </a:solidFill>
                <a:latin typeface="Fraunces Light" panose="020B0604020202020204" charset="0"/>
              </a:rPr>
              <a:t> para eles.</a:t>
            </a:r>
          </a:p>
        </p:txBody>
      </p:sp>
      <p:sp>
        <p:nvSpPr>
          <p:cNvPr id="9" name="CaixaDeTexto 8">
            <a:extLst>
              <a:ext uri="{FF2B5EF4-FFF2-40B4-BE49-F238E27FC236}">
                <a16:creationId xmlns:a16="http://schemas.microsoft.com/office/drawing/2014/main" id="{D753C8C3-811F-F85B-42CF-E58CB5BE6436}"/>
              </a:ext>
            </a:extLst>
          </p:cNvPr>
          <p:cNvSpPr txBox="1"/>
          <p:nvPr/>
        </p:nvSpPr>
        <p:spPr>
          <a:xfrm>
            <a:off x="450271" y="7218940"/>
            <a:ext cx="17151927" cy="2225353"/>
          </a:xfrm>
          <a:prstGeom prst="rect">
            <a:avLst/>
          </a:prstGeom>
          <a:noFill/>
        </p:spPr>
        <p:txBody>
          <a:bodyPr wrap="square">
            <a:spAutoFit/>
          </a:bodyPr>
          <a:lstStyle/>
          <a:p>
            <a:pPr marL="514350" indent="-514350">
              <a:lnSpc>
                <a:spcPct val="150000"/>
              </a:lnSpc>
              <a:buFont typeface="+mj-lt"/>
              <a:buAutoNum type="arabicPeriod" startAt="2"/>
            </a:pPr>
            <a:r>
              <a:rPr lang="pt-BR" sz="3200" b="1" spc="-255" dirty="0">
                <a:solidFill>
                  <a:srgbClr val="6FC27C"/>
                </a:solidFill>
                <a:latin typeface="Fraunces Light" panose="020B0604020202020204" charset="0"/>
              </a:rPr>
              <a:t>Renda Anual:</a:t>
            </a:r>
          </a:p>
          <a:p>
            <a:pPr>
              <a:lnSpc>
                <a:spcPct val="150000"/>
              </a:lnSpc>
            </a:pPr>
            <a:r>
              <a:rPr lang="pt-BR" sz="3200" spc="-255" dirty="0">
                <a:solidFill>
                  <a:srgbClr val="6FC27C"/>
                </a:solidFill>
                <a:latin typeface="Fraunces Light" panose="020B0604020202020204" charset="0"/>
              </a:rPr>
              <a:t>- Criar </a:t>
            </a:r>
            <a:r>
              <a:rPr lang="pt-BR" sz="3200" b="1" spc="-255" dirty="0">
                <a:solidFill>
                  <a:srgbClr val="6FC27C"/>
                </a:solidFill>
                <a:latin typeface="Fraunces Light" panose="020B0604020202020204" charset="0"/>
              </a:rPr>
              <a:t>campanhas </a:t>
            </a:r>
            <a:r>
              <a:rPr lang="pt-BR" sz="3200" b="1" spc="-255" dirty="0" err="1">
                <a:solidFill>
                  <a:srgbClr val="6FC27C"/>
                </a:solidFill>
                <a:latin typeface="Fraunces Light" panose="020B0604020202020204" charset="0"/>
              </a:rPr>
              <a:t>personilizadas</a:t>
            </a:r>
            <a:r>
              <a:rPr lang="pt-BR" sz="3200" b="1" spc="-255" dirty="0">
                <a:solidFill>
                  <a:srgbClr val="6FC27C"/>
                </a:solidFill>
                <a:latin typeface="Fraunces Light" panose="020B0604020202020204" charset="0"/>
              </a:rPr>
              <a:t> </a:t>
            </a:r>
            <a:r>
              <a:rPr lang="pt-BR" sz="3200" spc="-255" dirty="0">
                <a:solidFill>
                  <a:srgbClr val="6FC27C"/>
                </a:solidFill>
                <a:latin typeface="Fraunces Light" panose="020B0604020202020204" charset="0"/>
              </a:rPr>
              <a:t>focando em produtos de </a:t>
            </a:r>
            <a:r>
              <a:rPr lang="pt-BR" sz="3200" b="1" spc="-255" dirty="0">
                <a:solidFill>
                  <a:srgbClr val="6FC27C"/>
                </a:solidFill>
                <a:latin typeface="Fraunces Light" panose="020B0604020202020204" charset="0"/>
              </a:rPr>
              <a:t>maior valor agregado</a:t>
            </a:r>
            <a:r>
              <a:rPr lang="pt-BR" sz="3200" spc="-255" dirty="0">
                <a:solidFill>
                  <a:srgbClr val="6FC27C"/>
                </a:solidFill>
                <a:latin typeface="Fraunces Light" panose="020B0604020202020204" charset="0"/>
              </a:rPr>
              <a:t>;</a:t>
            </a:r>
          </a:p>
          <a:p>
            <a:pPr>
              <a:lnSpc>
                <a:spcPct val="150000"/>
              </a:lnSpc>
            </a:pPr>
            <a:r>
              <a:rPr lang="pt-BR" sz="3200" spc="-255" dirty="0">
                <a:solidFill>
                  <a:srgbClr val="6FC27C"/>
                </a:solidFill>
                <a:latin typeface="Fraunces Light" panose="020B0604020202020204" charset="0"/>
              </a:rPr>
              <a:t>- Ter um </a:t>
            </a:r>
            <a:r>
              <a:rPr lang="pt-BR" sz="3200" b="1" spc="-255" dirty="0">
                <a:solidFill>
                  <a:srgbClr val="6FC27C"/>
                </a:solidFill>
                <a:latin typeface="Fraunces Light" panose="020B0604020202020204" charset="0"/>
              </a:rPr>
              <a:t>atendimento premium </a:t>
            </a:r>
            <a:r>
              <a:rPr lang="pt-BR" sz="3200" spc="-255" dirty="0">
                <a:solidFill>
                  <a:srgbClr val="6FC27C"/>
                </a:solidFill>
                <a:latin typeface="Fraunces Light" panose="020B0604020202020204" charset="0"/>
              </a:rPr>
              <a:t>para esses clientes.</a:t>
            </a:r>
          </a:p>
        </p:txBody>
      </p:sp>
    </p:spTree>
    <p:extLst>
      <p:ext uri="{BB962C8B-B14F-4D97-AF65-F5344CB8AC3E}">
        <p14:creationId xmlns:p14="http://schemas.microsoft.com/office/powerpoint/2010/main" val="32536495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93</TotalTime>
  <Words>754</Words>
  <Application>Microsoft Office PowerPoint</Application>
  <PresentationFormat>Personalizar</PresentationFormat>
  <Paragraphs>58</Paragraphs>
  <Slides>11</Slides>
  <Notes>0</Notes>
  <HiddenSlides>0</HiddenSlides>
  <MMClips>0</MMClips>
  <ScaleCrop>false</ScaleCrop>
  <HeadingPairs>
    <vt:vector size="6" baseType="variant">
      <vt:variant>
        <vt:lpstr>Fontes usadas</vt:lpstr>
      </vt:variant>
      <vt:variant>
        <vt:i4>6</vt:i4>
      </vt:variant>
      <vt:variant>
        <vt:lpstr>Tema</vt:lpstr>
      </vt:variant>
      <vt:variant>
        <vt:i4>1</vt:i4>
      </vt:variant>
      <vt:variant>
        <vt:lpstr>Títulos de slides</vt:lpstr>
      </vt:variant>
      <vt:variant>
        <vt:i4>11</vt:i4>
      </vt:variant>
    </vt:vector>
  </HeadingPairs>
  <TitlesOfParts>
    <vt:vector size="18" baseType="lpstr">
      <vt:lpstr>Arial</vt:lpstr>
      <vt:lpstr>Calibri</vt:lpstr>
      <vt:lpstr>Montserrat</vt:lpstr>
      <vt:lpstr>Fraunces Light Italics</vt:lpstr>
      <vt:lpstr>Fraunces Bold</vt:lpstr>
      <vt:lpstr>Fraunces Light</vt:lpstr>
      <vt:lpstr>Office Theme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Template_Case</dc:title>
  <dc:creator>Guilherme Martins</dc:creator>
  <cp:lastModifiedBy>Guilherme Martins</cp:lastModifiedBy>
  <cp:revision>2</cp:revision>
  <dcterms:created xsi:type="dcterms:W3CDTF">2006-08-16T00:00:00Z</dcterms:created>
  <dcterms:modified xsi:type="dcterms:W3CDTF">2024-05-07T17:50:05Z</dcterms:modified>
  <dc:identifier>DAFyNaQdR0I</dc:identifier>
</cp:coreProperties>
</file>